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4"/>
    <p:sldMasterId id="2147483687" r:id="rId5"/>
  </p:sldMasterIdLst>
  <p:notesMasterIdLst>
    <p:notesMasterId r:id="rId19"/>
  </p:notesMasterIdLst>
  <p:sldIdLst>
    <p:sldId id="268" r:id="rId6"/>
    <p:sldId id="2403" r:id="rId7"/>
    <p:sldId id="4320" r:id="rId8"/>
    <p:sldId id="4319" r:id="rId9"/>
    <p:sldId id="4321" r:id="rId10"/>
    <p:sldId id="4324" r:id="rId11"/>
    <p:sldId id="4325" r:id="rId12"/>
    <p:sldId id="4327" r:id="rId13"/>
    <p:sldId id="4322" r:id="rId14"/>
    <p:sldId id="4323" r:id="rId15"/>
    <p:sldId id="4328" r:id="rId16"/>
    <p:sldId id="4326" r:id="rId17"/>
    <p:sldId id="2412" r:id="rId18"/>
  </p:sldIdLst>
  <p:sldSz cx="12192000" cy="6858000"/>
  <p:notesSz cx="7315200" cy="9601200"/>
  <p:embeddedFontLst>
    <p:embeddedFont>
      <p:font typeface="Calibri" panose="020F0502020204030204" pitchFamily="34" charset="0"/>
      <p:regular r:id="rId20"/>
      <p:bold r:id="rId21"/>
      <p:italic r:id="rId22"/>
      <p:boldItalic r:id="rId23"/>
    </p:embeddedFont>
    <p:embeddedFont>
      <p:font typeface="Calibri Light" panose="020F0302020204030204" pitchFamily="34" charset="0"/>
      <p:regular r:id="rId24"/>
      <p:italic r:id="rId25"/>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3D5035C5-7245-4091-B9BA-41F3E2055A58}">
          <p14:sldIdLst>
            <p14:sldId id="268"/>
            <p14:sldId id="2403"/>
            <p14:sldId id="4320"/>
            <p14:sldId id="4319"/>
            <p14:sldId id="4321"/>
            <p14:sldId id="4324"/>
            <p14:sldId id="4325"/>
            <p14:sldId id="4327"/>
            <p14:sldId id="4322"/>
            <p14:sldId id="4323"/>
            <p14:sldId id="4328"/>
            <p14:sldId id="4326"/>
            <p14:sldId id="241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039E6E-83D0-0BD0-0D34-BBDF659D04D2}" name="Sara Göransson" initials="SG" userId="04b2c95a318c8553" providerId="Windows Live"/>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EEBABA"/>
    <a:srgbClr val="EEB9B9"/>
    <a:srgbClr val="993792"/>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79" autoAdjust="0"/>
    <p:restoredTop sz="40333" autoAdjust="0"/>
  </p:normalViewPr>
  <p:slideViewPr>
    <p:cSldViewPr snapToGrid="0" showGuides="1">
      <p:cViewPr varScale="1">
        <p:scale>
          <a:sx n="52" d="100"/>
          <a:sy n="52" d="100"/>
        </p:scale>
        <p:origin x="3258" y="60"/>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93" d="100"/>
          <a:sy n="93" d="100"/>
        </p:scale>
        <p:origin x="357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viewProps" Target="viewProps.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ammbe469\Downloads\MedlivsInk_20250703-090137.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ammbe469\Downloads\MedlivsInk_20250703-090137.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ammbe469\Downloads\MedlivsInk_20250703-090137.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MedlivsInk!$B$3:$G$3</c:f>
              <c:strCache>
                <c:ptCount val="6"/>
                <c:pt idx="0">
                  <c:v>Lägst</c:v>
                </c:pt>
                <c:pt idx="1">
                  <c:v>Näst lägst</c:v>
                </c:pt>
                <c:pt idx="2">
                  <c:v>Mellan</c:v>
                </c:pt>
                <c:pt idx="3">
                  <c:v>Näst högst</c:v>
                </c:pt>
                <c:pt idx="4">
                  <c:v>Högsta</c:v>
                </c:pt>
                <c:pt idx="5">
                  <c:v>Uppgift saknas</c:v>
                </c:pt>
              </c:strCache>
            </c:strRef>
          </c:cat>
          <c:val>
            <c:numRef>
              <c:f>MedlivsInk!$B$7:$G$7</c:f>
              <c:numCache>
                <c:formatCode>0</c:formatCode>
                <c:ptCount val="6"/>
                <c:pt idx="0">
                  <c:v>78.7</c:v>
                </c:pt>
                <c:pt idx="1">
                  <c:v>83.2</c:v>
                </c:pt>
                <c:pt idx="2">
                  <c:v>85.2</c:v>
                </c:pt>
                <c:pt idx="3">
                  <c:v>86.3</c:v>
                </c:pt>
                <c:pt idx="4">
                  <c:v>86.1</c:v>
                </c:pt>
                <c:pt idx="5">
                  <c:v>79.3</c:v>
                </c:pt>
              </c:numCache>
            </c:numRef>
          </c:val>
          <c:extLst>
            <c:ext xmlns:c16="http://schemas.microsoft.com/office/drawing/2014/chart" uri="{C3380CC4-5D6E-409C-BE32-E72D297353CC}">
              <c16:uniqueId val="{00000000-D478-4DA9-AB60-848B326726D4}"/>
            </c:ext>
          </c:extLst>
        </c:ser>
        <c:dLbls>
          <c:showLegendKey val="0"/>
          <c:showVal val="0"/>
          <c:showCatName val="0"/>
          <c:showSerName val="0"/>
          <c:showPercent val="0"/>
          <c:showBubbleSize val="0"/>
        </c:dLbls>
        <c:gapWidth val="219"/>
        <c:overlap val="-27"/>
        <c:axId val="1990273167"/>
        <c:axId val="1986046431"/>
      </c:barChart>
      <c:catAx>
        <c:axId val="1990273167"/>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sv-SE" b="1" dirty="0"/>
                  <a:t>Inkomstnivå</a:t>
                </a:r>
              </a:p>
            </c:rich>
          </c:tx>
          <c:layout>
            <c:manualLayout>
              <c:xMode val="edge"/>
              <c:yMode val="edge"/>
              <c:x val="0.3860149556777101"/>
              <c:y val="0.9333914559721011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1986046431"/>
        <c:crosses val="autoZero"/>
        <c:auto val="1"/>
        <c:lblAlgn val="ctr"/>
        <c:lblOffset val="100"/>
        <c:noMultiLvlLbl val="0"/>
      </c:catAx>
      <c:valAx>
        <c:axId val="1986046431"/>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sv-SE"/>
                  <a:t>Livslängd (år)</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1990273167"/>
        <c:crosses val="autoZero"/>
        <c:crossBetween val="between"/>
        <c:majorUnit val="10"/>
        <c:min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MedlivsInk!$B$3:$G$3</c:f>
              <c:strCache>
                <c:ptCount val="6"/>
                <c:pt idx="0">
                  <c:v>Lägst</c:v>
                </c:pt>
                <c:pt idx="1">
                  <c:v>Näst lägst</c:v>
                </c:pt>
                <c:pt idx="2">
                  <c:v>Mellan</c:v>
                </c:pt>
                <c:pt idx="3">
                  <c:v>Näst högst</c:v>
                </c:pt>
                <c:pt idx="4">
                  <c:v>Högsta</c:v>
                </c:pt>
                <c:pt idx="5">
                  <c:v>Uppgift saknas</c:v>
                </c:pt>
              </c:strCache>
            </c:strRef>
          </c:cat>
          <c:val>
            <c:numRef>
              <c:f>MedlivsInk!$B$7:$G$7</c:f>
              <c:numCache>
                <c:formatCode>0</c:formatCode>
                <c:ptCount val="6"/>
                <c:pt idx="0">
                  <c:v>78.7</c:v>
                </c:pt>
                <c:pt idx="1">
                  <c:v>83.2</c:v>
                </c:pt>
                <c:pt idx="2">
                  <c:v>85.2</c:v>
                </c:pt>
                <c:pt idx="3">
                  <c:v>86.3</c:v>
                </c:pt>
                <c:pt idx="4">
                  <c:v>86.1</c:v>
                </c:pt>
                <c:pt idx="5">
                  <c:v>79.3</c:v>
                </c:pt>
              </c:numCache>
            </c:numRef>
          </c:val>
          <c:extLst>
            <c:ext xmlns:c16="http://schemas.microsoft.com/office/drawing/2014/chart" uri="{C3380CC4-5D6E-409C-BE32-E72D297353CC}">
              <c16:uniqueId val="{00000000-F5FC-47D7-A3F9-569833696188}"/>
            </c:ext>
          </c:extLst>
        </c:ser>
        <c:dLbls>
          <c:showLegendKey val="0"/>
          <c:showVal val="0"/>
          <c:showCatName val="0"/>
          <c:showSerName val="0"/>
          <c:showPercent val="0"/>
          <c:showBubbleSize val="0"/>
        </c:dLbls>
        <c:gapWidth val="219"/>
        <c:overlap val="-27"/>
        <c:axId val="1990273167"/>
        <c:axId val="1986046431"/>
      </c:barChart>
      <c:catAx>
        <c:axId val="1990273167"/>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sv-SE" b="1" dirty="0"/>
                  <a:t>Inkomstnivå</a:t>
                </a:r>
              </a:p>
            </c:rich>
          </c:tx>
          <c:layout>
            <c:manualLayout>
              <c:xMode val="edge"/>
              <c:yMode val="edge"/>
              <c:x val="0.44636718715245338"/>
              <c:y val="0.9363333333333332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1986046431"/>
        <c:crosses val="autoZero"/>
        <c:auto val="1"/>
        <c:lblAlgn val="ctr"/>
        <c:lblOffset val="100"/>
        <c:noMultiLvlLbl val="0"/>
      </c:catAx>
      <c:valAx>
        <c:axId val="1986046431"/>
        <c:scaling>
          <c:orientation val="minMax"/>
          <c:min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sv-SE"/>
                  <a:t>Livslängd (år)</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1990273167"/>
        <c:crosses val="autoZero"/>
        <c:crossBetween val="between"/>
        <c:majorUnit val="10"/>
        <c:min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MedlivsInk!$B$3:$G$3</c:f>
              <c:strCache>
                <c:ptCount val="6"/>
                <c:pt idx="0">
                  <c:v>Lägst</c:v>
                </c:pt>
                <c:pt idx="1">
                  <c:v>Näst lägst</c:v>
                </c:pt>
                <c:pt idx="2">
                  <c:v>Mellan</c:v>
                </c:pt>
                <c:pt idx="3">
                  <c:v>Näst högst</c:v>
                </c:pt>
                <c:pt idx="4">
                  <c:v>Högsta</c:v>
                </c:pt>
                <c:pt idx="5">
                  <c:v>Uppgift saknas</c:v>
                </c:pt>
              </c:strCache>
            </c:strRef>
          </c:cat>
          <c:val>
            <c:numRef>
              <c:f>MedlivsInk!$B$7:$G$7</c:f>
              <c:numCache>
                <c:formatCode>0</c:formatCode>
                <c:ptCount val="6"/>
                <c:pt idx="0">
                  <c:v>78.7</c:v>
                </c:pt>
                <c:pt idx="1">
                  <c:v>83.2</c:v>
                </c:pt>
                <c:pt idx="2">
                  <c:v>85.2</c:v>
                </c:pt>
                <c:pt idx="3">
                  <c:v>86.3</c:v>
                </c:pt>
                <c:pt idx="4">
                  <c:v>86.1</c:v>
                </c:pt>
                <c:pt idx="5">
                  <c:v>79.3</c:v>
                </c:pt>
              </c:numCache>
            </c:numRef>
          </c:val>
          <c:extLst>
            <c:ext xmlns:c16="http://schemas.microsoft.com/office/drawing/2014/chart" uri="{C3380CC4-5D6E-409C-BE32-E72D297353CC}">
              <c16:uniqueId val="{00000000-F5FC-47D7-A3F9-569833696188}"/>
            </c:ext>
          </c:extLst>
        </c:ser>
        <c:dLbls>
          <c:showLegendKey val="0"/>
          <c:showVal val="0"/>
          <c:showCatName val="0"/>
          <c:showSerName val="0"/>
          <c:showPercent val="0"/>
          <c:showBubbleSize val="0"/>
        </c:dLbls>
        <c:gapWidth val="219"/>
        <c:overlap val="-27"/>
        <c:axId val="1990273167"/>
        <c:axId val="1986046431"/>
      </c:barChart>
      <c:catAx>
        <c:axId val="1990273167"/>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sv-SE" b="1" dirty="0"/>
                  <a:t>Inkomstnivå</a:t>
                </a:r>
              </a:p>
            </c:rich>
          </c:tx>
          <c:layout>
            <c:manualLayout>
              <c:xMode val="edge"/>
              <c:yMode val="edge"/>
              <c:x val="0.44636718715245338"/>
              <c:y val="0.9363333333333332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1986046431"/>
        <c:crosses val="autoZero"/>
        <c:auto val="1"/>
        <c:lblAlgn val="ctr"/>
        <c:lblOffset val="100"/>
        <c:noMultiLvlLbl val="0"/>
      </c:catAx>
      <c:valAx>
        <c:axId val="1986046431"/>
        <c:scaling>
          <c:orientation val="minMax"/>
          <c:min val="7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sv-SE"/>
                  <a:t>Livslängd (år)</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sv-SE"/>
          </a:p>
        </c:txPr>
        <c:crossAx val="1990273167"/>
        <c:crosses val="autoZero"/>
        <c:crossBetween val="between"/>
        <c:majorUnit val="10"/>
        <c:minorUnit val="10"/>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GB"/>
          </a:p>
        </p:txBody>
      </p:sp>
      <p:sp>
        <p:nvSpPr>
          <p:cNvPr id="3" name="Platshållare för datum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E8E67863-098D-7443-8C24-5FBC4AB783A3}" type="datetimeFigureOut">
              <a:t>2025-09-22</a:t>
            </a:fld>
            <a:endParaRPr lang="en-GB"/>
          </a:p>
        </p:txBody>
      </p:sp>
      <p:sp>
        <p:nvSpPr>
          <p:cNvPr id="4" name="Platshållare för bildobjekt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GB"/>
          </a:p>
        </p:txBody>
      </p:sp>
      <p:sp>
        <p:nvSpPr>
          <p:cNvPr id="5" name="Platshållare för anteckninga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GB"/>
          </a:p>
        </p:txBody>
      </p:sp>
      <p:sp>
        <p:nvSpPr>
          <p:cNvPr id="7" name="Platshållare för bildnumm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2047887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Både livsstil och relationer går att påverka.</a:t>
            </a:r>
          </a:p>
          <a:p>
            <a:r>
              <a:rPr lang="sv-SE" sz="1100" dirty="0"/>
              <a:t>Figurens sexhörningar symboliserar olika ”byggstenar” eller delar som påverkar hälsan.</a:t>
            </a:r>
          </a:p>
          <a:p>
            <a:endParaRPr lang="sv-SE" sz="1100" dirty="0"/>
          </a:p>
          <a:p>
            <a:pPr defTabSz="966612">
              <a:defRPr/>
            </a:pPr>
            <a:r>
              <a:rPr lang="sv-SE" sz="1100" b="1" dirty="0"/>
              <a:t>Sömn</a:t>
            </a:r>
            <a:r>
              <a:rPr lang="sv-SE" sz="1100" dirty="0"/>
              <a:t>: sova på regelbundna tider</a:t>
            </a:r>
          </a:p>
          <a:p>
            <a:r>
              <a:rPr lang="sv-SE" sz="1100" b="1" dirty="0"/>
              <a:t>Kost</a:t>
            </a:r>
            <a:r>
              <a:rPr lang="sv-SE" sz="1100" dirty="0"/>
              <a:t>: äta nyttigt och regelbundet</a:t>
            </a:r>
          </a:p>
          <a:p>
            <a:r>
              <a:rPr lang="sv-SE" sz="1100" b="1" dirty="0"/>
              <a:t>Relationer</a:t>
            </a:r>
            <a:r>
              <a:rPr lang="sv-SE" sz="1100" dirty="0"/>
              <a:t>: vara i sammanhang och relationer där du känner dig trygg</a:t>
            </a:r>
          </a:p>
          <a:p>
            <a:pPr defTabSz="966612">
              <a:defRPr/>
            </a:pPr>
            <a:r>
              <a:rPr lang="sv-SE" sz="1100" b="1" dirty="0"/>
              <a:t>Fysisk aktivitet</a:t>
            </a:r>
            <a:r>
              <a:rPr lang="sv-SE" sz="1100" dirty="0"/>
              <a:t>/Motion: röra på sig och undvika stillasittande</a:t>
            </a:r>
          </a:p>
          <a:p>
            <a:r>
              <a:rPr lang="sv-SE" sz="1100" b="1" dirty="0"/>
              <a:t>Studievanor</a:t>
            </a:r>
            <a:r>
              <a:rPr lang="sv-SE" sz="1100" dirty="0"/>
              <a:t>: plugga så att du slipper onödig stress</a:t>
            </a:r>
          </a:p>
          <a:p>
            <a:r>
              <a:rPr lang="sv-SE" sz="1100" b="1" dirty="0"/>
              <a:t>Tro och mening</a:t>
            </a:r>
            <a:r>
              <a:rPr lang="sv-SE" sz="1100" dirty="0"/>
              <a:t>: att kämpa för något man tror på gör att man blir mer stark och uthållig, både fysiskt och psykiskt</a:t>
            </a:r>
          </a:p>
          <a:p>
            <a:r>
              <a:rPr lang="sv-SE" sz="1100" b="1" dirty="0"/>
              <a:t>Fritidsintressen</a:t>
            </a:r>
            <a:r>
              <a:rPr lang="sv-SE" sz="1100" dirty="0"/>
              <a:t>: ha en aktiv och stimulerande fritid</a:t>
            </a:r>
          </a:p>
          <a:p>
            <a:pPr defTabSz="966612">
              <a:defRPr/>
            </a:pPr>
            <a:r>
              <a:rPr lang="sv-SE" sz="1100" b="1" dirty="0"/>
              <a:t>ANDTS</a:t>
            </a:r>
            <a:r>
              <a:rPr lang="sv-SE" sz="1100" dirty="0"/>
              <a:t>: inte förgifta din kropp med bruk av alkohol, narkotika, dopning, tobak och spel</a:t>
            </a:r>
          </a:p>
          <a:p>
            <a:endParaRPr lang="sv-SE" sz="1100" dirty="0"/>
          </a:p>
          <a:p>
            <a:r>
              <a:rPr lang="sv-SE" sz="1100" b="1" dirty="0"/>
              <a:t>Övergång till nästa bild:</a:t>
            </a:r>
          </a:p>
          <a:p>
            <a:r>
              <a:rPr lang="sv-SE" sz="1100" dirty="0"/>
              <a:t>Och så var det </a:t>
            </a:r>
            <a:r>
              <a:rPr lang="sv-SE" sz="1100" dirty="0" err="1"/>
              <a:t>det</a:t>
            </a:r>
            <a:r>
              <a:rPr lang="sv-SE" sz="1100" dirty="0"/>
              <a:t> där med gener – kan vi påverka dem?</a:t>
            </a:r>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520670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31838" y="800100"/>
            <a:ext cx="4184650" cy="2354263"/>
          </a:xfrm>
        </p:spPr>
      </p:sp>
      <p:sp>
        <p:nvSpPr>
          <p:cNvPr id="3" name="Platshållare för anteckningar 2"/>
          <p:cNvSpPr>
            <a:spLocks noGrp="1"/>
          </p:cNvSpPr>
          <p:nvPr>
            <p:ph type="body" idx="1"/>
          </p:nvPr>
        </p:nvSpPr>
        <p:spPr>
          <a:xfrm>
            <a:off x="731520" y="3246635"/>
            <a:ext cx="5852160" cy="5154416"/>
          </a:xfrm>
        </p:spPr>
        <p:txBody>
          <a:bodyPr/>
          <a:lstStyle/>
          <a:p>
            <a:r>
              <a:rPr lang="sv" sz="1100" dirty="0"/>
              <a:t>Kan vi påverka hälsan via våra gener?</a:t>
            </a:r>
          </a:p>
          <a:p>
            <a:r>
              <a:rPr lang="sv" sz="1100" dirty="0"/>
              <a:t>Punkterna ger förslag på vad man kan gå igenom.</a:t>
            </a:r>
          </a:p>
          <a:p>
            <a:endParaRPr lang="sv" sz="1100" dirty="0"/>
          </a:p>
          <a:p>
            <a:r>
              <a:rPr lang="sv" sz="1100" dirty="0"/>
              <a:t>Låt eleverna diskutera frågan om eventuella möjligheter att använda genteknik för att förbättra hälsan.</a:t>
            </a:r>
          </a:p>
          <a:p>
            <a:endParaRPr lang="sv" sz="1100" dirty="0"/>
          </a:p>
          <a:p>
            <a:r>
              <a:rPr lang="sv" sz="1100" dirty="0"/>
              <a:t>Ka</a:t>
            </a:r>
            <a:r>
              <a:rPr lang="sv-SE" sz="1100" dirty="0" err="1"/>
              <a:t>nske</a:t>
            </a:r>
            <a:r>
              <a:rPr lang="sv-SE" sz="1100" dirty="0"/>
              <a:t> ger de exempel på saker som att använda genteknik för att</a:t>
            </a:r>
          </a:p>
          <a:p>
            <a:pPr marL="181240" indent="-181240">
              <a:buFont typeface="Arial" panose="020B0604020202020204" pitchFamily="34" charset="0"/>
              <a:buChar char="•"/>
            </a:pPr>
            <a:r>
              <a:rPr lang="sv-SE" sz="1100" dirty="0"/>
              <a:t>Öka förmågan att bygga muskler.</a:t>
            </a:r>
          </a:p>
          <a:p>
            <a:pPr marL="181240" indent="-181240">
              <a:buFont typeface="Arial" panose="020B0604020202020204" pitchFamily="34" charset="0"/>
              <a:buChar char="•"/>
            </a:pPr>
            <a:r>
              <a:rPr lang="sv-SE" sz="1100" dirty="0"/>
              <a:t>Styra gener som reglerar blodtryck, näringsupptag eller blodsockerhalt.</a:t>
            </a:r>
          </a:p>
          <a:p>
            <a:pPr marL="181240" indent="-181240">
              <a:buFont typeface="Arial" panose="020B0604020202020204" pitchFamily="34" charset="0"/>
              <a:buChar char="•"/>
            </a:pPr>
            <a:r>
              <a:rPr lang="sv-SE" sz="1100" dirty="0"/>
              <a:t>Öka förmågan hos kroppens celler att städa bort slaggprodukter när vi sover.</a:t>
            </a:r>
          </a:p>
          <a:p>
            <a:endParaRPr lang="sv-SE" sz="1100" dirty="0"/>
          </a:p>
          <a:p>
            <a:r>
              <a:rPr lang="sv-SE" sz="1100" dirty="0"/>
              <a:t>Förslag på utmaningar att ta upp:</a:t>
            </a:r>
          </a:p>
          <a:p>
            <a:r>
              <a:rPr lang="sv-SE" sz="1100" dirty="0"/>
              <a:t>Genteknik fungerar ofta på enstaka gener som man förändrar. Men hälsa är komplext, många gener inblandade.</a:t>
            </a:r>
          </a:p>
          <a:p>
            <a:r>
              <a:rPr lang="sv-SE" sz="1100" dirty="0"/>
              <a:t>Genteknik fungerar ofta på cellnivå. Kroppens funktioner beror på många celler i samverkan. Att påverka enstaka celler i en vuxen individ ger förmodligen liten effekt.</a:t>
            </a:r>
          </a:p>
          <a:p>
            <a:r>
              <a:rPr lang="sv-SE" sz="1100" dirty="0"/>
              <a:t>Däremot om man gör förändringar i stamceller eller tidiga embryon så kommer många celler få med sig de genetiska förändringarna.</a:t>
            </a:r>
          </a:p>
          <a:p>
            <a:r>
              <a:rPr lang="sv-SE" sz="1100" dirty="0"/>
              <a:t>En annan typ av genteknik är kartläggning av ens gener. Det kan ge information om man bär på särskilda så kallade riskgener. Om man exempelvis har en gen som ofta ger ökad risk för bröstcancer så kan den informationen användas för att vara extra vaksam på symptom och/eller att man sätter in förebyggande behandlingar för sjukdomar, vilket då kan öka hälsan.</a:t>
            </a:r>
          </a:p>
          <a:p>
            <a:endParaRPr lang="sv-SE" sz="1100" dirty="0"/>
          </a:p>
          <a:p>
            <a:r>
              <a:rPr lang="sv-SE" sz="1100" dirty="0"/>
              <a:t>Etiska dilemman kan också tas upp i relation till genteknik (vi lämnar det dock här).</a:t>
            </a:r>
          </a:p>
          <a:p>
            <a:endParaRPr lang="sv-SE" sz="1100" dirty="0"/>
          </a:p>
          <a:p>
            <a:r>
              <a:rPr lang="sv-SE" sz="1100" b="1" dirty="0"/>
              <a:t>Övergång till nästa bild:</a:t>
            </a:r>
          </a:p>
          <a:p>
            <a:r>
              <a:rPr lang="sv-SE" sz="1100" dirty="0"/>
              <a:t>Vi har tittat på hälsa ur ett brett perspektiv, men vad menar vi med just psykisk hälsa?</a:t>
            </a:r>
          </a:p>
        </p:txBody>
      </p:sp>
      <p:sp>
        <p:nvSpPr>
          <p:cNvPr id="4" name="Platshållare för bildnummer 3"/>
          <p:cNvSpPr>
            <a:spLocks noGrp="1"/>
          </p:cNvSpPr>
          <p:nvPr>
            <p:ph type="sldNum" sz="quarter" idx="5"/>
          </p:nvPr>
        </p:nvSpPr>
        <p:spPr/>
        <p:txBody>
          <a:bodyPr/>
          <a:lstStyle/>
          <a:p>
            <a:fld id="{FAD31592-3C66-914C-8F2B-350F777116DA}" type="slidenum">
              <a:rPr lang="en-SE" smtClean="0"/>
              <a:t>11</a:t>
            </a:fld>
            <a:endParaRPr lang="en-SE"/>
          </a:p>
        </p:txBody>
      </p:sp>
    </p:spTree>
    <p:extLst>
      <p:ext uri="{BB962C8B-B14F-4D97-AF65-F5344CB8AC3E}">
        <p14:creationId xmlns:p14="http://schemas.microsoft.com/office/powerpoint/2010/main" val="2405467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En definition av psykisk hälsa:</a:t>
            </a:r>
          </a:p>
          <a:p>
            <a:r>
              <a:rPr lang="sv-SE" sz="1100" dirty="0"/>
              <a:t>”WHO definierar psykisk hälsa som ett tillstånd av psykiskt välbefinnande där varje individ kan förverkliga sina egna möjligheter, klara av vanliga påfrestningar, arbeta produktivt och bidra till det samhälle som hen lever i. Psykisk hälsa är alltså inte detsamma som frånvaron av psykisk sjukdom.”</a:t>
            </a:r>
          </a:p>
          <a:p>
            <a:endParaRPr lang="sv-SE" sz="1100" dirty="0"/>
          </a:p>
          <a:p>
            <a:r>
              <a:rPr lang="sv-SE" sz="1100" dirty="0"/>
              <a:t>Skyddsfaktorer kan balansera eventuella riskfaktorer och genom att känna till olika skyddsfaktorer kan vi gynna vår psykiska hälsa.</a:t>
            </a:r>
          </a:p>
          <a:p>
            <a:endParaRPr lang="sv-SE" sz="1100" dirty="0"/>
          </a:p>
          <a:p>
            <a:r>
              <a:rPr lang="sv-SE" sz="1100" dirty="0"/>
              <a:t>Syftet med undervisningsmaterialets olika moduler är att ge kunskaper om och övning i sådant som kan gynna den psykiska hälsan.</a:t>
            </a:r>
          </a:p>
          <a:p>
            <a:endParaRPr lang="sv-SE" sz="1100" dirty="0"/>
          </a:p>
          <a:p>
            <a:r>
              <a:rPr lang="sv-SE" sz="1100" dirty="0"/>
              <a:t>Folkhälsomyndigheten har en kort animerad film (ca 4:30 min) om psykisk hälsa:</a:t>
            </a:r>
          </a:p>
          <a:p>
            <a:r>
              <a:rPr lang="sv-SE" sz="1100" dirty="0"/>
              <a:t>https://www.folkhalsomyndigheten.se/livsvillkor-levnadsvanor/psykisk-halsa-och-suicidprevention/vad-ar-psykisk-halsa/</a:t>
            </a:r>
          </a:p>
          <a:p>
            <a:endParaRPr lang="sv-SE" sz="1100" dirty="0"/>
          </a:p>
          <a:p>
            <a:r>
              <a:rPr lang="sv-SE" sz="1100" b="1" dirty="0"/>
              <a:t>Övergång till sista bilden:</a:t>
            </a:r>
          </a:p>
          <a:p>
            <a:r>
              <a:rPr lang="sv-SE" sz="1100" dirty="0"/>
              <a:t>Dags att summera – vad tar vi med oss från denna modul?</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32868268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77875" y="1200150"/>
            <a:ext cx="4060825" cy="2284413"/>
          </a:xfrm>
        </p:spPr>
      </p:sp>
      <p:sp>
        <p:nvSpPr>
          <p:cNvPr id="3" name="Platshållare för anteckningar 2"/>
          <p:cNvSpPr>
            <a:spLocks noGrp="1"/>
          </p:cNvSpPr>
          <p:nvPr>
            <p:ph type="body" idx="1"/>
          </p:nvPr>
        </p:nvSpPr>
        <p:spPr>
          <a:xfrm>
            <a:off x="731520" y="3739793"/>
            <a:ext cx="5852160" cy="4661257"/>
          </a:xfrm>
        </p:spPr>
        <p:txBody>
          <a:bodyPr/>
          <a:lstStyle/>
          <a:p>
            <a:r>
              <a:rPr lang="sv-SE" sz="1100" dirty="0"/>
              <a:t>Svarsförslag:</a:t>
            </a:r>
          </a:p>
          <a:p>
            <a:endParaRPr lang="sv-SE" sz="1100" dirty="0"/>
          </a:p>
          <a:p>
            <a:r>
              <a:rPr lang="sv-SE" sz="1100" dirty="0"/>
              <a:t>1. Vilka är hälsans bestämningsfaktorer? </a:t>
            </a:r>
          </a:p>
          <a:p>
            <a:r>
              <a:rPr lang="sv-SE" sz="1100" dirty="0"/>
              <a:t>Faktorer som påverkar hälsan. Det är både gener, livsstil, relationer, livsmiljö och samhällets struktur. Livsstilen påverkar i hög grad hur våra gener uttrycks. En hälsosam livsstil kan bidra till att problematiska gener uttrycks i mindre grad eller inte alls leder till sjukdom.</a:t>
            </a:r>
          </a:p>
          <a:p>
            <a:endParaRPr lang="sv-SE" sz="1100" dirty="0"/>
          </a:p>
          <a:p>
            <a:r>
              <a:rPr lang="sv-SE" sz="1100" dirty="0"/>
              <a:t>2. Ge exempel på hur skolmiljön kan påverka elevers hälsa</a:t>
            </a:r>
          </a:p>
          <a:p>
            <a:r>
              <a:rPr lang="sv-SE" sz="1100" dirty="0"/>
              <a:t>Fysiska miljön som luftkvalitet (ventilation), skolmatens kvalitet, arbetsro och relationer i klassen och på skolan, tillgång till toaletter/hygien osv.</a:t>
            </a:r>
          </a:p>
          <a:p>
            <a:endParaRPr lang="sv-SE" sz="1100" dirty="0"/>
          </a:p>
          <a:p>
            <a:r>
              <a:rPr lang="sv-SE" sz="1100" dirty="0"/>
              <a:t>3. Ge exempel på livsstilsfaktorer som du kan påverka</a:t>
            </a:r>
          </a:p>
          <a:p>
            <a:r>
              <a:rPr lang="sv-SE" sz="1100" dirty="0"/>
              <a:t>Vad jag äter (kost), hur jag rör på mig (motions/fysisk aktivitet), vilka jag är med (relationer). Vi kan också jobba med våra tankar om oss själva, att tänka snälla och accepterande tankar om oss själva och andra hjälper oss att må bättre.</a:t>
            </a:r>
          </a:p>
          <a:p>
            <a:endParaRPr lang="sv-SE" sz="1100" dirty="0"/>
          </a:p>
          <a:p>
            <a:r>
              <a:rPr lang="sv-SE" sz="1100" dirty="0"/>
              <a:t>4. En person med god psykisk hälsa ….</a:t>
            </a:r>
          </a:p>
          <a:p>
            <a:r>
              <a:rPr lang="sv-SE" sz="1100" dirty="0"/>
              <a:t>A. … är alltid glad</a:t>
            </a:r>
          </a:p>
          <a:p>
            <a:r>
              <a:rPr lang="sv-SE" sz="1100" dirty="0"/>
              <a:t>B. … behöver aldrig söka vård eller hjälp</a:t>
            </a:r>
          </a:p>
          <a:p>
            <a:r>
              <a:rPr lang="sv-SE" sz="1100" b="1" dirty="0"/>
              <a:t>C. … kan vara ledsen över något som hänt men kan hantera det och komma</a:t>
            </a:r>
          </a:p>
          <a:p>
            <a:r>
              <a:rPr lang="sv-SE" sz="1100" b="1" dirty="0"/>
              <a:t>vidare i livet</a:t>
            </a:r>
          </a:p>
          <a:p>
            <a:r>
              <a:rPr lang="sv-SE" sz="1100" b="1" dirty="0"/>
              <a:t>D. … kan må bra och trivas med livet som det är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136554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p:txBody>
          <a:bodyPr/>
          <a:lstStyle/>
          <a:p>
            <a:pPr defTabSz="966612">
              <a:defRPr/>
            </a:pPr>
            <a:r>
              <a:rPr lang="sv-SE" sz="1100" dirty="0"/>
              <a:t>Översiktsbild som visar delar som kan ingå i undervisning om psykisk hälsa. </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pPr>
              <a:lnSpc>
                <a:spcPct val="107000"/>
              </a:lnSpc>
              <a:spcAft>
                <a:spcPts val="846"/>
              </a:spcAft>
            </a:pPr>
            <a:r>
              <a:rPr lang="sv-SE" sz="1100" b="1" dirty="0"/>
              <a:t>Syftet med modulen Hälsa är att ge eleverna </a:t>
            </a:r>
          </a:p>
          <a:p>
            <a:pPr marL="181240" indent="-181240">
              <a:lnSpc>
                <a:spcPct val="107000"/>
              </a:lnSpc>
              <a:spcAft>
                <a:spcPts val="846"/>
              </a:spcAft>
              <a:buFont typeface="Arial" panose="020B0604020202020204" pitchFamily="34" charset="0"/>
              <a:buChar char="•"/>
            </a:pPr>
            <a:r>
              <a:rPr lang="sv-SE" sz="1100" b="0" dirty="0"/>
              <a:t>en övergripande bild om vilka faktorer som påverkar hälsan</a:t>
            </a:r>
          </a:p>
          <a:p>
            <a:pPr marL="181240" indent="-181240">
              <a:lnSpc>
                <a:spcPct val="107000"/>
              </a:lnSpc>
              <a:spcAft>
                <a:spcPts val="846"/>
              </a:spcAft>
              <a:buFont typeface="Arial" panose="020B0604020202020204" pitchFamily="34" charset="0"/>
              <a:buChar char="•"/>
            </a:pPr>
            <a:r>
              <a:rPr lang="sv-SE" sz="1100" dirty="0"/>
              <a:t>förståelse för att de själva kan påverka sin hälsa genom sin livsstil där olika levnadsvanor ingår.</a:t>
            </a:r>
          </a:p>
          <a:p>
            <a:endParaRPr lang="sv-SE" sz="1100" dirty="0"/>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Vad påverkar din hälsa?</a:t>
            </a:r>
          </a:p>
          <a:p>
            <a:r>
              <a:rPr lang="sv-SE" sz="1100" dirty="0"/>
              <a:t>Man pratar ofta om att träna och äta nyttigt för att må bra</a:t>
            </a:r>
          </a:p>
          <a:p>
            <a:r>
              <a:rPr lang="sv-SE" sz="1100" dirty="0"/>
              <a:t>Men din hälsa påverkas både av saker som du kan och inte kan kontrollera.</a:t>
            </a:r>
          </a:p>
          <a:p>
            <a:endParaRPr lang="sv-SE" sz="1100" dirty="0"/>
          </a:p>
          <a:p>
            <a:r>
              <a:rPr lang="sv-SE" sz="1100" b="1" dirty="0"/>
              <a:t>Övergång till nästa bild:</a:t>
            </a:r>
          </a:p>
          <a:p>
            <a:r>
              <a:rPr lang="sv-SE" sz="1100" dirty="0"/>
              <a:t>Det finns många faktorer på olika nivåer som påverkar vår hälsa.</a:t>
            </a:r>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3734894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19150" y="655638"/>
            <a:ext cx="3557588" cy="2001837"/>
          </a:xfrm>
        </p:spPr>
      </p:sp>
      <p:sp>
        <p:nvSpPr>
          <p:cNvPr id="3" name="Platshållare för anteckningar 2"/>
          <p:cNvSpPr>
            <a:spLocks noGrp="1"/>
          </p:cNvSpPr>
          <p:nvPr>
            <p:ph type="body" idx="1"/>
          </p:nvPr>
        </p:nvSpPr>
        <p:spPr>
          <a:xfrm>
            <a:off x="731520" y="2856217"/>
            <a:ext cx="5852160" cy="5544834"/>
          </a:xfrm>
        </p:spPr>
        <p:txBody>
          <a:bodyPr/>
          <a:lstStyle/>
          <a:p>
            <a:r>
              <a:rPr lang="sv-SE" sz="1100" b="1" dirty="0"/>
              <a:t>Hälsofaktorer på olika nivåer:</a:t>
            </a:r>
          </a:p>
          <a:p>
            <a:pPr marL="181240" indent="-181240" defTabSz="966612">
              <a:buFont typeface="Arial" panose="020B0604020202020204" pitchFamily="34" charset="0"/>
              <a:buChar char="•"/>
              <a:defRPr/>
            </a:pPr>
            <a:r>
              <a:rPr lang="sv-SE" sz="1100" b="1" dirty="0"/>
              <a:t>Samhällsstrukturer </a:t>
            </a:r>
            <a:r>
              <a:rPr lang="sv-SE" sz="1100" dirty="0"/>
              <a:t>(demokrati, ekonomi, kultur och normer)</a:t>
            </a:r>
          </a:p>
          <a:p>
            <a:pPr marL="181240" indent="-181240" defTabSz="966612">
              <a:buFont typeface="Arial" panose="020B0604020202020204" pitchFamily="34" charset="0"/>
              <a:buChar char="•"/>
              <a:defRPr/>
            </a:pPr>
            <a:r>
              <a:rPr lang="sv-SE" sz="1100" b="1" dirty="0"/>
              <a:t>Livsmiljö </a:t>
            </a:r>
            <a:r>
              <a:rPr lang="sv-SE" sz="1100" dirty="0"/>
              <a:t>(arbetsmiljö i skolan, rent vatten, ren luft och sjukvård)</a:t>
            </a:r>
          </a:p>
          <a:p>
            <a:pPr marL="181240" indent="-181240">
              <a:buFont typeface="Arial" panose="020B0604020202020204" pitchFamily="34" charset="0"/>
              <a:buChar char="•"/>
            </a:pPr>
            <a:r>
              <a:rPr lang="sv-SE" sz="1100" b="1" dirty="0"/>
              <a:t>Relationer </a:t>
            </a:r>
            <a:r>
              <a:rPr lang="sv-SE" sz="1100" dirty="0"/>
              <a:t>(familj, vänner, andra)</a:t>
            </a:r>
          </a:p>
          <a:p>
            <a:pPr marL="181240" indent="-181240" defTabSz="966612">
              <a:buFont typeface="Arial" panose="020B0604020202020204" pitchFamily="34" charset="0"/>
              <a:buChar char="•"/>
              <a:defRPr/>
            </a:pPr>
            <a:r>
              <a:rPr lang="sv-SE" sz="1100" b="1" dirty="0"/>
              <a:t>Livsstil </a:t>
            </a:r>
            <a:r>
              <a:rPr lang="sv-SE" sz="1100" dirty="0"/>
              <a:t>(kost, motion, vanor)</a:t>
            </a:r>
          </a:p>
          <a:p>
            <a:pPr marL="181240" indent="-181240" defTabSz="966612">
              <a:buFont typeface="Arial" panose="020B0604020202020204" pitchFamily="34" charset="0"/>
              <a:buChar char="•"/>
              <a:defRPr/>
            </a:pPr>
            <a:r>
              <a:rPr lang="sv-SE" sz="1100" b="1" dirty="0"/>
              <a:t>Gener </a:t>
            </a:r>
            <a:r>
              <a:rPr lang="sv-SE" sz="1100" dirty="0"/>
              <a:t>(ärftlighet för sjukdomar, medfött temperament)</a:t>
            </a:r>
          </a:p>
          <a:p>
            <a:pPr marL="181240" indent="-181240">
              <a:buFont typeface="Arial" panose="020B0604020202020204" pitchFamily="34" charset="0"/>
              <a:buChar char="•"/>
            </a:pPr>
            <a:endParaRPr lang="sv-SE" sz="1100" dirty="0"/>
          </a:p>
          <a:p>
            <a:r>
              <a:rPr lang="sv-SE" sz="1100" dirty="0"/>
              <a:t>Frågorna i rutan är animerad (tas fram vid klick).</a:t>
            </a:r>
          </a:p>
          <a:p>
            <a:r>
              <a:rPr lang="sv-SE" sz="1100" dirty="0"/>
              <a:t>Vilka faktorer kan man påverka själv? Vad påverkas av samhället?</a:t>
            </a:r>
          </a:p>
          <a:p>
            <a:endParaRPr lang="sv-SE" sz="1100" dirty="0"/>
          </a:p>
          <a:p>
            <a:r>
              <a:rPr lang="sv-SE" sz="1100" dirty="0"/>
              <a:t>Syftet med de två personerna (yngre/äldre människa) är att lyfta att man kan ha olika möjlighet att påverka olika faktorer beroende på ålder.</a:t>
            </a:r>
          </a:p>
          <a:p>
            <a:r>
              <a:rPr lang="sv-SE" sz="1100" dirty="0"/>
              <a:t>Ett litet barn har mindre möjligheter att påverka sin livsstil när det gäller exempelvis kost än en tonåring eller vuxen (som handlar maten).</a:t>
            </a:r>
          </a:p>
          <a:p>
            <a:r>
              <a:rPr lang="sv-SE" sz="1100" dirty="0"/>
              <a:t>En myndig person med rösträtt har större möjlighet att påverka samhället än yngre, och en person som aktivt arbetar med politik eller hälsofrågor har större möjlighet att påverka än de som inte har det som arbete. Livsmiljön, var man bor (ex stad/land), som påverkas mycket av ens ekonomiska resurser varierar också mycket från person till person i vilken mån man kan påverka den.</a:t>
            </a:r>
          </a:p>
          <a:p>
            <a:endParaRPr lang="sv-SE" sz="1100" dirty="0"/>
          </a:p>
          <a:p>
            <a:r>
              <a:rPr lang="sv-SE" sz="1100" dirty="0"/>
              <a:t>Läs mer på Folkhälsomyndighetens sida om hur livsvillkor och hälsa hänger ihop:</a:t>
            </a:r>
          </a:p>
          <a:p>
            <a:r>
              <a:rPr lang="sv-SE" sz="1100" dirty="0"/>
              <a:t>https://www.folkhalsomyndigheten.se/folkhalsorapportering-statistik/tolkad-rapportering/folkhalsan-i-sverige/hur-hanger-livsvillkor-och-halsa-ihop/</a:t>
            </a:r>
          </a:p>
          <a:p>
            <a:endParaRPr lang="sv-SE" sz="1100" dirty="0"/>
          </a:p>
          <a:p>
            <a:r>
              <a:rPr lang="sv-SE" sz="1100" dirty="0"/>
              <a:t>Figuren är en förenkling av den modell som beskrivs på Folkhälsomyndighetens sida.</a:t>
            </a:r>
          </a:p>
          <a:p>
            <a:r>
              <a:rPr lang="sv-SE" sz="1100" dirty="0"/>
              <a:t>Bilderna på människorna är från biblioteket med skalgubbar från Microsoft O365.</a:t>
            </a:r>
          </a:p>
          <a:p>
            <a:endParaRPr lang="sv-SE" sz="1100" dirty="0"/>
          </a:p>
          <a:p>
            <a:r>
              <a:rPr lang="sv-SE" sz="1100" b="1" dirty="0"/>
              <a:t>Övergång till nästa bild:</a:t>
            </a:r>
          </a:p>
          <a:p>
            <a:r>
              <a:rPr lang="sv-SE" sz="1100" dirty="0"/>
              <a:t>Vi tar ett exempel på hur samhällsstrukturen kan påverka hälsan, genom privatekonomi, vår tillgång på pengar.</a:t>
            </a:r>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10982531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Exempel på en faktor från SAMHÄLLSSTRUKTUR är privatekonomi, exempelvis vilken betydelse inkomsten har för hälsan.</a:t>
            </a:r>
          </a:p>
          <a:p>
            <a:r>
              <a:rPr lang="sv-SE" sz="1100" dirty="0"/>
              <a:t>Dialogen leder in på vilken typ av fakta man kan använda för att förstå hur ekonomin kan påverka hälsan.</a:t>
            </a:r>
          </a:p>
          <a:p>
            <a:endParaRPr lang="sv-SE" sz="1100" dirty="0"/>
          </a:p>
          <a:p>
            <a:r>
              <a:rPr lang="sv-SE" sz="1100" b="1" dirty="0"/>
              <a:t>Övergång till nästa bild:</a:t>
            </a:r>
          </a:p>
          <a:p>
            <a:r>
              <a:rPr lang="sv-SE" sz="1100" dirty="0"/>
              <a:t>Ett sätt att mäta detta är att ta reda på hur länge människor som tjänar olika mycket lever.</a:t>
            </a:r>
          </a:p>
        </p:txBody>
      </p:sp>
      <p:sp>
        <p:nvSpPr>
          <p:cNvPr id="4" name="Platshållare för bildnummer 3"/>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41164271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Syftet med att ha två varianter på diagrammen är att visa på vilken skillnad det är när man ändrar skalan på y-axeln.</a:t>
            </a:r>
          </a:p>
          <a:p>
            <a:pPr defTabSz="966612">
              <a:defRPr/>
            </a:pPr>
            <a:r>
              <a:rPr lang="sv-SE" sz="1100" dirty="0"/>
              <a:t>Ger träning i att tolka diagram.</a:t>
            </a:r>
          </a:p>
          <a:p>
            <a:endParaRPr lang="sv-SE" sz="1100" dirty="0"/>
          </a:p>
          <a:p>
            <a:r>
              <a:rPr lang="sv-SE" sz="1100" dirty="0"/>
              <a:t>Vill man argumentera för att skillnaderna är små mellan olika inkomstnivåer använder man förmodligen hellre det vänstra diagrammet där skillnaderna är svårare att urskilja.</a:t>
            </a:r>
          </a:p>
          <a:p>
            <a:endParaRPr lang="sv-SE" sz="1100" dirty="0"/>
          </a:p>
          <a:p>
            <a:r>
              <a:rPr lang="sv-SE" sz="1100" dirty="0"/>
              <a:t>Diagrammen är baserade på data hämtade från Folkhälsomyndighetens statistikdatabas och bearbetade i Excel:</a:t>
            </a:r>
          </a:p>
          <a:p>
            <a:r>
              <a:rPr lang="sv-SE" sz="1100" dirty="0"/>
              <a:t>https://www.folkhalsomyndigheten.se/folkhalsorapportering-statistik/statistik-a-o/ovrig-statistik-a-o/inkomst/</a:t>
            </a:r>
          </a:p>
          <a:p>
            <a:endParaRPr lang="sv-SE" sz="1100" dirty="0"/>
          </a:p>
          <a:p>
            <a:r>
              <a:rPr lang="sv-SE" sz="1100" dirty="0"/>
              <a:t>Väljer man applikationen </a:t>
            </a:r>
            <a:r>
              <a:rPr lang="sv-SE" sz="1100" dirty="0" err="1"/>
              <a:t>FolkhälsoStudio</a:t>
            </a:r>
            <a:r>
              <a:rPr lang="sv-SE" sz="1100" dirty="0"/>
              <a:t> kan man ta fram olika typer av diagram i tre steg (Välj data, Välj layout, Välj diagram).</a:t>
            </a:r>
          </a:p>
          <a:p>
            <a:endParaRPr lang="sv-SE" sz="1100" dirty="0"/>
          </a:p>
          <a:p>
            <a:r>
              <a:rPr lang="sv-SE" sz="1100" b="1" dirty="0"/>
              <a:t>Övergång till nästa bild:</a:t>
            </a:r>
          </a:p>
          <a:p>
            <a:r>
              <a:rPr lang="sv-SE" sz="1100" dirty="0"/>
              <a:t>Personer som lever i ekonomisk utsatthet lever kortare tid i genomsnitt.</a:t>
            </a:r>
          </a:p>
        </p:txBody>
      </p:sp>
      <p:sp>
        <p:nvSpPr>
          <p:cNvPr id="4" name="Platshållare för bildnummer 3"/>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2839813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När man har en mer detaljerad upplösning av diagrammets y-axel framträder en annan bild där de med lägst inkomst har en livslängd på under 80 år (i medeltal) medan de med högre inkomster alla ligger kring 85 år i förväntad livslängd.</a:t>
            </a:r>
          </a:p>
          <a:p>
            <a:r>
              <a:rPr lang="sv-SE" sz="1100" dirty="0"/>
              <a:t>Personer som lever i ekonomisk utsatthet lever kortare tid i genomsnitt.</a:t>
            </a:r>
          </a:p>
          <a:p>
            <a:r>
              <a:rPr lang="sv-SE" sz="1100" dirty="0"/>
              <a:t>Varför tror ni att det är så?</a:t>
            </a:r>
          </a:p>
          <a:p>
            <a:endParaRPr lang="sv-SE" sz="1100" dirty="0"/>
          </a:p>
          <a:p>
            <a:r>
              <a:rPr lang="sv-SE" sz="1100" dirty="0"/>
              <a:t>Exempel på tänkbara svar:</a:t>
            </a:r>
          </a:p>
          <a:p>
            <a:pPr marL="181240" indent="-181240">
              <a:buFont typeface="Arial" panose="020B0604020202020204" pitchFamily="34" charset="0"/>
              <a:buChar char="•"/>
            </a:pPr>
            <a:r>
              <a:rPr lang="sv-SE" sz="1100" dirty="0"/>
              <a:t>Lägre/högre inkomst ger sämre/bättre förutsättningar att köpa bra mat (påverkar hälsan genom kosten)</a:t>
            </a:r>
          </a:p>
          <a:p>
            <a:pPr marL="181240" indent="-181240">
              <a:buFont typeface="Arial" panose="020B0604020202020204" pitchFamily="34" charset="0"/>
              <a:buChar char="•"/>
            </a:pPr>
            <a:r>
              <a:rPr lang="sv-SE" sz="1100" dirty="0"/>
              <a:t>Lägre/högre inkomst ger sämre/bättre arbetsmiljö och boendemiljö (påverkan genom livsmiljön)</a:t>
            </a:r>
          </a:p>
          <a:p>
            <a:pPr marL="181240" indent="-181240">
              <a:buFont typeface="Arial" panose="020B0604020202020204" pitchFamily="34" charset="0"/>
              <a:buChar char="•"/>
            </a:pPr>
            <a:r>
              <a:rPr lang="sv-SE" sz="1100" dirty="0"/>
              <a:t>De som drabbas av sjukdom kan bli långtidssjukskrivna och få lägre inkomst (omvänt orsakssamband)</a:t>
            </a:r>
          </a:p>
          <a:p>
            <a:pPr marL="181240" indent="-181240">
              <a:buFont typeface="Arial" panose="020B0604020202020204" pitchFamily="34" charset="0"/>
              <a:buChar char="•"/>
            </a:pPr>
            <a:endParaRPr lang="sv-SE" sz="1100" dirty="0"/>
          </a:p>
          <a:p>
            <a:r>
              <a:rPr lang="sv-SE" sz="1100" b="1" dirty="0"/>
              <a:t>Övergång till nästa bild:</a:t>
            </a:r>
          </a:p>
          <a:p>
            <a:r>
              <a:rPr lang="sv-SE" sz="1100" dirty="0"/>
              <a:t>Man kan också titta globalt på hur det ser ut med kopplingen mellan ekonomi och hälsa.</a:t>
            </a:r>
          </a:p>
          <a:p>
            <a:pPr marL="181240" indent="-181240">
              <a:buFont typeface="Arial" panose="020B0604020202020204" pitchFamily="34" charset="0"/>
              <a:buChar char="•"/>
            </a:pPr>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4270286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Gapminder är ett verktyg som ger illustrativ grafik på global nivå kopplat till hälsa.</a:t>
            </a:r>
          </a:p>
          <a:p>
            <a:endParaRPr lang="sv-SE" sz="1100" dirty="0"/>
          </a:p>
          <a:p>
            <a:r>
              <a:rPr lang="sv-SE" sz="1100" dirty="0"/>
              <a:t>I bilden visas två </a:t>
            </a:r>
            <a:r>
              <a:rPr lang="sv-SE" sz="1100" dirty="0" err="1"/>
              <a:t>skärmdumpar</a:t>
            </a:r>
            <a:r>
              <a:rPr lang="sv-SE" sz="1100" dirty="0"/>
              <a:t> från Gapminder som visar på y-axeln förväntad livslängd och på x-axeln GDP som är ett mått på ekonomiska resurser per invånare.</a:t>
            </a:r>
          </a:p>
          <a:p>
            <a:r>
              <a:rPr lang="sv-SE" sz="1100" dirty="0"/>
              <a:t>Bubblorna i olika storlek för olika länder.</a:t>
            </a:r>
          </a:p>
          <a:p>
            <a:r>
              <a:rPr lang="sv-SE" sz="1100" dirty="0"/>
              <a:t>Pilarna pekar på Sveriges gula bubbla år 1923 respektive 2023.</a:t>
            </a:r>
          </a:p>
          <a:p>
            <a:endParaRPr lang="sv-SE" sz="1100" dirty="0"/>
          </a:p>
          <a:p>
            <a:r>
              <a:rPr lang="sv-SE" sz="1100" dirty="0"/>
              <a:t>GDP har ökat på 100 år liksom den förväntade livslängden.</a:t>
            </a:r>
          </a:p>
          <a:p>
            <a:r>
              <a:rPr lang="sv-SE" sz="1100" dirty="0"/>
              <a:t>Samma mönster går att se för många andra länder.</a:t>
            </a:r>
          </a:p>
          <a:p>
            <a:r>
              <a:rPr lang="sv-SE" sz="1100" dirty="0"/>
              <a:t>De färgade bubblorna ligger alla på en nivå högre upp på y-axeln 2023 jämfört med 1923.</a:t>
            </a:r>
          </a:p>
          <a:p>
            <a:r>
              <a:rPr lang="sv-SE" sz="1100" dirty="0"/>
              <a:t>I hela världen har människor ökat sin livslängd. I många fall har detta korrelerat med en ökad GDP för landet, men inte för alla länder.</a:t>
            </a:r>
          </a:p>
          <a:p>
            <a:r>
              <a:rPr lang="sv-SE" sz="1100" dirty="0"/>
              <a:t>Exempelvis har Somalia ”rört sig” uppåt i livslängd utan en korrelation med ökad GDP.</a:t>
            </a:r>
          </a:p>
          <a:p>
            <a:r>
              <a:rPr lang="sv-SE" sz="1100" dirty="0"/>
              <a:t>I Gapminder: https://www.gapminder.org/tools kan man animera statistiken över olika årtal på ett illustrativt sätt.</a:t>
            </a:r>
          </a:p>
          <a:p>
            <a:endParaRPr lang="sv-SE" sz="1100" dirty="0"/>
          </a:p>
          <a:p>
            <a:r>
              <a:rPr lang="sv-SE" sz="1100" b="1" dirty="0"/>
              <a:t>Övergång till nästa bild:</a:t>
            </a:r>
          </a:p>
          <a:p>
            <a:r>
              <a:rPr lang="sv-SE" sz="1100" dirty="0"/>
              <a:t>Det finns fler delar än ekonomi i det som påverkar hälsan på samhällsnivå, men vi går vidare till faktorer kopplade till ens livsmiljö.</a:t>
            </a:r>
          </a:p>
        </p:txBody>
      </p:sp>
      <p:sp>
        <p:nvSpPr>
          <p:cNvPr id="4" name="Platshållare för bildnummer 3"/>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1321860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66612">
              <a:defRPr/>
            </a:pPr>
            <a:r>
              <a:rPr lang="sv-SE" sz="1100" dirty="0"/>
              <a:t>Exempel på en faktor från domänen LIVSMILJÖ är skolans arbetsmiljö.</a:t>
            </a:r>
          </a:p>
          <a:p>
            <a:endParaRPr lang="sv-SE" sz="1100" dirty="0"/>
          </a:p>
          <a:p>
            <a:r>
              <a:rPr lang="sv-SE" sz="1100" dirty="0"/>
              <a:t>Miljön i omgivningen påverkar hur du mår. Hur påverkar till exempel skolan ditt mående?</a:t>
            </a:r>
          </a:p>
          <a:p>
            <a:pPr marL="181240" indent="-181240">
              <a:buFont typeface="Arial" panose="020B0604020202020204" pitchFamily="34" charset="0"/>
              <a:buChar char="•"/>
            </a:pPr>
            <a:r>
              <a:rPr lang="sv-SE" sz="1100" dirty="0"/>
              <a:t>Skolans utformning (ergonomi, ljudnivå, </a:t>
            </a:r>
            <a:r>
              <a:rPr lang="sv-SE" sz="1100" dirty="0" err="1"/>
              <a:t>rastytor</a:t>
            </a:r>
            <a:r>
              <a:rPr lang="sv-SE" sz="1100" dirty="0"/>
              <a:t> för rörelse)</a:t>
            </a:r>
          </a:p>
          <a:p>
            <a:pPr marL="181240" indent="-181240">
              <a:buFont typeface="Arial" panose="020B0604020202020204" pitchFamily="34" charset="0"/>
              <a:buChar char="•"/>
            </a:pPr>
            <a:r>
              <a:rPr lang="sv-SE" sz="1100" dirty="0"/>
              <a:t>Lärandemiljö (schemaläggning, provstress, vilka lärare man har)</a:t>
            </a:r>
          </a:p>
          <a:p>
            <a:pPr marL="181240" indent="-181240">
              <a:buFont typeface="Arial" panose="020B0604020202020204" pitchFamily="34" charset="0"/>
              <a:buChar char="•"/>
            </a:pPr>
            <a:r>
              <a:rPr lang="sv-SE" sz="1100" dirty="0"/>
              <a:t>Maten</a:t>
            </a:r>
          </a:p>
          <a:p>
            <a:pPr marL="181240" indent="-181240">
              <a:buFont typeface="Arial" panose="020B0604020202020204" pitchFamily="34" charset="0"/>
              <a:buChar char="•"/>
            </a:pPr>
            <a:r>
              <a:rPr lang="sv-SE" sz="1100" dirty="0"/>
              <a:t>Social miljö (stämning i korridorerna, mobbning)</a:t>
            </a:r>
          </a:p>
          <a:p>
            <a:endParaRPr lang="sv-SE" sz="1100" dirty="0"/>
          </a:p>
          <a:p>
            <a:pPr defTabSz="966612">
              <a:defRPr/>
            </a:pPr>
            <a:r>
              <a:rPr lang="sv-SE" sz="1100" dirty="0"/>
              <a:t>Här kan man gärna stanna upp en stund för reflektion över andra delar i ens livsmiljö än skolan. Nämna att boende, familjesituation, fritid också är viktiga delar av livsmiljön.</a:t>
            </a:r>
          </a:p>
          <a:p>
            <a:endParaRPr lang="sv-SE" sz="1100" dirty="0"/>
          </a:p>
          <a:p>
            <a:r>
              <a:rPr lang="sv-SE" sz="1100" dirty="0"/>
              <a:t>Bilderna på den övre raden ska symbolisera miljön i klassrummet, under lärandesituationer. (bilder från Office O365 bildarkiv)</a:t>
            </a:r>
          </a:p>
          <a:p>
            <a:r>
              <a:rPr lang="sv-SE" sz="1100" dirty="0"/>
              <a:t>Bilderna på den undre raden ska symbolisera miljön i korridorer, utomhusmiljö, matsal och mat (bilder från </a:t>
            </a:r>
            <a:r>
              <a:rPr lang="sv-SE" sz="1100" dirty="0" err="1"/>
              <a:t>Pixabay</a:t>
            </a:r>
            <a:r>
              <a:rPr lang="sv-SE" sz="1100" dirty="0"/>
              <a:t> och </a:t>
            </a:r>
            <a:r>
              <a:rPr lang="sv-SE" sz="1100" dirty="0" err="1"/>
              <a:t>Wikimedia</a:t>
            </a:r>
            <a:r>
              <a:rPr lang="sv-SE" sz="1100" dirty="0"/>
              <a:t> </a:t>
            </a:r>
            <a:r>
              <a:rPr lang="sv-SE" sz="1100" dirty="0" err="1"/>
              <a:t>commons</a:t>
            </a:r>
            <a:r>
              <a:rPr lang="sv-SE" sz="1100" dirty="0"/>
              <a:t>)</a:t>
            </a:r>
          </a:p>
          <a:p>
            <a:endParaRPr lang="sv-SE" sz="1100" dirty="0"/>
          </a:p>
          <a:p>
            <a:r>
              <a:rPr lang="sv-SE" sz="1100" b="1" dirty="0"/>
              <a:t>Övergång till nästa bild:</a:t>
            </a:r>
          </a:p>
          <a:p>
            <a:r>
              <a:rPr lang="sv-SE" sz="1100" dirty="0"/>
              <a:t>Även om det går att påverka livsmiljön så tar det oftast tid att få till en förändring och det är enklare att själv påverka sin hälsa genom sina relationer och livsstil.</a:t>
            </a:r>
          </a:p>
          <a:p>
            <a:endParaRPr lang="sv-SE" sz="1100" dirty="0"/>
          </a:p>
          <a:p>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40076967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7" name="Bildobjekt 6">
            <a:extLst>
              <a:ext uri="{FF2B5EF4-FFF2-40B4-BE49-F238E27FC236}">
                <a16:creationId xmlns:a16="http://schemas.microsoft.com/office/drawing/2014/main" id="{53D5B1F5-B822-4293-9478-EA8EE3A5803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188504" y="774361"/>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om">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823664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ED537-4B8B-433F-A630-3292CCB633A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26AD7DC-CB46-48B1-B61C-CD1AC4D24B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EF462F1-5CB3-4091-A75E-FF1CF72315D4}"/>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60BF3996-FD81-4251-94C8-0A0D08726F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D31D39-EDB5-402D-B429-2ECEC7A37949}"/>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910224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415190-49E2-4390-BFB8-6E8495E4F2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18E755-5598-40BE-B28D-47E482A7C6A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E41773-C78E-4259-A5A9-37CF292BF607}"/>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32D60A98-9EB7-4C7A-A88E-D81D3ED3E5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E1144A-7D12-4A07-B268-43B9A583FB18}"/>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142943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BF74C-6160-4FE7-8420-A8121660578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FB0CC24-4B2C-4A6F-875D-CBF7A7A878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53F4680-E1C9-4C50-90ED-9C0E0A3EFC36}"/>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AB347689-90B9-42E0-83DB-FDA50351DB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FD61F7-7C22-4380-A9EE-89B2DA04110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284108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C73A6-6B8E-48C9-94E3-EE57955AFFB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68D84A-B6DD-4404-9C5D-C835661AD7A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0A57345-25E1-44C0-9DA4-E52DDDD9FFE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FE0AAAD-B30F-420F-803F-462282BB4E3A}"/>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6" name="Platshållare för sidfot 5">
            <a:extLst>
              <a:ext uri="{FF2B5EF4-FFF2-40B4-BE49-F238E27FC236}">
                <a16:creationId xmlns:a16="http://schemas.microsoft.com/office/drawing/2014/main" id="{35BCA351-3DE7-42D8-9D5D-B9C97959C6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ECA9F1-4117-43FF-AFBE-D2B538826AF4}"/>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154722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5DF36-C69E-40D3-A6BC-B86A495D864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F38C2A-D0A0-4386-B75B-6199F4EE52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815EC8D-FA8E-4B0F-BCAD-F902C3D04CF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A46C5BC-CAE8-4924-A0E4-C599FACF6A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1095177-8526-4972-83F9-AA197CEEC8A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A81AF2E-2860-4F5B-A9D3-3A7718BF2861}"/>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8" name="Platshållare för sidfot 7">
            <a:extLst>
              <a:ext uri="{FF2B5EF4-FFF2-40B4-BE49-F238E27FC236}">
                <a16:creationId xmlns:a16="http://schemas.microsoft.com/office/drawing/2014/main" id="{F53D0EED-0659-4C29-92ED-D69DFCEC683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980F80C-373F-4E85-85EA-0A7BC333106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926476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6A10B5-D9A4-4803-AFF9-C1011C0482E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7700804-BE00-4147-A7FF-447AAA5547EA}"/>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4" name="Platshållare för sidfot 3">
            <a:extLst>
              <a:ext uri="{FF2B5EF4-FFF2-40B4-BE49-F238E27FC236}">
                <a16:creationId xmlns:a16="http://schemas.microsoft.com/office/drawing/2014/main" id="{A5CAA88F-2A45-4D85-865B-1CDCDD4FEE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C9F8403-FCDE-434D-8B01-3DAA1523B56D}"/>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01744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67A3719-2B0A-4A2C-AEE2-3891E22E0203}"/>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3" name="Platshållare för sidfot 2">
            <a:extLst>
              <a:ext uri="{FF2B5EF4-FFF2-40B4-BE49-F238E27FC236}">
                <a16:creationId xmlns:a16="http://schemas.microsoft.com/office/drawing/2014/main" id="{93C4F332-16D9-4E3A-B922-3BCE14F4C04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4612DA6-BEE3-4E82-B9EA-B8BDA1D7343F}"/>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869626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984E87-D151-42AC-81F7-6FD15D244C6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96CEFC-298C-409D-AA55-CD1A022413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81F5153-9EE3-441E-AA2F-979CD972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7B04821-30DB-48CF-A99C-5D562B35B881}"/>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6" name="Platshållare för sidfot 5">
            <a:extLst>
              <a:ext uri="{FF2B5EF4-FFF2-40B4-BE49-F238E27FC236}">
                <a16:creationId xmlns:a16="http://schemas.microsoft.com/office/drawing/2014/main" id="{0AA83D16-4E0E-4DFD-8E5A-935C89F3C8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1F2DA1-BEFC-4443-AE8A-335FCB4E3C92}"/>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47602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3A0CE-381D-4F2A-BB4D-F1E6D5E3780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F1941AF-CC4C-497D-82A3-AFFF5198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54D3407-5707-40D8-9AA3-CC1514A18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477E687-BDE3-49FC-97BA-AE9E4B487282}"/>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6" name="Platshållare för sidfot 5">
            <a:extLst>
              <a:ext uri="{FF2B5EF4-FFF2-40B4-BE49-F238E27FC236}">
                <a16:creationId xmlns:a16="http://schemas.microsoft.com/office/drawing/2014/main" id="{299C6D37-9717-402A-83F3-ED51EFFACC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9669F6D-063C-4487-818F-41B7386828D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851018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B10D47-B4A0-43E6-B09D-A7D4B6DBF86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FD4EB6-5B23-4877-A289-D2EAD7FE84F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F45FC4-27E5-43A5-A301-DB2B7C4275B4}"/>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6A1428DD-E4B5-430D-92E6-1CE9177FF9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F6D658-9C9D-4002-99CD-524DE9AA951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82559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DB58346-A430-4629-BA5A-0F79AE0EC81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A76FB22-5D88-440C-B3CE-0C23D681A61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354A701-0F9D-4DB0-8764-B48A9F7345CF}"/>
              </a:ext>
            </a:extLst>
          </p:cNvPr>
          <p:cNvSpPr>
            <a:spLocks noGrp="1"/>
          </p:cNvSpPr>
          <p:nvPr>
            <p:ph type="dt" sz="half" idx="10"/>
          </p:nvPr>
        </p:nvSpPr>
        <p:spPr/>
        <p:txBody>
          <a:body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A5DD8E2A-7FBF-4F0E-9FDC-4E7F0FD0F9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D3B0BD-4391-4490-BA8A-754B7161918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2958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2025-09-22</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888E4D63-BE2C-4D4B-BBD2-256262659A9F}" type="datetime1">
              <a:rPr lang="sv-SE" smtClean="0"/>
              <a:pPr/>
              <a:t>2025-09-22</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r>
              <a:rPr lang="sv-SE" dirty="0"/>
              <a:t>Presentation </a:t>
            </a:r>
            <a:r>
              <a:rPr lang="sv-SE" dirty="0" err="1"/>
              <a:t>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9" name="Bildobjekt 8">
            <a:extLst>
              <a:ext uri="{FF2B5EF4-FFF2-40B4-BE49-F238E27FC236}">
                <a16:creationId xmlns:a16="http://schemas.microsoft.com/office/drawing/2014/main" id="{BA73C57C-1F53-4877-833E-AB6E383E835E}"/>
              </a:ext>
            </a:extLst>
          </p:cNvPr>
          <p:cNvPicPr>
            <a:picLocks noChangeAspect="1"/>
          </p:cNvPicPr>
          <p:nvPr userDrawn="1"/>
        </p:nvPicPr>
        <p:blipFill>
          <a:blip r:embed="rId14" cstate="hqprint">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85" r:id="rId12"/>
  </p:sldLayoutIdLst>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392F357-1F0D-4018-94E4-21A8ECB99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CD229E6-923C-43A4-923A-1E56F73A3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0D1C2B-95C8-4712-BA15-6BCACC254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AF35C-0F45-47F5-8AC9-CDAB68629FA6}" type="datetimeFigureOut">
              <a:rPr lang="sv-SE" smtClean="0"/>
              <a:t>2025-09-22</a:t>
            </a:fld>
            <a:endParaRPr lang="sv-SE"/>
          </a:p>
        </p:txBody>
      </p:sp>
      <p:sp>
        <p:nvSpPr>
          <p:cNvPr id="5" name="Platshållare för sidfot 4">
            <a:extLst>
              <a:ext uri="{FF2B5EF4-FFF2-40B4-BE49-F238E27FC236}">
                <a16:creationId xmlns:a16="http://schemas.microsoft.com/office/drawing/2014/main" id="{B9B02CD8-BC3B-42BB-8708-0604213E6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58ACF8B-742A-4ED1-85DE-7FD124C85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2CD57-D6DA-4099-847E-5D4203ED9411}" type="slidenum">
              <a:rPr lang="sv-SE" smtClean="0"/>
              <a:t>‹#›</a:t>
            </a:fld>
            <a:endParaRPr lang="sv-SE"/>
          </a:p>
        </p:txBody>
      </p:sp>
    </p:spTree>
    <p:extLst>
      <p:ext uri="{BB962C8B-B14F-4D97-AF65-F5344CB8AC3E}">
        <p14:creationId xmlns:p14="http://schemas.microsoft.com/office/powerpoint/2010/main" val="41348165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1.png"/><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8.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3060156" y="4959482"/>
            <a:ext cx="6071687" cy="1441318"/>
          </a:xfrm>
        </p:spPr>
        <p:txBody>
          <a:bodyPr>
            <a:normAutofit/>
          </a:bodyPr>
          <a:lstStyle/>
          <a:p>
            <a:r>
              <a:rPr lang="sv-SE" sz="1600" dirty="0">
                <a:solidFill>
                  <a:srgbClr val="000000"/>
                </a:solidFill>
                <a:effectLst/>
                <a:latin typeface="Aptos"/>
                <a:ea typeface="Times New Roman" panose="02020603050405020304" pitchFamily="18" charset="0"/>
                <a:cs typeface="Calibri" panose="020F0502020204030204" pitchFamily="34" charset="0"/>
              </a:rPr>
              <a:t>Undervisnings­materialet har tagits fram av Nationellt resurscentrum för biologiundervisning (2025) i samarbete med Sara Göransson, fil. dr., Clara Göransson, </a:t>
            </a:r>
            <a:r>
              <a:rPr lang="sv-SE" sz="1400" b="0" i="0" dirty="0">
                <a:solidFill>
                  <a:srgbClr val="000000"/>
                </a:solidFill>
                <a:effectLst/>
                <a:latin typeface="Arial" panose="020B0604020202020204" pitchFamily="34" charset="0"/>
              </a:rPr>
              <a:t>beteendevetare</a:t>
            </a:r>
            <a:r>
              <a:rPr lang="sv-SE" sz="1600" dirty="0">
                <a:solidFill>
                  <a:srgbClr val="000000"/>
                </a:solidFill>
                <a:effectLst/>
                <a:latin typeface="Aptos"/>
                <a:ea typeface="Times New Roman" panose="02020603050405020304" pitchFamily="18" charset="0"/>
                <a:cs typeface="Calibri" panose="020F0502020204030204" pitchFamily="34" charset="0"/>
              </a:rPr>
              <a:t> och Siri Helle, leg. psykolog. </a:t>
            </a:r>
          </a:p>
          <a:p>
            <a:r>
              <a:rPr lang="sv-SE" sz="1600" dirty="0">
                <a:solidFill>
                  <a:srgbClr val="000000"/>
                </a:solidFill>
                <a:effectLst/>
                <a:latin typeface="Aptos"/>
                <a:ea typeface="Times New Roman" panose="02020603050405020304" pitchFamily="18" charset="0"/>
                <a:cs typeface="Calibri" panose="020F0502020204030204" pitchFamily="34" charset="0"/>
              </a:rPr>
              <a:t>Allt material finns samlat på </a:t>
            </a:r>
            <a:r>
              <a:rPr lang="sv-SE" sz="1600" u="sng" dirty="0">
                <a:solidFill>
                  <a:srgbClr val="000000"/>
                </a:solidFill>
                <a:effectLst/>
                <a:latin typeface="Aptos"/>
                <a:ea typeface="Times New Roman" panose="02020603050405020304" pitchFamily="18" charset="0"/>
                <a:cs typeface="Calibri" panose="020F0502020204030204" pitchFamily="34" charset="0"/>
                <a:hlinkClick r:id="rId3"/>
              </a:rPr>
              <a:t>www.bioresurs.uu.se</a:t>
            </a:r>
            <a:endParaRPr lang="sv-SE" sz="1400" dirty="0"/>
          </a:p>
        </p:txBody>
      </p:sp>
      <p:sp>
        <p:nvSpPr>
          <p:cNvPr id="4" name="Rubrik 4">
            <a:extLst>
              <a:ext uri="{FF2B5EF4-FFF2-40B4-BE49-F238E27FC236}">
                <a16:creationId xmlns:a16="http://schemas.microsoft.com/office/drawing/2014/main" id="{672E597E-E5AA-482B-ACB2-53AA6C676EEE}"/>
              </a:ext>
            </a:extLst>
          </p:cNvPr>
          <p:cNvSpPr txBox="1">
            <a:spLocks/>
          </p:cNvSpPr>
          <p:nvPr/>
        </p:nvSpPr>
        <p:spPr>
          <a:xfrm>
            <a:off x="1628501" y="2565232"/>
            <a:ext cx="9144000" cy="1727536"/>
          </a:xfrm>
          <a:prstGeom prst="rect">
            <a:avLst/>
          </a:prstGeom>
        </p:spPr>
        <p:txBody>
          <a:bodyPr vert="horz" lIns="91440" tIns="108000" rIns="91440" bIns="45720" rtlCol="0" anchor="ctr">
            <a:normAutofit/>
          </a:bodyPr>
          <a:lstStyle>
            <a:lvl1pPr algn="ctr" defTabSz="914400" rtl="0" eaLnBrk="1" latinLnBrk="0" hangingPunct="1">
              <a:lnSpc>
                <a:spcPts val="3840"/>
              </a:lnSpc>
              <a:spcBef>
                <a:spcPct val="0"/>
              </a:spcBef>
              <a:buNone/>
              <a:defRPr sz="4800" kern="1200" baseline="0">
                <a:solidFill>
                  <a:schemeClr val="bg1"/>
                </a:solidFill>
                <a:latin typeface="Arial" panose="020B0604020202020204" pitchFamily="34" charset="0"/>
                <a:ea typeface="+mj-ea"/>
                <a:cs typeface="+mj-cs"/>
              </a:defRPr>
            </a:lvl1pPr>
          </a:lstStyle>
          <a:p>
            <a:r>
              <a:rPr lang="sv-SE" dirty="0"/>
              <a:t>Undervisning för psykisk hälsa</a:t>
            </a:r>
            <a:br>
              <a:rPr lang="sv-SE" dirty="0"/>
            </a:br>
            <a:r>
              <a:rPr lang="sv-SE" sz="3600" dirty="0"/>
              <a:t>– med biologiska perspektiv</a:t>
            </a:r>
          </a:p>
        </p:txBody>
      </p:sp>
      <p:sp>
        <p:nvSpPr>
          <p:cNvPr id="7" name="Google Shape;94;p1">
            <a:extLst>
              <a:ext uri="{FF2B5EF4-FFF2-40B4-BE49-F238E27FC236}">
                <a16:creationId xmlns:a16="http://schemas.microsoft.com/office/drawing/2014/main" id="{5261320C-9349-4F9C-9885-8A14085EDB60}"/>
              </a:ext>
            </a:extLst>
          </p:cNvPr>
          <p:cNvSpPr/>
          <p:nvPr/>
        </p:nvSpPr>
        <p:spPr>
          <a:xfrm>
            <a:off x="646038" y="4374912"/>
            <a:ext cx="4035680" cy="1169140"/>
          </a:xfrm>
          <a:prstGeom prst="rect">
            <a:avLst/>
          </a:prstGeom>
          <a:noFill/>
          <a:ln>
            <a:noFill/>
          </a:ln>
        </p:spPr>
        <p:txBody>
          <a:bodyPr spcFirstLastPara="1" wrap="square" lIns="91425" tIns="45700" rIns="91425" bIns="45700" anchor="ctr" anchorCtr="0">
            <a:noAutofit/>
          </a:bodyPr>
          <a:lstStyle/>
          <a:p>
            <a:endParaRPr lang="sv-SE" baseline="30000" dirty="0">
              <a:solidFill>
                <a:schemeClr val="bg1"/>
              </a:solidFill>
              <a:latin typeface="Arial" panose="020B0604020202020204" pitchFamily="34" charset="0"/>
            </a:endParaRPr>
          </a:p>
        </p:txBody>
      </p:sp>
    </p:spTree>
    <p:extLst>
      <p:ext uri="{BB962C8B-B14F-4D97-AF65-F5344CB8AC3E}">
        <p14:creationId xmlns:p14="http://schemas.microsoft.com/office/powerpoint/2010/main" val="80520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6C45AF-5AF3-541F-8F9D-BC12CDC4C278}"/>
              </a:ext>
            </a:extLst>
          </p:cNvPr>
          <p:cNvSpPr txBox="1">
            <a:spLocks/>
          </p:cNvSpPr>
          <p:nvPr/>
        </p:nvSpPr>
        <p:spPr>
          <a:xfrm>
            <a:off x="2165559" y="650641"/>
            <a:ext cx="5526778" cy="711200"/>
          </a:xfrm>
          <a:prstGeom prst="rect">
            <a:avLst/>
          </a:prstGeom>
        </p:spPr>
        <p:txBody>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pPr algn="ctr"/>
            <a:r>
              <a:rPr lang="sv-SE" sz="4400" dirty="0"/>
              <a:t>Livsstil och relationer</a:t>
            </a:r>
          </a:p>
        </p:txBody>
      </p:sp>
      <p:sp>
        <p:nvSpPr>
          <p:cNvPr id="10" name="textruta 9">
            <a:extLst>
              <a:ext uri="{FF2B5EF4-FFF2-40B4-BE49-F238E27FC236}">
                <a16:creationId xmlns:a16="http://schemas.microsoft.com/office/drawing/2014/main" id="{A4A1B53F-EAE5-48A9-8DE4-51242DB042AA}"/>
              </a:ext>
            </a:extLst>
          </p:cNvPr>
          <p:cNvSpPr txBox="1"/>
          <p:nvPr/>
        </p:nvSpPr>
        <p:spPr>
          <a:xfrm>
            <a:off x="2310412" y="1177838"/>
            <a:ext cx="4274457" cy="95866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sv-SE" sz="2000" dirty="0"/>
              <a:t>Påverkar hur du mår</a:t>
            </a:r>
          </a:p>
          <a:p>
            <a:pPr marL="285750" indent="-285750">
              <a:lnSpc>
                <a:spcPct val="150000"/>
              </a:lnSpc>
              <a:buFont typeface="Arial" panose="020B0604020202020204" pitchFamily="34" charset="0"/>
              <a:buChar char="•"/>
            </a:pPr>
            <a:r>
              <a:rPr lang="sv-SE" sz="2000" dirty="0"/>
              <a:t>Går att påverka en hel del</a:t>
            </a:r>
          </a:p>
        </p:txBody>
      </p:sp>
      <p:sp>
        <p:nvSpPr>
          <p:cNvPr id="12" name="Sexhörning 11">
            <a:extLst>
              <a:ext uri="{FF2B5EF4-FFF2-40B4-BE49-F238E27FC236}">
                <a16:creationId xmlns:a16="http://schemas.microsoft.com/office/drawing/2014/main" id="{7E42F0AB-6531-455F-A349-BCAA47F5D9EA}"/>
              </a:ext>
            </a:extLst>
          </p:cNvPr>
          <p:cNvSpPr/>
          <p:nvPr/>
        </p:nvSpPr>
        <p:spPr>
          <a:xfrm>
            <a:off x="1162368" y="2195022"/>
            <a:ext cx="2002980" cy="1657293"/>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b="1" dirty="0"/>
              <a:t>Sömn</a:t>
            </a:r>
          </a:p>
        </p:txBody>
      </p:sp>
      <p:sp>
        <p:nvSpPr>
          <p:cNvPr id="13" name="Sexhörning 12">
            <a:extLst>
              <a:ext uri="{FF2B5EF4-FFF2-40B4-BE49-F238E27FC236}">
                <a16:creationId xmlns:a16="http://schemas.microsoft.com/office/drawing/2014/main" id="{C5C908B7-3E9B-4182-9926-E740102F613A}"/>
              </a:ext>
            </a:extLst>
          </p:cNvPr>
          <p:cNvSpPr/>
          <p:nvPr/>
        </p:nvSpPr>
        <p:spPr>
          <a:xfrm>
            <a:off x="1162368" y="3928858"/>
            <a:ext cx="2002980" cy="1714860"/>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b="1" dirty="0"/>
              <a:t>Kost</a:t>
            </a:r>
          </a:p>
        </p:txBody>
      </p:sp>
      <p:sp>
        <p:nvSpPr>
          <p:cNvPr id="14" name="Sexhörning 13">
            <a:extLst>
              <a:ext uri="{FF2B5EF4-FFF2-40B4-BE49-F238E27FC236}">
                <a16:creationId xmlns:a16="http://schemas.microsoft.com/office/drawing/2014/main" id="{F2C67EA7-A7FB-45C9-9C13-1E2F7F62E2A3}"/>
              </a:ext>
            </a:extLst>
          </p:cNvPr>
          <p:cNvSpPr/>
          <p:nvPr/>
        </p:nvSpPr>
        <p:spPr>
          <a:xfrm>
            <a:off x="2815148" y="3061940"/>
            <a:ext cx="2002980" cy="1714860"/>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b="1" spc="-50" dirty="0"/>
              <a:t>Relationer</a:t>
            </a:r>
          </a:p>
        </p:txBody>
      </p:sp>
      <p:sp>
        <p:nvSpPr>
          <p:cNvPr id="15" name="Sexhörning 14">
            <a:extLst>
              <a:ext uri="{FF2B5EF4-FFF2-40B4-BE49-F238E27FC236}">
                <a16:creationId xmlns:a16="http://schemas.microsoft.com/office/drawing/2014/main" id="{E28A378C-23E2-4212-8032-9C194594A0F0}"/>
              </a:ext>
            </a:extLst>
          </p:cNvPr>
          <p:cNvSpPr/>
          <p:nvPr/>
        </p:nvSpPr>
        <p:spPr>
          <a:xfrm>
            <a:off x="4467928" y="2188350"/>
            <a:ext cx="2002980" cy="1714860"/>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b="1" dirty="0"/>
              <a:t>Fysisk</a:t>
            </a:r>
          </a:p>
          <a:p>
            <a:pPr algn="ctr"/>
            <a:r>
              <a:rPr lang="sv-SE" sz="2000" b="1" dirty="0"/>
              <a:t>aktivitet</a:t>
            </a:r>
          </a:p>
        </p:txBody>
      </p:sp>
      <p:sp>
        <p:nvSpPr>
          <p:cNvPr id="16" name="Sexhörning 15">
            <a:extLst>
              <a:ext uri="{FF2B5EF4-FFF2-40B4-BE49-F238E27FC236}">
                <a16:creationId xmlns:a16="http://schemas.microsoft.com/office/drawing/2014/main" id="{39D7315E-58F2-4C7D-A699-A48A79AE568A}"/>
              </a:ext>
            </a:extLst>
          </p:cNvPr>
          <p:cNvSpPr/>
          <p:nvPr/>
        </p:nvSpPr>
        <p:spPr>
          <a:xfrm>
            <a:off x="4458501" y="3955513"/>
            <a:ext cx="2002980" cy="1714860"/>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b="1" dirty="0"/>
              <a:t>Studie-vanor</a:t>
            </a:r>
          </a:p>
        </p:txBody>
      </p:sp>
      <p:sp>
        <p:nvSpPr>
          <p:cNvPr id="17" name="Sexhörning 16">
            <a:extLst>
              <a:ext uri="{FF2B5EF4-FFF2-40B4-BE49-F238E27FC236}">
                <a16:creationId xmlns:a16="http://schemas.microsoft.com/office/drawing/2014/main" id="{C9E9E2BB-F457-4484-88A1-1BB333B985E2}"/>
              </a:ext>
            </a:extLst>
          </p:cNvPr>
          <p:cNvSpPr/>
          <p:nvPr/>
        </p:nvSpPr>
        <p:spPr>
          <a:xfrm>
            <a:off x="6101854" y="3071932"/>
            <a:ext cx="2002980" cy="1714860"/>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b="1" spc="-50" dirty="0"/>
              <a:t>Tro och mening</a:t>
            </a:r>
          </a:p>
        </p:txBody>
      </p:sp>
      <p:sp>
        <p:nvSpPr>
          <p:cNvPr id="18" name="Sexhörning 17">
            <a:extLst>
              <a:ext uri="{FF2B5EF4-FFF2-40B4-BE49-F238E27FC236}">
                <a16:creationId xmlns:a16="http://schemas.microsoft.com/office/drawing/2014/main" id="{E0BB9A49-95D0-41DF-8943-9F3857434F9A}"/>
              </a:ext>
            </a:extLst>
          </p:cNvPr>
          <p:cNvSpPr/>
          <p:nvPr/>
        </p:nvSpPr>
        <p:spPr>
          <a:xfrm>
            <a:off x="7742799" y="2214502"/>
            <a:ext cx="2002980" cy="1714860"/>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b="1" spc="-50" dirty="0"/>
              <a:t>Fritids-intressen</a:t>
            </a:r>
          </a:p>
        </p:txBody>
      </p:sp>
      <p:sp>
        <p:nvSpPr>
          <p:cNvPr id="19" name="Sexhörning 18">
            <a:extLst>
              <a:ext uri="{FF2B5EF4-FFF2-40B4-BE49-F238E27FC236}">
                <a16:creationId xmlns:a16="http://schemas.microsoft.com/office/drawing/2014/main" id="{048E1E21-2308-40EF-84E9-11753620C36E}"/>
              </a:ext>
            </a:extLst>
          </p:cNvPr>
          <p:cNvSpPr/>
          <p:nvPr/>
        </p:nvSpPr>
        <p:spPr>
          <a:xfrm>
            <a:off x="7724396" y="3989660"/>
            <a:ext cx="2002980" cy="1714860"/>
          </a:xfrm>
          <a:prstGeom prst="hexagon">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b="1" dirty="0"/>
              <a:t>ANTDS</a:t>
            </a:r>
          </a:p>
        </p:txBody>
      </p:sp>
      <p:pic>
        <p:nvPicPr>
          <p:cNvPr id="23" name="Bildobjekt 22">
            <a:extLst>
              <a:ext uri="{FF2B5EF4-FFF2-40B4-BE49-F238E27FC236}">
                <a16:creationId xmlns:a16="http://schemas.microsoft.com/office/drawing/2014/main" id="{D1B86113-3C01-4E22-9702-0A246183911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68983" y="136509"/>
            <a:ext cx="3047524" cy="1739464"/>
          </a:xfrm>
          <a:prstGeom prst="rect">
            <a:avLst/>
          </a:prstGeom>
        </p:spPr>
      </p:pic>
      <p:cxnSp>
        <p:nvCxnSpPr>
          <p:cNvPr id="24" name="Rak pilkoppling 23">
            <a:extLst>
              <a:ext uri="{FF2B5EF4-FFF2-40B4-BE49-F238E27FC236}">
                <a16:creationId xmlns:a16="http://schemas.microsoft.com/office/drawing/2014/main" id="{4FF2A6C5-84BD-49F7-B5A5-E23FBCA5538F}"/>
              </a:ext>
            </a:extLst>
          </p:cNvPr>
          <p:cNvCxnSpPr>
            <a:cxnSpLocks/>
          </p:cNvCxnSpPr>
          <p:nvPr/>
        </p:nvCxnSpPr>
        <p:spPr>
          <a:xfrm>
            <a:off x="9068983" y="1283190"/>
            <a:ext cx="116268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5" name="Rak pilkoppling 24">
            <a:extLst>
              <a:ext uri="{FF2B5EF4-FFF2-40B4-BE49-F238E27FC236}">
                <a16:creationId xmlns:a16="http://schemas.microsoft.com/office/drawing/2014/main" id="{5FD70CB4-4F5C-432D-9BE8-396EA437B185}"/>
              </a:ext>
            </a:extLst>
          </p:cNvPr>
          <p:cNvCxnSpPr>
            <a:cxnSpLocks/>
          </p:cNvCxnSpPr>
          <p:nvPr/>
        </p:nvCxnSpPr>
        <p:spPr>
          <a:xfrm>
            <a:off x="9068983" y="1006241"/>
            <a:ext cx="116268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32551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DD19A24A-EFF7-45E6-98ED-F53E88A4CA4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068983" y="136509"/>
            <a:ext cx="3047524" cy="1739464"/>
          </a:xfrm>
          <a:prstGeom prst="rect">
            <a:avLst/>
          </a:prstGeom>
        </p:spPr>
      </p:pic>
      <p:sp>
        <p:nvSpPr>
          <p:cNvPr id="4" name="Rubrik 1">
            <a:extLst>
              <a:ext uri="{FF2B5EF4-FFF2-40B4-BE49-F238E27FC236}">
                <a16:creationId xmlns:a16="http://schemas.microsoft.com/office/drawing/2014/main" id="{BEF58B41-74F3-4929-9F61-58BE71925846}"/>
              </a:ext>
            </a:extLst>
          </p:cNvPr>
          <p:cNvSpPr txBox="1">
            <a:spLocks/>
          </p:cNvSpPr>
          <p:nvPr/>
        </p:nvSpPr>
        <p:spPr>
          <a:xfrm>
            <a:off x="574766" y="650641"/>
            <a:ext cx="7692337" cy="711200"/>
          </a:xfrm>
          <a:prstGeom prst="rect">
            <a:avLst/>
          </a:prstGeom>
        </p:spPr>
        <p:txBody>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pPr algn="ctr"/>
            <a:r>
              <a:rPr lang="sv-SE" dirty="0"/>
              <a:t>Kan vi påverka hälsan via våra gener?</a:t>
            </a:r>
          </a:p>
        </p:txBody>
      </p:sp>
      <p:cxnSp>
        <p:nvCxnSpPr>
          <p:cNvPr id="5" name="Rak pilkoppling 4">
            <a:extLst>
              <a:ext uri="{FF2B5EF4-FFF2-40B4-BE49-F238E27FC236}">
                <a16:creationId xmlns:a16="http://schemas.microsoft.com/office/drawing/2014/main" id="{B4EBE70B-04E9-4A93-AAB2-E5313664DDB1}"/>
              </a:ext>
            </a:extLst>
          </p:cNvPr>
          <p:cNvCxnSpPr>
            <a:cxnSpLocks/>
          </p:cNvCxnSpPr>
          <p:nvPr/>
        </p:nvCxnSpPr>
        <p:spPr>
          <a:xfrm>
            <a:off x="9160424" y="1633258"/>
            <a:ext cx="116268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7" name="textruta 6">
            <a:extLst>
              <a:ext uri="{FF2B5EF4-FFF2-40B4-BE49-F238E27FC236}">
                <a16:creationId xmlns:a16="http://schemas.microsoft.com/office/drawing/2014/main" id="{3D6A0E29-2CD9-4AC3-A01B-FE86BD19F7BA}"/>
              </a:ext>
            </a:extLst>
          </p:cNvPr>
          <p:cNvSpPr txBox="1"/>
          <p:nvPr/>
        </p:nvSpPr>
        <p:spPr>
          <a:xfrm>
            <a:off x="574765" y="1737360"/>
            <a:ext cx="10137569" cy="2308324"/>
          </a:xfrm>
          <a:prstGeom prst="rect">
            <a:avLst/>
          </a:prstGeom>
          <a:noFill/>
        </p:spPr>
        <p:txBody>
          <a:bodyPr wrap="square" rtlCol="0">
            <a:spAutoFit/>
          </a:bodyPr>
          <a:lstStyle/>
          <a:p>
            <a:pPr marL="342900" indent="-342900">
              <a:buFont typeface="Arial" panose="020B0604020202020204" pitchFamily="34" charset="0"/>
              <a:buChar char="•"/>
            </a:pPr>
            <a:r>
              <a:rPr lang="sv-SE" sz="2400" dirty="0"/>
              <a:t>Vi föds med en viss uppsättning gener</a:t>
            </a:r>
          </a:p>
          <a:p>
            <a:pPr marL="342900" indent="-342900">
              <a:buFont typeface="Arial" panose="020B0604020202020204" pitchFamily="34" charset="0"/>
              <a:buChar char="•"/>
            </a:pPr>
            <a:r>
              <a:rPr lang="sv-SE" sz="2400" dirty="0"/>
              <a:t>Vissa gener är alltid aktiva, medan andra bara är aktiva i vissa celler eller under en viss tidsperiod (i livet, under dygnet)</a:t>
            </a:r>
          </a:p>
          <a:p>
            <a:pPr marL="342900" indent="-342900">
              <a:buFont typeface="Arial" panose="020B0604020202020204" pitchFamily="34" charset="0"/>
              <a:buChar char="•"/>
            </a:pPr>
            <a:r>
              <a:rPr lang="sv-SE" sz="2400" dirty="0"/>
              <a:t>Hälsa är komplext och det är många gener som påverkar hur vi mår</a:t>
            </a:r>
          </a:p>
          <a:p>
            <a:pPr marL="342900" indent="-342900">
              <a:buFont typeface="Arial" panose="020B0604020202020204" pitchFamily="34" charset="0"/>
              <a:buChar char="•"/>
            </a:pPr>
            <a:r>
              <a:rPr lang="sv-SE" sz="2400" dirty="0"/>
              <a:t>Med vår livsstil kan vi påverka vissa gener som då aktiveras (eller stängs av). </a:t>
            </a:r>
            <a:br>
              <a:rPr lang="sv-SE" sz="2400" dirty="0"/>
            </a:br>
            <a:r>
              <a:rPr lang="sv-SE" sz="2400" dirty="0"/>
              <a:t>Det kallas </a:t>
            </a:r>
            <a:r>
              <a:rPr lang="sv-SE" sz="2400" b="1" dirty="0" err="1"/>
              <a:t>epigenetik</a:t>
            </a:r>
            <a:r>
              <a:rPr lang="sv-SE" sz="2400" dirty="0"/>
              <a:t>.</a:t>
            </a:r>
          </a:p>
        </p:txBody>
      </p:sp>
      <p:sp>
        <p:nvSpPr>
          <p:cNvPr id="8" name="textruta 7">
            <a:extLst>
              <a:ext uri="{FF2B5EF4-FFF2-40B4-BE49-F238E27FC236}">
                <a16:creationId xmlns:a16="http://schemas.microsoft.com/office/drawing/2014/main" id="{76D78749-D100-49CB-89EF-3539D54EF500}"/>
              </a:ext>
            </a:extLst>
          </p:cNvPr>
          <p:cNvSpPr txBox="1"/>
          <p:nvPr/>
        </p:nvSpPr>
        <p:spPr>
          <a:xfrm>
            <a:off x="953194" y="4980308"/>
            <a:ext cx="6184668" cy="830997"/>
          </a:xfrm>
          <a:prstGeom prst="rect">
            <a:avLst/>
          </a:prstGeom>
          <a:noFill/>
        </p:spPr>
        <p:txBody>
          <a:bodyPr wrap="square">
            <a:spAutoFit/>
          </a:bodyPr>
          <a:lstStyle/>
          <a:p>
            <a:r>
              <a:rPr lang="sv-SE" sz="2400" b="1" dirty="0"/>
              <a:t>Skulle genteknik kunna användas för att förbättra en persons hälsa?</a:t>
            </a:r>
            <a:endParaRPr lang="en-SE" sz="2400" dirty="0"/>
          </a:p>
        </p:txBody>
      </p:sp>
    </p:spTree>
    <p:extLst>
      <p:ext uri="{BB962C8B-B14F-4D97-AF65-F5344CB8AC3E}">
        <p14:creationId xmlns:p14="http://schemas.microsoft.com/office/powerpoint/2010/main" val="4011442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CE2C2A13-24AA-452E-9BC8-059D0FA74B09}"/>
              </a:ext>
            </a:extLst>
          </p:cNvPr>
          <p:cNvSpPr txBox="1"/>
          <p:nvPr/>
        </p:nvSpPr>
        <p:spPr>
          <a:xfrm>
            <a:off x="904566" y="843677"/>
            <a:ext cx="7334866" cy="1200329"/>
          </a:xfrm>
          <a:prstGeom prst="rect">
            <a:avLst/>
          </a:prstGeom>
          <a:noFill/>
        </p:spPr>
        <p:txBody>
          <a:bodyPr wrap="square" rtlCol="0">
            <a:spAutoFit/>
          </a:bodyPr>
          <a:lstStyle/>
          <a:p>
            <a:r>
              <a:rPr lang="sv-SE" sz="2400" b="1" dirty="0"/>
              <a:t>Vad menas med att ha psykisk hälsa?</a:t>
            </a:r>
          </a:p>
          <a:p>
            <a:r>
              <a:rPr lang="sv-SE" sz="2400" dirty="0"/>
              <a:t>Att man oftast mår bra och trivs med livet</a:t>
            </a:r>
          </a:p>
          <a:p>
            <a:r>
              <a:rPr lang="sv-SE" sz="2400" dirty="0"/>
              <a:t>Att man har förmåga att klara av det som händer i livet </a:t>
            </a:r>
          </a:p>
        </p:txBody>
      </p:sp>
      <p:sp>
        <p:nvSpPr>
          <p:cNvPr id="3" name="textruta 2">
            <a:extLst>
              <a:ext uri="{FF2B5EF4-FFF2-40B4-BE49-F238E27FC236}">
                <a16:creationId xmlns:a16="http://schemas.microsoft.com/office/drawing/2014/main" id="{0C1FC7DF-B2DF-4DA8-A49A-799284A9B482}"/>
              </a:ext>
            </a:extLst>
          </p:cNvPr>
          <p:cNvSpPr txBox="1"/>
          <p:nvPr/>
        </p:nvSpPr>
        <p:spPr>
          <a:xfrm>
            <a:off x="1415843" y="2490580"/>
            <a:ext cx="6312311" cy="3046988"/>
          </a:xfrm>
          <a:prstGeom prst="rect">
            <a:avLst/>
          </a:prstGeom>
          <a:noFill/>
        </p:spPr>
        <p:txBody>
          <a:bodyPr wrap="square" rtlCol="0">
            <a:spAutoFit/>
          </a:bodyPr>
          <a:lstStyle/>
          <a:p>
            <a:r>
              <a:rPr lang="sv-SE" sz="2400" b="1" dirty="0"/>
              <a:t>Vad påverkar den psykiska hälsan?</a:t>
            </a:r>
          </a:p>
          <a:p>
            <a:r>
              <a:rPr lang="sv-SE" sz="2400" i="1" dirty="0"/>
              <a:t>Skyddsfaktorer</a:t>
            </a:r>
            <a:r>
              <a:rPr lang="sv-SE" sz="2400" dirty="0"/>
              <a:t>:</a:t>
            </a:r>
          </a:p>
          <a:p>
            <a:r>
              <a:rPr lang="sv-SE" sz="2400" dirty="0"/>
              <a:t>god självkänsla, nära vänner, bra arbetsmiljö, givande fritidsintressen, med mera.</a:t>
            </a:r>
            <a:endParaRPr lang="sv-SE" sz="2400" b="1" dirty="0"/>
          </a:p>
          <a:p>
            <a:endParaRPr lang="sv-SE" sz="2400" dirty="0"/>
          </a:p>
          <a:p>
            <a:r>
              <a:rPr lang="sv-SE" sz="2400" i="1" dirty="0"/>
              <a:t>Riskfaktorer</a:t>
            </a:r>
            <a:r>
              <a:rPr lang="sv-SE" sz="2400" dirty="0"/>
              <a:t>:</a:t>
            </a:r>
          </a:p>
          <a:p>
            <a:r>
              <a:rPr lang="sv-SE" sz="2400" dirty="0"/>
              <a:t>uppväxt med missbruk/konflikter/dålig ekonomi, känsla av att inte passa in i normen</a:t>
            </a:r>
          </a:p>
        </p:txBody>
      </p:sp>
      <p:pic>
        <p:nvPicPr>
          <p:cNvPr id="5" name="Bild 4" descr="Varning med hel fyllning">
            <a:extLst>
              <a:ext uri="{FF2B5EF4-FFF2-40B4-BE49-F238E27FC236}">
                <a16:creationId xmlns:a16="http://schemas.microsoft.com/office/drawing/2014/main" id="{F697F5C7-6999-4009-BE8C-9D86EF32DE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2504" y="4511778"/>
            <a:ext cx="784122" cy="784122"/>
          </a:xfrm>
          <a:prstGeom prst="rect">
            <a:avLst/>
          </a:prstGeom>
        </p:spPr>
      </p:pic>
      <p:pic>
        <p:nvPicPr>
          <p:cNvPr id="7" name="Bild 6" descr="Rättvisans vågskålar med hel fyllning">
            <a:extLst>
              <a:ext uri="{FF2B5EF4-FFF2-40B4-BE49-F238E27FC236}">
                <a16:creationId xmlns:a16="http://schemas.microsoft.com/office/drawing/2014/main" id="{2D865C47-47E6-472C-BE58-C48271CB6ED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56871" y="372129"/>
            <a:ext cx="2354827" cy="1907450"/>
          </a:xfrm>
          <a:prstGeom prst="rect">
            <a:avLst/>
          </a:prstGeom>
        </p:spPr>
      </p:pic>
      <p:pic>
        <p:nvPicPr>
          <p:cNvPr id="9" name="Bild 8" descr="Sjukvård med hel fyllning">
            <a:extLst>
              <a:ext uri="{FF2B5EF4-FFF2-40B4-BE49-F238E27FC236}">
                <a16:creationId xmlns:a16="http://schemas.microsoft.com/office/drawing/2014/main" id="{D819678F-6354-46C2-BF35-3BCEB3C3122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47365" y="2836606"/>
            <a:ext cx="914400" cy="914400"/>
          </a:xfrm>
          <a:prstGeom prst="rect">
            <a:avLst/>
          </a:prstGeom>
        </p:spPr>
      </p:pic>
    </p:spTree>
    <p:extLst>
      <p:ext uri="{BB962C8B-B14F-4D97-AF65-F5344CB8AC3E}">
        <p14:creationId xmlns:p14="http://schemas.microsoft.com/office/powerpoint/2010/main" val="3871289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618B79B-CD13-43D5-8D33-230B371F505D}"/>
              </a:ext>
            </a:extLst>
          </p:cNvPr>
          <p:cNvSpPr>
            <a:spLocks noGrp="1"/>
          </p:cNvSpPr>
          <p:nvPr>
            <p:ph type="title"/>
          </p:nvPr>
        </p:nvSpPr>
        <p:spPr/>
        <p:txBody>
          <a:bodyPr/>
          <a:lstStyle/>
          <a:p>
            <a:r>
              <a:rPr lang="sv-SE" dirty="0"/>
              <a:t>Hängde du med?</a:t>
            </a:r>
          </a:p>
        </p:txBody>
      </p:sp>
      <p:sp>
        <p:nvSpPr>
          <p:cNvPr id="3" name="Platshållare för innehåll 2">
            <a:extLst>
              <a:ext uri="{FF2B5EF4-FFF2-40B4-BE49-F238E27FC236}">
                <a16:creationId xmlns:a16="http://schemas.microsoft.com/office/drawing/2014/main" id="{D44B5444-1BDC-4F73-B9A6-E933BAED7301}"/>
              </a:ext>
            </a:extLst>
          </p:cNvPr>
          <p:cNvSpPr>
            <a:spLocks noGrp="1"/>
          </p:cNvSpPr>
          <p:nvPr>
            <p:ph sz="quarter" idx="13"/>
          </p:nvPr>
        </p:nvSpPr>
        <p:spPr/>
        <p:txBody>
          <a:bodyPr/>
          <a:lstStyle/>
          <a:p>
            <a:pPr marL="342900" indent="-342900">
              <a:buFont typeface="+mj-lt"/>
              <a:buAutoNum type="arabicPeriod"/>
            </a:pPr>
            <a:r>
              <a:rPr lang="sv-SE" dirty="0"/>
              <a:t>Vilka är hälsans bestämningsfaktorer?</a:t>
            </a:r>
          </a:p>
          <a:p>
            <a:pPr marL="342900" indent="-342900">
              <a:buFont typeface="+mj-lt"/>
              <a:buAutoNum type="arabicPeriod"/>
            </a:pPr>
            <a:r>
              <a:rPr lang="sv-SE" dirty="0"/>
              <a:t>Ge exempel på hur skolmiljön kan påverka elevers hälsa</a:t>
            </a:r>
          </a:p>
          <a:p>
            <a:pPr marL="342900" indent="-342900">
              <a:buFont typeface="+mj-lt"/>
              <a:buAutoNum type="arabicPeriod"/>
            </a:pPr>
            <a:r>
              <a:rPr lang="sv-SE" dirty="0"/>
              <a:t>Ge exempel på livsstilsfaktorer som du kan påverka</a:t>
            </a:r>
          </a:p>
          <a:p>
            <a:pPr marL="342900" indent="-342900">
              <a:buFont typeface="+mj-lt"/>
              <a:buAutoNum type="arabicPeriod"/>
            </a:pPr>
            <a:r>
              <a:rPr lang="sv-SE" dirty="0"/>
              <a:t>En person med god psykisk hälsa ….</a:t>
            </a:r>
            <a:br>
              <a:rPr lang="sv-SE" dirty="0"/>
            </a:br>
            <a:r>
              <a:rPr lang="sv-SE" dirty="0"/>
              <a:t>A. … är alltid glad</a:t>
            </a:r>
            <a:br>
              <a:rPr lang="sv-SE" dirty="0"/>
            </a:br>
            <a:r>
              <a:rPr lang="sv-SE" dirty="0"/>
              <a:t>B. … behöver aldrig söka vård eller hjälp</a:t>
            </a:r>
            <a:br>
              <a:rPr lang="sv-SE" dirty="0"/>
            </a:br>
            <a:r>
              <a:rPr lang="sv-SE" dirty="0"/>
              <a:t>C. … kan vara ledsen över något som hänt men kan hantera det och komma vidare i livet</a:t>
            </a:r>
            <a:br>
              <a:rPr lang="sv-SE" dirty="0"/>
            </a:br>
            <a:r>
              <a:rPr lang="sv-SE" dirty="0"/>
              <a:t>D. … kan må bra och trivas med livet som det är</a:t>
            </a:r>
          </a:p>
        </p:txBody>
      </p:sp>
    </p:spTree>
    <p:extLst>
      <p:ext uri="{BB962C8B-B14F-4D97-AF65-F5344CB8AC3E}">
        <p14:creationId xmlns:p14="http://schemas.microsoft.com/office/powerpoint/2010/main" val="2992603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3446702" cy="1200329"/>
          </a:xfrm>
          <a:prstGeom prst="rect">
            <a:avLst/>
          </a:prstGeom>
          <a:noFill/>
        </p:spPr>
        <p:txBody>
          <a:bodyPr wrap="square" rtlCol="0">
            <a:spAutoFit/>
          </a:bodyPr>
          <a:lstStyle/>
          <a:p>
            <a:r>
              <a:rPr lang="sv-SE" sz="3600" dirty="0"/>
              <a:t>Vilka faktorer påverkar hälsan?</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990000"/>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t>Coping</a:t>
            </a:r>
            <a:r>
              <a:rPr lang="sv-SE" b="1" dirty="0"/>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Sexualitet</a:t>
            </a:r>
          </a:p>
        </p:txBody>
      </p:sp>
    </p:spTree>
    <p:extLst>
      <p:ext uri="{BB962C8B-B14F-4D97-AF65-F5344CB8AC3E}">
        <p14:creationId xmlns:p14="http://schemas.microsoft.com/office/powerpoint/2010/main" val="5078431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93CCFB-B940-357B-5571-3C15754A06CD}"/>
              </a:ext>
            </a:extLst>
          </p:cNvPr>
          <p:cNvSpPr txBox="1">
            <a:spLocks/>
          </p:cNvSpPr>
          <p:nvPr/>
        </p:nvSpPr>
        <p:spPr>
          <a:xfrm>
            <a:off x="1359514" y="596681"/>
            <a:ext cx="9472971" cy="716142"/>
          </a:xfrm>
          <a:prstGeom prst="rect">
            <a:avLst/>
          </a:prstGeom>
        </p:spPr>
        <p:txBody>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pPr algn="ctr"/>
            <a:r>
              <a:rPr lang="sv-SE" sz="5400" dirty="0"/>
              <a:t>Vad påverkar din hälsa?</a:t>
            </a:r>
          </a:p>
        </p:txBody>
      </p:sp>
      <p:pic>
        <p:nvPicPr>
          <p:cNvPr id="6" name="Bildobjekt 5">
            <a:extLst>
              <a:ext uri="{FF2B5EF4-FFF2-40B4-BE49-F238E27FC236}">
                <a16:creationId xmlns:a16="http://schemas.microsoft.com/office/drawing/2014/main" id="{A7054609-25DA-4C19-9DBC-794A57F59A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02343">
            <a:off x="1906706" y="1768865"/>
            <a:ext cx="3428264" cy="3104186"/>
          </a:xfrm>
          <a:prstGeom prst="rect">
            <a:avLst/>
          </a:prstGeom>
        </p:spPr>
      </p:pic>
      <p:pic>
        <p:nvPicPr>
          <p:cNvPr id="8" name="Bildobjekt 7">
            <a:extLst>
              <a:ext uri="{FF2B5EF4-FFF2-40B4-BE49-F238E27FC236}">
                <a16:creationId xmlns:a16="http://schemas.microsoft.com/office/drawing/2014/main" id="{E215C8DE-51CF-4561-9B4D-6E1A6A97D2B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601854" y="1603184"/>
            <a:ext cx="4009048" cy="3871105"/>
          </a:xfrm>
          <a:prstGeom prst="rect">
            <a:avLst/>
          </a:prstGeom>
        </p:spPr>
      </p:pic>
    </p:spTree>
    <p:extLst>
      <p:ext uri="{BB962C8B-B14F-4D97-AF65-F5344CB8AC3E}">
        <p14:creationId xmlns:p14="http://schemas.microsoft.com/office/powerpoint/2010/main" val="1211433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EAA33BC6-7A69-76A1-65B8-AFF3D5E85750}"/>
              </a:ext>
            </a:extLst>
          </p:cNvPr>
          <p:cNvSpPr txBox="1">
            <a:spLocks/>
          </p:cNvSpPr>
          <p:nvPr/>
        </p:nvSpPr>
        <p:spPr>
          <a:xfrm>
            <a:off x="996138" y="447119"/>
            <a:ext cx="10417846" cy="1325563"/>
          </a:xfrm>
          <a:prstGeom prst="rect">
            <a:avLst/>
          </a:prstGeom>
        </p:spPr>
        <p:txBody>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pPr algn="ctr"/>
            <a:r>
              <a:rPr lang="sv-SE" dirty="0"/>
              <a:t>Hälsans bestämningsfaktorer</a:t>
            </a:r>
          </a:p>
        </p:txBody>
      </p:sp>
      <p:pic>
        <p:nvPicPr>
          <p:cNvPr id="8" name="Bildobjekt 7">
            <a:extLst>
              <a:ext uri="{FF2B5EF4-FFF2-40B4-BE49-F238E27FC236}">
                <a16:creationId xmlns:a16="http://schemas.microsoft.com/office/drawing/2014/main" id="{232E386D-9831-4783-BDFB-9B2310698F0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849968" y="1513982"/>
            <a:ext cx="6710186" cy="3830035"/>
          </a:xfrm>
          <a:prstGeom prst="rect">
            <a:avLst/>
          </a:prstGeom>
        </p:spPr>
      </p:pic>
      <p:pic>
        <p:nvPicPr>
          <p:cNvPr id="10" name="Bildobjekt 9" descr="Ung pojke med hand på Chin">
            <a:extLst>
              <a:ext uri="{FF2B5EF4-FFF2-40B4-BE49-F238E27FC236}">
                <a16:creationId xmlns:a16="http://schemas.microsoft.com/office/drawing/2014/main" id="{14D5C16D-9C0A-4CDC-99FD-36FA899DC78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83117" y="1595657"/>
            <a:ext cx="1057378" cy="3666683"/>
          </a:xfrm>
          <a:prstGeom prst="rect">
            <a:avLst/>
          </a:prstGeom>
        </p:spPr>
      </p:pic>
      <p:pic>
        <p:nvPicPr>
          <p:cNvPr id="12" name="Bildobjekt 11" descr="Businessman näve på Chin">
            <a:extLst>
              <a:ext uri="{FF2B5EF4-FFF2-40B4-BE49-F238E27FC236}">
                <a16:creationId xmlns:a16="http://schemas.microsoft.com/office/drawing/2014/main" id="{53B6AEF6-C501-4D2B-A643-374CD99FCB6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229930" y="823490"/>
            <a:ext cx="1371033" cy="4520527"/>
          </a:xfrm>
          <a:prstGeom prst="rect">
            <a:avLst/>
          </a:prstGeom>
        </p:spPr>
      </p:pic>
      <p:sp>
        <p:nvSpPr>
          <p:cNvPr id="13" name="textruta 12">
            <a:extLst>
              <a:ext uri="{FF2B5EF4-FFF2-40B4-BE49-F238E27FC236}">
                <a16:creationId xmlns:a16="http://schemas.microsoft.com/office/drawing/2014/main" id="{36E6CDC0-2284-4697-AC0D-9607DB95D63F}"/>
              </a:ext>
            </a:extLst>
          </p:cNvPr>
          <p:cNvSpPr txBox="1"/>
          <p:nvPr/>
        </p:nvSpPr>
        <p:spPr>
          <a:xfrm>
            <a:off x="4365523" y="5538846"/>
            <a:ext cx="3876188" cy="1143070"/>
          </a:xfrm>
          <a:prstGeom prst="rect">
            <a:avLst/>
          </a:prstGeom>
          <a:noFill/>
        </p:spPr>
        <p:txBody>
          <a:bodyPr wrap="square" rtlCol="0">
            <a:spAutoFit/>
          </a:bodyPr>
          <a:lstStyle/>
          <a:p>
            <a:pPr>
              <a:lnSpc>
                <a:spcPct val="150000"/>
              </a:lnSpc>
            </a:pPr>
            <a:r>
              <a:rPr lang="sv-SE" sz="2400" dirty="0"/>
              <a:t>Vad kan jag påverka själv?</a:t>
            </a:r>
          </a:p>
          <a:p>
            <a:pPr>
              <a:lnSpc>
                <a:spcPct val="150000"/>
              </a:lnSpc>
            </a:pPr>
            <a:r>
              <a:rPr lang="sv-SE" sz="2400" dirty="0"/>
              <a:t>Hur påverkar andra mig?</a:t>
            </a:r>
          </a:p>
        </p:txBody>
      </p:sp>
    </p:spTree>
    <p:extLst>
      <p:ext uri="{BB962C8B-B14F-4D97-AF65-F5344CB8AC3E}">
        <p14:creationId xmlns:p14="http://schemas.microsoft.com/office/powerpoint/2010/main" val="1527361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BEAE3DB6-57BB-4614-88BA-DFBE240CE5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74654" y="109001"/>
            <a:ext cx="3047524" cy="1739464"/>
          </a:xfrm>
          <a:prstGeom prst="rect">
            <a:avLst/>
          </a:prstGeom>
        </p:spPr>
      </p:pic>
      <p:cxnSp>
        <p:nvCxnSpPr>
          <p:cNvPr id="13" name="Rak pilkoppling 12">
            <a:extLst>
              <a:ext uri="{FF2B5EF4-FFF2-40B4-BE49-F238E27FC236}">
                <a16:creationId xmlns:a16="http://schemas.microsoft.com/office/drawing/2014/main" id="{336388AF-E11A-4186-9C4B-879EE6428E80}"/>
              </a:ext>
            </a:extLst>
          </p:cNvPr>
          <p:cNvCxnSpPr>
            <a:cxnSpLocks/>
          </p:cNvCxnSpPr>
          <p:nvPr/>
        </p:nvCxnSpPr>
        <p:spPr>
          <a:xfrm>
            <a:off x="8210355" y="440495"/>
            <a:ext cx="116268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3" name="Bildobjekt 2" descr="Businessman som räknar fyra">
            <a:extLst>
              <a:ext uri="{FF2B5EF4-FFF2-40B4-BE49-F238E27FC236}">
                <a16:creationId xmlns:a16="http://schemas.microsoft.com/office/drawing/2014/main" id="{B6F6B018-52F2-4C73-99E4-72E9A4A59923}"/>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451259" y="1737966"/>
            <a:ext cx="1400408" cy="4142050"/>
          </a:xfrm>
          <a:prstGeom prst="rect">
            <a:avLst/>
          </a:prstGeom>
        </p:spPr>
      </p:pic>
      <p:pic>
        <p:nvPicPr>
          <p:cNvPr id="5" name="Bildobjekt 4" descr="Businesswoman som pekar på sidan">
            <a:extLst>
              <a:ext uri="{FF2B5EF4-FFF2-40B4-BE49-F238E27FC236}">
                <a16:creationId xmlns:a16="http://schemas.microsoft.com/office/drawing/2014/main" id="{B3732919-00CD-4A25-83D0-4247CEC9D9BB}"/>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5408737" y="1957451"/>
            <a:ext cx="1963992" cy="3993751"/>
          </a:xfrm>
          <a:prstGeom prst="rect">
            <a:avLst/>
          </a:prstGeom>
        </p:spPr>
      </p:pic>
      <p:sp>
        <p:nvSpPr>
          <p:cNvPr id="8" name="Pratbubbla: oval 7">
            <a:extLst>
              <a:ext uri="{FF2B5EF4-FFF2-40B4-BE49-F238E27FC236}">
                <a16:creationId xmlns:a16="http://schemas.microsoft.com/office/drawing/2014/main" id="{34517E7B-23B4-4D81-AA62-3FEF7592ECC5}"/>
              </a:ext>
            </a:extLst>
          </p:cNvPr>
          <p:cNvSpPr/>
          <p:nvPr/>
        </p:nvSpPr>
        <p:spPr>
          <a:xfrm>
            <a:off x="2440419" y="593452"/>
            <a:ext cx="4117827" cy="1435184"/>
          </a:xfrm>
          <a:prstGeom prst="wedgeEllipseCallout">
            <a:avLst>
              <a:gd name="adj1" fmla="val -47531"/>
              <a:gd name="adj2" fmla="val 42989"/>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2000" dirty="0"/>
              <a:t>Hur mycket du tjänar påverkar bara hälsan lite, andra saker är viktigare.</a:t>
            </a:r>
          </a:p>
        </p:txBody>
      </p:sp>
      <p:sp>
        <p:nvSpPr>
          <p:cNvPr id="14" name="Pratbubbla: oval 13">
            <a:extLst>
              <a:ext uri="{FF2B5EF4-FFF2-40B4-BE49-F238E27FC236}">
                <a16:creationId xmlns:a16="http://schemas.microsoft.com/office/drawing/2014/main" id="{526F0F32-5634-43D1-8AE3-1F61399F25A0}"/>
              </a:ext>
            </a:extLst>
          </p:cNvPr>
          <p:cNvSpPr/>
          <p:nvPr/>
        </p:nvSpPr>
        <p:spPr>
          <a:xfrm>
            <a:off x="7818827" y="1925692"/>
            <a:ext cx="3940554" cy="1478677"/>
          </a:xfrm>
          <a:prstGeom prst="wedgeEllipseCallout">
            <a:avLst>
              <a:gd name="adj1" fmla="val -65167"/>
              <a:gd name="adj2" fmla="val -22471"/>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2000" dirty="0"/>
              <a:t>Jag håller inte med dig. Har du någon fakta som stöd för det du säger?</a:t>
            </a:r>
          </a:p>
        </p:txBody>
      </p:sp>
    </p:spTree>
    <p:extLst>
      <p:ext uri="{BB962C8B-B14F-4D97-AF65-F5344CB8AC3E}">
        <p14:creationId xmlns:p14="http://schemas.microsoft.com/office/powerpoint/2010/main" val="1794179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Diagram 10">
            <a:extLst>
              <a:ext uri="{FF2B5EF4-FFF2-40B4-BE49-F238E27FC236}">
                <a16:creationId xmlns:a16="http://schemas.microsoft.com/office/drawing/2014/main" id="{E30E013D-3503-401B-975D-6AD37CF3ECDF}"/>
              </a:ext>
            </a:extLst>
          </p:cNvPr>
          <p:cNvGraphicFramePr>
            <a:graphicFrameLocks/>
          </p:cNvGraphicFramePr>
          <p:nvPr>
            <p:extLst>
              <p:ext uri="{D42A27DB-BD31-4B8C-83A1-F6EECF244321}">
                <p14:modId xmlns:p14="http://schemas.microsoft.com/office/powerpoint/2010/main" val="250137850"/>
              </p:ext>
            </p:extLst>
          </p:nvPr>
        </p:nvGraphicFramePr>
        <p:xfrm>
          <a:off x="276755" y="823563"/>
          <a:ext cx="4531416" cy="29570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Diagram 11">
            <a:extLst>
              <a:ext uri="{FF2B5EF4-FFF2-40B4-BE49-F238E27FC236}">
                <a16:creationId xmlns:a16="http://schemas.microsoft.com/office/drawing/2014/main" id="{D1168BEE-7DD8-4DED-A890-E06F2C329F82}"/>
              </a:ext>
            </a:extLst>
          </p:cNvPr>
          <p:cNvGraphicFramePr>
            <a:graphicFrameLocks/>
          </p:cNvGraphicFramePr>
          <p:nvPr>
            <p:extLst>
              <p:ext uri="{D42A27DB-BD31-4B8C-83A1-F6EECF244321}">
                <p14:modId xmlns:p14="http://schemas.microsoft.com/office/powerpoint/2010/main" val="2146365924"/>
              </p:ext>
            </p:extLst>
          </p:nvPr>
        </p:nvGraphicFramePr>
        <p:xfrm>
          <a:off x="5381265" y="1006569"/>
          <a:ext cx="4623548" cy="2774050"/>
        </p:xfrm>
        <a:graphic>
          <a:graphicData uri="http://schemas.openxmlformats.org/drawingml/2006/chart">
            <c:chart xmlns:c="http://schemas.openxmlformats.org/drawingml/2006/chart" xmlns:r="http://schemas.openxmlformats.org/officeDocument/2006/relationships" r:id="rId4"/>
          </a:graphicData>
        </a:graphic>
      </p:graphicFrame>
      <p:pic>
        <p:nvPicPr>
          <p:cNvPr id="3" name="Bildobjekt 2" descr="Businessman som räknar fyra">
            <a:extLst>
              <a:ext uri="{FF2B5EF4-FFF2-40B4-BE49-F238E27FC236}">
                <a16:creationId xmlns:a16="http://schemas.microsoft.com/office/drawing/2014/main" id="{B6F6B018-52F2-4C73-99E4-72E9A4A59923}"/>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1203482" y="3789856"/>
            <a:ext cx="958378" cy="2834637"/>
          </a:xfrm>
          <a:prstGeom prst="rect">
            <a:avLst/>
          </a:prstGeom>
        </p:spPr>
      </p:pic>
      <p:sp>
        <p:nvSpPr>
          <p:cNvPr id="2" name="textruta 1">
            <a:extLst>
              <a:ext uri="{FF2B5EF4-FFF2-40B4-BE49-F238E27FC236}">
                <a16:creationId xmlns:a16="http://schemas.microsoft.com/office/drawing/2014/main" id="{A33011B0-73CC-48A6-AF79-4C12CB98A4F4}"/>
              </a:ext>
            </a:extLst>
          </p:cNvPr>
          <p:cNvSpPr txBox="1"/>
          <p:nvPr/>
        </p:nvSpPr>
        <p:spPr>
          <a:xfrm>
            <a:off x="4741162" y="4579030"/>
            <a:ext cx="3585328" cy="461665"/>
          </a:xfrm>
          <a:prstGeom prst="rect">
            <a:avLst/>
          </a:prstGeom>
          <a:noFill/>
        </p:spPr>
        <p:txBody>
          <a:bodyPr wrap="square" rtlCol="0">
            <a:spAutoFit/>
          </a:bodyPr>
          <a:lstStyle/>
          <a:p>
            <a:r>
              <a:rPr lang="sv-SE" sz="2400" dirty="0"/>
              <a:t>Vilket diagram väljer han?</a:t>
            </a:r>
          </a:p>
        </p:txBody>
      </p:sp>
      <p:sp>
        <p:nvSpPr>
          <p:cNvPr id="9" name="Pratbubbla: oval 8">
            <a:extLst>
              <a:ext uri="{FF2B5EF4-FFF2-40B4-BE49-F238E27FC236}">
                <a16:creationId xmlns:a16="http://schemas.microsoft.com/office/drawing/2014/main" id="{1E9EC64F-5557-4484-9BA5-F6BF9B9C3FAB}"/>
              </a:ext>
            </a:extLst>
          </p:cNvPr>
          <p:cNvSpPr/>
          <p:nvPr/>
        </p:nvSpPr>
        <p:spPr>
          <a:xfrm>
            <a:off x="1682671" y="4362254"/>
            <a:ext cx="2864312" cy="1085447"/>
          </a:xfrm>
          <a:prstGeom prst="wedgeEllipseCallout">
            <a:avLst>
              <a:gd name="adj1" fmla="val -43303"/>
              <a:gd name="adj2" fmla="val -66358"/>
            </a:avLst>
          </a:prstGeom>
        </p:spPr>
        <p:style>
          <a:lnRef idx="2">
            <a:schemeClr val="dk1"/>
          </a:lnRef>
          <a:fillRef idx="1">
            <a:schemeClr val="lt1"/>
          </a:fillRef>
          <a:effectRef idx="0">
            <a:schemeClr val="dk1"/>
          </a:effectRef>
          <a:fontRef idx="minor">
            <a:schemeClr val="dk1"/>
          </a:fontRef>
        </p:style>
        <p:txBody>
          <a:bodyPr rtlCol="0" anchor="ctr"/>
          <a:lstStyle/>
          <a:p>
            <a:pPr algn="ctr"/>
            <a:r>
              <a:rPr lang="sv-SE" sz="1400" dirty="0"/>
              <a:t>Hur mycket du tjänar påverkar bara hälsan lite, andra saker är viktigare.</a:t>
            </a:r>
          </a:p>
        </p:txBody>
      </p:sp>
    </p:spTree>
    <p:extLst>
      <p:ext uri="{BB962C8B-B14F-4D97-AF65-F5344CB8AC3E}">
        <p14:creationId xmlns:p14="http://schemas.microsoft.com/office/powerpoint/2010/main" val="4052713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D1168BEE-7DD8-4DED-A890-E06F2C329F82}"/>
              </a:ext>
            </a:extLst>
          </p:cNvPr>
          <p:cNvGraphicFramePr>
            <a:graphicFrameLocks/>
          </p:cNvGraphicFramePr>
          <p:nvPr>
            <p:extLst>
              <p:ext uri="{D42A27DB-BD31-4B8C-83A1-F6EECF244321}">
                <p14:modId xmlns:p14="http://schemas.microsoft.com/office/powerpoint/2010/main" val="3681500041"/>
              </p:ext>
            </p:extLst>
          </p:nvPr>
        </p:nvGraphicFramePr>
        <p:xfrm>
          <a:off x="1553195" y="654950"/>
          <a:ext cx="4623548" cy="2774050"/>
        </p:xfrm>
        <a:graphic>
          <a:graphicData uri="http://schemas.openxmlformats.org/drawingml/2006/chart">
            <c:chart xmlns:c="http://schemas.openxmlformats.org/drawingml/2006/chart" xmlns:r="http://schemas.openxmlformats.org/officeDocument/2006/relationships" r:id="rId3"/>
          </a:graphicData>
        </a:graphic>
      </p:graphicFrame>
      <p:pic>
        <p:nvPicPr>
          <p:cNvPr id="10" name="Bildobjekt 9" descr="Businesswoman som pekar på sidan">
            <a:extLst>
              <a:ext uri="{FF2B5EF4-FFF2-40B4-BE49-F238E27FC236}">
                <a16:creationId xmlns:a16="http://schemas.microsoft.com/office/drawing/2014/main" id="{2365FD0E-CDA6-4992-B4CB-D3BF0DB1A994}"/>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6345316" y="546627"/>
            <a:ext cx="1963992" cy="3993751"/>
          </a:xfrm>
          <a:prstGeom prst="rect">
            <a:avLst/>
          </a:prstGeom>
        </p:spPr>
      </p:pic>
      <p:sp>
        <p:nvSpPr>
          <p:cNvPr id="4" name="textruta 3">
            <a:extLst>
              <a:ext uri="{FF2B5EF4-FFF2-40B4-BE49-F238E27FC236}">
                <a16:creationId xmlns:a16="http://schemas.microsoft.com/office/drawing/2014/main" id="{7ECDD72B-70A4-4F23-A05A-1D87B12ED05B}"/>
              </a:ext>
            </a:extLst>
          </p:cNvPr>
          <p:cNvSpPr txBox="1"/>
          <p:nvPr/>
        </p:nvSpPr>
        <p:spPr>
          <a:xfrm>
            <a:off x="1974135" y="3863492"/>
            <a:ext cx="3930103" cy="1938992"/>
          </a:xfrm>
          <a:prstGeom prst="rect">
            <a:avLst/>
          </a:prstGeom>
          <a:noFill/>
        </p:spPr>
        <p:txBody>
          <a:bodyPr wrap="square" rtlCol="0">
            <a:spAutoFit/>
          </a:bodyPr>
          <a:lstStyle/>
          <a:p>
            <a:r>
              <a:rPr lang="sv-SE" sz="2400" dirty="0"/>
              <a:t>Hur kan olika mycket inkomst påverka hälsan?</a:t>
            </a:r>
          </a:p>
          <a:p>
            <a:endParaRPr lang="sv-SE" sz="2400" dirty="0"/>
          </a:p>
          <a:p>
            <a:r>
              <a:rPr lang="sv-SE" sz="2400" dirty="0"/>
              <a:t>Vad kan ligga bakom skillnaderna i livslängd?</a:t>
            </a:r>
          </a:p>
        </p:txBody>
      </p:sp>
      <p:pic>
        <p:nvPicPr>
          <p:cNvPr id="15" name="Bildobjekt 14">
            <a:extLst>
              <a:ext uri="{FF2B5EF4-FFF2-40B4-BE49-F238E27FC236}">
                <a16:creationId xmlns:a16="http://schemas.microsoft.com/office/drawing/2014/main" id="{364983EB-CEC3-4E58-8C86-4FDEA97F3A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907274" y="158842"/>
            <a:ext cx="3047524" cy="1739464"/>
          </a:xfrm>
          <a:prstGeom prst="rect">
            <a:avLst/>
          </a:prstGeom>
        </p:spPr>
      </p:pic>
      <p:cxnSp>
        <p:nvCxnSpPr>
          <p:cNvPr id="16" name="Rak pilkoppling 15">
            <a:extLst>
              <a:ext uri="{FF2B5EF4-FFF2-40B4-BE49-F238E27FC236}">
                <a16:creationId xmlns:a16="http://schemas.microsoft.com/office/drawing/2014/main" id="{008F6372-523E-405E-9FB1-CC34758793E4}"/>
              </a:ext>
            </a:extLst>
          </p:cNvPr>
          <p:cNvCxnSpPr>
            <a:cxnSpLocks/>
          </p:cNvCxnSpPr>
          <p:nvPr/>
        </p:nvCxnSpPr>
        <p:spPr>
          <a:xfrm>
            <a:off x="8642975" y="490336"/>
            <a:ext cx="116268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021005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ruta 8">
            <a:extLst>
              <a:ext uri="{FF2B5EF4-FFF2-40B4-BE49-F238E27FC236}">
                <a16:creationId xmlns:a16="http://schemas.microsoft.com/office/drawing/2014/main" id="{E79A99F9-C9DC-41E6-BDD9-27611D01F789}"/>
              </a:ext>
            </a:extLst>
          </p:cNvPr>
          <p:cNvSpPr txBox="1"/>
          <p:nvPr/>
        </p:nvSpPr>
        <p:spPr>
          <a:xfrm>
            <a:off x="2794001" y="5581133"/>
            <a:ext cx="6183084" cy="369332"/>
          </a:xfrm>
          <a:prstGeom prst="rect">
            <a:avLst/>
          </a:prstGeom>
          <a:noFill/>
        </p:spPr>
        <p:txBody>
          <a:bodyPr wrap="square">
            <a:spAutoFit/>
          </a:bodyPr>
          <a:lstStyle/>
          <a:p>
            <a:r>
              <a:rPr lang="sv-SE" dirty="0"/>
              <a:t>https://www.gapminder.org/tools/</a:t>
            </a:r>
          </a:p>
        </p:txBody>
      </p:sp>
      <p:sp>
        <p:nvSpPr>
          <p:cNvPr id="10" name="textruta 9">
            <a:extLst>
              <a:ext uri="{FF2B5EF4-FFF2-40B4-BE49-F238E27FC236}">
                <a16:creationId xmlns:a16="http://schemas.microsoft.com/office/drawing/2014/main" id="{CD152F09-1E77-40B9-97C1-D4878177ED6F}"/>
              </a:ext>
            </a:extLst>
          </p:cNvPr>
          <p:cNvSpPr txBox="1"/>
          <p:nvPr/>
        </p:nvSpPr>
        <p:spPr>
          <a:xfrm>
            <a:off x="732750" y="208916"/>
            <a:ext cx="9434727" cy="954107"/>
          </a:xfrm>
          <a:prstGeom prst="rect">
            <a:avLst/>
          </a:prstGeom>
          <a:noFill/>
        </p:spPr>
        <p:txBody>
          <a:bodyPr wrap="square" rtlCol="0">
            <a:spAutoFit/>
          </a:bodyPr>
          <a:lstStyle/>
          <a:p>
            <a:r>
              <a:rPr lang="sv-SE" sz="2800" dirty="0"/>
              <a:t>Ekonomi och hälsa på global nivå över tid</a:t>
            </a:r>
          </a:p>
          <a:p>
            <a:r>
              <a:rPr lang="sv-SE" sz="2800" dirty="0"/>
              <a:t>Förväntad livslängd i medeltal?</a:t>
            </a:r>
          </a:p>
        </p:txBody>
      </p:sp>
      <p:pic>
        <p:nvPicPr>
          <p:cNvPr id="12" name="Bildobjekt 11">
            <a:extLst>
              <a:ext uri="{FF2B5EF4-FFF2-40B4-BE49-F238E27FC236}">
                <a16:creationId xmlns:a16="http://schemas.microsoft.com/office/drawing/2014/main" id="{02D7A3CE-0A12-4DDA-89A5-322FC57BB811}"/>
              </a:ext>
            </a:extLst>
          </p:cNvPr>
          <p:cNvPicPr>
            <a:picLocks noChangeAspect="1"/>
          </p:cNvPicPr>
          <p:nvPr/>
        </p:nvPicPr>
        <p:blipFill>
          <a:blip r:embed="rId3"/>
          <a:stretch>
            <a:fillRect/>
          </a:stretch>
        </p:blipFill>
        <p:spPr>
          <a:xfrm>
            <a:off x="6337319" y="2053772"/>
            <a:ext cx="5506338" cy="2812377"/>
          </a:xfrm>
          <a:prstGeom prst="rect">
            <a:avLst/>
          </a:prstGeom>
        </p:spPr>
      </p:pic>
      <p:sp>
        <p:nvSpPr>
          <p:cNvPr id="13" name="Pil: nedåt 12">
            <a:extLst>
              <a:ext uri="{FF2B5EF4-FFF2-40B4-BE49-F238E27FC236}">
                <a16:creationId xmlns:a16="http://schemas.microsoft.com/office/drawing/2014/main" id="{2EE2D1CB-8A51-4BA9-AE91-0CFBB339E4A4}"/>
              </a:ext>
            </a:extLst>
          </p:cNvPr>
          <p:cNvSpPr/>
          <p:nvPr/>
        </p:nvSpPr>
        <p:spPr>
          <a:xfrm>
            <a:off x="10871200" y="1574801"/>
            <a:ext cx="283029" cy="8998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7" name="Bildobjekt 16">
            <a:extLst>
              <a:ext uri="{FF2B5EF4-FFF2-40B4-BE49-F238E27FC236}">
                <a16:creationId xmlns:a16="http://schemas.microsoft.com/office/drawing/2014/main" id="{37EA3082-94B1-424F-805E-94B2BC1F2D40}"/>
              </a:ext>
            </a:extLst>
          </p:cNvPr>
          <p:cNvPicPr>
            <a:picLocks noChangeAspect="1"/>
          </p:cNvPicPr>
          <p:nvPr/>
        </p:nvPicPr>
        <p:blipFill>
          <a:blip r:embed="rId4"/>
          <a:stretch>
            <a:fillRect/>
          </a:stretch>
        </p:blipFill>
        <p:spPr>
          <a:xfrm>
            <a:off x="566860" y="2053772"/>
            <a:ext cx="5529140" cy="2812377"/>
          </a:xfrm>
          <a:prstGeom prst="rect">
            <a:avLst/>
          </a:prstGeom>
        </p:spPr>
      </p:pic>
      <p:sp>
        <p:nvSpPr>
          <p:cNvPr id="18" name="Pil: nedåt 17">
            <a:extLst>
              <a:ext uri="{FF2B5EF4-FFF2-40B4-BE49-F238E27FC236}">
                <a16:creationId xmlns:a16="http://schemas.microsoft.com/office/drawing/2014/main" id="{B68F2696-9AF5-4D3B-B6FA-DAA6365B20F8}"/>
              </a:ext>
            </a:extLst>
          </p:cNvPr>
          <p:cNvSpPr/>
          <p:nvPr/>
        </p:nvSpPr>
        <p:spPr>
          <a:xfrm>
            <a:off x="3240714" y="1683658"/>
            <a:ext cx="283029" cy="133531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textruta 20">
            <a:extLst>
              <a:ext uri="{FF2B5EF4-FFF2-40B4-BE49-F238E27FC236}">
                <a16:creationId xmlns:a16="http://schemas.microsoft.com/office/drawing/2014/main" id="{515DED9B-94BD-4220-9162-4BC8D6FF592E}"/>
              </a:ext>
            </a:extLst>
          </p:cNvPr>
          <p:cNvSpPr txBox="1"/>
          <p:nvPr/>
        </p:nvSpPr>
        <p:spPr>
          <a:xfrm>
            <a:off x="3178629" y="1313935"/>
            <a:ext cx="1857829" cy="369332"/>
          </a:xfrm>
          <a:prstGeom prst="rect">
            <a:avLst/>
          </a:prstGeom>
          <a:noFill/>
        </p:spPr>
        <p:txBody>
          <a:bodyPr wrap="square" rtlCol="0">
            <a:spAutoFit/>
          </a:bodyPr>
          <a:lstStyle/>
          <a:p>
            <a:r>
              <a:rPr lang="sv-SE" dirty="0"/>
              <a:t>63 år</a:t>
            </a:r>
          </a:p>
        </p:txBody>
      </p:sp>
      <p:sp>
        <p:nvSpPr>
          <p:cNvPr id="22" name="textruta 21">
            <a:extLst>
              <a:ext uri="{FF2B5EF4-FFF2-40B4-BE49-F238E27FC236}">
                <a16:creationId xmlns:a16="http://schemas.microsoft.com/office/drawing/2014/main" id="{51158CAF-A2ED-4697-B389-568F89A09567}"/>
              </a:ext>
            </a:extLst>
          </p:cNvPr>
          <p:cNvSpPr txBox="1"/>
          <p:nvPr/>
        </p:nvSpPr>
        <p:spPr>
          <a:xfrm>
            <a:off x="10869586" y="1239066"/>
            <a:ext cx="1857829" cy="369332"/>
          </a:xfrm>
          <a:prstGeom prst="rect">
            <a:avLst/>
          </a:prstGeom>
          <a:noFill/>
        </p:spPr>
        <p:txBody>
          <a:bodyPr wrap="square" rtlCol="0">
            <a:spAutoFit/>
          </a:bodyPr>
          <a:lstStyle/>
          <a:p>
            <a:r>
              <a:rPr lang="sv-SE" dirty="0"/>
              <a:t>83 år</a:t>
            </a:r>
          </a:p>
        </p:txBody>
      </p:sp>
    </p:spTree>
    <p:extLst>
      <p:ext uri="{BB962C8B-B14F-4D97-AF65-F5344CB8AC3E}">
        <p14:creationId xmlns:p14="http://schemas.microsoft.com/office/powerpoint/2010/main" val="3637600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Klassrum med elever som räcker upp händerna framför en lärare">
            <a:extLst>
              <a:ext uri="{FF2B5EF4-FFF2-40B4-BE49-F238E27FC236}">
                <a16:creationId xmlns:a16="http://schemas.microsoft.com/office/drawing/2014/main" id="{895B5919-3467-4B74-B790-0A87DF0F2C5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59902"/>
            <a:ext cx="3223459" cy="2601926"/>
          </a:xfrm>
          <a:prstGeom prst="rect">
            <a:avLst/>
          </a:prstGeom>
        </p:spPr>
      </p:pic>
      <p:pic>
        <p:nvPicPr>
          <p:cNvPr id="6" name="Bildobjekt 5" descr="Tre gula elevskåp">
            <a:extLst>
              <a:ext uri="{FF2B5EF4-FFF2-40B4-BE49-F238E27FC236}">
                <a16:creationId xmlns:a16="http://schemas.microsoft.com/office/drawing/2014/main" id="{8FA962E4-6215-4EC1-9E20-9381F953F2B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3842862"/>
            <a:ext cx="3223459" cy="2735739"/>
          </a:xfrm>
          <a:prstGeom prst="rect">
            <a:avLst/>
          </a:prstGeom>
        </p:spPr>
      </p:pic>
      <p:pic>
        <p:nvPicPr>
          <p:cNvPr id="10" name="Bildobjekt 9" descr="Lärare som pekar på en skärm på en bärbar dator för unga studenter">
            <a:extLst>
              <a:ext uri="{FF2B5EF4-FFF2-40B4-BE49-F238E27FC236}">
                <a16:creationId xmlns:a16="http://schemas.microsoft.com/office/drawing/2014/main" id="{F9283411-141F-4C1F-AE6B-53288C7DC7A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47517" y="279399"/>
            <a:ext cx="4180114" cy="2601926"/>
          </a:xfrm>
          <a:prstGeom prst="rect">
            <a:avLst/>
          </a:prstGeom>
        </p:spPr>
      </p:pic>
      <p:pic>
        <p:nvPicPr>
          <p:cNvPr id="12" name="Bildobjekt 11">
            <a:extLst>
              <a:ext uri="{FF2B5EF4-FFF2-40B4-BE49-F238E27FC236}">
                <a16:creationId xmlns:a16="http://schemas.microsoft.com/office/drawing/2014/main" id="{33568EDF-8A4A-4C54-BAE8-51D9C232AE5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90328" y="3842862"/>
            <a:ext cx="4105212" cy="2735739"/>
          </a:xfrm>
          <a:prstGeom prst="rect">
            <a:avLst/>
          </a:prstGeom>
        </p:spPr>
      </p:pic>
      <p:pic>
        <p:nvPicPr>
          <p:cNvPr id="14" name="Bildobjekt 13">
            <a:extLst>
              <a:ext uri="{FF2B5EF4-FFF2-40B4-BE49-F238E27FC236}">
                <a16:creationId xmlns:a16="http://schemas.microsoft.com/office/drawing/2014/main" id="{EFA5482D-9EE5-4F8A-BFF1-768B4141FD32}"/>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62409" y="3842862"/>
            <a:ext cx="4180115" cy="2786743"/>
          </a:xfrm>
          <a:prstGeom prst="rect">
            <a:avLst/>
          </a:prstGeom>
        </p:spPr>
      </p:pic>
      <p:sp>
        <p:nvSpPr>
          <p:cNvPr id="15" name="textruta 14">
            <a:extLst>
              <a:ext uri="{FF2B5EF4-FFF2-40B4-BE49-F238E27FC236}">
                <a16:creationId xmlns:a16="http://schemas.microsoft.com/office/drawing/2014/main" id="{F90DB3F1-3598-4BED-96D6-724733FBAE01}"/>
              </a:ext>
            </a:extLst>
          </p:cNvPr>
          <p:cNvSpPr txBox="1"/>
          <p:nvPr/>
        </p:nvSpPr>
        <p:spPr>
          <a:xfrm>
            <a:off x="2968171" y="2888343"/>
            <a:ext cx="6132286" cy="830997"/>
          </a:xfrm>
          <a:prstGeom prst="rect">
            <a:avLst/>
          </a:prstGeom>
          <a:noFill/>
        </p:spPr>
        <p:txBody>
          <a:bodyPr wrap="square" rtlCol="0">
            <a:spAutoFit/>
          </a:bodyPr>
          <a:lstStyle/>
          <a:p>
            <a:r>
              <a:rPr lang="sv-SE" sz="2400" dirty="0"/>
              <a:t>Hur påverkar miljön i skolan din hälsa?</a:t>
            </a:r>
          </a:p>
          <a:p>
            <a:r>
              <a:rPr lang="sv-SE" sz="2400" dirty="0"/>
              <a:t>Hur kan du själv påverka skolmiljön?</a:t>
            </a:r>
          </a:p>
        </p:txBody>
      </p:sp>
      <p:pic>
        <p:nvPicPr>
          <p:cNvPr id="13" name="Bildobjekt 12">
            <a:extLst>
              <a:ext uri="{FF2B5EF4-FFF2-40B4-BE49-F238E27FC236}">
                <a16:creationId xmlns:a16="http://schemas.microsoft.com/office/drawing/2014/main" id="{45E876C5-6C5F-431F-A1E8-721196C239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95000" y="279399"/>
            <a:ext cx="3047524" cy="1739464"/>
          </a:xfrm>
          <a:prstGeom prst="rect">
            <a:avLst/>
          </a:prstGeom>
        </p:spPr>
      </p:pic>
      <p:cxnSp>
        <p:nvCxnSpPr>
          <p:cNvPr id="16" name="Rak pilkoppling 15">
            <a:extLst>
              <a:ext uri="{FF2B5EF4-FFF2-40B4-BE49-F238E27FC236}">
                <a16:creationId xmlns:a16="http://schemas.microsoft.com/office/drawing/2014/main" id="{8912BF66-2BB2-4A7E-A8B1-720EFE86A583}"/>
              </a:ext>
            </a:extLst>
          </p:cNvPr>
          <p:cNvCxnSpPr>
            <a:cxnSpLocks/>
          </p:cNvCxnSpPr>
          <p:nvPr/>
        </p:nvCxnSpPr>
        <p:spPr>
          <a:xfrm>
            <a:off x="8995000" y="890320"/>
            <a:ext cx="116268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39355861"/>
      </p:ext>
    </p:extLst>
  </p:cSld>
  <p:clrMapOvr>
    <a:masterClrMapping/>
  </p:clrMapOvr>
</p:sld>
</file>

<file path=ppt/theme/theme1.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2.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983f884-cf2b-42fe-8dd4-6dcef711fb29" xsi:nil="true"/>
    <lcf76f155ced4ddcb4097134ff3c332f xmlns="159fc815-cfde-43ef-96b9-8d031605755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6066EA78B4D9744A648168818035439" ma:contentTypeVersion="14" ma:contentTypeDescription="Skapa ett nytt dokument." ma:contentTypeScope="" ma:versionID="7ddc0099a1ce3c27e9bd77fdc8c2c30a">
  <xsd:schema xmlns:xsd="http://www.w3.org/2001/XMLSchema" xmlns:xs="http://www.w3.org/2001/XMLSchema" xmlns:p="http://schemas.microsoft.com/office/2006/metadata/properties" xmlns:ns2="159fc815-cfde-43ef-96b9-8d0316057556" xmlns:ns3="d983f884-cf2b-42fe-8dd4-6dcef711fb29" targetNamespace="http://schemas.microsoft.com/office/2006/metadata/properties" ma:root="true" ma:fieldsID="201ca0e5c13f3fd68160090db347c957" ns2:_="" ns3:_="">
    <xsd:import namespace="159fc815-cfde-43ef-96b9-8d0316057556"/>
    <xsd:import namespace="d983f884-cf2b-42fe-8dd4-6dcef711fb2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fc815-cfde-43ef-96b9-8d03160575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6143b309-f3e6-4a45-866b-b7fc537407f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3f884-cf2b-42fe-8dd4-6dcef711fb2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6ecf6b-68d0-4792-9578-3f24f758c249}" ma:internalName="TaxCatchAll" ma:showField="CatchAllData" ma:web="d983f884-cf2b-42fe-8dd4-6dcef711fb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F72760-8E18-47B0-BF1D-BF0FEBC982D2}">
  <ds:schemaRefs>
    <ds:schemaRef ds:uri="http://schemas.microsoft.com/office/infopath/2007/PartnerControls"/>
    <ds:schemaRef ds:uri="d983f884-cf2b-42fe-8dd4-6dcef711fb29"/>
    <ds:schemaRef ds:uri="http://purl.org/dc/elements/1.1/"/>
    <ds:schemaRef ds:uri="http://purl.org/dc/terms/"/>
    <ds:schemaRef ds:uri="http://schemas.microsoft.com/office/2006/documentManagement/types"/>
    <ds:schemaRef ds:uri="http://schemas.openxmlformats.org/package/2006/metadata/core-properties"/>
    <ds:schemaRef ds:uri="http://www.w3.org/XML/1998/namespace"/>
    <ds:schemaRef ds:uri="159fc815-cfde-43ef-96b9-8d0316057556"/>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9BF1B889-D794-4EE5-928D-EE250C16D526}">
  <ds:schemaRefs>
    <ds:schemaRef ds:uri="http://schemas.microsoft.com/sharepoint/v3/contenttype/forms"/>
  </ds:schemaRefs>
</ds:datastoreItem>
</file>

<file path=customXml/itemProps3.xml><?xml version="1.0" encoding="utf-8"?>
<ds:datastoreItem xmlns:ds="http://schemas.openxmlformats.org/officeDocument/2006/customXml" ds:itemID="{60CB0B1F-ED92-4930-888B-D778BB913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fc815-cfde-43ef-96b9-8d0316057556"/>
    <ds:schemaRef ds:uri="d983f884-cf2b-42fe-8dd4-6dcef711fb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UU_mall_2024-05-02 (1)</Template>
  <TotalTime>17309</TotalTime>
  <Words>2362</Words>
  <Application>Microsoft Office PowerPoint</Application>
  <PresentationFormat>Bredbild</PresentationFormat>
  <Paragraphs>247</Paragraphs>
  <Slides>13</Slides>
  <Notes>13</Notes>
  <HiddenSlides>0</HiddenSlides>
  <MMClips>0</MMClips>
  <ScaleCrop>false</ScaleCrop>
  <HeadingPairs>
    <vt:vector size="6" baseType="variant">
      <vt:variant>
        <vt:lpstr>Använt teckensnitt</vt:lpstr>
      </vt:variant>
      <vt:variant>
        <vt:i4>4</vt:i4>
      </vt:variant>
      <vt:variant>
        <vt:lpstr>Tema</vt:lpstr>
      </vt:variant>
      <vt:variant>
        <vt:i4>2</vt:i4>
      </vt:variant>
      <vt:variant>
        <vt:lpstr>Bildrubriker</vt:lpstr>
      </vt:variant>
      <vt:variant>
        <vt:i4>13</vt:i4>
      </vt:variant>
    </vt:vector>
  </HeadingPairs>
  <TitlesOfParts>
    <vt:vector size="19" baseType="lpstr">
      <vt:lpstr>Arial</vt:lpstr>
      <vt:lpstr>Calibri</vt:lpstr>
      <vt:lpstr>Calibri Light</vt:lpstr>
      <vt:lpstr>Aptos</vt:lpstr>
      <vt:lpstr>UU-tema LJUSGRÅ</vt:lpstr>
      <vt:lpstr>Anpassad formgivning</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Hängde du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Siri Helle</dc:creator>
  <cp:lastModifiedBy>Anonymous reviewer</cp:lastModifiedBy>
  <cp:revision>183</cp:revision>
  <cp:lastPrinted>2025-09-11T19:51:06Z</cp:lastPrinted>
  <dcterms:created xsi:type="dcterms:W3CDTF">2025-01-16T10:13:56Z</dcterms:created>
  <dcterms:modified xsi:type="dcterms:W3CDTF">2025-09-22T18:21:19Z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0x01010076066EA78B4D9744A648168818035439</vt:lpwstr>
  </property>
  <property fmtid="{D5CDD505-2E9C-101B-9397-08002B2CF9AE}" pid="3" name="MediaServiceImageTags">
    <vt:lpwstr/>
  </property>
</Properties>
</file>