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29"/>
  </p:notesMasterIdLst>
  <p:sldIdLst>
    <p:sldId id="268" r:id="rId6"/>
    <p:sldId id="2403" r:id="rId7"/>
    <p:sldId id="2351" r:id="rId8"/>
    <p:sldId id="4337" r:id="rId9"/>
    <p:sldId id="4338" r:id="rId10"/>
    <p:sldId id="4327" r:id="rId11"/>
    <p:sldId id="4339" r:id="rId12"/>
    <p:sldId id="4324" r:id="rId13"/>
    <p:sldId id="4345" r:id="rId14"/>
    <p:sldId id="4347" r:id="rId15"/>
    <p:sldId id="4343" r:id="rId16"/>
    <p:sldId id="4342" r:id="rId17"/>
    <p:sldId id="4344" r:id="rId18"/>
    <p:sldId id="4348" r:id="rId19"/>
    <p:sldId id="4346" r:id="rId20"/>
    <p:sldId id="4340" r:id="rId21"/>
    <p:sldId id="4335" r:id="rId22"/>
    <p:sldId id="2353" r:id="rId23"/>
    <p:sldId id="2370" r:id="rId24"/>
    <p:sldId id="2387" r:id="rId25"/>
    <p:sldId id="2371" r:id="rId26"/>
    <p:sldId id="2225" r:id="rId27"/>
    <p:sldId id="241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Segoe UI" panose="020B0502040204020203" pitchFamily="34" charset="0"/>
      <p:regular r:id="rId36"/>
      <p:bold r:id="rId37"/>
      <p:italic r:id="rId38"/>
      <p:boldItalic r:id="rId39"/>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2351"/>
            <p14:sldId id="4337"/>
            <p14:sldId id="4338"/>
            <p14:sldId id="4327"/>
            <p14:sldId id="4339"/>
            <p14:sldId id="4324"/>
            <p14:sldId id="4345"/>
            <p14:sldId id="4347"/>
            <p14:sldId id="4343"/>
            <p14:sldId id="4342"/>
            <p14:sldId id="4344"/>
            <p14:sldId id="4348"/>
            <p14:sldId id="4346"/>
            <p14:sldId id="4340"/>
            <p14:sldId id="4335"/>
            <p14:sldId id="2353"/>
            <p14:sldId id="2370"/>
            <p14:sldId id="2387"/>
            <p14:sldId id="2371"/>
            <p14:sldId id="2225"/>
            <p14:sldId id="241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3B3737-478D-5561-36D9-679A9CB3049D}" name="Solum Ida" initials="IS" userId="S::ida.solum@skola.uppsala.se::1a056e5b-6dd2-4e2e-98c4-c5dc8ff6e32d" providerId="AD"/>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4059"/>
    <a:srgbClr val="FFFFFF"/>
    <a:srgbClr val="FFFF00"/>
    <a:srgbClr val="C7C7C7"/>
    <a:srgbClr val="9900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9" autoAdjust="0"/>
    <p:restoredTop sz="47918" autoAdjust="0"/>
  </p:normalViewPr>
  <p:slideViewPr>
    <p:cSldViewPr snapToGrid="0" showGuides="1">
      <p:cViewPr varScale="1">
        <p:scale>
          <a:sx n="54" d="100"/>
          <a:sy n="54" d="100"/>
        </p:scale>
        <p:origin x="3180" y="66"/>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2025-12-08</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1002/oby.23787"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2982218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822325"/>
            <a:ext cx="3827463" cy="2152650"/>
          </a:xfrm>
        </p:spPr>
      </p:sp>
      <p:sp>
        <p:nvSpPr>
          <p:cNvPr id="3" name="Platshållare för anteckningar 2"/>
          <p:cNvSpPr>
            <a:spLocks noGrp="1"/>
          </p:cNvSpPr>
          <p:nvPr>
            <p:ph type="body" idx="1"/>
          </p:nvPr>
        </p:nvSpPr>
        <p:spPr>
          <a:xfrm>
            <a:off x="685800" y="2974975"/>
            <a:ext cx="5486400" cy="5026025"/>
          </a:xfrm>
        </p:spPr>
        <p:txBody>
          <a:bodyPr/>
          <a:lstStyle/>
          <a:p>
            <a:r>
              <a:rPr lang="sv-SE" sz="1100" b="1" dirty="0"/>
              <a:t>För gymnasiet</a:t>
            </a:r>
          </a:p>
          <a:p>
            <a:endParaRPr lang="sv-SE" sz="1100" b="1" dirty="0"/>
          </a:p>
          <a:p>
            <a:r>
              <a:rPr lang="sv-SE" sz="1100" dirty="0"/>
              <a:t>En förenklad förklaring av hur klockgener fungerar:</a:t>
            </a:r>
          </a:p>
          <a:p>
            <a:pPr marL="171450" indent="-171450">
              <a:buFont typeface="Arial" panose="020B0604020202020204" pitchFamily="34" charset="0"/>
              <a:buChar char="•"/>
            </a:pPr>
            <a:r>
              <a:rPr lang="sv-SE" sz="1100" dirty="0"/>
              <a:t>I cellkärnan fungerar CLOCK-proteiner (röda bönformade figurer i övre delen av bilden) som transkriptionsfaktorer.</a:t>
            </a:r>
          </a:p>
          <a:p>
            <a:pPr marL="171450" indent="-171450">
              <a:buFont typeface="Arial" panose="020B0604020202020204" pitchFamily="34" charset="0"/>
              <a:buChar char="•"/>
            </a:pPr>
            <a:r>
              <a:rPr lang="sv-SE" sz="1100" dirty="0"/>
              <a:t>De ökar genuttrycket av vissa gener synkroniserat (visat med tre inramade DNA-bitar, gener).</a:t>
            </a:r>
          </a:p>
          <a:p>
            <a:pPr marL="171450" indent="-171450">
              <a:buFont typeface="Arial" panose="020B0604020202020204" pitchFamily="34" charset="0"/>
              <a:buChar char="•"/>
            </a:pPr>
            <a:r>
              <a:rPr lang="sv-SE" sz="1100" dirty="0"/>
              <a:t>Flera gener ”slås på” (börjar transkriberas) som en effekt av CLOCK-proteinerna som strömmat in i cellkärnan (det bildas här i exemplet tre olika mRNA1,2,3)</a:t>
            </a:r>
          </a:p>
          <a:p>
            <a:pPr marL="171450" indent="-171450">
              <a:buFont typeface="Arial" panose="020B0604020202020204" pitchFamily="34" charset="0"/>
              <a:buChar char="•"/>
            </a:pPr>
            <a:r>
              <a:rPr lang="sv-SE" sz="1100" dirty="0"/>
              <a:t>Effekten blir ett visst mönster av tillverkning av vissa nya proteiner (protein 1 visas som grönt, 2 som lila, 3 som orange).</a:t>
            </a:r>
          </a:p>
          <a:p>
            <a:pPr marL="171450" indent="-171450">
              <a:buFont typeface="Arial" panose="020B0604020202020204" pitchFamily="34" charset="0"/>
              <a:buChar char="•"/>
            </a:pPr>
            <a:r>
              <a:rPr lang="sv-SE" sz="1100" dirty="0"/>
              <a:t>De nya proteinerna ändrar hur cellen fungerar på ett visst sätt som matchar anpassning till exempelvis dagsljus.</a:t>
            </a:r>
          </a:p>
          <a:p>
            <a:pPr marL="171450" indent="-171450">
              <a:buFont typeface="Arial" panose="020B0604020202020204" pitchFamily="34" charset="0"/>
              <a:buChar char="•"/>
            </a:pPr>
            <a:r>
              <a:rPr lang="sv-SE" sz="1100" dirty="0"/>
              <a:t>Från ett protein (CLOCK) kan cellerna synkronisera så att tusentals specifika gener uttrycks samtidigt (så mycket som 25% av människans alla gener kan påverkas).</a:t>
            </a:r>
          </a:p>
          <a:p>
            <a:pPr marL="171450" indent="-171450">
              <a:buFont typeface="Arial" panose="020B0604020202020204" pitchFamily="34" charset="0"/>
              <a:buChar char="•"/>
            </a:pPr>
            <a:r>
              <a:rPr lang="sv-SE" sz="1100" dirty="0"/>
              <a:t>Det ändrade genuttrycket gör att celler kan göra stora omställningar i hur de fungerar i relation till ljuset.</a:t>
            </a:r>
          </a:p>
          <a:p>
            <a:pPr marL="171450" indent="-171450">
              <a:buFont typeface="Arial" panose="020B0604020202020204" pitchFamily="34" charset="0"/>
              <a:buChar char="•"/>
            </a:pPr>
            <a:endParaRPr lang="sv-SE" sz="1100" dirty="0"/>
          </a:p>
          <a:p>
            <a:pPr marL="0" indent="0">
              <a:buFont typeface="Arial" panose="020B0604020202020204" pitchFamily="34" charset="0"/>
              <a:buNone/>
            </a:pPr>
            <a:r>
              <a:rPr lang="sv-SE" sz="1100" dirty="0"/>
              <a:t>En fråga som då uppstår är: hur kan cellerna reagera på mörker?</a:t>
            </a:r>
          </a:p>
          <a:p>
            <a:pPr marL="0" indent="0">
              <a:buFont typeface="Arial" panose="020B0604020202020204" pitchFamily="34" charset="0"/>
              <a:buNone/>
            </a:pPr>
            <a:r>
              <a:rPr lang="sv-SE" sz="1100" dirty="0"/>
              <a:t>Det visar vi inte med någon bild, men här är en förenklad förklaring:</a:t>
            </a:r>
          </a:p>
          <a:p>
            <a:pPr marL="171450" indent="-171450">
              <a:buFont typeface="Arial" panose="020B0604020202020204" pitchFamily="34" charset="0"/>
              <a:buChar char="•"/>
            </a:pPr>
            <a:r>
              <a:rPr lang="sv-SE" sz="1100" dirty="0"/>
              <a:t>Proteinerna som bildas (i bilden från mRNA1, 2 och 3) ackumuleras tillslut i så hög koncentration i cytoplasman att de börjar strömma in i cellkärnan.</a:t>
            </a:r>
          </a:p>
          <a:p>
            <a:pPr marL="171450" indent="-171450">
              <a:buFont typeface="Arial" panose="020B0604020202020204" pitchFamily="34" charset="0"/>
              <a:buChar char="•"/>
            </a:pPr>
            <a:r>
              <a:rPr lang="sv-SE" sz="1100" dirty="0"/>
              <a:t>I cellkärnan binder de till CLOCK-proteinerna som då inte kan fungera som transkriptionsfaktorer längre.</a:t>
            </a:r>
          </a:p>
          <a:p>
            <a:pPr marL="171450" indent="-171450">
              <a:buFont typeface="Arial" panose="020B0604020202020204" pitchFamily="34" charset="0"/>
              <a:buChar char="•"/>
            </a:pPr>
            <a:r>
              <a:rPr lang="sv-SE" sz="1100" dirty="0"/>
              <a:t>Transkriptionen av generna stängs av.</a:t>
            </a:r>
          </a:p>
          <a:p>
            <a:pPr marL="171450" indent="-171450">
              <a:buFont typeface="Arial" panose="020B0604020202020204" pitchFamily="34" charset="0"/>
              <a:buChar char="•"/>
            </a:pPr>
            <a:r>
              <a:rPr lang="sv-SE" sz="1100" dirty="0"/>
              <a:t>Ett slags negativ feedback-loop som återigen ändrar cellens fysiologi.</a:t>
            </a:r>
          </a:p>
          <a:p>
            <a:pPr marL="171450" indent="-171450">
              <a:buFont typeface="Arial" panose="020B0604020202020204" pitchFamily="34" charset="0"/>
              <a:buChar char="•"/>
            </a:pPr>
            <a:r>
              <a:rPr lang="sv-SE" sz="1100" dirty="0"/>
              <a:t>Det finns flera sådana transkriptions-</a:t>
            </a:r>
            <a:r>
              <a:rPr lang="sv-SE" sz="1100" dirty="0" err="1"/>
              <a:t>translations</a:t>
            </a:r>
            <a:r>
              <a:rPr lang="sv-SE" sz="1100" dirty="0"/>
              <a:t> feedback loopar som är inblandade i dygnsrytm.</a:t>
            </a:r>
          </a:p>
          <a:p>
            <a:pPr marL="171450" indent="-171450">
              <a:buFont typeface="Arial" panose="020B0604020202020204" pitchFamily="34" charset="0"/>
              <a:buChar char="•"/>
            </a:pPr>
            <a:endParaRPr lang="sv-SE" sz="1100"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Som med många andra gener finns det en variation mellan oss människor även i gener som är inblandade i dygnsrytmen.</a:t>
            </a:r>
          </a:p>
          <a:p>
            <a:pPr marL="0" indent="0">
              <a:buFont typeface="Arial" panose="020B0604020202020204" pitchFamily="34" charset="0"/>
              <a:buNone/>
            </a:pPr>
            <a:r>
              <a:rPr lang="sv-SE" sz="1100" dirty="0"/>
              <a:t>Men på en övergripande nivå så har vi alla en rytm där hormoner går upp och ner i förhållande till ljus och mörker, dag och natt. Förutom melatonin som vi nämnt redan, är hormonet kortisol som bildas i binjurarna, viktigt för dygnsrytmen.</a:t>
            </a:r>
          </a:p>
          <a:p>
            <a:r>
              <a:rPr lang="sv-SE" sz="1100" dirty="0"/>
              <a:t>Rytm betyder ju att ett mönster upprepar sig om och om igen.</a:t>
            </a:r>
          </a:p>
          <a:p>
            <a:r>
              <a:rPr lang="sv-SE" sz="1100" dirty="0"/>
              <a:t>Dygnsrytmen kan visas med ett diagram för hur nivåerna av de här två hormonerna (kortisol och melatonin) varierar.</a:t>
            </a:r>
          </a:p>
          <a:p>
            <a:pPr marL="0" indent="0">
              <a:buFont typeface="Arial" panose="020B0604020202020204" pitchFamily="34" charset="0"/>
              <a:buNone/>
            </a:pPr>
            <a:endParaRPr lang="sv-SE" sz="1100" dirty="0"/>
          </a:p>
          <a:p>
            <a:pPr marL="171450" indent="-171450">
              <a:buFont typeface="Arial" panose="020B0604020202020204" pitchFamily="34" charset="0"/>
              <a:buChar char="•"/>
            </a:pPr>
            <a:endParaRPr lang="sv-SE" sz="1100" dirty="0"/>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3625008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Två hormoner som växlar rytmiskt över dygnet är:</a:t>
            </a:r>
          </a:p>
          <a:p>
            <a:r>
              <a:rPr lang="sv-SE" sz="1100" dirty="0"/>
              <a:t>Kortisol (gör oss vakna, ökar aktiviteten i kroppen). Kortisol är ett hormon som produceras i binjurarna.</a:t>
            </a:r>
          </a:p>
          <a:p>
            <a:r>
              <a:rPr lang="sv-SE" sz="1100" dirty="0"/>
              <a:t>Melatonin (gör oss sömniga) är ett hormon som produceras i tallkottkörteln (epifysen) i hjärnan.</a:t>
            </a:r>
          </a:p>
          <a:p>
            <a:endParaRPr lang="sv-SE" sz="1100" dirty="0"/>
          </a:p>
          <a:p>
            <a:r>
              <a:rPr lang="sv-SE" sz="1100" dirty="0"/>
              <a:t>Att vara ute i </a:t>
            </a:r>
            <a:r>
              <a:rPr lang="sv-SE" sz="1100" dirty="0" err="1"/>
              <a:t>dagljus</a:t>
            </a:r>
            <a:r>
              <a:rPr lang="sv-SE" sz="1100" dirty="0"/>
              <a:t> är helt centralt för att melatonin-produktionen ska fungera.</a:t>
            </a:r>
          </a:p>
          <a:p>
            <a:endParaRPr lang="sv-SE" sz="1100" dirty="0"/>
          </a:p>
          <a:p>
            <a:r>
              <a:rPr lang="sv-SE" sz="1100" b="1" dirty="0"/>
              <a:t>Övergång till nästa bild:</a:t>
            </a:r>
          </a:p>
          <a:p>
            <a:r>
              <a:rPr lang="sv-SE" sz="1100" dirty="0"/>
              <a:t>Men vad händer om vi vänder på dygnet? Då rubbas dygnsrytmen vilket inte är bra för hälsan.</a:t>
            </a:r>
          </a:p>
          <a:p>
            <a:r>
              <a:rPr lang="sv-SE" sz="1100" dirty="0"/>
              <a:t>För de som arbetar nattskift finns ökade hälsorisker, men det finns också råd för att minska riskerna.</a:t>
            </a:r>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2933923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Dygnsrytmen påverkar bland annat matspjälkningssystemet och ämnesomsättningen.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har en låg ämnesomsättning på natten.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r>
              <a:rPr lang="sv-SE" sz="1100" dirty="0"/>
              <a:t>Bland de som arbetar nattskift finns en ökad förekomst av så kallat metabolt syndrom och ökad risk för hjärt- och kärlsjukdom. </a:t>
            </a:r>
          </a:p>
          <a:p>
            <a:r>
              <a:rPr lang="sv-SE" sz="1100" dirty="0"/>
              <a:t>För att minska riskerna med förhöjda nivåer av både blodsocker och blodfetter finns ett hälsoråd för de som arbetar nattskift:</a:t>
            </a:r>
          </a:p>
          <a:p>
            <a:r>
              <a:rPr lang="sv-SE" sz="1100" dirty="0"/>
              <a:t>att inte äta mellan 00-06.</a:t>
            </a:r>
          </a:p>
          <a:p>
            <a:endParaRPr lang="sv-SE" sz="1100" dirty="0"/>
          </a:p>
          <a:p>
            <a:r>
              <a:rPr lang="sv-SE" sz="1100" dirty="0"/>
              <a:t>Källa: Stressforskningsinstitutet:</a:t>
            </a:r>
          </a:p>
          <a:p>
            <a:r>
              <a:rPr lang="sv-SE" sz="1100" dirty="0"/>
              <a:t>https://www.su.se/polopoly_fs/1.608969.1650463691!/menu/standard/file/Skiftarbete%20h%C3%A4lsa.pdf</a:t>
            </a:r>
          </a:p>
          <a:p>
            <a:endParaRPr lang="sv-SE" sz="1100" dirty="0"/>
          </a:p>
          <a:p>
            <a:r>
              <a:rPr lang="sv-SE" sz="1100" b="1" dirty="0"/>
              <a:t>Åk 7-9: Övergång till nästa bild 15: </a:t>
            </a:r>
          </a:p>
          <a:p>
            <a:r>
              <a:rPr lang="sv-SE" sz="1100" dirty="0"/>
              <a:t>Man hör ibland uttryck som att det finns morgonmänniskor och kvällsmänniskor.</a:t>
            </a:r>
          </a:p>
          <a:p>
            <a:r>
              <a:rPr lang="sv-SE" sz="1100" dirty="0"/>
              <a:t>Finns det en sådan uppdelning mellan oss? </a:t>
            </a:r>
            <a:endParaRPr lang="sv-SE" sz="1100" b="1" dirty="0"/>
          </a:p>
          <a:p>
            <a:endParaRPr lang="sv-SE" sz="1100" b="1" dirty="0"/>
          </a:p>
          <a:p>
            <a:r>
              <a:rPr lang="sv-SE" sz="1100" b="1" dirty="0"/>
              <a:t>Gymnasiet: Övergång till nästa bild 13-14 (om du vill fördjupa kopplingen sömn och kost, annars hoppa till bild 14):</a:t>
            </a:r>
          </a:p>
          <a:p>
            <a:r>
              <a:rPr lang="sv-SE" sz="1100" dirty="0"/>
              <a:t>Kan man tänka att det finns ett omvänt samband också? Att hur man äter påverkar sömnen?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301999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27063"/>
            <a:ext cx="3468688" cy="1951037"/>
          </a:xfrm>
        </p:spPr>
      </p:sp>
      <p:sp>
        <p:nvSpPr>
          <p:cNvPr id="3" name="Platshållare för anteckningar 2"/>
          <p:cNvSpPr>
            <a:spLocks noGrp="1"/>
          </p:cNvSpPr>
          <p:nvPr>
            <p:ph type="body" idx="1"/>
          </p:nvPr>
        </p:nvSpPr>
        <p:spPr>
          <a:xfrm>
            <a:off x="685800" y="2714017"/>
            <a:ext cx="5486400" cy="4951379"/>
          </a:xfrm>
        </p:spPr>
        <p:txBody>
          <a:bodyPr/>
          <a:lstStyle/>
          <a:p>
            <a:r>
              <a:rPr lang="sv-SE" sz="1100" b="1" dirty="0">
                <a:latin typeface="+mn-lt"/>
              </a:rPr>
              <a:t>För gymnasiet</a:t>
            </a:r>
          </a:p>
          <a:p>
            <a:pPr>
              <a:lnSpc>
                <a:spcPct val="107000"/>
              </a:lnSpc>
              <a:spcAft>
                <a:spcPts val="800"/>
              </a:spcAft>
            </a:pPr>
            <a:r>
              <a:rPr lang="sv-SE" sz="1100" b="1" i="0" dirty="0">
                <a:effectLst/>
                <a:latin typeface="+mn-lt"/>
                <a:ea typeface="Calibri" panose="020F0502020204030204" pitchFamily="34" charset="0"/>
                <a:cs typeface="Times New Roman" panose="02020603050405020304" pitchFamily="18" charset="0"/>
              </a:rPr>
              <a:t>Till vänster – bild på artikeltitel</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Det finns aktuell forskning om hur matvanor kan påverka sömn. </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Denna artikel vars titel skulle kunna översättas till svenska som något i stil med ”Tidsbegränsat matintag, sömn och livskvalitet – hur planering av dina tuggor kan finjustera din nattsömn” är skriven av Christian Benedict, aktiv sömnforskare vid Uppsala universitet och </a:t>
            </a:r>
            <a:r>
              <a:rPr lang="sv-SE" sz="1100" dirty="0" err="1">
                <a:effectLst/>
                <a:latin typeface="+mn-lt"/>
                <a:ea typeface="Calibri" panose="020F0502020204030204" pitchFamily="34" charset="0"/>
                <a:cs typeface="Times New Roman" panose="02020603050405020304" pitchFamily="18" charset="0"/>
              </a:rPr>
              <a:t>Leonie</a:t>
            </a:r>
            <a:r>
              <a:rPr lang="sv-SE" sz="1100" dirty="0">
                <a:effectLst/>
                <a:latin typeface="+mn-lt"/>
                <a:ea typeface="Calibri" panose="020F0502020204030204" pitchFamily="34" charset="0"/>
                <a:cs typeface="Times New Roman" panose="02020603050405020304" pitchFamily="18" charset="0"/>
              </a:rPr>
              <a:t> K. Heilbronn.</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I artikeln ställs </a:t>
            </a:r>
            <a:r>
              <a:rPr lang="sv-SE" sz="1100" b="1" dirty="0">
                <a:effectLst/>
                <a:latin typeface="+mn-lt"/>
                <a:ea typeface="Calibri" panose="020F0502020204030204" pitchFamily="34" charset="0"/>
                <a:cs typeface="Times New Roman" panose="02020603050405020304" pitchFamily="18" charset="0"/>
              </a:rPr>
              <a:t>frågan om kvaliteten på sömnen påverkas av när man äter under dygnet</a:t>
            </a:r>
            <a:r>
              <a:rPr lang="sv-SE" sz="1100" dirty="0">
                <a:effectLst/>
                <a:latin typeface="+mn-lt"/>
                <a:ea typeface="Calibri" panose="020F0502020204030204" pitchFamily="34" charset="0"/>
                <a:cs typeface="Times New Roman" panose="02020603050405020304" pitchFamily="18" charset="0"/>
              </a:rPr>
              <a:t>.</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Man har studerat effekten på sömnen hos personer som i ett experiment – en interventionsstudie – ska äta under specifika tider (TRE = </a:t>
            </a:r>
            <a:r>
              <a:rPr lang="sv-SE" sz="1100" dirty="0" err="1">
                <a:effectLst/>
                <a:latin typeface="+mn-lt"/>
                <a:ea typeface="Calibri" panose="020F0502020204030204" pitchFamily="34" charset="0"/>
                <a:cs typeface="Times New Roman" panose="02020603050405020304" pitchFamily="18" charset="0"/>
              </a:rPr>
              <a:t>time-restricted</a:t>
            </a:r>
            <a:r>
              <a:rPr lang="sv-SE" sz="1100" dirty="0">
                <a:effectLst/>
                <a:latin typeface="+mn-lt"/>
                <a:ea typeface="Calibri" panose="020F0502020204030204" pitchFamily="34" charset="0"/>
                <a:cs typeface="Times New Roman" panose="02020603050405020304" pitchFamily="18" charset="0"/>
              </a:rPr>
              <a:t> </a:t>
            </a:r>
            <a:r>
              <a:rPr lang="sv-SE" sz="1100" dirty="0" err="1">
                <a:effectLst/>
                <a:latin typeface="+mn-lt"/>
                <a:ea typeface="Calibri" panose="020F0502020204030204" pitchFamily="34" charset="0"/>
                <a:cs typeface="Times New Roman" panose="02020603050405020304" pitchFamily="18" charset="0"/>
              </a:rPr>
              <a:t>eatning</a:t>
            </a:r>
            <a:r>
              <a:rPr lang="sv-SE" sz="1100" dirty="0">
                <a:effectLst/>
                <a:latin typeface="+mn-lt"/>
                <a:ea typeface="Calibri" panose="020F0502020204030204" pitchFamily="34" charset="0"/>
                <a:cs typeface="Times New Roman" panose="02020603050405020304" pitchFamily="18" charset="0"/>
              </a:rPr>
              <a:t>), t ex att bara få äta under 4-13 timmar av dygnet i flera veckor. Förutom sömn har man då även studerat ämnesomsättning och olika hälsomarkörer som blodtryck, blodsocker, viktnedgång, blodtryck, blodfetter. </a:t>
            </a:r>
            <a:r>
              <a:rPr lang="sv-SE" sz="1100" b="0" dirty="0">
                <a:effectLst/>
                <a:latin typeface="+mn-lt"/>
                <a:ea typeface="Calibri" panose="020F0502020204030204" pitchFamily="34" charset="0"/>
                <a:cs typeface="Times New Roman" panose="02020603050405020304" pitchFamily="18" charset="0"/>
              </a:rPr>
              <a:t>Hittills har man inte fått fram några enhetliga resultat från sådana experimentella ”interventionsstudier”.</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Däremot har man i observationsstudier – enkätstudier – sett att personer som registrerar sina sömnvanor samtidigt som sina matvanor verkar rapportera förbättrad sömn.</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Sambanden mellan matintag och sömn kan vara både positiva (begränsat ”</a:t>
            </a:r>
            <a:r>
              <a:rPr lang="sv-SE" sz="1100" dirty="0" err="1">
                <a:effectLst/>
                <a:latin typeface="+mn-lt"/>
                <a:ea typeface="Calibri" panose="020F0502020204030204" pitchFamily="34" charset="0"/>
                <a:cs typeface="Times New Roman" panose="02020603050405020304" pitchFamily="18" charset="0"/>
              </a:rPr>
              <a:t>ätfönster</a:t>
            </a:r>
            <a:r>
              <a:rPr lang="sv-SE" sz="1100" dirty="0">
                <a:effectLst/>
                <a:latin typeface="+mn-lt"/>
                <a:ea typeface="Calibri" panose="020F0502020204030204" pitchFamily="34" charset="0"/>
                <a:cs typeface="Times New Roman" panose="02020603050405020304" pitchFamily="18" charset="0"/>
              </a:rPr>
              <a:t>” ger bättre sömn genom att avlasta magtarmsystemet) och negativa (”</a:t>
            </a:r>
            <a:r>
              <a:rPr lang="sv-SE" sz="1100" dirty="0" err="1">
                <a:effectLst/>
                <a:latin typeface="+mn-lt"/>
                <a:ea typeface="Calibri" panose="020F0502020204030204" pitchFamily="34" charset="0"/>
                <a:cs typeface="Times New Roman" panose="02020603050405020304" pitchFamily="18" charset="0"/>
              </a:rPr>
              <a:t>ätfönstret</a:t>
            </a:r>
            <a:r>
              <a:rPr lang="sv-SE" sz="1100" dirty="0">
                <a:effectLst/>
                <a:latin typeface="+mn-lt"/>
                <a:ea typeface="Calibri" panose="020F0502020204030204" pitchFamily="34" charset="0"/>
                <a:cs typeface="Times New Roman" panose="02020603050405020304" pitchFamily="18" charset="0"/>
              </a:rPr>
              <a:t>” skapar stress och hunger som försämrar sömnen).</a:t>
            </a:r>
          </a:p>
          <a:p>
            <a:pPr>
              <a:lnSpc>
                <a:spcPct val="107000"/>
              </a:lnSpc>
              <a:spcAft>
                <a:spcPts val="800"/>
              </a:spcAft>
            </a:pPr>
            <a:r>
              <a:rPr lang="sv-SE" sz="1100" b="1" dirty="0">
                <a:effectLst/>
                <a:latin typeface="+mn-lt"/>
                <a:ea typeface="Calibri" panose="020F0502020204030204" pitchFamily="34" charset="0"/>
                <a:cs typeface="Times New Roman" panose="02020603050405020304" pitchFamily="18" charset="0"/>
              </a:rPr>
              <a:t>Ett förslag </a:t>
            </a:r>
            <a:r>
              <a:rPr lang="sv-SE" sz="1100" dirty="0">
                <a:effectLst/>
                <a:latin typeface="+mn-lt"/>
                <a:ea typeface="Calibri" panose="020F0502020204030204" pitchFamily="34" charset="0"/>
                <a:cs typeface="Times New Roman" panose="02020603050405020304" pitchFamily="18" charset="0"/>
              </a:rPr>
              <a:t>är att låta eleverna läsa artikeln och diskutera innehållet. </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Artikeln kommenterar forskning som är gjord inom området och den är publicerad i juni 2025.</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Förslag på frågor:</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Vilken fråga vill artikeln belysa?</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Vilka metoder har forskningen använt sig av? Vad är det man har mätt/undersökt?</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Finns några tydliga resultat och slutsatser som säger att ett visst sätt att äta är bra för sömnen?</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Ges några förklaringar till varför eller hur sambandet mellan mat och sömn ser ut?</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Källa till artikeln (öppet tillgänglig online): </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Benedict C, Heilbronn LK. </a:t>
            </a:r>
            <a:r>
              <a:rPr lang="en-US" sz="1100" dirty="0">
                <a:effectLst/>
                <a:latin typeface="+mn-lt"/>
                <a:ea typeface="Calibri" panose="020F0502020204030204" pitchFamily="34" charset="0"/>
                <a:cs typeface="Times New Roman" panose="02020603050405020304" pitchFamily="18" charset="0"/>
              </a:rPr>
              <a:t>Time-Restricted Eating, Sleep, and Quality of Life—Timing Your Bites to Tune Your Nights. JAMA </a:t>
            </a:r>
            <a:r>
              <a:rPr lang="en-US" sz="1100" dirty="0" err="1">
                <a:effectLst/>
                <a:latin typeface="+mn-lt"/>
                <a:ea typeface="Calibri" panose="020F0502020204030204" pitchFamily="34" charset="0"/>
                <a:cs typeface="Times New Roman" panose="02020603050405020304" pitchFamily="18" charset="0"/>
              </a:rPr>
              <a:t>Netw</a:t>
            </a:r>
            <a:r>
              <a:rPr lang="en-US" sz="1100" dirty="0">
                <a:effectLst/>
                <a:latin typeface="+mn-lt"/>
                <a:ea typeface="Calibri" panose="020F0502020204030204" pitchFamily="34" charset="0"/>
                <a:cs typeface="Times New Roman" panose="02020603050405020304" pitchFamily="18" charset="0"/>
              </a:rPr>
              <a:t> Open. 2025;8(6):e2517280. doi:10.1001/jamanetworkopen.2025.17280</a:t>
            </a:r>
            <a:endParaRPr lang="sv-SE" sz="11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US" sz="1100" dirty="0">
                <a:effectLst/>
                <a:latin typeface="+mn-lt"/>
                <a:ea typeface="Calibri" panose="020F0502020204030204" pitchFamily="34" charset="0"/>
                <a:cs typeface="Times New Roman" panose="02020603050405020304" pitchFamily="18" charset="0"/>
              </a:rPr>
              <a:t>https://jamanetwork.com/journals/jamanetworkopen/fullarticle/2835598</a:t>
            </a:r>
            <a:endParaRPr lang="sv-SE" sz="1100" dirty="0">
              <a:effectLst/>
              <a:latin typeface="+mn-lt"/>
              <a:ea typeface="Calibri" panose="020F0502020204030204" pitchFamily="34" charset="0"/>
              <a:cs typeface="Times New Roman" panose="02020603050405020304" pitchFamily="18" charset="0"/>
            </a:endParaRPr>
          </a:p>
          <a:p>
            <a:endParaRPr lang="sv-SE" sz="1100" dirty="0">
              <a:latin typeface="+mn-lt"/>
            </a:endParaRPr>
          </a:p>
          <a:p>
            <a:r>
              <a:rPr lang="sv-SE" sz="1100" b="1" dirty="0">
                <a:latin typeface="+mn-lt"/>
              </a:rPr>
              <a:t>Till höger – bild på </a:t>
            </a:r>
            <a:r>
              <a:rPr lang="sv-SE" sz="1100" b="1" dirty="0" err="1">
                <a:latin typeface="+mn-lt"/>
              </a:rPr>
              <a:t>instagraminlägg</a:t>
            </a:r>
            <a:r>
              <a:rPr lang="sv-SE" sz="1100" b="1" dirty="0">
                <a:latin typeface="+mn-lt"/>
              </a:rPr>
              <a:t> </a:t>
            </a:r>
            <a:r>
              <a:rPr lang="sv-SE" sz="1100" dirty="0">
                <a:latin typeface="+mn-lt"/>
              </a:rPr>
              <a:t>(och illustrativ bild på sallad med ”</a:t>
            </a:r>
            <a:r>
              <a:rPr lang="sv-SE" sz="1100" dirty="0" err="1">
                <a:latin typeface="+mn-lt"/>
              </a:rPr>
              <a:t>rädiseklockor</a:t>
            </a:r>
            <a:r>
              <a:rPr lang="sv-SE" sz="1100" dirty="0">
                <a:latin typeface="+mn-lt"/>
              </a:rPr>
              <a:t>”)</a:t>
            </a:r>
          </a:p>
          <a:p>
            <a:r>
              <a:rPr lang="sv-SE" sz="1100" dirty="0">
                <a:latin typeface="+mn-lt"/>
              </a:rPr>
              <a:t>Christian Benedict (professor vid Uppsala universitet, en av författarna till artikeln ovan) som faktagranskat denna modul tipsade oss om en ny studie som de inte refererade till när de skrev sin artikel. Bilden visar ett inlägg från Christians </a:t>
            </a:r>
            <a:r>
              <a:rPr lang="sv-SE" sz="1100" dirty="0" err="1">
                <a:latin typeface="+mn-lt"/>
              </a:rPr>
              <a:t>Instagram</a:t>
            </a:r>
            <a:r>
              <a:rPr lang="sv-SE" sz="1100" dirty="0">
                <a:latin typeface="+mn-lt"/>
              </a:rPr>
              <a:t> där han sammanfattar vad den nya studien visar. Den nya studien är publicerad den 17 april 2025. Här kan man kommentera hur vetenskaplig publicering går till. Att det tar tid när man skrivit ihop en text om vad man gjort till att den publiceras. Den ska granskas och revideras. Dessutom publiceras forskning på väldigt många olika ställen idag, i olika tidskrifter så det är utmanande att hålla koll på allt som händer inom ett forskningsaktiva fält som exempelvis sömnforskning.</a:t>
            </a:r>
          </a:p>
          <a:p>
            <a:endParaRPr lang="sv-SE" sz="1100" dirty="0">
              <a:latin typeface="+mn-lt"/>
            </a:endParaRPr>
          </a:p>
          <a:p>
            <a:r>
              <a:rPr lang="sv-SE" sz="1100" b="1" dirty="0">
                <a:latin typeface="+mn-lt"/>
              </a:rPr>
              <a:t>Ett förslag </a:t>
            </a:r>
            <a:r>
              <a:rPr lang="sv-SE" sz="1100" dirty="0">
                <a:latin typeface="+mn-lt"/>
              </a:rPr>
              <a:t>är att låta eleverna översätta och diskutera innehållet i den nya studien via </a:t>
            </a:r>
            <a:r>
              <a:rPr lang="sv-SE" sz="1100" dirty="0" err="1">
                <a:latin typeface="+mn-lt"/>
              </a:rPr>
              <a:t>Instagraminlägget</a:t>
            </a:r>
            <a:r>
              <a:rPr lang="sv-SE" sz="1100" dirty="0">
                <a:latin typeface="+mn-lt"/>
              </a:rPr>
              <a:t>.</a:t>
            </a:r>
          </a:p>
          <a:p>
            <a:endParaRPr lang="sv-SE" sz="1100" dirty="0">
              <a:latin typeface="+mn-lt"/>
            </a:endParaRPr>
          </a:p>
          <a:p>
            <a:r>
              <a:rPr lang="sv-SE" sz="1100" dirty="0">
                <a:latin typeface="+mn-lt"/>
              </a:rPr>
              <a:t>Källa till studien som nämns i </a:t>
            </a:r>
            <a:r>
              <a:rPr lang="sv-SE" sz="1100" dirty="0" err="1">
                <a:latin typeface="+mn-lt"/>
              </a:rPr>
              <a:t>instagraminlägget</a:t>
            </a:r>
            <a:r>
              <a:rPr lang="sv-SE" sz="1100" dirty="0">
                <a:latin typeface="+mn-lt"/>
              </a:rPr>
              <a:t>:</a:t>
            </a:r>
          </a:p>
          <a:p>
            <a:r>
              <a:rPr lang="sv-SE" sz="1100" b="0" i="0" dirty="0" err="1">
                <a:solidFill>
                  <a:srgbClr val="212121"/>
                </a:solidFill>
                <a:effectLst/>
                <a:latin typeface="+mn-lt"/>
              </a:rPr>
              <a:t>Duan</a:t>
            </a:r>
            <a:r>
              <a:rPr lang="sv-SE" sz="1100" b="0" i="0" dirty="0">
                <a:solidFill>
                  <a:srgbClr val="212121"/>
                </a:solidFill>
                <a:effectLst/>
                <a:latin typeface="+mn-lt"/>
              </a:rPr>
              <a:t> D, </a:t>
            </a:r>
            <a:r>
              <a:rPr lang="sv-SE" sz="1100" b="0" i="0" dirty="0" err="1">
                <a:solidFill>
                  <a:srgbClr val="212121"/>
                </a:solidFill>
                <a:effectLst/>
                <a:latin typeface="+mn-lt"/>
              </a:rPr>
              <a:t>Pham</a:t>
            </a:r>
            <a:r>
              <a:rPr lang="sv-SE" sz="1100" b="0" i="0" dirty="0">
                <a:solidFill>
                  <a:srgbClr val="212121"/>
                </a:solidFill>
                <a:effectLst/>
                <a:latin typeface="+mn-lt"/>
              </a:rPr>
              <a:t> LV, Jun JC, Turkson-</a:t>
            </a:r>
            <a:r>
              <a:rPr lang="sv-SE" sz="1100" b="0" i="0" dirty="0" err="1">
                <a:solidFill>
                  <a:srgbClr val="212121"/>
                </a:solidFill>
                <a:effectLst/>
                <a:latin typeface="+mn-lt"/>
              </a:rPr>
              <a:t>Ocran</a:t>
            </a:r>
            <a:r>
              <a:rPr lang="sv-SE" sz="1100" b="0" i="0" dirty="0">
                <a:solidFill>
                  <a:srgbClr val="212121"/>
                </a:solidFill>
                <a:effectLst/>
                <a:latin typeface="+mn-lt"/>
              </a:rPr>
              <a:t> RA, Pilla SJ, Clark JM, </a:t>
            </a:r>
            <a:r>
              <a:rPr lang="sv-SE" sz="1100" b="0" i="0" dirty="0" err="1">
                <a:solidFill>
                  <a:srgbClr val="212121"/>
                </a:solidFill>
                <a:effectLst/>
                <a:latin typeface="+mn-lt"/>
              </a:rPr>
              <a:t>Maruthur</a:t>
            </a:r>
            <a:r>
              <a:rPr lang="sv-SE" sz="1100" b="0" i="0" dirty="0">
                <a:solidFill>
                  <a:srgbClr val="212121"/>
                </a:solidFill>
                <a:effectLst/>
                <a:latin typeface="+mn-lt"/>
              </a:rPr>
              <a:t> NM. </a:t>
            </a:r>
            <a:r>
              <a:rPr lang="sv-SE" sz="1100" b="0" i="0" dirty="0" err="1">
                <a:solidFill>
                  <a:srgbClr val="212121"/>
                </a:solidFill>
                <a:effectLst/>
                <a:latin typeface="+mn-lt"/>
              </a:rPr>
              <a:t>Effects</a:t>
            </a:r>
            <a:r>
              <a:rPr lang="sv-SE" sz="1100" b="0" i="0" dirty="0">
                <a:solidFill>
                  <a:srgbClr val="212121"/>
                </a:solidFill>
                <a:effectLst/>
                <a:latin typeface="+mn-lt"/>
              </a:rPr>
              <a:t> </a:t>
            </a:r>
            <a:r>
              <a:rPr lang="sv-SE" sz="1100" b="0" i="0" dirty="0" err="1">
                <a:solidFill>
                  <a:srgbClr val="212121"/>
                </a:solidFill>
                <a:effectLst/>
                <a:latin typeface="+mn-lt"/>
              </a:rPr>
              <a:t>of</a:t>
            </a:r>
            <a:r>
              <a:rPr lang="sv-SE" sz="1100" b="0" i="0" dirty="0">
                <a:solidFill>
                  <a:srgbClr val="212121"/>
                </a:solidFill>
                <a:effectLst/>
                <a:latin typeface="+mn-lt"/>
              </a:rPr>
              <a:t> </a:t>
            </a:r>
            <a:r>
              <a:rPr lang="sv-SE" sz="1100" b="0" i="0" dirty="0" err="1">
                <a:solidFill>
                  <a:srgbClr val="212121"/>
                </a:solidFill>
                <a:effectLst/>
                <a:latin typeface="+mn-lt"/>
              </a:rPr>
              <a:t>Time-Restricted</a:t>
            </a:r>
            <a:r>
              <a:rPr lang="sv-SE" sz="1100" b="0" i="0" dirty="0">
                <a:solidFill>
                  <a:srgbClr val="212121"/>
                </a:solidFill>
                <a:effectLst/>
                <a:latin typeface="+mn-lt"/>
              </a:rPr>
              <a:t> </a:t>
            </a:r>
            <a:r>
              <a:rPr lang="sv-SE" sz="1100" b="0" i="0" dirty="0" err="1">
                <a:solidFill>
                  <a:srgbClr val="212121"/>
                </a:solidFill>
                <a:effectLst/>
                <a:latin typeface="+mn-lt"/>
              </a:rPr>
              <a:t>Eating</a:t>
            </a:r>
            <a:r>
              <a:rPr lang="sv-SE" sz="1100" b="0" i="0" dirty="0">
                <a:solidFill>
                  <a:srgbClr val="212121"/>
                </a:solidFill>
                <a:effectLst/>
                <a:latin typeface="+mn-lt"/>
              </a:rPr>
              <a:t> on </a:t>
            </a:r>
            <a:r>
              <a:rPr lang="sv-SE" sz="1100" b="0" i="0" dirty="0" err="1">
                <a:solidFill>
                  <a:srgbClr val="212121"/>
                </a:solidFill>
                <a:effectLst/>
                <a:latin typeface="+mn-lt"/>
              </a:rPr>
              <a:t>Actigraphy-Derived</a:t>
            </a:r>
            <a:r>
              <a:rPr lang="sv-SE" sz="1100" b="0" i="0" dirty="0">
                <a:solidFill>
                  <a:srgbClr val="212121"/>
                </a:solidFill>
                <a:effectLst/>
                <a:latin typeface="+mn-lt"/>
              </a:rPr>
              <a:t> </a:t>
            </a:r>
            <a:r>
              <a:rPr lang="sv-SE" sz="1100" b="0" i="0" dirty="0" err="1">
                <a:solidFill>
                  <a:srgbClr val="212121"/>
                </a:solidFill>
                <a:effectLst/>
                <a:latin typeface="+mn-lt"/>
              </a:rPr>
              <a:t>Sleep</a:t>
            </a:r>
            <a:r>
              <a:rPr lang="sv-SE" sz="1100" b="0" i="0" dirty="0">
                <a:solidFill>
                  <a:srgbClr val="212121"/>
                </a:solidFill>
                <a:effectLst/>
                <a:latin typeface="+mn-lt"/>
              </a:rPr>
              <a:t> Parameters: Post-Hoc </a:t>
            </a:r>
            <a:r>
              <a:rPr lang="sv-SE" sz="1100" b="0" i="0" dirty="0" err="1">
                <a:solidFill>
                  <a:srgbClr val="212121"/>
                </a:solidFill>
                <a:effectLst/>
                <a:latin typeface="+mn-lt"/>
              </a:rPr>
              <a:t>Analysis</a:t>
            </a:r>
            <a:r>
              <a:rPr lang="sv-SE" sz="1100" b="0" i="0" dirty="0">
                <a:solidFill>
                  <a:srgbClr val="212121"/>
                </a:solidFill>
                <a:effectLst/>
                <a:latin typeface="+mn-lt"/>
              </a:rPr>
              <a:t> </a:t>
            </a:r>
            <a:r>
              <a:rPr lang="sv-SE" sz="1100" b="0" i="0" dirty="0" err="1">
                <a:solidFill>
                  <a:srgbClr val="212121"/>
                </a:solidFill>
                <a:effectLst/>
                <a:latin typeface="+mn-lt"/>
              </a:rPr>
              <a:t>of</a:t>
            </a:r>
            <a:r>
              <a:rPr lang="sv-SE" sz="1100" b="0" i="0" dirty="0">
                <a:solidFill>
                  <a:srgbClr val="212121"/>
                </a:solidFill>
                <a:effectLst/>
                <a:latin typeface="+mn-lt"/>
              </a:rPr>
              <a:t> a </a:t>
            </a:r>
            <a:r>
              <a:rPr lang="sv-SE" sz="1100" b="0" i="0" dirty="0" err="1">
                <a:solidFill>
                  <a:srgbClr val="212121"/>
                </a:solidFill>
                <a:effectLst/>
                <a:latin typeface="+mn-lt"/>
              </a:rPr>
              <a:t>Randomized</a:t>
            </a:r>
            <a:r>
              <a:rPr lang="sv-SE" sz="1100" b="0" i="0" dirty="0">
                <a:solidFill>
                  <a:srgbClr val="212121"/>
                </a:solidFill>
                <a:effectLst/>
                <a:latin typeface="+mn-lt"/>
              </a:rPr>
              <a:t>, </a:t>
            </a:r>
            <a:r>
              <a:rPr lang="sv-SE" sz="1100" b="0" i="0" dirty="0" err="1">
                <a:solidFill>
                  <a:srgbClr val="212121"/>
                </a:solidFill>
                <a:effectLst/>
                <a:latin typeface="+mn-lt"/>
              </a:rPr>
              <a:t>Isocaloric</a:t>
            </a:r>
            <a:r>
              <a:rPr lang="sv-SE" sz="1100" b="0" i="0" dirty="0">
                <a:solidFill>
                  <a:srgbClr val="212121"/>
                </a:solidFill>
                <a:effectLst/>
                <a:latin typeface="+mn-lt"/>
              </a:rPr>
              <a:t> </a:t>
            </a:r>
            <a:r>
              <a:rPr lang="sv-SE" sz="1100" b="0" i="0" dirty="0" err="1">
                <a:solidFill>
                  <a:srgbClr val="212121"/>
                </a:solidFill>
                <a:effectLst/>
                <a:latin typeface="+mn-lt"/>
              </a:rPr>
              <a:t>Feeding</a:t>
            </a:r>
            <a:r>
              <a:rPr lang="sv-SE" sz="1100" b="0" i="0" dirty="0">
                <a:solidFill>
                  <a:srgbClr val="212121"/>
                </a:solidFill>
                <a:effectLst/>
                <a:latin typeface="+mn-lt"/>
              </a:rPr>
              <a:t> </a:t>
            </a:r>
            <a:r>
              <a:rPr lang="sv-SE" sz="1100" b="0" i="0" dirty="0" err="1">
                <a:solidFill>
                  <a:srgbClr val="212121"/>
                </a:solidFill>
                <a:effectLst/>
                <a:latin typeface="+mn-lt"/>
              </a:rPr>
              <a:t>Study</a:t>
            </a:r>
            <a:r>
              <a:rPr lang="sv-SE" sz="1100" b="0" i="0" dirty="0">
                <a:solidFill>
                  <a:srgbClr val="212121"/>
                </a:solidFill>
                <a:effectLst/>
                <a:latin typeface="+mn-lt"/>
              </a:rPr>
              <a:t>. </a:t>
            </a:r>
            <a:r>
              <a:rPr lang="sv-SE" sz="1100" b="0" i="0" dirty="0" err="1">
                <a:solidFill>
                  <a:srgbClr val="212121"/>
                </a:solidFill>
                <a:effectLst/>
                <a:latin typeface="+mn-lt"/>
              </a:rPr>
              <a:t>Sleep</a:t>
            </a:r>
            <a:r>
              <a:rPr lang="sv-SE" sz="1100" b="0" i="0" dirty="0">
                <a:solidFill>
                  <a:srgbClr val="212121"/>
                </a:solidFill>
                <a:effectLst/>
                <a:latin typeface="+mn-lt"/>
              </a:rPr>
              <a:t>. 2025 Apr 17:zsaf089. </a:t>
            </a:r>
            <a:r>
              <a:rPr lang="sv-SE" sz="1100" b="0" i="0" dirty="0" err="1">
                <a:solidFill>
                  <a:srgbClr val="212121"/>
                </a:solidFill>
                <a:effectLst/>
                <a:latin typeface="+mn-lt"/>
              </a:rPr>
              <a:t>doi</a:t>
            </a:r>
            <a:r>
              <a:rPr lang="sv-SE" sz="1100" b="0" i="0" dirty="0">
                <a:solidFill>
                  <a:srgbClr val="212121"/>
                </a:solidFill>
                <a:effectLst/>
                <a:latin typeface="+mn-lt"/>
              </a:rPr>
              <a:t>: 10.1093/</a:t>
            </a:r>
            <a:r>
              <a:rPr lang="sv-SE" sz="1100" b="0" i="0" dirty="0" err="1">
                <a:solidFill>
                  <a:srgbClr val="212121"/>
                </a:solidFill>
                <a:effectLst/>
                <a:latin typeface="+mn-lt"/>
              </a:rPr>
              <a:t>sleep</a:t>
            </a:r>
            <a:r>
              <a:rPr lang="sv-SE" sz="1100" b="0" i="0" dirty="0">
                <a:solidFill>
                  <a:srgbClr val="212121"/>
                </a:solidFill>
                <a:effectLst/>
                <a:latin typeface="+mn-lt"/>
              </a:rPr>
              <a:t>/zsaf089. </a:t>
            </a:r>
            <a:r>
              <a:rPr lang="sv-SE" sz="1100" b="0" i="0" dirty="0" err="1">
                <a:solidFill>
                  <a:srgbClr val="212121"/>
                </a:solidFill>
                <a:effectLst/>
                <a:latin typeface="+mn-lt"/>
              </a:rPr>
              <a:t>Epub</a:t>
            </a:r>
            <a:r>
              <a:rPr lang="sv-SE" sz="1100" b="0" i="0" dirty="0">
                <a:solidFill>
                  <a:srgbClr val="212121"/>
                </a:solidFill>
                <a:effectLst/>
                <a:latin typeface="+mn-lt"/>
              </a:rPr>
              <a:t> </a:t>
            </a:r>
            <a:r>
              <a:rPr lang="sv-SE" sz="1100" b="0" i="0" dirty="0" err="1">
                <a:solidFill>
                  <a:srgbClr val="212121"/>
                </a:solidFill>
                <a:effectLst/>
                <a:latin typeface="+mn-lt"/>
              </a:rPr>
              <a:t>ahead</a:t>
            </a:r>
            <a:r>
              <a:rPr lang="sv-SE" sz="1100" b="0" i="0" dirty="0">
                <a:solidFill>
                  <a:srgbClr val="212121"/>
                </a:solidFill>
                <a:effectLst/>
                <a:latin typeface="+mn-lt"/>
              </a:rPr>
              <a:t> </a:t>
            </a:r>
            <a:r>
              <a:rPr lang="sv-SE" sz="1100" b="0" i="0" dirty="0" err="1">
                <a:solidFill>
                  <a:srgbClr val="212121"/>
                </a:solidFill>
                <a:effectLst/>
                <a:latin typeface="+mn-lt"/>
              </a:rPr>
              <a:t>of</a:t>
            </a:r>
            <a:r>
              <a:rPr lang="sv-SE" sz="1100" b="0" i="0" dirty="0">
                <a:solidFill>
                  <a:srgbClr val="212121"/>
                </a:solidFill>
                <a:effectLst/>
                <a:latin typeface="+mn-lt"/>
              </a:rPr>
              <a:t> print. PMID: 40241264.</a:t>
            </a:r>
            <a:endParaRPr lang="sv-SE" sz="1100" dirty="0">
              <a:latin typeface="+mn-lt"/>
            </a:endParaRPr>
          </a:p>
          <a:p>
            <a:endParaRPr lang="sv-SE" sz="1100" dirty="0">
              <a:latin typeface="+mn-lt"/>
            </a:endParaRPr>
          </a:p>
          <a:p>
            <a:r>
              <a:rPr lang="sv-SE" sz="1100" b="1" dirty="0">
                <a:latin typeface="+mn-lt"/>
              </a:rPr>
              <a:t>Övergång till nästa bild 14 om du vill gå vidare med ett exempel på studie på temat kostens kvalitet och sömn (gymnasiet):</a:t>
            </a:r>
          </a:p>
          <a:p>
            <a:r>
              <a:rPr lang="sv-SE" sz="1100" dirty="0">
                <a:latin typeface="+mn-lt"/>
              </a:rPr>
              <a:t>Vad man äter kan också påverka sömnen.</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3807122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04850"/>
            <a:ext cx="4041775" cy="2273300"/>
          </a:xfrm>
        </p:spPr>
      </p:sp>
      <p:sp>
        <p:nvSpPr>
          <p:cNvPr id="3" name="Platshållare för anteckningar 2"/>
          <p:cNvSpPr>
            <a:spLocks noGrp="1"/>
          </p:cNvSpPr>
          <p:nvPr>
            <p:ph type="body" idx="1"/>
          </p:nvPr>
        </p:nvSpPr>
        <p:spPr>
          <a:xfrm>
            <a:off x="685800" y="3142034"/>
            <a:ext cx="5486400" cy="4858966"/>
          </a:xfrm>
        </p:spPr>
        <p:txBody>
          <a:bodyPr/>
          <a:lstStyle/>
          <a:p>
            <a:r>
              <a:rPr lang="sv-SE" sz="1100" b="1" dirty="0">
                <a:latin typeface="+mn-lt"/>
              </a:rPr>
              <a:t>För gymnasiet</a:t>
            </a:r>
          </a:p>
          <a:p>
            <a:pPr>
              <a:lnSpc>
                <a:spcPct val="107000"/>
              </a:lnSpc>
              <a:spcAft>
                <a:spcPts val="800"/>
              </a:spcAft>
            </a:pPr>
            <a:endParaRPr lang="sv-SE" sz="1100" b="1" i="0" dirty="0">
              <a:effectLst/>
              <a:latin typeface="+mn-lt"/>
              <a:ea typeface="Calibri" panose="020F0502020204030204" pitchFamily="34" charset="0"/>
              <a:cs typeface="Times New Roman" panose="02020603050405020304" pitchFamily="18" charset="0"/>
            </a:endParaRPr>
          </a:p>
          <a:p>
            <a:r>
              <a:rPr lang="sv-SE" sz="1100" b="1" dirty="0">
                <a:latin typeface="+mn-lt"/>
              </a:rPr>
              <a:t>Ett förslag </a:t>
            </a:r>
            <a:r>
              <a:rPr lang="sv-SE" sz="1100" dirty="0">
                <a:latin typeface="+mn-lt"/>
              </a:rPr>
              <a:t>är att låta eleverna översätta och diskutera vilka slutsatser (se </a:t>
            </a:r>
            <a:r>
              <a:rPr lang="sv-SE" sz="1100" dirty="0" err="1">
                <a:latin typeface="+mn-lt"/>
              </a:rPr>
              <a:t>Conclusions</a:t>
            </a:r>
            <a:r>
              <a:rPr lang="sv-SE" sz="1100" dirty="0">
                <a:latin typeface="+mn-lt"/>
              </a:rPr>
              <a:t> i </a:t>
            </a:r>
            <a:r>
              <a:rPr lang="sv-SE" sz="1100" dirty="0" err="1">
                <a:latin typeface="+mn-lt"/>
              </a:rPr>
              <a:t>ppt</a:t>
            </a:r>
            <a:r>
              <a:rPr lang="sv-SE" sz="1100" dirty="0">
                <a:latin typeface="+mn-lt"/>
              </a:rPr>
              <a:t>-bilden) som dras i studien som visas i bilden.</a:t>
            </a:r>
          </a:p>
          <a:p>
            <a:r>
              <a:rPr lang="sv-SE" sz="1100" dirty="0">
                <a:latin typeface="+mn-lt"/>
              </a:rPr>
              <a:t>Eventuellt ge en liten ordlista:</a:t>
            </a:r>
          </a:p>
          <a:p>
            <a:r>
              <a:rPr lang="sv-SE" sz="1100" i="1" dirty="0" err="1">
                <a:latin typeface="+mn-lt"/>
              </a:rPr>
              <a:t>oscillatory</a:t>
            </a:r>
            <a:r>
              <a:rPr lang="sv-SE" sz="1100" i="1" dirty="0">
                <a:latin typeface="+mn-lt"/>
              </a:rPr>
              <a:t> features </a:t>
            </a:r>
            <a:r>
              <a:rPr lang="sv-SE" sz="1100" dirty="0">
                <a:latin typeface="+mn-lt"/>
              </a:rPr>
              <a:t>= oscillerande (eller rytmiska) egenskaper</a:t>
            </a:r>
          </a:p>
          <a:p>
            <a:r>
              <a:rPr lang="sv-SE" sz="1100" i="1" dirty="0" err="1">
                <a:latin typeface="+mn-lt"/>
              </a:rPr>
              <a:t>restorative</a:t>
            </a:r>
            <a:r>
              <a:rPr lang="sv-SE" sz="1100" i="1" dirty="0">
                <a:latin typeface="+mn-lt"/>
              </a:rPr>
              <a:t> </a:t>
            </a:r>
            <a:r>
              <a:rPr lang="sv-SE" sz="1100" i="1" dirty="0" err="1">
                <a:latin typeface="+mn-lt"/>
              </a:rPr>
              <a:t>properties</a:t>
            </a:r>
            <a:r>
              <a:rPr lang="sv-SE" sz="1100" i="1" dirty="0">
                <a:latin typeface="+mn-lt"/>
              </a:rPr>
              <a:t> </a:t>
            </a:r>
            <a:r>
              <a:rPr lang="sv-SE" sz="1100" dirty="0">
                <a:latin typeface="+mn-lt"/>
              </a:rPr>
              <a:t>= återställande egenskaper</a:t>
            </a:r>
          </a:p>
          <a:p>
            <a:r>
              <a:rPr lang="en-US" sz="1100" i="1" dirty="0">
                <a:latin typeface="+mn-lt"/>
              </a:rPr>
              <a:t>health outcomes </a:t>
            </a:r>
            <a:r>
              <a:rPr lang="en-US" sz="1100" dirty="0">
                <a:latin typeface="+mn-lt"/>
              </a:rPr>
              <a:t>= </a:t>
            </a:r>
            <a:r>
              <a:rPr lang="en-US" sz="1100" dirty="0" err="1">
                <a:latin typeface="+mn-lt"/>
              </a:rPr>
              <a:t>hälsoutfall</a:t>
            </a:r>
            <a:r>
              <a:rPr lang="en-US" sz="1100" dirty="0">
                <a:latin typeface="+mn-lt"/>
              </a:rPr>
              <a:t>, </a:t>
            </a:r>
            <a:r>
              <a:rPr lang="en-US" sz="1100" dirty="0" err="1">
                <a:latin typeface="+mn-lt"/>
              </a:rPr>
              <a:t>effekt</a:t>
            </a:r>
            <a:r>
              <a:rPr lang="en-US" sz="1100" dirty="0">
                <a:latin typeface="+mn-lt"/>
              </a:rPr>
              <a:t> </a:t>
            </a:r>
            <a:r>
              <a:rPr lang="en-US" sz="1100" dirty="0" err="1">
                <a:latin typeface="+mn-lt"/>
              </a:rPr>
              <a:t>på</a:t>
            </a:r>
            <a:r>
              <a:rPr lang="en-US" sz="1100" dirty="0">
                <a:latin typeface="+mn-lt"/>
              </a:rPr>
              <a:t> </a:t>
            </a:r>
            <a:r>
              <a:rPr lang="en-US" sz="1100" dirty="0" err="1">
                <a:latin typeface="+mn-lt"/>
              </a:rPr>
              <a:t>hälsan</a:t>
            </a:r>
            <a:endParaRPr lang="sv-SE" sz="1100" dirty="0">
              <a:latin typeface="+mn-lt"/>
            </a:endParaRPr>
          </a:p>
          <a:p>
            <a:endParaRPr lang="sv-SE" sz="1100" dirty="0">
              <a:latin typeface="+mn-lt"/>
            </a:endParaRPr>
          </a:p>
          <a:p>
            <a:r>
              <a:rPr lang="sv-SE" sz="1100" dirty="0">
                <a:latin typeface="+mn-lt"/>
              </a:rPr>
              <a:t>Källa till studien (öppet tillgänglig online):</a:t>
            </a:r>
          </a:p>
          <a:p>
            <a:r>
              <a:rPr lang="sv-SE" sz="1100" dirty="0" err="1">
                <a:latin typeface="+mn-lt"/>
              </a:rPr>
              <a:t>Brandão</a:t>
            </a:r>
            <a:r>
              <a:rPr lang="sv-SE" sz="1100" dirty="0">
                <a:latin typeface="+mn-lt"/>
              </a:rPr>
              <a:t> LEM, </a:t>
            </a:r>
            <a:r>
              <a:rPr lang="sv-SE" sz="1100" dirty="0" err="1">
                <a:latin typeface="+mn-lt"/>
              </a:rPr>
              <a:t>Popa</a:t>
            </a:r>
            <a:r>
              <a:rPr lang="sv-SE" sz="1100" dirty="0">
                <a:latin typeface="+mn-lt"/>
              </a:rPr>
              <a:t> A, </a:t>
            </a:r>
            <a:r>
              <a:rPr lang="sv-SE" sz="1100" dirty="0" err="1">
                <a:latin typeface="+mn-lt"/>
              </a:rPr>
              <a:t>Cedernaes</a:t>
            </a:r>
            <a:r>
              <a:rPr lang="sv-SE" sz="1100" dirty="0">
                <a:latin typeface="+mn-lt"/>
              </a:rPr>
              <a:t> E, </a:t>
            </a:r>
            <a:r>
              <a:rPr lang="sv-SE" sz="1100" dirty="0" err="1">
                <a:latin typeface="+mn-lt"/>
              </a:rPr>
              <a:t>Cedernaes</a:t>
            </a:r>
            <a:r>
              <a:rPr lang="sv-SE" sz="1100" dirty="0">
                <a:latin typeface="+mn-lt"/>
              </a:rPr>
              <a:t> C, </a:t>
            </a:r>
            <a:r>
              <a:rPr lang="sv-SE" sz="1100" dirty="0" err="1">
                <a:latin typeface="+mn-lt"/>
              </a:rPr>
              <a:t>Lampola</a:t>
            </a:r>
            <a:r>
              <a:rPr lang="sv-SE" sz="1100" dirty="0">
                <a:latin typeface="+mn-lt"/>
              </a:rPr>
              <a:t> L, </a:t>
            </a:r>
            <a:r>
              <a:rPr lang="sv-SE" sz="1100" dirty="0" err="1">
                <a:latin typeface="+mn-lt"/>
              </a:rPr>
              <a:t>Cedernaes</a:t>
            </a:r>
            <a:r>
              <a:rPr lang="sv-SE" sz="1100" dirty="0">
                <a:latin typeface="+mn-lt"/>
              </a:rPr>
              <a:t> J. Exposure to a </a:t>
            </a:r>
            <a:r>
              <a:rPr lang="sv-SE" sz="1100" dirty="0" err="1">
                <a:latin typeface="+mn-lt"/>
              </a:rPr>
              <a:t>more</a:t>
            </a:r>
            <a:r>
              <a:rPr lang="sv-SE" sz="1100" dirty="0">
                <a:latin typeface="+mn-lt"/>
              </a:rPr>
              <a:t> </a:t>
            </a:r>
            <a:r>
              <a:rPr lang="sv-SE" sz="1100" dirty="0" err="1">
                <a:latin typeface="+mn-lt"/>
              </a:rPr>
              <a:t>unhealthy</a:t>
            </a:r>
            <a:r>
              <a:rPr lang="sv-SE" sz="1100" dirty="0">
                <a:latin typeface="+mn-lt"/>
              </a:rPr>
              <a:t> diet </a:t>
            </a:r>
            <a:r>
              <a:rPr lang="sv-SE" sz="1100" dirty="0" err="1">
                <a:latin typeface="+mn-lt"/>
              </a:rPr>
              <a:t>impacts</a:t>
            </a:r>
            <a:r>
              <a:rPr lang="sv-SE" sz="1100" dirty="0">
                <a:latin typeface="+mn-lt"/>
              </a:rPr>
              <a:t> </a:t>
            </a:r>
            <a:r>
              <a:rPr lang="sv-SE" sz="1100" dirty="0" err="1">
                <a:latin typeface="+mn-lt"/>
              </a:rPr>
              <a:t>sleep</a:t>
            </a:r>
            <a:r>
              <a:rPr lang="sv-SE" sz="1100" dirty="0">
                <a:latin typeface="+mn-lt"/>
              </a:rPr>
              <a:t> </a:t>
            </a:r>
            <a:r>
              <a:rPr lang="sv-SE" sz="1100" dirty="0" err="1">
                <a:latin typeface="+mn-lt"/>
              </a:rPr>
              <a:t>microstructure</a:t>
            </a:r>
            <a:r>
              <a:rPr lang="sv-SE" sz="1100" dirty="0">
                <a:latin typeface="+mn-lt"/>
              </a:rPr>
              <a:t> </a:t>
            </a:r>
            <a:r>
              <a:rPr lang="sv-SE" sz="1100" dirty="0" err="1">
                <a:latin typeface="+mn-lt"/>
              </a:rPr>
              <a:t>during</a:t>
            </a:r>
            <a:r>
              <a:rPr lang="sv-SE" sz="1100" dirty="0">
                <a:latin typeface="+mn-lt"/>
              </a:rPr>
              <a:t> normal </a:t>
            </a:r>
            <a:r>
              <a:rPr lang="sv-SE" sz="1100" dirty="0" err="1">
                <a:latin typeface="+mn-lt"/>
              </a:rPr>
              <a:t>sleep</a:t>
            </a:r>
            <a:r>
              <a:rPr lang="sv-SE" sz="1100" dirty="0">
                <a:latin typeface="+mn-lt"/>
              </a:rPr>
              <a:t> and </a:t>
            </a:r>
            <a:r>
              <a:rPr lang="sv-SE" sz="1100" dirty="0" err="1">
                <a:latin typeface="+mn-lt"/>
              </a:rPr>
              <a:t>recovery</a:t>
            </a:r>
            <a:r>
              <a:rPr lang="sv-SE" sz="1100" dirty="0">
                <a:latin typeface="+mn-lt"/>
              </a:rPr>
              <a:t> </a:t>
            </a:r>
            <a:r>
              <a:rPr lang="sv-SE" sz="1100" dirty="0" err="1">
                <a:latin typeface="+mn-lt"/>
              </a:rPr>
              <a:t>sleep</a:t>
            </a:r>
            <a:r>
              <a:rPr lang="sv-SE" sz="1100" dirty="0">
                <a:latin typeface="+mn-lt"/>
              </a:rPr>
              <a:t>: A </a:t>
            </a:r>
            <a:r>
              <a:rPr lang="sv-SE" sz="1100" dirty="0" err="1">
                <a:latin typeface="+mn-lt"/>
              </a:rPr>
              <a:t>randomized</a:t>
            </a:r>
            <a:r>
              <a:rPr lang="sv-SE" sz="1100" dirty="0">
                <a:latin typeface="+mn-lt"/>
              </a:rPr>
              <a:t> trial. </a:t>
            </a:r>
            <a:r>
              <a:rPr lang="sv-SE" sz="1100" i="1" dirty="0" err="1">
                <a:latin typeface="+mn-lt"/>
              </a:rPr>
              <a:t>Obesity</a:t>
            </a:r>
            <a:r>
              <a:rPr lang="sv-SE" sz="1100" i="1" dirty="0">
                <a:latin typeface="+mn-lt"/>
              </a:rPr>
              <a:t> (Silver Spring)</a:t>
            </a:r>
            <a:r>
              <a:rPr lang="sv-SE" sz="1100" dirty="0">
                <a:latin typeface="+mn-lt"/>
              </a:rPr>
              <a:t>. 2023; 31(7): 1755-1766. doi:</a:t>
            </a:r>
            <a:r>
              <a:rPr lang="sv-SE" sz="1100" dirty="0">
                <a:latin typeface="+mn-lt"/>
                <a:hlinkClick r:id="rId3" tooltip="Link to external resource: 10.1002/oby.23787"/>
              </a:rPr>
              <a:t>10.1002/oby.23787</a:t>
            </a:r>
            <a:endParaRPr lang="sv-SE" sz="1100" dirty="0">
              <a:latin typeface="+mn-lt"/>
            </a:endParaRPr>
          </a:p>
          <a:p>
            <a:endParaRPr lang="sv-SE" sz="1100" dirty="0">
              <a:latin typeface="+mn-lt"/>
            </a:endParaRPr>
          </a:p>
          <a:p>
            <a:r>
              <a:rPr lang="sv-SE" sz="1100" b="1" dirty="0">
                <a:latin typeface="+mn-lt"/>
              </a:rPr>
              <a:t>Övergång till nästa bild (gymnasiet):</a:t>
            </a:r>
          </a:p>
          <a:p>
            <a:r>
              <a:rPr lang="sv-SE" sz="1100" dirty="0">
                <a:latin typeface="+mn-lt"/>
              </a:rPr>
              <a:t>Att studera koppling mellan kost och hälsa är ett område som det ännu finns relativt få studier kring.</a:t>
            </a:r>
          </a:p>
          <a:p>
            <a:r>
              <a:rPr lang="sv-SE" sz="1100" dirty="0">
                <a:latin typeface="+mn-lt"/>
              </a:rPr>
              <a:t>Det behövs fler studier innan man kan dra några större slutsatser. </a:t>
            </a:r>
          </a:p>
          <a:p>
            <a:r>
              <a:rPr lang="sv-SE" sz="1100" dirty="0">
                <a:latin typeface="+mn-lt"/>
              </a:rPr>
              <a:t>Bland annat kan man i studier behöva ta hänsyn till att vi människor kan ha olika </a:t>
            </a:r>
            <a:r>
              <a:rPr lang="sv-SE" sz="1100" i="1" dirty="0" err="1">
                <a:latin typeface="+mn-lt"/>
              </a:rPr>
              <a:t>chronotypes</a:t>
            </a:r>
            <a:r>
              <a:rPr lang="sv-SE" sz="1100" dirty="0">
                <a:latin typeface="+mn-lt"/>
              </a:rPr>
              <a:t> (på svenska </a:t>
            </a:r>
            <a:r>
              <a:rPr lang="sv-SE" sz="1100" b="1" dirty="0" err="1">
                <a:latin typeface="+mn-lt"/>
              </a:rPr>
              <a:t>kronotyper</a:t>
            </a:r>
            <a:r>
              <a:rPr lang="sv-SE" sz="1100" dirty="0">
                <a:latin typeface="+mn-lt"/>
              </a:rPr>
              <a:t>).</a:t>
            </a:r>
          </a:p>
          <a:p>
            <a:r>
              <a:rPr lang="sv-SE" sz="1100" dirty="0" err="1">
                <a:latin typeface="+mn-lt"/>
              </a:rPr>
              <a:t>Kronotyper</a:t>
            </a:r>
            <a:r>
              <a:rPr lang="sv-SE" sz="1100" dirty="0">
                <a:latin typeface="+mn-lt"/>
              </a:rPr>
              <a:t> är det som vi lite slarvigt kallar morgonmänniskor och kvällsmänniskor. Det är dock inte så enkelt att vi är det ena eller det andra.</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4192657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66750"/>
            <a:ext cx="3482975" cy="1958975"/>
          </a:xfrm>
        </p:spPr>
      </p:sp>
      <p:sp>
        <p:nvSpPr>
          <p:cNvPr id="3" name="Platshållare för anteckningar 2"/>
          <p:cNvSpPr>
            <a:spLocks noGrp="1"/>
          </p:cNvSpPr>
          <p:nvPr>
            <p:ph type="body" idx="1"/>
          </p:nvPr>
        </p:nvSpPr>
        <p:spPr>
          <a:xfrm>
            <a:off x="685800" y="2743200"/>
            <a:ext cx="5486400" cy="4824919"/>
          </a:xfrm>
        </p:spPr>
        <p:txBody>
          <a:bodyPr/>
          <a:lstStyle/>
          <a:p>
            <a:r>
              <a:rPr lang="sv-SE" sz="1100" dirty="0"/>
              <a:t>Med morgonmänniska menar man i regel en person som vaknar tidigt och blir trött tidigt och sover före </a:t>
            </a:r>
            <a:r>
              <a:rPr lang="sv-SE" sz="1100" dirty="0" err="1"/>
              <a:t>kl</a:t>
            </a:r>
            <a:r>
              <a:rPr lang="sv-SE" sz="1100" dirty="0"/>
              <a:t> 22 på kvällen.</a:t>
            </a:r>
          </a:p>
          <a:p>
            <a:r>
              <a:rPr lang="sv-SE" sz="1100" dirty="0"/>
              <a:t>Med kvällsmänniska är man istället gärna vaken till efter </a:t>
            </a:r>
            <a:r>
              <a:rPr lang="sv-SE" sz="1100" dirty="0" err="1"/>
              <a:t>kl</a:t>
            </a:r>
            <a:r>
              <a:rPr lang="sv-SE" sz="1100" dirty="0"/>
              <a:t> 22, kanske går man inte och lägger sig före midnatt, och då sover man gärna längre på morgonen.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Att säga att vissa är morgonmänniskor och andra är kvällsmänniskor är dock en grov förenkling.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De flesta personerna är någonstans mittemellan och man kan dela in oss i flera olika så kallade </a:t>
            </a:r>
            <a:r>
              <a:rPr lang="sv-SE" sz="1100" b="0" dirty="0" err="1"/>
              <a:t>kronotyper</a:t>
            </a:r>
            <a:r>
              <a:rPr lang="sv-SE" sz="1100" b="0" dirty="0"/>
              <a:t> (eng. </a:t>
            </a:r>
            <a:r>
              <a:rPr lang="sv-SE" sz="1100" b="0" dirty="0" err="1"/>
              <a:t>chronotypes</a:t>
            </a:r>
            <a:r>
              <a:rPr lang="sv-SE" sz="11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Det finns viss variation mellan människor när man helst somnar och vaknar, men det är ingen statisk egenskap.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Man kan säga att sömnen har en stor plasticitet, förmåga att förändras inom en individ.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Förmodligen har plasticiteten – förmågan att anpassa sin sömnrytm – även gett evolutionära fördelar under människans utveckling.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Exempelvis för att kunna förändra sömnperiod beroende på årstider.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r>
              <a:rPr lang="sv-SE" sz="1100" dirty="0"/>
              <a:t>Sömnvanorna påverkas även av:</a:t>
            </a:r>
          </a:p>
          <a:p>
            <a:pPr marL="171450" indent="-171450">
              <a:buFont typeface="Arial" panose="020B0604020202020204" pitchFamily="34" charset="0"/>
              <a:buChar char="•"/>
            </a:pPr>
            <a:r>
              <a:rPr lang="sv-SE" sz="1100" dirty="0"/>
              <a:t>Omgivningen (exempelvis störningar av elektriskt ljus förskjuter sömnperioden så att vi är upp längre)</a:t>
            </a:r>
          </a:p>
          <a:p>
            <a:pPr marL="171450" indent="-171450">
              <a:buFont typeface="Arial" panose="020B0604020202020204" pitchFamily="34" charset="0"/>
              <a:buChar char="•"/>
            </a:pPr>
            <a:r>
              <a:rPr lang="sv-SE" sz="1100" dirty="0"/>
              <a:t>Ålder (små barn vaknar i regel tidigt, tonåringar i puberteten sover i regel längre, under åldrandet vaknar man tidigare och tidigare)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Exempel på forskning kopplat till sömnvanor visas i klippet ”Så blir du en morgonmänniska”: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Länk till videoklipp (4:24 min) via UR: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https://www.youtube.com/watch?v=r1BYDVISyYI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Källor till tidningsrubrikerna: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https://www.aftonbladet.se/halsa/a/JbGp3b/ar-morgonmanniskor-piggare-experten-reder-ut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https://www.dn.se/insidan/sa-kan-somnvanor-paverka-vart-maende/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Övriga tips: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Kroppens klocka (</a:t>
            </a:r>
            <a:r>
              <a:rPr lang="sv-SE" sz="1100" dirty="0" err="1"/>
              <a:t>Solfilm</a:t>
            </a:r>
            <a:r>
              <a:rPr lang="sv-SE" sz="1100" dirty="0"/>
              <a:t> AB/SLI play)</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https://youtu.be/PrDk4a9z2RE?feature=shared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Diskussionsdags!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Ett sätt att återknyta till tidigare nämnda hormoner är att diskutera hur nivåerna av dem skulle kunna variera mellan olika individer som vaknar/somnar tidigt respektive senare. Eftersom höga kortisolnivåer är det som får oss att vakna kan man tänka sig att den gula kurvan har en tidigare ”topp” till höger i diagrammet för en ”morgonmänniska”. Och en morgonmänniska blir trött tidigare på dagen, så den blå kurvan skulle kunna börja stiga lite tidigare på dagen till vänster i diagrammet.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Viktigt att poängtera är dock att som tonåring behöver man framförallt mer sömn (mycket som måste bearbetas och utvecklas med stöd av god sömn) så att som tonåring vara uppe och scrolla på mobiler till mitt i natten är inte att rekommendera.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(bild 18) – som går till en minnesregel för melatonin: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Är det svårt att komma ihåg namnen på hormonerna?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(bild 16-17) - gymnasiet):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Det finns mer som händer i hjärnan som påverkar nivåerna av hormonerna kortisol och melatonin och därigenom vår sömn.</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2361919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13F23-FA30-8133-0DAD-A3C97ECBC2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70753F-5785-A970-9F0E-7A2AE44E5397}"/>
              </a:ext>
            </a:extLst>
          </p:cNvPr>
          <p:cNvSpPr>
            <a:spLocks noGrp="1" noRot="1" noChangeAspect="1"/>
          </p:cNvSpPr>
          <p:nvPr>
            <p:ph type="sldImg"/>
          </p:nvPr>
        </p:nvSpPr>
        <p:spPr>
          <a:xfrm>
            <a:off x="685800" y="1143000"/>
            <a:ext cx="3448050" cy="1939925"/>
          </a:xfrm>
        </p:spPr>
      </p:sp>
      <p:sp>
        <p:nvSpPr>
          <p:cNvPr id="3" name="Platshållare för anteckningar 2">
            <a:extLst>
              <a:ext uri="{FF2B5EF4-FFF2-40B4-BE49-F238E27FC236}">
                <a16:creationId xmlns:a16="http://schemas.microsoft.com/office/drawing/2014/main" id="{1BC87EF4-C030-9141-FE3F-E7E49CAEEAEB}"/>
              </a:ext>
            </a:extLst>
          </p:cNvPr>
          <p:cNvSpPr>
            <a:spLocks noGrp="1"/>
          </p:cNvSpPr>
          <p:nvPr>
            <p:ph type="body" idx="1"/>
          </p:nvPr>
        </p:nvSpPr>
        <p:spPr>
          <a:xfrm>
            <a:off x="685800" y="3082925"/>
            <a:ext cx="5486400" cy="49180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För gymnasiet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Fler delar av hjärnan som påverkar dygnsrytmen: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Talamus</a:t>
            </a:r>
            <a:r>
              <a:rPr lang="sv-SE" sz="1100" dirty="0"/>
              <a:t> samordnar intryck från fler sinnen:</a:t>
            </a:r>
          </a:p>
          <a:p>
            <a:pPr marL="171450" indent="-171450">
              <a:buFont typeface="Arial" panose="020B0604020202020204" pitchFamily="34" charset="0"/>
              <a:buChar char="•"/>
            </a:pPr>
            <a:r>
              <a:rPr lang="sv-SE" sz="1100" dirty="0"/>
              <a:t>Temperatur: svalka signalerar att det är natt</a:t>
            </a:r>
          </a:p>
          <a:p>
            <a:pPr marL="171450" indent="-171450">
              <a:buFont typeface="Arial" panose="020B0604020202020204" pitchFamily="34" charset="0"/>
              <a:buChar char="•"/>
            </a:pPr>
            <a:r>
              <a:rPr lang="sv-SE" sz="1100" dirty="0"/>
              <a:t>Rörelse: fysisk aktivitet signalerar dagtid – att träna sent på kvällen kan göra att du sover sämre</a:t>
            </a:r>
          </a:p>
          <a:p>
            <a:pPr marL="171450" indent="-171450">
              <a:buFont typeface="Arial" panose="020B0604020202020204" pitchFamily="34" charset="0"/>
              <a:buChar char="•"/>
            </a:pPr>
            <a:r>
              <a:rPr lang="sv-SE" sz="1100" dirty="0"/>
              <a:t>Matintag: vi äter normalt på dagen. Att äta sent på kvällen kan försämra sömnkvaliteten. OBS! Det är dock inte automatiskt så att all mat som konsumeras nära sänggåendet försämrar sömnen. Det kan bero på vad man äter och hur mycket. Det kan exempelvis vara bättre att äta något litet för att minska starka hungerkänslor om den tomma magen gör det svårare att somna.</a:t>
            </a:r>
          </a:p>
          <a:p>
            <a:r>
              <a:rPr lang="sv-SE" sz="1100" dirty="0"/>
              <a:t>Talamus ”talar” = aktiverar även </a:t>
            </a:r>
            <a:r>
              <a:rPr lang="sv-SE" sz="1100" b="1" dirty="0"/>
              <a:t>hypotalamus</a:t>
            </a:r>
            <a:r>
              <a:rPr lang="sv-SE" sz="1100" dirty="0"/>
              <a:t> som i sin tur kan aktivera </a:t>
            </a:r>
            <a:r>
              <a:rPr lang="sv-SE" sz="1100" b="1" dirty="0"/>
              <a:t>hypofysen </a:t>
            </a:r>
            <a:r>
              <a:rPr lang="sv-SE" sz="1100" dirty="0"/>
              <a:t>(se gulorange ring) som skickar ut olika hormoner till kroppen, bland annat </a:t>
            </a:r>
            <a:r>
              <a:rPr lang="sv-SE" sz="1100" b="1" dirty="0"/>
              <a:t>kortisol</a:t>
            </a:r>
            <a:r>
              <a:rPr lang="sv-SE" sz="1100" dirty="0"/>
              <a:t> som ökar ämnesomsättningen med mera i kroppen (kortisol kallas även för ett ”stresshormon”).</a:t>
            </a:r>
          </a:p>
          <a:p>
            <a:endParaRPr lang="sv-SE" sz="1100" dirty="0"/>
          </a:p>
          <a:p>
            <a:r>
              <a:rPr lang="sv-SE" sz="1100" dirty="0"/>
              <a:t>Stressiga eller mentalt påfrestande aktiviteter (se små figurer i den streckade rutan): jagar igång kroppen via </a:t>
            </a:r>
            <a:r>
              <a:rPr lang="sv-SE" sz="1100" b="1" dirty="0" err="1"/>
              <a:t>amygdala</a:t>
            </a:r>
            <a:r>
              <a:rPr lang="sv-SE" sz="1100" dirty="0"/>
              <a:t> och </a:t>
            </a:r>
            <a:r>
              <a:rPr lang="sv-SE" sz="1100" b="1" dirty="0" err="1"/>
              <a:t>hippocampus</a:t>
            </a:r>
            <a:r>
              <a:rPr lang="sv-SE" sz="1100" b="0" dirty="0"/>
              <a:t> som i sin tur aktiverar </a:t>
            </a:r>
            <a:r>
              <a:rPr lang="sv-SE" sz="1100" b="1" dirty="0"/>
              <a:t>hypotalamus </a:t>
            </a:r>
            <a:r>
              <a:rPr lang="sv-SE" sz="1100" dirty="0"/>
              <a:t>som i sin tur (återigen) kan aktivera hypofysen (inringat med gulorange) aktiveras av </a:t>
            </a:r>
            <a:r>
              <a:rPr lang="sv-SE" sz="1100" b="1" dirty="0"/>
              <a:t>hypotalamus</a:t>
            </a:r>
            <a:r>
              <a:rPr lang="sv-SE" sz="1100" dirty="0"/>
              <a:t> (som i sin tur aktiveras av talamus och </a:t>
            </a:r>
            <a:r>
              <a:rPr lang="sv-SE" sz="1100" dirty="0" err="1"/>
              <a:t>amygdala</a:t>
            </a:r>
            <a:r>
              <a:rPr lang="sv-SE" sz="1100" dirty="0"/>
              <a:t> mm) och det leder till att nivån av </a:t>
            </a:r>
            <a:r>
              <a:rPr lang="sv-SE" sz="1100" b="1" dirty="0"/>
              <a:t>kortisol</a:t>
            </a:r>
            <a:r>
              <a:rPr lang="sv-SE" sz="1100" dirty="0"/>
              <a:t> ökar i kroppen. Ökad nivå av kortisol gör oss vakna (att stressa innan läggdags kan försvåra insomning).</a:t>
            </a:r>
          </a:p>
          <a:p>
            <a:endParaRPr lang="sv-SE" sz="1100" dirty="0"/>
          </a:p>
          <a:p>
            <a:r>
              <a:rPr lang="sv-SE" sz="1100" b="1" dirty="0"/>
              <a:t>Övergång till nästa bild:</a:t>
            </a:r>
          </a:p>
          <a:p>
            <a:r>
              <a:rPr lang="sv-SE" sz="1100" dirty="0"/>
              <a:t>Rytm betyder ju att ett mönster upprepar sig om och om igen.</a:t>
            </a:r>
          </a:p>
          <a:p>
            <a:r>
              <a:rPr lang="sv-SE" sz="1100" dirty="0"/>
              <a:t>Dygnsrytmen kan visas med ett diagram för hur nivåerna av hormonerna kortisol och melatonin varierar.</a:t>
            </a:r>
          </a:p>
        </p:txBody>
      </p:sp>
      <p:sp>
        <p:nvSpPr>
          <p:cNvPr id="4" name="Platshållare för bildnummer 3">
            <a:extLst>
              <a:ext uri="{FF2B5EF4-FFF2-40B4-BE49-F238E27FC236}">
                <a16:creationId xmlns:a16="http://schemas.microsoft.com/office/drawing/2014/main" id="{59413CC9-9E12-00F2-DF6F-2C9066D1870C}"/>
              </a:ext>
            </a:extLst>
          </p:cNvPr>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425248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En repetition av de två sömnhormonerna:</a:t>
            </a:r>
          </a:p>
          <a:p>
            <a:pPr marL="171450" indent="-171450">
              <a:buFont typeface="Arial" panose="020B0604020202020204" pitchFamily="34" charset="0"/>
              <a:buChar char="•"/>
            </a:pPr>
            <a:r>
              <a:rPr lang="sv-SE" sz="1100" dirty="0"/>
              <a:t>Vi har som mest melatonin under natten.</a:t>
            </a:r>
          </a:p>
          <a:p>
            <a:pPr marL="171450" indent="-171450">
              <a:buFont typeface="Arial" panose="020B0604020202020204" pitchFamily="34" charset="0"/>
              <a:buChar char="•"/>
            </a:pPr>
            <a:r>
              <a:rPr lang="sv-SE" sz="1100" dirty="0"/>
              <a:t>Att gå ut i ljuset tidigt på dagen sänker nivåerna och gör att vi blir vaknare under dagen.</a:t>
            </a:r>
          </a:p>
          <a:p>
            <a:pPr marL="171450" indent="-171450">
              <a:buFont typeface="Arial" panose="020B0604020202020204" pitchFamily="34" charset="0"/>
              <a:buChar char="•"/>
            </a:pPr>
            <a:r>
              <a:rPr lang="sv-SE" sz="1100" dirty="0"/>
              <a:t>I slutet på natten ökar kortisolnivåerna igen och de får oss att vakna.</a:t>
            </a:r>
          </a:p>
          <a:p>
            <a:pPr marL="171450" indent="-171450">
              <a:buFont typeface="Arial" panose="020B0604020202020204" pitchFamily="34" charset="0"/>
              <a:buChar char="•"/>
            </a:pPr>
            <a:r>
              <a:rPr lang="sv-SE" sz="1100" dirty="0"/>
              <a:t>Ökningen av kortisol som en del av dygnsrytmen styrs via HPA-axeln.</a:t>
            </a:r>
          </a:p>
          <a:p>
            <a:pPr marL="171450" indent="-171450">
              <a:buFont typeface="Arial" panose="020B0604020202020204" pitchFamily="34" charset="0"/>
              <a:buChar char="•"/>
            </a:pPr>
            <a:r>
              <a:rPr lang="sv-SE" sz="1100" dirty="0"/>
              <a:t>Eng. Hypotalamus-</a:t>
            </a:r>
            <a:r>
              <a:rPr lang="sv-SE" sz="1100" dirty="0" err="1"/>
              <a:t>Pituitary</a:t>
            </a:r>
            <a:r>
              <a:rPr lang="sv-SE" sz="1100" dirty="0"/>
              <a:t>-</a:t>
            </a:r>
            <a:r>
              <a:rPr lang="sv-SE" sz="1100" dirty="0" err="1"/>
              <a:t>Adrenal</a:t>
            </a:r>
            <a:r>
              <a:rPr lang="sv-SE" sz="1100" dirty="0"/>
              <a:t> (HPA) på svenska Hypotalamus – Hypofysen – Binjurarna</a:t>
            </a:r>
          </a:p>
          <a:p>
            <a:pPr marL="171450" indent="-171450">
              <a:buFont typeface="Arial" panose="020B0604020202020204" pitchFamily="34" charset="0"/>
              <a:buChar char="•"/>
            </a:pPr>
            <a:r>
              <a:rPr lang="sv-SE" sz="1100" dirty="0"/>
              <a:t>HPA-axeln är det system som aktiveras vid stress.</a:t>
            </a:r>
          </a:p>
          <a:p>
            <a:pPr marL="171450" indent="-171450">
              <a:buFont typeface="Arial" panose="020B0604020202020204" pitchFamily="34" charset="0"/>
              <a:buChar char="•"/>
            </a:pPr>
            <a:r>
              <a:rPr lang="sv-SE" sz="1100" dirty="0"/>
              <a:t>Dygnsrytmkärnan i hypotalamus triggar igång HPA-axeln och ökar kortisolnivåerna som en del av dygnsrytmen.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Poängtera att dagsljus är OERHÖRT centralt för att melatonin-produktionen ska fungera</a:t>
            </a:r>
          </a:p>
          <a:p>
            <a:endParaRPr lang="sv-SE" sz="1100" dirty="0"/>
          </a:p>
          <a:p>
            <a:r>
              <a:rPr lang="sv-SE" sz="1100" b="1" dirty="0"/>
              <a:t>Övergång till nästa bild:</a:t>
            </a:r>
          </a:p>
          <a:p>
            <a:r>
              <a:rPr lang="sv-SE" sz="1100" dirty="0"/>
              <a:t>En kom-ihåg-bild för att minnas vad sömnhormonet heter.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761310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0" dirty="0"/>
              <a:t>Melatonin fungerar som en "signal att bromsa", och hjälper oss att gå från aktivitet till vila.</a:t>
            </a:r>
          </a:p>
          <a:p>
            <a:pPr>
              <a:buNone/>
            </a:pPr>
            <a:r>
              <a:rPr lang="sv-SE" sz="1100" b="0" dirty="0"/>
              <a:t>Under sömnen sänks puls, blodtryck och kroppstemperatur – kroppen går ner i viloläge.</a:t>
            </a:r>
          </a:p>
          <a:p>
            <a:pPr>
              <a:buNone/>
            </a:pPr>
            <a:endParaRPr lang="sv-SE" sz="1100" b="0" dirty="0"/>
          </a:p>
          <a:p>
            <a:pPr>
              <a:buNone/>
            </a:pPr>
            <a:r>
              <a:rPr lang="sv-SE" sz="1100" b="0" dirty="0"/>
              <a:t>För att minnas vad olika hormoner heter kan man hitta på egna minnesknep – i bilden visas ett sådant tips.</a:t>
            </a:r>
          </a:p>
          <a:p>
            <a:pPr>
              <a:buNone/>
            </a:pPr>
            <a:endParaRPr lang="sv-SE" sz="1100" b="0" dirty="0"/>
          </a:p>
          <a:p>
            <a:pPr>
              <a:buNone/>
            </a:pPr>
            <a:r>
              <a:rPr lang="sv-SE" sz="1100" b="1" dirty="0"/>
              <a:t>Övergång till nästa bild:</a:t>
            </a:r>
          </a:p>
          <a:p>
            <a:pPr>
              <a:buNone/>
            </a:pPr>
            <a:r>
              <a:rPr lang="sv-SE" sz="1100" b="0" dirty="0"/>
              <a:t>När vi sover går vi igenom flera olika faser.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1001812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831850"/>
            <a:ext cx="3525838" cy="1982788"/>
          </a:xfrm>
        </p:spPr>
      </p:sp>
      <p:sp>
        <p:nvSpPr>
          <p:cNvPr id="3" name="Platshållare för anteckningar 2"/>
          <p:cNvSpPr>
            <a:spLocks noGrp="1"/>
          </p:cNvSpPr>
          <p:nvPr>
            <p:ph type="body" idx="1"/>
          </p:nvPr>
        </p:nvSpPr>
        <p:spPr>
          <a:xfrm>
            <a:off x="685800" y="2928026"/>
            <a:ext cx="5486400" cy="5072974"/>
          </a:xfrm>
        </p:spPr>
        <p:txBody>
          <a:bodyPr/>
          <a:lstStyle/>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När vi sover händer mycket mer än att vi bara vilar. </a:t>
            </a:r>
          </a:p>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Sömnen är kroppens och hjärnans återställningstid – och sker i olika faser som kommer i cykler under natten.</a:t>
            </a:r>
          </a:p>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Under en natt sover man oftast fem sömncykler. En sömncykel innehåller flera olika faser:</a:t>
            </a:r>
          </a:p>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1. </a:t>
            </a:r>
            <a:r>
              <a:rPr lang="sv-SE" sz="1100" b="1" dirty="0">
                <a:effectLst/>
                <a:latin typeface="+mn-lt"/>
                <a:ea typeface="Calibri" panose="020F0502020204030204" pitchFamily="34" charset="0"/>
                <a:cs typeface="Times New Roman" panose="02020603050405020304" pitchFamily="18" charset="0"/>
              </a:rPr>
              <a:t>Insomning</a:t>
            </a:r>
            <a:r>
              <a:rPr lang="sv-SE" sz="1100" b="0" dirty="0">
                <a:effectLst/>
                <a:latin typeface="+mn-lt"/>
                <a:ea typeface="Calibri" panose="020F0502020204030204" pitchFamily="34" charset="0"/>
                <a:cs typeface="Times New Roman" panose="02020603050405020304" pitchFamily="18" charset="0"/>
              </a:rPr>
              <a:t> – övergången mellan vakenhet och sömn. Du håller på att somna in.</a:t>
            </a:r>
          </a:p>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2. </a:t>
            </a:r>
            <a:r>
              <a:rPr lang="sv-SE" sz="1100" b="1" dirty="0">
                <a:effectLst/>
                <a:latin typeface="+mn-lt"/>
                <a:ea typeface="Calibri" panose="020F0502020204030204" pitchFamily="34" charset="0"/>
                <a:cs typeface="Times New Roman" panose="02020603050405020304" pitchFamily="18" charset="0"/>
              </a:rPr>
              <a:t>Lätt sömn, och </a:t>
            </a:r>
            <a:r>
              <a:rPr lang="sv-SE" sz="1100" b="1" dirty="0" err="1">
                <a:effectLst/>
                <a:latin typeface="+mn-lt"/>
                <a:ea typeface="Calibri" panose="020F0502020204030204" pitchFamily="34" charset="0"/>
                <a:cs typeface="Times New Roman" panose="02020603050405020304" pitchFamily="18" charset="0"/>
              </a:rPr>
              <a:t>bassömn</a:t>
            </a:r>
            <a:r>
              <a:rPr lang="sv-SE" sz="1100" b="1" dirty="0">
                <a:effectLst/>
                <a:latin typeface="+mn-lt"/>
                <a:ea typeface="Calibri" panose="020F0502020204030204" pitchFamily="34" charset="0"/>
                <a:cs typeface="Times New Roman" panose="02020603050405020304" pitchFamily="18" charset="0"/>
              </a:rPr>
              <a:t> - </a:t>
            </a:r>
            <a:r>
              <a:rPr lang="sv-SE" sz="1100" b="0" dirty="0">
                <a:effectLst/>
                <a:latin typeface="+mn-lt"/>
                <a:ea typeface="Calibri" panose="020F0502020204030204" pitchFamily="34" charset="0"/>
                <a:cs typeface="Times New Roman" panose="02020603050405020304" pitchFamily="18" charset="0"/>
              </a:rPr>
              <a:t>Kroppens funktioner börjar sakta ner</a:t>
            </a:r>
          </a:p>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3. </a:t>
            </a:r>
            <a:r>
              <a:rPr lang="sv-SE" sz="1100" b="1" dirty="0">
                <a:effectLst/>
                <a:latin typeface="+mn-lt"/>
                <a:ea typeface="Calibri" panose="020F0502020204030204" pitchFamily="34" charset="0"/>
                <a:cs typeface="Times New Roman" panose="02020603050405020304" pitchFamily="18" charset="0"/>
              </a:rPr>
              <a:t>Djupsömn - </a:t>
            </a:r>
            <a:r>
              <a:rPr lang="sv-SE" sz="1100" b="0" dirty="0">
                <a:effectLst/>
                <a:latin typeface="+mn-lt"/>
                <a:ea typeface="Calibri" panose="020F0502020204030204" pitchFamily="34" charset="0"/>
                <a:cs typeface="Times New Roman" panose="02020603050405020304" pitchFamily="18" charset="0"/>
              </a:rPr>
              <a:t>Här sker den fysiska återhämtningen:</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Muskler och vävnader repareras.</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Immunförsvaret stärks.</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Hjärnan rensar bort avfall via det </a:t>
            </a:r>
            <a:r>
              <a:rPr lang="sv-SE" sz="1100" b="0" dirty="0" err="1">
                <a:effectLst/>
                <a:latin typeface="+mn-lt"/>
                <a:ea typeface="Calibri" panose="020F0502020204030204" pitchFamily="34" charset="0"/>
                <a:cs typeface="Times New Roman" panose="02020603050405020304" pitchFamily="18" charset="0"/>
              </a:rPr>
              <a:t>glymfatiska</a:t>
            </a:r>
            <a:r>
              <a:rPr lang="sv-SE" sz="1100" b="0" dirty="0">
                <a:effectLst/>
                <a:latin typeface="+mn-lt"/>
                <a:ea typeface="Calibri" panose="020F0502020204030204" pitchFamily="34" charset="0"/>
                <a:cs typeface="Times New Roman" panose="02020603050405020304" pitchFamily="18" charset="0"/>
              </a:rPr>
              <a:t> systemet – en slags "tvättmaskin för hjärnan".</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Det är nu hjärnan rensar bort slaggprodukter som annars kan kopplas till bl.a. demens på sikt.</a:t>
            </a:r>
          </a:p>
          <a:p>
            <a:pPr>
              <a:lnSpc>
                <a:spcPct val="107000"/>
              </a:lnSpc>
              <a:spcAft>
                <a:spcPts val="800"/>
              </a:spcAft>
            </a:pPr>
            <a:r>
              <a:rPr lang="sv-SE" sz="1100" b="0" dirty="0">
                <a:effectLst/>
                <a:latin typeface="+mn-lt"/>
                <a:ea typeface="Calibri" panose="020F0502020204030204" pitchFamily="34" charset="0"/>
                <a:cs typeface="Times New Roman" panose="02020603050405020304" pitchFamily="18" charset="0"/>
              </a:rPr>
              <a:t>4. </a:t>
            </a:r>
            <a:r>
              <a:rPr lang="sv-SE" sz="1100" b="1" dirty="0">
                <a:effectLst/>
                <a:latin typeface="+mn-lt"/>
                <a:ea typeface="Calibri" panose="020F0502020204030204" pitchFamily="34" charset="0"/>
                <a:cs typeface="Times New Roman" panose="02020603050405020304" pitchFamily="18" charset="0"/>
              </a:rPr>
              <a:t>REM-sömn (drömsömn) - </a:t>
            </a:r>
            <a:r>
              <a:rPr lang="sv-SE" sz="1100" b="0" dirty="0">
                <a:effectLst/>
                <a:latin typeface="+mn-lt"/>
                <a:ea typeface="Calibri" panose="020F0502020204030204" pitchFamily="34" charset="0"/>
                <a:cs typeface="Times New Roman" panose="02020603050405020304" pitchFamily="18" charset="0"/>
              </a:rPr>
              <a:t>Här sker mental återhämtning</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Känslor och minnen bearbetas.</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Hjärnan sorterar intryck och flyttar dem till långtidsminnet – det kallas minneskonsolidering.</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Viktig för inlärning, kreativitet och känsloreglering.</a:t>
            </a:r>
          </a:p>
          <a:p>
            <a:pPr marL="285750" indent="-285750">
              <a:lnSpc>
                <a:spcPct val="107000"/>
              </a:lnSpc>
              <a:spcAft>
                <a:spcPts val="800"/>
              </a:spcAft>
              <a:buFontTx/>
              <a:buChar char="-"/>
            </a:pPr>
            <a:r>
              <a:rPr lang="sv-SE" sz="1100" b="0" dirty="0">
                <a:effectLst/>
                <a:latin typeface="+mn-lt"/>
                <a:ea typeface="Calibri" panose="020F0502020204030204" pitchFamily="34" charset="0"/>
                <a:cs typeface="Times New Roman" panose="02020603050405020304" pitchFamily="18" charset="0"/>
              </a:rPr>
              <a:t>Kroppen är avslappnad, men hjärnan är aktiv – det är därför vi ofta drömmer här.</a:t>
            </a:r>
          </a:p>
          <a:p>
            <a:pPr>
              <a:lnSpc>
                <a:spcPct val="107000"/>
              </a:lnSpc>
              <a:spcAft>
                <a:spcPts val="800"/>
              </a:spcAft>
            </a:pPr>
            <a:endParaRPr lang="sv-SE" sz="1100" b="1"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sv-SE" sz="1100" b="1" dirty="0">
                <a:effectLst/>
                <a:latin typeface="+mn-lt"/>
                <a:ea typeface="Calibri" panose="020F0502020204030204" pitchFamily="34" charset="0"/>
                <a:cs typeface="Times New Roman" panose="02020603050405020304" pitchFamily="18" charset="0"/>
              </a:rPr>
              <a:t>Tolka diagrammet</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Sömn kan studeras med EEG (</a:t>
            </a:r>
            <a:r>
              <a:rPr lang="sv-SE" sz="1100" dirty="0" err="1">
                <a:effectLst/>
                <a:latin typeface="+mn-lt"/>
                <a:ea typeface="Calibri" panose="020F0502020204030204" pitchFamily="34" charset="0"/>
                <a:cs typeface="Times New Roman" panose="02020603050405020304" pitchFamily="18" charset="0"/>
              </a:rPr>
              <a:t>ElektroEncefaloGrafi</a:t>
            </a:r>
            <a:r>
              <a:rPr lang="sv-SE" sz="1100" dirty="0">
                <a:effectLst/>
                <a:latin typeface="+mn-lt"/>
                <a:ea typeface="Calibri" panose="020F0502020204030204" pitchFamily="34" charset="0"/>
                <a:cs typeface="Times New Roman" panose="02020603050405020304" pitchFamily="18" charset="0"/>
              </a:rPr>
              <a:t> och diagrammen kallas </a:t>
            </a:r>
            <a:r>
              <a:rPr lang="sv-SE" sz="1100" dirty="0" err="1">
                <a:effectLst/>
                <a:latin typeface="+mn-lt"/>
                <a:ea typeface="Calibri" panose="020F0502020204030204" pitchFamily="34" charset="0"/>
                <a:cs typeface="Times New Roman" panose="02020603050405020304" pitchFamily="18" charset="0"/>
              </a:rPr>
              <a:t>hypnogram</a:t>
            </a:r>
            <a:r>
              <a:rPr lang="sv-SE" sz="1100" dirty="0">
                <a:effectLst/>
                <a:latin typeface="+mn-lt"/>
                <a:ea typeface="Calibri" panose="020F0502020204030204" pitchFamily="34" charset="0"/>
                <a:cs typeface="Times New Roman" panose="02020603050405020304" pitchFamily="18" charset="0"/>
              </a:rPr>
              <a:t>.</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På X-axeln visas tid och på y-axeln visas hjärnans aktivitet indelat i olika faser: Lättsömn, </a:t>
            </a:r>
            <a:r>
              <a:rPr lang="sv-SE" sz="1100" dirty="0" err="1">
                <a:effectLst/>
                <a:latin typeface="+mn-lt"/>
                <a:ea typeface="Calibri" panose="020F0502020204030204" pitchFamily="34" charset="0"/>
                <a:cs typeface="Times New Roman" panose="02020603050405020304" pitchFamily="18" charset="0"/>
              </a:rPr>
              <a:t>bassömn</a:t>
            </a:r>
            <a:r>
              <a:rPr lang="sv-SE" sz="1100" dirty="0">
                <a:effectLst/>
                <a:latin typeface="+mn-lt"/>
                <a:ea typeface="Calibri" panose="020F0502020204030204" pitchFamily="34" charset="0"/>
                <a:cs typeface="Times New Roman" panose="02020603050405020304" pitchFamily="18" charset="0"/>
              </a:rPr>
              <a:t>, djupsömn och drömsömn. Låt eleverna </a:t>
            </a:r>
            <a:r>
              <a:rPr lang="sv-SE" sz="1100" b="1" dirty="0">
                <a:effectLst/>
                <a:latin typeface="+mn-lt"/>
                <a:ea typeface="Calibri" panose="020F0502020204030204" pitchFamily="34" charset="0"/>
                <a:cs typeface="Times New Roman" panose="02020603050405020304" pitchFamily="18" charset="0"/>
              </a:rPr>
              <a:t>träna på att tolka diagrammet </a:t>
            </a:r>
            <a:r>
              <a:rPr lang="sv-SE" sz="1100" dirty="0">
                <a:effectLst/>
                <a:latin typeface="+mn-lt"/>
                <a:ea typeface="Calibri" panose="020F0502020204030204" pitchFamily="34" charset="0"/>
                <a:cs typeface="Times New Roman" panose="02020603050405020304" pitchFamily="18" charset="0"/>
              </a:rPr>
              <a:t>genom några frågor: </a:t>
            </a:r>
            <a:br>
              <a:rPr lang="sv-SE" sz="1100" dirty="0">
                <a:effectLst/>
                <a:latin typeface="+mn-lt"/>
                <a:ea typeface="Calibri" panose="020F0502020204030204" pitchFamily="34" charset="0"/>
                <a:cs typeface="Times New Roman" panose="02020603050405020304" pitchFamily="18" charset="0"/>
              </a:rPr>
            </a:b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Vad kan vi läsa ut av diagrammet för den person som undersökts här?</a:t>
            </a:r>
          </a:p>
          <a:p>
            <a:pPr marL="342900" lvl="0" indent="-342900">
              <a:buFont typeface="+mj-lt"/>
              <a:buAutoNum type="arabicPeriod"/>
            </a:pPr>
            <a:r>
              <a:rPr lang="sv-SE" sz="1100" dirty="0">
                <a:effectLst/>
                <a:latin typeface="+mn-lt"/>
                <a:ea typeface="Times New Roman" panose="02020603050405020304" pitchFamily="18" charset="0"/>
              </a:rPr>
              <a:t>Hur lång tid har personen haft djupsömn? (svarsförslag mellan 2-3 timmar)</a:t>
            </a:r>
          </a:p>
          <a:p>
            <a:pPr marL="342900" lvl="0" indent="-342900">
              <a:buFont typeface="+mj-lt"/>
              <a:buAutoNum type="arabicPeriod"/>
            </a:pPr>
            <a:r>
              <a:rPr lang="sv-SE" sz="1100" dirty="0">
                <a:effectLst/>
                <a:latin typeface="+mn-lt"/>
                <a:ea typeface="Times New Roman" panose="02020603050405020304" pitchFamily="18" charset="0"/>
              </a:rPr>
              <a:t>Hur många drömperioder har personen haft? (5 </a:t>
            </a:r>
            <a:r>
              <a:rPr lang="sv-SE" sz="1100" dirty="0" err="1">
                <a:effectLst/>
                <a:latin typeface="+mn-lt"/>
                <a:ea typeface="Times New Roman" panose="02020603050405020304" pitchFamily="18" charset="0"/>
              </a:rPr>
              <a:t>st</a:t>
            </a:r>
            <a:r>
              <a:rPr lang="sv-SE" sz="1100" dirty="0">
                <a:effectLst/>
                <a:latin typeface="+mn-lt"/>
                <a:ea typeface="Times New Roman" panose="02020603050405020304" pitchFamily="18" charset="0"/>
              </a:rPr>
              <a:t>)</a:t>
            </a:r>
          </a:p>
          <a:p>
            <a:pPr marL="342900" lvl="0" indent="-342900">
              <a:buFont typeface="+mj-lt"/>
              <a:buAutoNum type="arabicPeriod"/>
            </a:pPr>
            <a:r>
              <a:rPr lang="sv-SE" sz="1100" dirty="0">
                <a:effectLst/>
                <a:latin typeface="+mn-lt"/>
                <a:ea typeface="Times New Roman" panose="02020603050405020304" pitchFamily="18" charset="0"/>
              </a:rPr>
              <a:t>Hur länge har personen drömt? (mellan 1-2 timmar)</a:t>
            </a:r>
          </a:p>
          <a:p>
            <a:pPr marL="342900" lvl="0" indent="-342900">
              <a:buFont typeface="+mj-lt"/>
              <a:buAutoNum type="arabicPeriod"/>
            </a:pPr>
            <a:r>
              <a:rPr lang="sv-SE" sz="1100" dirty="0">
                <a:effectLst/>
                <a:latin typeface="+mn-lt"/>
                <a:ea typeface="Times New Roman" panose="02020603050405020304" pitchFamily="18" charset="0"/>
              </a:rPr>
              <a:t>Hur många timmar räknas som </a:t>
            </a:r>
            <a:r>
              <a:rPr lang="sv-SE" sz="1100" dirty="0" err="1">
                <a:effectLst/>
                <a:latin typeface="+mn-lt"/>
                <a:ea typeface="Times New Roman" panose="02020603050405020304" pitchFamily="18" charset="0"/>
              </a:rPr>
              <a:t>bassömn</a:t>
            </a:r>
            <a:r>
              <a:rPr lang="sv-SE" sz="1100" dirty="0">
                <a:effectLst/>
                <a:latin typeface="+mn-lt"/>
                <a:ea typeface="Times New Roman" panose="02020603050405020304" pitchFamily="18" charset="0"/>
              </a:rPr>
              <a:t> för personen? (5-6 timmar)</a:t>
            </a:r>
            <a:br>
              <a:rPr lang="sv-SE" sz="1100" dirty="0">
                <a:effectLst/>
                <a:latin typeface="+mn-lt"/>
                <a:ea typeface="Times New Roman" panose="02020603050405020304" pitchFamily="18" charset="0"/>
              </a:rPr>
            </a:br>
            <a:endParaRPr lang="sv-SE" sz="1100" dirty="0">
              <a:effectLst/>
              <a:latin typeface="+mn-lt"/>
              <a:ea typeface="Times New Roman" panose="02020603050405020304" pitchFamily="18" charset="0"/>
            </a:endParaRPr>
          </a:p>
          <a:p>
            <a:pPr marL="0" lvl="0" indent="0">
              <a:buFont typeface="Arial" panose="020B0604020202020204" pitchFamily="34" charset="0"/>
              <a:buNone/>
              <a:tabLst>
                <a:tab pos="457200" algn="l"/>
              </a:tabLst>
            </a:pPr>
            <a:r>
              <a:rPr lang="sv-SE" sz="1100" b="1" dirty="0">
                <a:effectLst/>
                <a:latin typeface="+mn-lt"/>
                <a:ea typeface="Times New Roman" panose="02020603050405020304" pitchFamily="18" charset="0"/>
                <a:cs typeface="Times New Roman" panose="02020603050405020304" pitchFamily="18" charset="0"/>
              </a:rPr>
              <a:t>Övergång till nästa bild:</a:t>
            </a:r>
          </a:p>
          <a:p>
            <a:pPr marL="0" lvl="0" indent="0">
              <a:buFont typeface="Arial" panose="020B0604020202020204" pitchFamily="34" charset="0"/>
              <a:buNone/>
              <a:tabLst>
                <a:tab pos="457200" algn="l"/>
              </a:tabLst>
            </a:pPr>
            <a:r>
              <a:rPr lang="sv-SE" sz="1100" dirty="0">
                <a:effectLst/>
                <a:latin typeface="+mn-lt"/>
                <a:ea typeface="Times New Roman" panose="02020603050405020304" pitchFamily="18" charset="0"/>
                <a:cs typeface="Times New Roman" panose="02020603050405020304" pitchFamily="18" charset="0"/>
              </a:rPr>
              <a:t>Även känslor nyanseras av sömn.</a:t>
            </a:r>
          </a:p>
          <a:p>
            <a:pPr>
              <a:buNone/>
            </a:pPr>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1662931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a:xfrm>
            <a:off x="685800" y="1143000"/>
            <a:ext cx="3379788" cy="1901825"/>
          </a:xfrm>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a:xfrm>
            <a:off x="685800" y="3122579"/>
            <a:ext cx="5486400" cy="487842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Översiktsbild som visar delar som kan ingå i undervisning om psykisk hälsa.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materialet ingår flera av dessa delar. De kan komma att kompletteras med fler delar framöver.</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marL="0" indent="0">
              <a:lnSpc>
                <a:spcPct val="107000"/>
              </a:lnSpc>
              <a:spcAft>
                <a:spcPts val="800"/>
              </a:spcAft>
              <a:buNone/>
            </a:pPr>
            <a:r>
              <a:rPr lang="sv-SE" sz="1100" b="1" dirty="0"/>
              <a:t>Syftet med modulen Sömn är att ge eleverna </a:t>
            </a:r>
          </a:p>
          <a:p>
            <a:pPr marL="171450" indent="-171450">
              <a:lnSpc>
                <a:spcPct val="107000"/>
              </a:lnSpc>
              <a:spcAft>
                <a:spcPts val="800"/>
              </a:spcAft>
              <a:buFont typeface="Arial" panose="020B0604020202020204" pitchFamily="34" charset="0"/>
              <a:buChar char="•"/>
            </a:pPr>
            <a:r>
              <a:rPr lang="sv-SE" sz="1100" b="0" dirty="0"/>
              <a:t>Kunskaper om varför vi behöver sova</a:t>
            </a:r>
          </a:p>
          <a:p>
            <a:pPr marL="171450" indent="-171450">
              <a:lnSpc>
                <a:spcPct val="107000"/>
              </a:lnSpc>
              <a:spcAft>
                <a:spcPts val="800"/>
              </a:spcAft>
              <a:buFont typeface="Arial" panose="020B0604020202020204" pitchFamily="34" charset="0"/>
              <a:buChar char="•"/>
            </a:pPr>
            <a:r>
              <a:rPr lang="sv-SE" sz="1100" b="0" dirty="0"/>
              <a:t>Kunskaper om dygnsrytm och vilka hormoner som kan påverkar vakenhet och trötthet (melatonin och kortisol)</a:t>
            </a:r>
          </a:p>
          <a:p>
            <a:pPr marL="171450" indent="-171450">
              <a:lnSpc>
                <a:spcPct val="107000"/>
              </a:lnSpc>
              <a:spcAft>
                <a:spcPts val="800"/>
              </a:spcAft>
              <a:buFont typeface="Arial" panose="020B0604020202020204" pitchFamily="34" charset="0"/>
              <a:buChar char="•"/>
            </a:pPr>
            <a:r>
              <a:rPr lang="sv-SE" sz="1100" b="0" dirty="0"/>
              <a:t>Kunskaper om </a:t>
            </a:r>
            <a:r>
              <a:rPr lang="sv-SE" sz="1100" b="0" dirty="0" err="1"/>
              <a:t>sömnfaser</a:t>
            </a:r>
            <a:endParaRPr lang="sv-SE" sz="1100" b="0" dirty="0"/>
          </a:p>
          <a:p>
            <a:pPr marL="171450" indent="-171450">
              <a:lnSpc>
                <a:spcPct val="107000"/>
              </a:lnSpc>
              <a:spcAft>
                <a:spcPts val="800"/>
              </a:spcAft>
              <a:buFont typeface="Arial" panose="020B0604020202020204" pitchFamily="34" charset="0"/>
              <a:buChar char="•"/>
            </a:pPr>
            <a:r>
              <a:rPr lang="sv-SE" sz="1100" b="0" dirty="0"/>
              <a:t>Förståelse för sömnens betydelse för känslohantering</a:t>
            </a:r>
          </a:p>
          <a:p>
            <a:pPr marL="171450" indent="-171450">
              <a:lnSpc>
                <a:spcPct val="107000"/>
              </a:lnSpc>
              <a:spcAft>
                <a:spcPts val="800"/>
              </a:spcAft>
              <a:buFont typeface="Arial" panose="020B0604020202020204" pitchFamily="34" charset="0"/>
              <a:buChar char="•"/>
            </a:pPr>
            <a:r>
              <a:rPr lang="sv-SE" sz="1100" b="0" dirty="0"/>
              <a:t>Verktyg för goda sömnvanor</a:t>
            </a:r>
          </a:p>
          <a:p>
            <a:pPr marL="0" indent="0">
              <a:lnSpc>
                <a:spcPct val="107000"/>
              </a:lnSpc>
              <a:spcAft>
                <a:spcPts val="800"/>
              </a:spcAft>
              <a:buFont typeface="Arial" panose="020B0604020202020204" pitchFamily="34" charset="0"/>
              <a:buNone/>
            </a:pPr>
            <a:r>
              <a:rPr lang="sv-SE" sz="1100" b="1" dirty="0"/>
              <a:t>För gymnasienivå </a:t>
            </a:r>
            <a:r>
              <a:rPr lang="sv-SE" sz="1100" b="0" dirty="0"/>
              <a:t>kan ytterligare lärandemål kopplas till hormon- och nervsystem:</a:t>
            </a:r>
          </a:p>
          <a:p>
            <a:pPr marL="171450" indent="-171450">
              <a:lnSpc>
                <a:spcPct val="107000"/>
              </a:lnSpc>
              <a:spcAft>
                <a:spcPts val="800"/>
              </a:spcAft>
              <a:buFont typeface="Arial" panose="020B0604020202020204" pitchFamily="34" charset="0"/>
              <a:buChar char="•"/>
            </a:pPr>
            <a:r>
              <a:rPr lang="sv-SE" sz="1100" b="0" dirty="0"/>
              <a:t>Kunna förklara hur solljuset påverkar nivåer av melatonin och kortisol</a:t>
            </a:r>
          </a:p>
          <a:p>
            <a:pPr marL="171450" indent="-171450">
              <a:lnSpc>
                <a:spcPct val="107000"/>
              </a:lnSpc>
              <a:spcAft>
                <a:spcPts val="800"/>
              </a:spcAft>
              <a:buFont typeface="Arial" panose="020B0604020202020204" pitchFamily="34" charset="0"/>
              <a:buChar char="•"/>
            </a:pPr>
            <a:r>
              <a:rPr lang="sv-SE" sz="1100" b="0" dirty="0"/>
              <a:t>Kunna förklara vilka delar i hjärnan som påverkar dygnsrytmen</a:t>
            </a:r>
          </a:p>
          <a:p>
            <a:pPr marL="171450" indent="-171450">
              <a:lnSpc>
                <a:spcPct val="107000"/>
              </a:lnSpc>
              <a:spcAft>
                <a:spcPts val="800"/>
              </a:spcAft>
              <a:buFont typeface="Arial" panose="020B0604020202020204" pitchFamily="34" charset="0"/>
              <a:buChar char="•"/>
            </a:pPr>
            <a:r>
              <a:rPr lang="sv-SE" sz="1100" b="0" dirty="0"/>
              <a:t>Kunna förklara varför för lite sömn påverkar känslohantering ut ett hjärnperspektiv</a:t>
            </a:r>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När vi sover, särskilt under REM-sömnen (drömsömnen), får hjärnan chans att bearbeta känslor och sortera intryck från dagen. Då sker något viktigt med bland annat en viktig del i hjärnan, </a:t>
            </a:r>
            <a:r>
              <a:rPr lang="sv-SE" sz="1100" b="1" dirty="0" err="1"/>
              <a:t>amygdala</a:t>
            </a:r>
            <a:r>
              <a:rPr lang="sv-SE" sz="1100" b="0" dirty="0"/>
              <a:t>:</a:t>
            </a:r>
          </a:p>
          <a:p>
            <a:pPr marL="171450" indent="-171450">
              <a:buFont typeface="Arial" panose="020B0604020202020204" pitchFamily="34" charset="0"/>
              <a:buChar char="•"/>
            </a:pPr>
            <a:r>
              <a:rPr lang="sv-SE" sz="1100" b="0" dirty="0" err="1"/>
              <a:t>Amygdala</a:t>
            </a:r>
            <a:r>
              <a:rPr lang="sv-SE" sz="1100" b="0" dirty="0"/>
              <a:t> lugnas ner.</a:t>
            </a:r>
          </a:p>
          <a:p>
            <a:pPr marL="171450" indent="-171450">
              <a:buFont typeface="Arial" panose="020B0604020202020204" pitchFamily="34" charset="0"/>
              <a:buChar char="•"/>
            </a:pPr>
            <a:r>
              <a:rPr lang="sv-SE" sz="1100" b="0" dirty="0" err="1"/>
              <a:t>Amygdala</a:t>
            </a:r>
            <a:r>
              <a:rPr lang="sv-SE" sz="1100" b="0" dirty="0"/>
              <a:t> är den del av hjärnan som fungerar som vårt känslolarm. Den hjälper oss att upptäcka hot, fara och starka känslor. Det är viktigt, men också något som behöver balans.</a:t>
            </a:r>
          </a:p>
          <a:p>
            <a:pPr marL="171450" indent="-171450">
              <a:buFont typeface="Arial" panose="020B0604020202020204" pitchFamily="34" charset="0"/>
              <a:buChar char="•"/>
            </a:pPr>
            <a:r>
              <a:rPr lang="sv-SE" sz="1100" b="0" dirty="0"/>
              <a:t>Överaktiv </a:t>
            </a:r>
            <a:r>
              <a:rPr lang="sv-SE" sz="1100" b="0" dirty="0" err="1"/>
              <a:t>amygdala</a:t>
            </a:r>
            <a:r>
              <a:rPr lang="sv-SE" sz="1100" b="0" dirty="0"/>
              <a:t> ger känslomässig instabilitet.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Sömnen gör också att samarbetet mellan </a:t>
            </a:r>
            <a:r>
              <a:rPr lang="sv-SE" sz="1100" b="0" dirty="0" err="1"/>
              <a:t>amygdala</a:t>
            </a:r>
            <a:r>
              <a:rPr lang="sv-SE" sz="1100" b="0" dirty="0"/>
              <a:t> och pannloben (som styr logiskt tänkande) stärks.</a:t>
            </a:r>
          </a:p>
          <a:p>
            <a:pPr>
              <a:buNone/>
            </a:pPr>
            <a:endParaRPr lang="sv-SE" sz="1100" b="0" dirty="0"/>
          </a:p>
          <a:p>
            <a:pPr>
              <a:buNone/>
            </a:pPr>
            <a:r>
              <a:rPr lang="sv-SE" sz="1100" b="1" dirty="0"/>
              <a:t>Övergång till nästa bild:</a:t>
            </a:r>
          </a:p>
          <a:p>
            <a:pPr>
              <a:buNone/>
            </a:pPr>
            <a:r>
              <a:rPr lang="sv-SE" sz="1100" b="0" dirty="0"/>
              <a:t>Men vad händer när vi inte sover tillräckligt?</a:t>
            </a:r>
          </a:p>
          <a:p>
            <a:pPr>
              <a:buNone/>
            </a:pPr>
            <a:endParaRPr lang="sv-SE" sz="1100" b="0" dirty="0"/>
          </a:p>
          <a:p>
            <a:pPr>
              <a:buNone/>
            </a:pPr>
            <a:endParaRPr lang="sv-SE" sz="1100" b="0" dirty="0"/>
          </a:p>
          <a:p>
            <a:pPr>
              <a:buNone/>
            </a:pPr>
            <a:endParaRPr lang="sv-SE" sz="1100" b="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20</a:t>
            </a:fld>
            <a:endParaRPr lang="sv-SE"/>
          </a:p>
        </p:txBody>
      </p:sp>
    </p:spTree>
    <p:extLst>
      <p:ext uri="{BB962C8B-B14F-4D97-AF65-F5344CB8AC3E}">
        <p14:creationId xmlns:p14="http://schemas.microsoft.com/office/powerpoint/2010/main" val="706172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4063"/>
            <a:ext cx="3282950" cy="1846262"/>
          </a:xfrm>
        </p:spPr>
      </p:sp>
      <p:sp>
        <p:nvSpPr>
          <p:cNvPr id="3" name="Platshållare för anteckningar 2"/>
          <p:cNvSpPr>
            <a:spLocks noGrp="1"/>
          </p:cNvSpPr>
          <p:nvPr>
            <p:ph type="body" idx="1"/>
          </p:nvPr>
        </p:nvSpPr>
        <p:spPr>
          <a:xfrm>
            <a:off x="685800" y="2600325"/>
            <a:ext cx="5486400" cy="5400675"/>
          </a:xfrm>
        </p:spPr>
        <p:txBody>
          <a:bodyPr/>
          <a:lstStyle/>
          <a:p>
            <a:pPr marL="171450" indent="-171450">
              <a:buFont typeface="Arial" panose="020B0604020202020204" pitchFamily="34" charset="0"/>
              <a:buChar char="•"/>
            </a:pPr>
            <a:r>
              <a:rPr lang="sv-SE" sz="1100" b="0" dirty="0"/>
              <a:t>Forskning visar att </a:t>
            </a:r>
            <a:r>
              <a:rPr lang="sv-SE" sz="1100" b="0" dirty="0" err="1"/>
              <a:t>amygdala</a:t>
            </a:r>
            <a:r>
              <a:rPr lang="sv-SE" sz="1100" b="0" dirty="0"/>
              <a:t> blir överaktiv vid sömnbrist.</a:t>
            </a:r>
          </a:p>
          <a:p>
            <a:pPr marL="171450" indent="-171450">
              <a:buFont typeface="Arial" panose="020B0604020202020204" pitchFamily="34" charset="0"/>
              <a:buChar char="•"/>
            </a:pPr>
            <a:r>
              <a:rPr lang="sv-SE" sz="1100" b="0" dirty="0"/>
              <a:t>Samtidigt fungerar pannloben sämre – den del som vanligtvis hjälper oss att tänka klart och reglera känslor.</a:t>
            </a:r>
          </a:p>
          <a:p>
            <a:pPr marL="171450" indent="-171450">
              <a:buFont typeface="Arial" panose="020B0604020202020204" pitchFamily="34" charset="0"/>
              <a:buChar char="•"/>
            </a:pPr>
            <a:r>
              <a:rPr lang="sv-SE" sz="1100" b="0" dirty="0"/>
              <a:t>Vi blir mer känsliga för kritik eller stress.</a:t>
            </a:r>
          </a:p>
          <a:p>
            <a:pPr marL="171450" indent="-171450">
              <a:buFont typeface="Arial" panose="020B0604020202020204" pitchFamily="34" charset="0"/>
              <a:buChar char="•"/>
            </a:pPr>
            <a:r>
              <a:rPr lang="sv-SE" sz="1100" b="0" dirty="0"/>
              <a:t>Vi överreagerar lättare känslomässigt, det är det som gör att man kan känna sig skör och ha lätt till tårar om man inte sovit tillräckligt.</a:t>
            </a:r>
          </a:p>
          <a:p>
            <a:pPr marL="171450" indent="-171450">
              <a:buFont typeface="Arial" panose="020B0604020202020204" pitchFamily="34" charset="0"/>
              <a:buChar char="•"/>
            </a:pPr>
            <a:r>
              <a:rPr lang="sv-SE" sz="1100" b="0" dirty="0"/>
              <a:t>Det blir svårare att bromsa impulser och tänka nyanserat.</a:t>
            </a:r>
          </a:p>
          <a:p>
            <a:pPr marL="171450" indent="-171450">
              <a:buFont typeface="Arial" panose="020B0604020202020204" pitchFamily="34" charset="0"/>
              <a:buChar char="•"/>
            </a:pPr>
            <a:r>
              <a:rPr lang="sv-SE" sz="1100" b="0" dirty="0"/>
              <a:t>Små problem kan kännas jättestora</a:t>
            </a:r>
          </a:p>
          <a:p>
            <a:pPr>
              <a:buNone/>
            </a:pPr>
            <a:endParaRPr lang="sv-SE" sz="1100" b="0" dirty="0"/>
          </a:p>
          <a:p>
            <a:pPr>
              <a:buNone/>
            </a:pPr>
            <a:r>
              <a:rPr lang="sv-SE" sz="1100" b="0" dirty="0"/>
              <a:t>Varför är det viktigt med hela cykeln? </a:t>
            </a:r>
            <a:r>
              <a:rPr lang="sv-SE" sz="1100" dirty="0"/>
              <a:t>Vi behöver både djupsömn och REM-sömn för att kroppen och hjärnan ska fungera.</a:t>
            </a:r>
          </a:p>
          <a:p>
            <a:pPr>
              <a:buFont typeface="Arial" panose="020B0604020202020204" pitchFamily="34" charset="0"/>
              <a:buNone/>
            </a:pPr>
            <a:r>
              <a:rPr lang="sv-SE" sz="1100" dirty="0"/>
              <a:t>Om sömnen störs kan vissa faser bli kortare eller utebli helt.</a:t>
            </a:r>
          </a:p>
          <a:p>
            <a:endParaRPr lang="sv-SE" sz="1100" dirty="0"/>
          </a:p>
          <a:p>
            <a:r>
              <a:rPr lang="sv-SE" sz="1100" dirty="0"/>
              <a:t>Dålig sömn får konsekvenser:</a:t>
            </a:r>
          </a:p>
          <a:p>
            <a:pPr marL="171450" indent="-171450">
              <a:buFont typeface="Arial" panose="020B0604020202020204" pitchFamily="34" charset="0"/>
              <a:buChar char="•"/>
            </a:pPr>
            <a:r>
              <a:rPr lang="sv-SE" sz="1100" dirty="0"/>
              <a:t>Trötthet och irritation</a:t>
            </a:r>
          </a:p>
          <a:p>
            <a:pPr marL="171450" indent="-171450">
              <a:buFont typeface="Arial" panose="020B0604020202020204" pitchFamily="34" charset="0"/>
              <a:buChar char="•"/>
            </a:pPr>
            <a:r>
              <a:rPr lang="sv-SE" sz="1100" dirty="0"/>
              <a:t>Svårare att fokusera och lära sig</a:t>
            </a:r>
          </a:p>
          <a:p>
            <a:pPr marL="171450" indent="-171450">
              <a:buFont typeface="Arial" panose="020B0604020202020204" pitchFamily="34" charset="0"/>
              <a:buChar char="•"/>
            </a:pPr>
            <a:r>
              <a:rPr lang="sv-SE" sz="1100" dirty="0"/>
              <a:t>Sämre psykisk hälsa (risk för stress, nedstämdhet)</a:t>
            </a:r>
          </a:p>
          <a:p>
            <a:pPr marL="171450" indent="-171450">
              <a:buFont typeface="Arial" panose="020B0604020202020204" pitchFamily="34" charset="0"/>
              <a:buChar char="•"/>
            </a:pPr>
            <a:r>
              <a:rPr lang="sv-SE" sz="1100" dirty="0"/>
              <a:t>Sämre fysisk hälsa (t.ex. lättare att bli sjuk).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p>
          <a:p>
            <a:pPr>
              <a:buNone/>
            </a:pPr>
            <a:r>
              <a:rPr lang="sv-SE" sz="1100" b="0" dirty="0"/>
              <a:t>Alltså: Sömn är som en </a:t>
            </a:r>
            <a:r>
              <a:rPr lang="sv-SE" sz="1100" b="1" dirty="0"/>
              <a:t>känslomässig återställning</a:t>
            </a:r>
            <a:r>
              <a:rPr lang="sv-SE" sz="1100" b="0" dirty="0"/>
              <a:t>. Utan den är det som att vi tappar vår inre balans. Att sova ordentligt är alltså inte bara viktigt för kroppen, utan också för att vi ska kunna hantera livet och våra känslor på ett snällt och klokt sätt.</a:t>
            </a:r>
          </a:p>
          <a:p>
            <a:pPr marL="0" indent="0">
              <a:buFont typeface="Arial" panose="020B0604020202020204" pitchFamily="34" charset="0"/>
              <a:buNone/>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Eventuellt kan man koppla till ”</a:t>
            </a:r>
            <a:r>
              <a:rPr lang="sv-SE" sz="1100" dirty="0" err="1"/>
              <a:t>longevity</a:t>
            </a:r>
            <a:r>
              <a:rPr lang="sv-SE" sz="1100" dirty="0"/>
              <a:t>-rörelsen” som är populär bland en del unga. Den rörelsen betraktar sömn som en av de mest avgörande livsstilsfaktorerna för både hälsosamt åldrande och ökad livslängd </a:t>
            </a:r>
          </a:p>
          <a:p>
            <a:endParaRPr lang="sv-SE" sz="1100" dirty="0"/>
          </a:p>
          <a:p>
            <a:r>
              <a:rPr lang="sv-SE" sz="1100" b="1" dirty="0"/>
              <a:t>Övergång till nästa bild:</a:t>
            </a:r>
          </a:p>
          <a:p>
            <a:r>
              <a:rPr lang="sv-SE" sz="1100" dirty="0"/>
              <a:t>Det finns flera tips för att bra sömnvanor.</a:t>
            </a:r>
          </a:p>
        </p:txBody>
      </p:sp>
      <p:sp>
        <p:nvSpPr>
          <p:cNvPr id="4" name="Platshållare för bildnummer 3"/>
          <p:cNvSpPr>
            <a:spLocks noGrp="1"/>
          </p:cNvSpPr>
          <p:nvPr>
            <p:ph type="sldNum" sz="quarter" idx="5"/>
          </p:nvPr>
        </p:nvSpPr>
        <p:spPr/>
        <p:txBody>
          <a:bodyPr/>
          <a:lstStyle/>
          <a:p>
            <a:fld id="{FAD31592-3C66-914C-8F2B-350F777116DA}" type="slidenum">
              <a:rPr lang="sv-SE" smtClean="0"/>
              <a:t>21</a:t>
            </a:fld>
            <a:endParaRPr lang="sv-SE"/>
          </a:p>
        </p:txBody>
      </p:sp>
    </p:spTree>
    <p:extLst>
      <p:ext uri="{BB962C8B-B14F-4D97-AF65-F5344CB8AC3E}">
        <p14:creationId xmlns:p14="http://schemas.microsoft.com/office/powerpoint/2010/main" val="3683764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noProof="0" dirty="0"/>
              <a:t>Sju rutor med olika tips för att skapa goda sömnvanor.</a:t>
            </a:r>
          </a:p>
          <a:p>
            <a:endParaRPr lang="sv-SE" sz="1100" noProof="0" dirty="0"/>
          </a:p>
          <a:p>
            <a:r>
              <a:rPr lang="sv-SE" sz="1100" noProof="0" dirty="0"/>
              <a:t>Låt eleverna gå igenom tipsen två och två och diskutera tillsammans: hur kan tipsen hjälpa de inre klockorna som styr vår dygnsrytm?</a:t>
            </a:r>
          </a:p>
          <a:p>
            <a:r>
              <a:rPr lang="sv-SE" sz="1100" noProof="0" dirty="0"/>
              <a:t>Detta blir ett slags repetition av det </a:t>
            </a:r>
            <a:r>
              <a:rPr lang="sv-SE" sz="1100" noProof="0" dirty="0" err="1"/>
              <a:t>module</a:t>
            </a:r>
            <a:r>
              <a:rPr lang="sv-SE" sz="1100" noProof="0" dirty="0"/>
              <a:t> innehållit.</a:t>
            </a:r>
          </a:p>
          <a:p>
            <a:endParaRPr lang="sv-SE" sz="1100" noProof="0" dirty="0"/>
          </a:p>
          <a:p>
            <a:r>
              <a:rPr lang="sv-SE" sz="1100" noProof="0" dirty="0"/>
              <a:t>Ett förslag är sedan att eleverna ska välja ett råd som de tror skulle kunna hjälpa dem själva att testa under den närmaste veckan. </a:t>
            </a:r>
          </a:p>
          <a:p>
            <a:r>
              <a:rPr lang="sv-SE" sz="1100" noProof="0" dirty="0"/>
              <a:t>Be eleverna skriva ner vilket råd de valt så att de kommer ihåg vad det var de bestämde sig för.</a:t>
            </a:r>
          </a:p>
          <a:p>
            <a:r>
              <a:rPr lang="sv-SE" sz="1100" noProof="0" dirty="0"/>
              <a:t>En uppföljning av denna övning kan vara att dela med sig anonymt via exempelvis ett digitalt verktyg (exempelvis </a:t>
            </a:r>
            <a:r>
              <a:rPr lang="sv-SE" sz="1100" noProof="0" dirty="0" err="1"/>
              <a:t>Padlet</a:t>
            </a:r>
            <a:r>
              <a:rPr lang="sv-SE" sz="1100" noProof="0" dirty="0"/>
              <a:t>, digital “klotterplank”) så att alla kan se hur övriga I Klassen har valt råd och hur det gått.</a:t>
            </a:r>
          </a:p>
          <a:p>
            <a:r>
              <a:rPr lang="sv-SE" sz="1100" noProof="0" dirty="0"/>
              <a:t>Alternativt göra en skrivuppgift där eleven reflekterar över om det var lätt eller svårt att följa ett visst råd.</a:t>
            </a:r>
          </a:p>
          <a:p>
            <a:r>
              <a:rPr lang="sv-SE" sz="1100" noProof="0" dirty="0"/>
              <a:t>Att det ingår en fas av att dela med sig till andra ökar sannolikheten att man provar på ett råd.</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82272-45E1-4AF0-A16A-A83ABAC756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24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92163"/>
            <a:ext cx="3198813" cy="1798637"/>
          </a:xfrm>
        </p:spPr>
      </p:sp>
      <p:sp>
        <p:nvSpPr>
          <p:cNvPr id="3" name="Platshållare för anteckningar 2"/>
          <p:cNvSpPr>
            <a:spLocks noGrp="1"/>
          </p:cNvSpPr>
          <p:nvPr>
            <p:ph type="body" idx="1"/>
          </p:nvPr>
        </p:nvSpPr>
        <p:spPr>
          <a:xfrm>
            <a:off x="685800" y="2590801"/>
            <a:ext cx="5486400" cy="5410200"/>
          </a:xfrm>
        </p:spPr>
        <p:txBody>
          <a:bodyPr/>
          <a:lstStyle/>
          <a:p>
            <a:r>
              <a:rPr lang="sv-SE" sz="1100" dirty="0"/>
              <a:t>Svarsförslag:</a:t>
            </a:r>
          </a:p>
          <a:p>
            <a:endParaRPr lang="sv-SE" sz="1100" dirty="0"/>
          </a:p>
          <a:p>
            <a:r>
              <a:rPr lang="sv-SE" sz="1100" dirty="0"/>
              <a:t>1. Varför är det viktigt att sova?</a:t>
            </a:r>
          </a:p>
          <a:p>
            <a:r>
              <a:rPr lang="sv-SE" sz="1100" dirty="0"/>
              <a:t>Ger återhämtning för hjärnan och kroppen. Celler och vävnader repareras. Minnen bearbetas och lagras i hjärnan.</a:t>
            </a:r>
          </a:p>
          <a:p>
            <a:endParaRPr lang="sv-SE" sz="1100" dirty="0"/>
          </a:p>
          <a:p>
            <a:r>
              <a:rPr lang="sv-SE" sz="1100" dirty="0"/>
              <a:t>2. Hur många timmars sömn brukar en tonåring behöva?</a:t>
            </a:r>
          </a:p>
          <a:p>
            <a:r>
              <a:rPr lang="sv-SE" sz="1100" dirty="0"/>
              <a:t>8-10 timmar för 13-18-åringar (18-64 år 7-9 timmar)</a:t>
            </a:r>
          </a:p>
          <a:p>
            <a:endParaRPr lang="sv-SE" sz="1100" dirty="0"/>
          </a:p>
          <a:p>
            <a:r>
              <a:rPr lang="sv-SE" sz="1100" dirty="0"/>
              <a:t>3. Vad heter hormonet som gör oss trötta?</a:t>
            </a:r>
          </a:p>
          <a:p>
            <a:r>
              <a:rPr lang="sv-SE" sz="1100" dirty="0"/>
              <a:t>Melatonin.</a:t>
            </a:r>
          </a:p>
          <a:p>
            <a:endParaRPr lang="sv-SE" sz="1100" dirty="0"/>
          </a:p>
          <a:p>
            <a:r>
              <a:rPr lang="sv-SE" sz="1100" dirty="0"/>
              <a:t>4. Vilken betydelse har ljus för vår dygnsrytm?</a:t>
            </a:r>
          </a:p>
          <a:p>
            <a:r>
              <a:rPr lang="sv-SE" sz="1100" dirty="0"/>
              <a:t>Ljuset aktiverar dygnsrytmkärnan i hjärnan via ögonen och synnerven. Aktiveringen påverkar </a:t>
            </a:r>
            <a:r>
              <a:rPr lang="sv-SE" sz="1100" dirty="0" err="1"/>
              <a:t>kropptemperaturen</a:t>
            </a:r>
            <a:r>
              <a:rPr lang="sv-SE" sz="1100" dirty="0"/>
              <a:t> som ökar dagtid. Ökar hormoner som gör oss pigga (t ex kortisol). Ljuset leder till minskad melatoninfrisättning. Mörker bidrar till mer melatonin som gör oss trötta. Mörker är också viktigt för dygnsrytmen.</a:t>
            </a:r>
          </a:p>
          <a:p>
            <a:endParaRPr lang="sv-SE" sz="1100" dirty="0"/>
          </a:p>
          <a:p>
            <a:r>
              <a:rPr lang="sv-SE" sz="1100" dirty="0"/>
              <a:t>5. Beskriv sömncykelns olika faser.</a:t>
            </a:r>
          </a:p>
          <a:p>
            <a:r>
              <a:rPr lang="sv-SE" sz="1100" dirty="0"/>
              <a:t>Hjärnans aktivitet varierar mellan de olika faserna flera gånger under en natt. Lättsömn (funktioner saktas ned), </a:t>
            </a:r>
            <a:r>
              <a:rPr lang="sv-SE" sz="1100" dirty="0" err="1"/>
              <a:t>Bassömn</a:t>
            </a:r>
            <a:r>
              <a:rPr lang="sv-SE" sz="1100" dirty="0"/>
              <a:t> (funktioner i kroppen har reglerats ned), Djupsömn (rensning av avfall i hjärnan, muskler/vävnader repareras), Drömsömn (känslor och minnen bearbetas, kroppen avslappnad men hjärnan är aktiv).</a:t>
            </a:r>
          </a:p>
          <a:p>
            <a:endParaRPr lang="sv-SE" sz="1100" dirty="0"/>
          </a:p>
          <a:p>
            <a:r>
              <a:rPr lang="sv-SE" sz="1100" dirty="0"/>
              <a:t>6. Ge tre varningar för sådant som kan störa sömnen.</a:t>
            </a:r>
          </a:p>
          <a:p>
            <a:r>
              <a:rPr lang="sv-SE" sz="1100" dirty="0"/>
              <a:t>Att äta mycket mat precis innan läggdags. Att titta på stressande innehåll på ljus skärm (mobil/dator). Fysisk ansträngande träning.</a:t>
            </a:r>
          </a:p>
          <a:p>
            <a:endParaRPr lang="sv-SE" sz="1100" dirty="0"/>
          </a:p>
          <a:p>
            <a:r>
              <a:rPr lang="sv-SE" sz="1100" dirty="0"/>
              <a:t>7. Ge tre tips på bra sömnvanor.</a:t>
            </a:r>
          </a:p>
          <a:p>
            <a:r>
              <a:rPr lang="sv-SE" sz="1100" dirty="0"/>
              <a:t>Ha det svart i sovrummet, lägg dig samma tid varje kväll, var aktiv och ute i dagsljus på dagen. Fler svar - se bild 22.</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23</a:t>
            </a:fld>
            <a:endParaRPr lang="sv-SE"/>
          </a:p>
        </p:txBody>
      </p:sp>
    </p:spTree>
    <p:extLst>
      <p:ext uri="{BB962C8B-B14F-4D97-AF65-F5344CB8AC3E}">
        <p14:creationId xmlns:p14="http://schemas.microsoft.com/office/powerpoint/2010/main" val="3234457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dirty="0"/>
              <a:t>Sömn är en av de allra viktigaste byggstenarna för hälsa och nämns alltid när man pratar om både hälsa och livslängd.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Anledningen är att sömn är en </a:t>
            </a:r>
            <a:r>
              <a:rPr lang="sv-SE" sz="1100" b="0" dirty="0"/>
              <a:t>viktig del av kroppens återhämtning.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Under sömn kan kroppen:</a:t>
            </a:r>
          </a:p>
          <a:p>
            <a:pPr marL="171450" indent="-171450">
              <a:buFont typeface="Arial" panose="020B0604020202020204" pitchFamily="34" charset="0"/>
              <a:buChar char="•"/>
            </a:pPr>
            <a:r>
              <a:rPr lang="sv-SE" sz="1100" b="0" dirty="0"/>
              <a:t>Bygga upp resurser</a:t>
            </a:r>
          </a:p>
          <a:p>
            <a:pPr marL="171450" indent="-171450">
              <a:buFont typeface="Arial" panose="020B0604020202020204" pitchFamily="34" charset="0"/>
              <a:buChar char="•"/>
            </a:pPr>
            <a:r>
              <a:rPr lang="sv-SE" sz="1100" b="0" dirty="0"/>
              <a:t>Reparera</a:t>
            </a:r>
          </a:p>
          <a:p>
            <a:pPr marL="171450" indent="-171450">
              <a:buFont typeface="Arial" panose="020B0604020202020204" pitchFamily="34" charset="0"/>
              <a:buChar char="•"/>
            </a:pPr>
            <a:r>
              <a:rPr lang="sv-SE" sz="1100" b="0" dirty="0"/>
              <a:t>Bearbeta intryck (minnet)</a:t>
            </a:r>
          </a:p>
          <a:p>
            <a:pPr marL="0" indent="0">
              <a:buFont typeface="Arial" panose="020B0604020202020204" pitchFamily="34" charset="0"/>
              <a:buNone/>
            </a:pPr>
            <a:endParaRPr lang="sv-SE" sz="1100" b="0" dirty="0"/>
          </a:p>
          <a:p>
            <a:pPr marL="0" indent="0">
              <a:buFont typeface="Arial" panose="020B0604020202020204" pitchFamily="34" charset="0"/>
              <a:buNone/>
            </a:pPr>
            <a:r>
              <a:rPr lang="sv-SE" sz="1100" b="0" dirty="0"/>
              <a:t>När vi sover bra får både hjärnan och kroppen chans att reparera, sortera och ladda om.</a:t>
            </a:r>
          </a:p>
          <a:p>
            <a:endParaRPr lang="sv-SE" sz="1100" b="0" dirty="0"/>
          </a:p>
          <a:p>
            <a:r>
              <a:rPr lang="sv-SE" sz="1100" b="1" dirty="0"/>
              <a:t>Övergång till nästa bild:</a:t>
            </a:r>
          </a:p>
          <a:p>
            <a:r>
              <a:rPr lang="sv-SE" sz="1100" b="0" dirty="0"/>
              <a:t>Frågan är hur mycket vi behöver sova?</a:t>
            </a:r>
          </a:p>
          <a:p>
            <a:r>
              <a:rPr lang="sv-SE" sz="1100" b="0" dirty="0"/>
              <a:t>Hur mycket sover ni i genomsnitt?</a:t>
            </a:r>
          </a:p>
          <a:p>
            <a:endParaRPr lang="sv-SE" sz="1100" b="0" dirty="0"/>
          </a:p>
          <a:p>
            <a:r>
              <a:rPr lang="sv-SE" sz="1100" b="0" dirty="0"/>
              <a:t>Lägg eventuellt in en egen bild här om ni väljer att göra en anonym undersökning i klassen. Då kan ni beräkna medelvärdet för klassen och jämföra med vad man funnit i andra undersökningar bland ungdomar (se citat nästa bild).</a:t>
            </a:r>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222219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latin typeface="+mn-lt"/>
              </a:rPr>
              <a:t>Citatet är från en tidigare undersökning av ungas </a:t>
            </a:r>
            <a:r>
              <a:rPr lang="sv-SE" sz="1100" dirty="0" err="1">
                <a:latin typeface="+mn-lt"/>
              </a:rPr>
              <a:t>sömntid</a:t>
            </a:r>
            <a:r>
              <a:rPr lang="sv-SE" sz="1100" dirty="0">
                <a:latin typeface="+mn-lt"/>
              </a:rPr>
              <a:t>.</a:t>
            </a:r>
          </a:p>
          <a:p>
            <a:r>
              <a:rPr lang="sv-SE" sz="1100" dirty="0">
                <a:latin typeface="+mn-lt"/>
              </a:rPr>
              <a:t>Källa: https://www.hb.se/om-hogskolan/aktuellt/nyhetsarkiv/2022/juni/manga-unga-sover-for-lite--ny-avhandling-visar-vagen-framat/</a:t>
            </a:r>
          </a:p>
          <a:p>
            <a:endParaRPr lang="sv-SE" sz="1100" dirty="0">
              <a:latin typeface="+mn-lt"/>
            </a:endParaRPr>
          </a:p>
          <a:p>
            <a:r>
              <a:rPr lang="sv-SE" sz="1100" dirty="0">
                <a:latin typeface="+mn-lt"/>
              </a:rPr>
              <a:t>Ekvationen 1h+2h+1h+4h… är inte lika med 8h ska betona att det inte bara handlar om timmar i sängen utan kvalitativ faktisk sömn.</a:t>
            </a:r>
          </a:p>
          <a:p>
            <a:r>
              <a:rPr lang="sv-SE" sz="1100" dirty="0">
                <a:latin typeface="+mn-lt"/>
              </a:rPr>
              <a:t>Vi kommer tillbaka till det när vi ska ta upp det som kallas för </a:t>
            </a:r>
            <a:r>
              <a:rPr lang="sv-SE" sz="1100" dirty="0" err="1">
                <a:latin typeface="+mn-lt"/>
              </a:rPr>
              <a:t>sömnfaser</a:t>
            </a:r>
            <a:r>
              <a:rPr lang="sv-SE" sz="1100" dirty="0">
                <a:latin typeface="+mn-lt"/>
              </a:rPr>
              <a:t> (t ex djupsömn, drömsömn).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Sömnens kvalitet försämras av om man blir väckt av exempelvis en avisering i mobilen flera gånger varje natt.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Därför är 8 timmar totalt i sängen med sammanhållen sömn mer kvalitativ än om den hackas upp på kortare sömnperioder på grund av störningarna.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latin typeface="+mn-lt"/>
            </a:endParaRPr>
          </a:p>
          <a:p>
            <a:r>
              <a:rPr lang="sv-SE" sz="1100" b="1" dirty="0">
                <a:latin typeface="+mn-lt"/>
              </a:rPr>
              <a:t>Övergång till nästa bild:</a:t>
            </a:r>
          </a:p>
          <a:p>
            <a:r>
              <a:rPr lang="sv-SE" sz="1100" dirty="0">
                <a:latin typeface="+mn-lt"/>
              </a:rPr>
              <a:t>Hur ser rekommendationerna ut för antal timmar man bör sova?</a:t>
            </a:r>
            <a:r>
              <a:rPr lang="sv-SE" sz="1100" dirty="0">
                <a:effectLst/>
                <a:latin typeface="+mn-lt"/>
                <a:ea typeface="Calibri" panose="020F0502020204030204" pitchFamily="34" charset="0"/>
              </a:rPr>
              <a:t> </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8735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57ECE-FC75-16CB-5F00-FCC6C967E20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512C7AE-9BC3-5303-DB7A-B85072E6B1C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8BA93A5-60EC-38DC-2A69-C445A0AB6B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När kroppen och hjärnan utvecklas behöver vi mer sömn.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Sömntiden minskar med åldern.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Men </a:t>
            </a:r>
            <a:r>
              <a:rPr lang="sv-SE" sz="1100" dirty="0"/>
              <a:t>de individuella variationerna är väldigt stora. En del behöver mer – andra mindre.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behöver testa oss fram för att veta hur mycket sömn jag behöver för att känna mig hyfsat återhämtad och fräsch i kroppen efter en natts god sömn.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Även om det finns individuella variationer så behöver sömntiden framförallt vara på natten.</a:t>
            </a:r>
          </a:p>
        </p:txBody>
      </p:sp>
      <p:sp>
        <p:nvSpPr>
          <p:cNvPr id="4" name="Platshållare för bildnummer 3">
            <a:extLst>
              <a:ext uri="{FF2B5EF4-FFF2-40B4-BE49-F238E27FC236}">
                <a16:creationId xmlns:a16="http://schemas.microsoft.com/office/drawing/2014/main" id="{ACBCF232-C965-C6FE-8EFF-883B92C17961}"/>
              </a:ext>
            </a:extLst>
          </p:cNvPr>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2657551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2F07C-8DBA-9BC2-EDA0-761D1D481FA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0D18C70-A407-64EF-F0C4-59AD536AFA9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7DF75E9-4CE2-8881-0147-A20302DFFF1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Människan är ett dagaktivt djur till skillnad från många kattdjur som är nattaktiva.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Fenomenet att djur (och även växter!) har en inbyggd klocka som ger en viss dygnsrytm, kallas även för </a:t>
            </a:r>
            <a:r>
              <a:rPr lang="sv-SE" sz="1100" b="0" dirty="0" err="1">
                <a:latin typeface="+mn-lt"/>
              </a:rPr>
              <a:t>cirkadisk</a:t>
            </a:r>
            <a:r>
              <a:rPr lang="sv-SE" sz="1100" b="0" dirty="0">
                <a:latin typeface="+mn-lt"/>
              </a:rPr>
              <a:t> rytm.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2017 delades nobelpriset i fysiologi eller medicin ut till tre forskare som kartlagt så kallade ”klockgener” som styr dygnsrytmen hos olika organismer.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Läs mer i det svenska pressmaterialet från Nobelprismuseet: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https://www.nobelprize.org/uploads/2018/06/press-sv-7.pdf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rPr>
              <a:t>Här kan man om man vill knyta an till evolutionärt perspektiv med exempelvis fördelar för rovdjur att vara nattaktiva.</a:t>
            </a: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r>
              <a:rPr lang="sv-SE" sz="1100" b="1" dirty="0">
                <a:latin typeface="+mn-lt"/>
              </a:rPr>
              <a:t>Övergång till nästa bild:</a:t>
            </a:r>
          </a:p>
          <a:p>
            <a:r>
              <a:rPr lang="sv-SE" sz="1100" dirty="0">
                <a:latin typeface="+mn-lt"/>
              </a:rPr>
              <a:t>Hur fungerar människans </a:t>
            </a:r>
            <a:r>
              <a:rPr lang="sv-SE" sz="1100" dirty="0" err="1">
                <a:latin typeface="+mn-lt"/>
              </a:rPr>
              <a:t>sovcykel</a:t>
            </a:r>
            <a:r>
              <a:rPr lang="sv-SE" sz="1100" dirty="0">
                <a:latin typeface="+mn-lt"/>
              </a:rPr>
              <a:t> eller dygnsrytm?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latin typeface="+mn-lt"/>
            </a:endParaRPr>
          </a:p>
        </p:txBody>
      </p:sp>
      <p:sp>
        <p:nvSpPr>
          <p:cNvPr id="4" name="Platshållare för bildnummer 3">
            <a:extLst>
              <a:ext uri="{FF2B5EF4-FFF2-40B4-BE49-F238E27FC236}">
                <a16:creationId xmlns:a16="http://schemas.microsoft.com/office/drawing/2014/main" id="{773339FC-47D7-76DF-7D07-FF3B0B187E10}"/>
              </a:ext>
            </a:extLst>
          </p:cNvPr>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8637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355600"/>
            <a:ext cx="3457575" cy="1944688"/>
          </a:xfrm>
        </p:spPr>
      </p:sp>
      <p:sp>
        <p:nvSpPr>
          <p:cNvPr id="3" name="Platshållare för anteckningar 2"/>
          <p:cNvSpPr>
            <a:spLocks noGrp="1"/>
          </p:cNvSpPr>
          <p:nvPr>
            <p:ph type="body" idx="1"/>
          </p:nvPr>
        </p:nvSpPr>
        <p:spPr>
          <a:xfrm>
            <a:off x="685800" y="2300288"/>
            <a:ext cx="5486400" cy="5608299"/>
          </a:xfrm>
        </p:spPr>
        <p:txBody>
          <a:bodyPr/>
          <a:lstStyle/>
          <a:p>
            <a:r>
              <a:rPr lang="sv-SE" sz="1100" b="1" dirty="0">
                <a:latin typeface="+mn-lt"/>
              </a:rPr>
              <a:t>Vänster bild:</a:t>
            </a:r>
          </a:p>
          <a:p>
            <a:r>
              <a:rPr lang="sv-SE" sz="1100" dirty="0">
                <a:latin typeface="+mn-lt"/>
              </a:rPr>
              <a:t>Dygnsrytmen (för människor) är starkt kopplad till dagsljus.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Grunden är att vi är vakna, är aktiva och äter på dagen, sover, vilar och fastar på natten.</a:t>
            </a:r>
          </a:p>
          <a:p>
            <a:endParaRPr lang="sv-SE" sz="1100" dirty="0">
              <a:latin typeface="+mn-lt"/>
            </a:endParaRPr>
          </a:p>
          <a:p>
            <a:r>
              <a:rPr lang="sv-SE" sz="1100" dirty="0">
                <a:latin typeface="+mn-lt"/>
              </a:rPr>
              <a:t>Men även om vi enbart befinner oss i mörker under längre tid (bor i en mörk grotta) behåller kroppen en 24-timmarsrytm (se även ”Intressant exempel 1” nedan om blind person).</a:t>
            </a:r>
          </a:p>
          <a:p>
            <a:r>
              <a:rPr lang="sv-SE" sz="1100" dirty="0">
                <a:latin typeface="+mn-lt"/>
              </a:rPr>
              <a:t>Faktum är att alla </a:t>
            </a:r>
            <a:r>
              <a:rPr lang="sv-SE" sz="1100" b="1" dirty="0">
                <a:latin typeface="+mn-lt"/>
              </a:rPr>
              <a:t>celler och organ har en inbyggd rytm på ungefär 24-timmar</a:t>
            </a:r>
            <a:r>
              <a:rPr lang="sv-SE" sz="1100" dirty="0">
                <a:latin typeface="+mn-lt"/>
              </a:rPr>
              <a:t>!</a:t>
            </a:r>
          </a:p>
          <a:p>
            <a:r>
              <a:rPr lang="sv-SE" sz="1100" dirty="0">
                <a:latin typeface="+mn-lt"/>
              </a:rPr>
              <a:t>Med rytm menas att celler/organ/kroppen växlar mellan att under 24 timmar ha lägre aktivitet vissa perioder och högre aktivitet andra perioder. Ett exempel är ämnesomsättningen (matspjälkning, näringsupptag) som är mer aktiv på dagen och i vila under natten.</a:t>
            </a:r>
          </a:p>
          <a:p>
            <a:endParaRPr lang="sv-SE" sz="1100" dirty="0">
              <a:latin typeface="+mn-lt"/>
            </a:endParaRPr>
          </a:p>
          <a:p>
            <a:r>
              <a:rPr lang="sv-SE" sz="1100" b="1" dirty="0">
                <a:latin typeface="+mn-lt"/>
              </a:rPr>
              <a:t>Höger bild:</a:t>
            </a:r>
          </a:p>
          <a:p>
            <a:r>
              <a:rPr lang="sv-SE" sz="1100" dirty="0">
                <a:latin typeface="+mn-lt"/>
              </a:rPr>
              <a:t>Så varför är ljuset viktigt om vi ändå har en inbyggd 24-timmarsrytm i alla celler?</a:t>
            </a:r>
          </a:p>
          <a:p>
            <a:r>
              <a:rPr lang="sv-SE" sz="1100" dirty="0">
                <a:latin typeface="+mn-lt"/>
              </a:rPr>
              <a:t>Ljuset hjälper till att ställa in kroppens celler/organ till ”samma tid”.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Calibri" panose="020F0502020204030204" pitchFamily="34" charset="0"/>
                <a:cs typeface="Times New Roman" panose="02020603050405020304" pitchFamily="18" charset="0"/>
              </a:rPr>
              <a:t>Den centrala ”klockan” finns i hjärnan, i ett område som kallas </a:t>
            </a:r>
            <a:r>
              <a:rPr lang="sv-SE" sz="1100" b="1" dirty="0">
                <a:effectLst/>
                <a:latin typeface="+mn-lt"/>
                <a:ea typeface="Calibri" panose="020F0502020204030204" pitchFamily="34" charset="0"/>
                <a:cs typeface="Times New Roman" panose="02020603050405020304" pitchFamily="18" charset="0"/>
              </a:rPr>
              <a:t>dygnsrytmkärnan </a:t>
            </a:r>
            <a:r>
              <a:rPr lang="sv-SE" sz="1100" b="0" dirty="0">
                <a:effectLst/>
                <a:latin typeface="+mn-lt"/>
                <a:ea typeface="Calibri" panose="020F0502020204030204" pitchFamily="34" charset="0"/>
                <a:cs typeface="Times New Roman" panose="02020603050405020304" pitchFamily="18" charset="0"/>
              </a:rPr>
              <a:t>(del av hypotalamus)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Nervsignaler från ögonen (när det är ljust) a</a:t>
            </a:r>
            <a:r>
              <a:rPr lang="sv-SE" sz="1100" dirty="0">
                <a:effectLst/>
                <a:latin typeface="+mn-lt"/>
                <a:ea typeface="Calibri" panose="020F0502020204030204" pitchFamily="34" charset="0"/>
                <a:cs typeface="Times New Roman" panose="02020603050405020304" pitchFamily="18" charset="0"/>
              </a:rPr>
              <a:t>ktiverar </a:t>
            </a:r>
            <a:r>
              <a:rPr lang="sv-SE" sz="1100" b="1" dirty="0">
                <a:effectLst/>
                <a:latin typeface="+mn-lt"/>
                <a:ea typeface="Calibri" panose="020F0502020204030204" pitchFamily="34" charset="0"/>
                <a:cs typeface="Times New Roman" panose="02020603050405020304" pitchFamily="18" charset="0"/>
              </a:rPr>
              <a:t>klockgener</a:t>
            </a:r>
            <a:r>
              <a:rPr lang="sv-SE" sz="1100" dirty="0">
                <a:effectLst/>
                <a:latin typeface="+mn-lt"/>
                <a:ea typeface="Calibri" panose="020F0502020204030204" pitchFamily="34" charset="0"/>
                <a:cs typeface="Times New Roman" panose="02020603050405020304" pitchFamily="18" charset="0"/>
              </a:rPr>
              <a:t> i dygnsrytmkärnans celler.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Calibri" panose="020F0502020204030204" pitchFamily="34" charset="0"/>
                <a:cs typeface="Times New Roman" panose="02020603050405020304" pitchFamily="18" charset="0"/>
              </a:rPr>
              <a:t>Denna ”ljusaktivering” gör att vissa </a:t>
            </a:r>
            <a:r>
              <a:rPr lang="sv-SE" sz="1100" b="1" dirty="0">
                <a:effectLst/>
                <a:latin typeface="+mn-lt"/>
                <a:ea typeface="Calibri" panose="020F0502020204030204" pitchFamily="34" charset="0"/>
                <a:cs typeface="Times New Roman" panose="02020603050405020304" pitchFamily="18" charset="0"/>
              </a:rPr>
              <a:t>hormoner</a:t>
            </a:r>
            <a:r>
              <a:rPr lang="sv-SE" sz="1100" dirty="0">
                <a:effectLst/>
                <a:latin typeface="+mn-lt"/>
                <a:ea typeface="Calibri" panose="020F0502020204030204" pitchFamily="34" charset="0"/>
                <a:cs typeface="Times New Roman" panose="02020603050405020304" pitchFamily="18" charset="0"/>
              </a:rPr>
              <a:t> ökar i mängd och släpps ut till blodet från hjärnan.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Calibri" panose="020F0502020204030204" pitchFamily="34" charset="0"/>
                <a:cs typeface="Times New Roman" panose="02020603050405020304" pitchFamily="18" charset="0"/>
              </a:rPr>
              <a:t>Andra hormoner (melatonin) minskar i mängd när ögonen registrerar att det är ljust.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Hormonerna från hjärnan följer med blodet och når kroppens olika organ.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latin typeface="+mn-lt"/>
              </a:rPr>
              <a:t>Hormonerna styr de perifera klockorna i kroppens organ</a:t>
            </a:r>
            <a:r>
              <a:rPr lang="sv-SE" sz="1100" b="0" dirty="0">
                <a:latin typeface="+mn-lt"/>
              </a:rPr>
              <a:t>, så att de ställs in på ett rytmiskt sätt utifrån den centrala klockan.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latin typeface="+mn-lt"/>
              </a:rPr>
              <a:t>I organen aktiveras klockgener som gör att organen fungerar på ett visst sätt när det är dag (ljust) och på ett annat sätt när det är natt (mörkt).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Times New Roman" panose="02020603050405020304" pitchFamily="18" charset="0"/>
                <a:cs typeface="Calibri" panose="020F0502020204030204" pitchFamily="34" charset="0"/>
              </a:rPr>
              <a:t>Dygnsrytmkärnan styr, utöver hormonrytmer, även </a:t>
            </a:r>
            <a:r>
              <a:rPr lang="sv-SE" sz="1100" b="1" dirty="0">
                <a:effectLst/>
                <a:latin typeface="+mn-lt"/>
                <a:ea typeface="Times New Roman" panose="02020603050405020304" pitchFamily="18" charset="0"/>
                <a:cs typeface="Calibri" panose="020F0502020204030204" pitchFamily="34" charset="0"/>
              </a:rPr>
              <a:t>kroppstemperaturen</a:t>
            </a:r>
            <a:r>
              <a:rPr lang="sv-SE" sz="1100" dirty="0">
                <a:effectLst/>
                <a:latin typeface="+mn-lt"/>
                <a:ea typeface="Times New Roman" panose="02020603050405020304" pitchFamily="18" charset="0"/>
                <a:cs typeface="Calibri" panose="020F0502020204030204" pitchFamily="34" charset="0"/>
              </a:rPr>
              <a:t>, som är lägre under sömnen jämfört med under vakenhet.</a:t>
            </a: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När vi flyger mellan olika tidszoner rubbas de inre klockorna och man kan uppleva fenomenet jet-lag (se ”Intressant exempel 2” nedan). Jet-lag gör det svårt att hålla sig vaken fast det är dag där man har landat, men det är även vanligt att man mår lite dåligt på grund av exempelvis problem med magen. Att ”vända på dygnet” genom sitt beteende (vara uppe och spela datorspel på natten, sova nästan hela dagen, vakna på kvällen) kan också göra att man mår konstigt i kroppen, vilket inte är konstigt, eftersom att man stör de inre klockorna i kroppen. Om du äter på natten till exempel så ”stör” du systemet eftersom tarmarnas klocka i regel är inställd på att inte bearbeta ny mat på natten. </a:t>
            </a: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r>
              <a:rPr lang="sv-SE" sz="1100" b="1" dirty="0">
                <a:latin typeface="+mn-lt"/>
              </a:rPr>
              <a:t>Övergång till nästa bild (bild 11) om du vill gå direkt på melatonin och kortisol:</a:t>
            </a:r>
          </a:p>
          <a:p>
            <a:r>
              <a:rPr lang="sv-SE" sz="1100" dirty="0">
                <a:latin typeface="+mn-lt"/>
              </a:rPr>
              <a:t>Rytm betyder att ett mönster upprepar sig om och om igen.</a:t>
            </a:r>
          </a:p>
          <a:p>
            <a:r>
              <a:rPr lang="sv-SE" sz="1100" dirty="0">
                <a:latin typeface="+mn-lt"/>
              </a:rPr>
              <a:t>Dygnsrytmen kan visas med ett diagram för hur nivåerna av hormoner varierar.</a:t>
            </a:r>
          </a:p>
          <a:p>
            <a:r>
              <a:rPr lang="sv-SE" sz="1100" dirty="0">
                <a:latin typeface="+mn-lt"/>
              </a:rPr>
              <a:t>Vi ska titta på två hormoner som växlar i mängd mellan dag och natt: melatonin och kortisol.</a:t>
            </a:r>
          </a:p>
          <a:p>
            <a:endParaRPr lang="sv-SE" sz="1100" dirty="0">
              <a:latin typeface="+mn-lt"/>
            </a:endParaRPr>
          </a:p>
          <a:p>
            <a:r>
              <a:rPr lang="sv-SE" sz="1100" b="1" dirty="0">
                <a:latin typeface="+mn-lt"/>
              </a:rPr>
              <a:t>För gymnasiet: Övergång till nästa bild (bild 8-10) om du vill gå in mer i detalj på klockgener:</a:t>
            </a:r>
          </a:p>
          <a:p>
            <a:r>
              <a:rPr lang="sv-SE" sz="1100" dirty="0">
                <a:latin typeface="+mn-lt"/>
              </a:rPr>
              <a:t>Vi ska titta mer i detalj på hur de inre klockorna fungerar.</a:t>
            </a:r>
          </a:p>
          <a:p>
            <a:endParaRPr lang="sv-SE" sz="1100" dirty="0">
              <a:latin typeface="+mn-lt"/>
            </a:endParaRPr>
          </a:p>
          <a:p>
            <a:r>
              <a:rPr lang="sv-SE" sz="1100" b="1" dirty="0">
                <a:latin typeface="+mn-lt"/>
              </a:rPr>
              <a:t>För gymnasiet (förslag på tillägg/fördjupning till bild 7)</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Variationen i aktivitet hos celler/organ beror på ökad/minskad mängd och sort av </a:t>
            </a:r>
            <a:r>
              <a:rPr lang="sv-SE" sz="1100" b="1" dirty="0">
                <a:latin typeface="+mn-lt"/>
              </a:rPr>
              <a:t>olika proteiner i cellerna</a:t>
            </a:r>
            <a:r>
              <a:rPr lang="sv-SE" sz="1100" dirty="0">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Och mängden och typerna proteiner styrs av vilka gener som är aktiva respektive avstängda, </a:t>
            </a:r>
            <a:r>
              <a:rPr lang="sv-SE" sz="1100" b="1" dirty="0">
                <a:latin typeface="+mn-lt"/>
              </a:rPr>
              <a:t>genuttrycket</a:t>
            </a:r>
            <a:r>
              <a:rPr lang="sv-SE" sz="110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Klockgenen med namnet CLOCK uttrycks (är aktiv) i alla celltyper i både kropp och knopp (hjärnan.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Tips om du vill visa detta är att gå in på The human protein atlas: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https://www.proteinatlas.org/ENSG00000134852-CLOCK/tissue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https://www.proteinatlas.org/ENSG00000134852-CLOCK/brain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På bilderna 9 och 10 och i anteckningsfältet till bild 10 ges en förenklad förklaring till hur rytmen upprätthålls på cellnivå genom så kallad transkription-</a:t>
            </a:r>
            <a:r>
              <a:rPr lang="sv-SE" sz="1100" dirty="0" err="1">
                <a:latin typeface="+mn-lt"/>
              </a:rPr>
              <a:t>translations</a:t>
            </a:r>
            <a:r>
              <a:rPr lang="sv-SE" sz="1100" dirty="0">
                <a:latin typeface="+mn-lt"/>
              </a:rPr>
              <a:t>-feedback-loopar.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Hur generna används i en cell (genuttrycket) är även kopplat till vilka signalämnen (hormoner) som de får kontakt med via sin omgivande miljö i kroppen. Hormoner är därför mycket viktiga i regleringen av kroppens dygnsrytm. Kortisol är det hormon som ger störst effekt på ämnesomsättning och andra större omställningar som sker i olika organ.</a:t>
            </a:r>
          </a:p>
          <a:p>
            <a:endParaRPr lang="sv-SE" sz="1100" dirty="0">
              <a:latin typeface="+mn-lt"/>
            </a:endParaRPr>
          </a:p>
          <a:p>
            <a:r>
              <a:rPr lang="sv-SE" sz="1100" b="1" dirty="0">
                <a:latin typeface="+mn-lt"/>
              </a:rPr>
              <a:t>Övergång till nästa bild:</a:t>
            </a:r>
          </a:p>
          <a:p>
            <a:r>
              <a:rPr lang="sv-SE" sz="1100" dirty="0">
                <a:latin typeface="+mn-lt"/>
              </a:rPr>
              <a:t>Vi tittar närmare på hjärnans delar som är inblandade i dygnsrytmen och hur de påverkar nivåerna av melatonin och kortisol.</a:t>
            </a:r>
          </a:p>
          <a:p>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latin typeface="+mn-lt"/>
              </a:rPr>
              <a:t>Intressant exempel 1 (på det här med ljus/dygnsrytm)</a:t>
            </a:r>
            <a:r>
              <a:rPr lang="sv-SE" sz="1100" dirty="0">
                <a:latin typeface="+mn-lt"/>
              </a:rPr>
              <a:t>: personer som är helt blinda genom att de helt saknar förmåga att registrera ljus, inga signaler alls via synnerven in till hjärnan, har en dygnsrytm på i genomsnitt 24 timmar och 11 minuter. Det innebär att deras dygn (i upplevt mörker) förskjuts hela tiden. Ett sätt att hjälpa personen att behålla ett dygn som matchar dag och natt är att (istället för ljus) ge dem ett av hormonerna som ökar när vi närmar oss natten (melatonin).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latin typeface="+mn-lt"/>
              </a:rPr>
              <a:t>Intressant exempel 2 (på det här med ljus/dygnsrytm)</a:t>
            </a:r>
            <a:r>
              <a:rPr lang="sv-SE" sz="1100" b="0" dirty="0">
                <a:latin typeface="+mn-lt"/>
              </a:rPr>
              <a:t>: </a:t>
            </a:r>
            <a:r>
              <a:rPr lang="sv-SE" sz="1100" dirty="0">
                <a:latin typeface="+mn-lt"/>
              </a:rPr>
              <a:t>När vi flyger mellan olika tidszoner rubbas de inre klockorna och man kan uppleva fenomenet jet-lag. Dels upplevs jet-lag som att det är svårt att hålla sig vaken fast det är dag där man har landat, men det är även vanligt att man får problem med matspjälkningen, bland annat eftersom man börjar äta på tider som kroppen inte har hunnit ställa in sig till. Man kan vakna mitt i (den nya) natten och vara jättehungrig vilket gör det svårt att sova. Det som är intressant är att den centrala klockan i dygnsrytmkärnan reagerar snabbt enligt den nya platsens dygn enligt dagsljuset. Det går snabbt, men övriga kroppen – de perifera klockorna – tar längre tid på sig att justera kroppens system efter det nya dygnet. Man kan fundera på om det är bra eller dåligt att våra kroppar har en viss ”tröghet” i att förändra dygnsrytmen efter ljuset? Det vore ju ganska sårbart och stressande för kroppen om enbart ljuset styrde all aktivitet i kroppen. För att hjälpa till i tidsomställningen kan man förstärka dygnsrytmen genom att vara noga med att styra måltider och fysisk aktivitet till dagtid. För hur vi använder kroppen har också betydelse för dygnsrytmen.</a:t>
            </a:r>
          </a:p>
          <a:p>
            <a:endParaRPr lang="sv-SE" sz="1100" dirty="0">
              <a:latin typeface="+mn-lt"/>
            </a:endParaRP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204811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13F23-FA30-8133-0DAD-A3C97ECBC2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70753F-5785-A970-9F0E-7A2AE44E5397}"/>
              </a:ext>
            </a:extLst>
          </p:cNvPr>
          <p:cNvSpPr>
            <a:spLocks noGrp="1" noRot="1" noChangeAspect="1"/>
          </p:cNvSpPr>
          <p:nvPr>
            <p:ph type="sldImg"/>
          </p:nvPr>
        </p:nvSpPr>
        <p:spPr>
          <a:xfrm>
            <a:off x="685800" y="461963"/>
            <a:ext cx="3448050" cy="1939925"/>
          </a:xfrm>
        </p:spPr>
      </p:sp>
      <p:sp>
        <p:nvSpPr>
          <p:cNvPr id="3" name="Platshållare för anteckningar 2">
            <a:extLst>
              <a:ext uri="{FF2B5EF4-FFF2-40B4-BE49-F238E27FC236}">
                <a16:creationId xmlns:a16="http://schemas.microsoft.com/office/drawing/2014/main" id="{1BC87EF4-C030-9141-FE3F-E7E49CAEEAEB}"/>
              </a:ext>
            </a:extLst>
          </p:cNvPr>
          <p:cNvSpPr>
            <a:spLocks noGrp="1"/>
          </p:cNvSpPr>
          <p:nvPr>
            <p:ph type="body" idx="1"/>
          </p:nvPr>
        </p:nvSpPr>
        <p:spPr>
          <a:xfrm>
            <a:off x="685800" y="2480553"/>
            <a:ext cx="5486400" cy="552044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latin typeface="+mn-lt"/>
              </a:rPr>
              <a:t>För gymnasiet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För att visa lite mer i detalj hur ljuset påverkar dygnsrytmen tar vi först påverkan på produktionen av hormonet melatonin.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effectLst/>
                <a:latin typeface="+mn-lt"/>
                <a:ea typeface="Calibri" panose="020F0502020204030204" pitchFamily="34" charset="0"/>
                <a:cs typeface="Times New Roman" panose="02020603050405020304" pitchFamily="18" charset="0"/>
              </a:rPr>
              <a:t>Signaler skickas från dygnsrytmskärnan till tallkottkörteln (inringat med blå ring, kallas även epifysen). </a:t>
            </a:r>
            <a:r>
              <a:rPr lang="sv-SE" sz="1100" dirty="0">
                <a:latin typeface="+mn-lt"/>
              </a:rPr>
              <a:t>Mycket ljus ger aktiv dygnsrytmkärna.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latin typeface="+mn-lt"/>
              </a:rPr>
              <a:t>Mer ljus </a:t>
            </a:r>
            <a:r>
              <a:rPr lang="sv-SE" sz="1100" b="1" i="0" dirty="0">
                <a:latin typeface="+mn-lt"/>
              </a:rPr>
              <a:t>minskar</a:t>
            </a:r>
            <a:r>
              <a:rPr lang="sv-SE" sz="1100" dirty="0">
                <a:latin typeface="+mn-lt"/>
              </a:rPr>
              <a:t> produktionen av melatonin (vi blir mer vakna).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latin typeface="+mn-lt"/>
              </a:rPr>
              <a:t>Vi blir pigga av solljus. OBS! </a:t>
            </a:r>
            <a:r>
              <a:rPr lang="sv-SE" sz="1100" dirty="0">
                <a:solidFill>
                  <a:srgbClr val="000000"/>
                </a:solidFill>
                <a:effectLst/>
                <a:latin typeface="+mn-lt"/>
                <a:ea typeface="Times New Roman" panose="02020603050405020304" pitchFamily="18" charset="0"/>
              </a:rPr>
              <a:t>Även blått ljus från skärmar innan läggdags kan minska melatoninproduktionen, vilket kan försena insomningen. OBS! Det kan finnas stora individuella skillnader i hur ljuskänslig dygnsrytmkärnan är. Även mängden dagsljus man exponeras för under dagen påverkar hur känslig dygnsrytmkärnan är för artificiellt ljus.</a:t>
            </a:r>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dirty="0">
              <a:latin typeface="+mn-lt"/>
            </a:endParaRPr>
          </a:p>
          <a:p>
            <a:r>
              <a:rPr lang="sv-SE" sz="1100" b="1" dirty="0">
                <a:latin typeface="+mn-lt"/>
              </a:rPr>
              <a:t>Minskad ljusintensitet leder till ökad melatoninproduktion:</a:t>
            </a:r>
            <a:endParaRPr lang="sv-SE" sz="1100" dirty="0">
              <a:latin typeface="+mn-lt"/>
            </a:endParaRPr>
          </a:p>
          <a:p>
            <a:pPr>
              <a:buFont typeface="Arial" panose="020B0604020202020204" pitchFamily="34" charset="0"/>
              <a:buChar char="•"/>
            </a:pPr>
            <a:r>
              <a:rPr lang="sv-SE" sz="1100" dirty="0">
                <a:latin typeface="+mn-lt"/>
              </a:rPr>
              <a:t>När det blir mörkt, minskar mängden ljus som når näthinnan. Detta gör att tallkottkörteln ökar produktionen av melatonin. Melatonin frisätts i blodomloppet och hjälper till att reglera sömncykeln genom att göra oss sömniga.</a:t>
            </a:r>
          </a:p>
          <a:p>
            <a:pPr>
              <a:buFont typeface="Arial" panose="020B0604020202020204" pitchFamily="34" charset="0"/>
              <a:buChar char="•"/>
            </a:pPr>
            <a:r>
              <a:rPr lang="sv-SE" sz="1100" dirty="0">
                <a:latin typeface="+mn-lt"/>
              </a:rPr>
              <a:t>När melatoninproduktionen ökar, börjar kroppen förbereda sig för sömn. </a:t>
            </a:r>
            <a:r>
              <a:rPr lang="sv-SE" sz="1100" b="1" dirty="0">
                <a:latin typeface="+mn-lt"/>
              </a:rPr>
              <a:t>Kroppstemperaturen</a:t>
            </a:r>
            <a:r>
              <a:rPr lang="sv-SE" sz="1100" dirty="0">
                <a:latin typeface="+mn-lt"/>
              </a:rPr>
              <a:t> sänks, </a:t>
            </a:r>
            <a:r>
              <a:rPr lang="sv-SE" sz="1100" b="1" dirty="0">
                <a:latin typeface="+mn-lt"/>
              </a:rPr>
              <a:t>ämnesomsättningen</a:t>
            </a:r>
            <a:r>
              <a:rPr lang="sv-SE" sz="1100" dirty="0">
                <a:latin typeface="+mn-lt"/>
              </a:rPr>
              <a:t> minskar, och det bidrar till att skapa en lugn och avslappnad känsla.</a:t>
            </a:r>
          </a:p>
          <a:p>
            <a:pPr>
              <a:buFont typeface="Arial" panose="020B0604020202020204" pitchFamily="34" charset="0"/>
              <a:buNone/>
            </a:pPr>
            <a:endParaRPr lang="sv-SE" sz="1100" dirty="0">
              <a:latin typeface="+mn-lt"/>
            </a:endParaRPr>
          </a:p>
          <a:p>
            <a:pPr>
              <a:buFont typeface="Arial" panose="020B0604020202020204" pitchFamily="34" charset="0"/>
              <a:buNone/>
            </a:pPr>
            <a:r>
              <a:rPr lang="sv-SE" sz="1100" b="1" dirty="0">
                <a:latin typeface="+mn-lt"/>
              </a:rPr>
              <a:t>Övergång till nästa bild (bild 9-10) för gymnasiet – för fördjupning av molekylär nivå:</a:t>
            </a:r>
          </a:p>
          <a:p>
            <a:pPr>
              <a:buFont typeface="Arial" panose="020B0604020202020204" pitchFamily="34" charset="0"/>
              <a:buNone/>
            </a:pPr>
            <a:r>
              <a:rPr lang="sv-SE" sz="1100" dirty="0">
                <a:latin typeface="+mn-lt"/>
              </a:rPr>
              <a:t>Känslan av att vara vaken eller sömnig beror på en mängd olika saker som händer i kroppen.</a:t>
            </a:r>
          </a:p>
          <a:p>
            <a:pPr>
              <a:buFont typeface="Arial" panose="020B0604020202020204" pitchFamily="34" charset="0"/>
              <a:buNone/>
            </a:pPr>
            <a:r>
              <a:rPr lang="sv-SE" sz="1100" dirty="0">
                <a:latin typeface="+mn-lt"/>
              </a:rPr>
              <a:t>Det intressanta är hur kroppen kan ställa om sig så synkroniserat så att det händer samma saker varje gång det blir morgon till exempel.</a:t>
            </a:r>
          </a:p>
          <a:p>
            <a:pPr>
              <a:buFont typeface="Arial" panose="020B0604020202020204" pitchFamily="34" charset="0"/>
              <a:buNone/>
            </a:pPr>
            <a:r>
              <a:rPr lang="sv-SE" sz="1100" dirty="0">
                <a:latin typeface="+mn-lt"/>
              </a:rPr>
              <a:t>Hur kan celler ställa om sig efter ljuset?</a:t>
            </a:r>
          </a:p>
          <a:p>
            <a:pPr>
              <a:buFont typeface="Arial" panose="020B0604020202020204" pitchFamily="34" charset="0"/>
              <a:buNone/>
            </a:pPr>
            <a:r>
              <a:rPr lang="sv-SE" sz="1100" dirty="0">
                <a:latin typeface="+mn-lt"/>
              </a:rPr>
              <a:t>Dygnsrytmen går att spåra till hur olika gener slås på och av i cellerna i hjärnan och ute i kroppen.</a:t>
            </a:r>
          </a:p>
          <a:p>
            <a:endParaRPr lang="sv-SE" sz="1100" dirty="0">
              <a:latin typeface="+mn-lt"/>
            </a:endParaRPr>
          </a:p>
        </p:txBody>
      </p:sp>
      <p:sp>
        <p:nvSpPr>
          <p:cNvPr id="4" name="Platshållare för bildnummer 3">
            <a:extLst>
              <a:ext uri="{FF2B5EF4-FFF2-40B4-BE49-F238E27FC236}">
                <a16:creationId xmlns:a16="http://schemas.microsoft.com/office/drawing/2014/main" id="{59413CC9-9E12-00F2-DF6F-2C9066D1870C}"/>
              </a:ext>
            </a:extLst>
          </p:cNvPr>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4239723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36588"/>
            <a:ext cx="3565525" cy="2005012"/>
          </a:xfrm>
        </p:spPr>
      </p:sp>
      <p:sp>
        <p:nvSpPr>
          <p:cNvPr id="3" name="Platshållare för anteckningar 2"/>
          <p:cNvSpPr>
            <a:spLocks noGrp="1"/>
          </p:cNvSpPr>
          <p:nvPr>
            <p:ph type="body" idx="1"/>
          </p:nvPr>
        </p:nvSpPr>
        <p:spPr>
          <a:xfrm>
            <a:off x="685800" y="2743200"/>
            <a:ext cx="5486400" cy="5257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latin typeface="+mn-lt"/>
              </a:rPr>
              <a:t>För gymnasiet</a:t>
            </a:r>
          </a:p>
          <a:p>
            <a:endParaRPr lang="sv-SE" sz="1100" dirty="0">
              <a:latin typeface="+mn-lt"/>
            </a:endParaRPr>
          </a:p>
          <a:p>
            <a:r>
              <a:rPr lang="sv-SE" sz="1100" dirty="0">
                <a:latin typeface="+mn-lt"/>
              </a:rPr>
              <a:t>En förenklad förklaring* av hur klockgener** fungerar: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latin typeface="+mn-lt"/>
              </a:rPr>
              <a:t>Celler i dygnsrytmkärnan i hjärnan aktiveras av solljus. </a:t>
            </a:r>
            <a:r>
              <a:rPr lang="sv-SE" sz="1100" dirty="0">
                <a:effectLst/>
                <a:latin typeface="+mn-lt"/>
                <a:ea typeface="Calibri" panose="020F0502020204030204" pitchFamily="34" charset="0"/>
                <a:cs typeface="Times New Roman" panose="02020603050405020304" pitchFamily="18" charset="0"/>
              </a:rPr>
              <a:t>Dygnsrytmkärnan ligger i hypotalamus.</a:t>
            </a:r>
          </a:p>
          <a:p>
            <a:pPr marL="171450" indent="-171450">
              <a:buFont typeface="Arial" panose="020B0604020202020204" pitchFamily="34" charset="0"/>
              <a:buChar char="•"/>
            </a:pPr>
            <a:r>
              <a:rPr lang="sv-SE" sz="1100" dirty="0">
                <a:latin typeface="+mn-lt"/>
              </a:rPr>
              <a:t>Ljuset kan (via mekanismer som vi inte går in på här) aktivera transkriptionen av vissa speciella gener (CLOCK).</a:t>
            </a:r>
          </a:p>
          <a:p>
            <a:pPr marL="171450" indent="-171450">
              <a:buFont typeface="Arial" panose="020B0604020202020204" pitchFamily="34" charset="0"/>
              <a:buChar char="•"/>
            </a:pPr>
            <a:r>
              <a:rPr lang="sv-SE" sz="1100" dirty="0">
                <a:latin typeface="+mn-lt"/>
              </a:rPr>
              <a:t>Transkriptionen (illustrerad med ljust lila bakgrund, samma färg som i cellkärnan i cellbilden) ger mRNA.</a:t>
            </a:r>
          </a:p>
          <a:p>
            <a:pPr marL="171450" indent="-171450">
              <a:buFont typeface="Arial" panose="020B0604020202020204" pitchFamily="34" charset="0"/>
              <a:buChar char="•"/>
            </a:pPr>
            <a:r>
              <a:rPr lang="sv-SE" sz="1100" dirty="0">
                <a:latin typeface="+mn-lt"/>
              </a:rPr>
              <a:t>mRNA transporteras ut i cytoplasman (illustrerad med ljusblå bakgrund, samma färg som cytoplasman i cellbilden) till </a:t>
            </a:r>
            <a:r>
              <a:rPr lang="sv-SE" sz="1100" dirty="0" err="1">
                <a:latin typeface="+mn-lt"/>
              </a:rPr>
              <a:t>ribosomerna</a:t>
            </a:r>
            <a:r>
              <a:rPr lang="sv-SE" sz="1100" dirty="0">
                <a:latin typeface="+mn-lt"/>
              </a:rPr>
              <a:t>.</a:t>
            </a:r>
          </a:p>
          <a:p>
            <a:pPr marL="171450" indent="-171450">
              <a:buFont typeface="Arial" panose="020B0604020202020204" pitchFamily="34" charset="0"/>
              <a:buChar char="•"/>
            </a:pPr>
            <a:r>
              <a:rPr lang="sv-SE" sz="1100" dirty="0" err="1">
                <a:latin typeface="+mn-lt"/>
              </a:rPr>
              <a:t>Translationen</a:t>
            </a:r>
            <a:r>
              <a:rPr lang="sv-SE" sz="1100" dirty="0">
                <a:latin typeface="+mn-lt"/>
              </a:rPr>
              <a:t> (av </a:t>
            </a:r>
            <a:r>
              <a:rPr lang="sv-SE" sz="1100" dirty="0" err="1">
                <a:latin typeface="+mn-lt"/>
              </a:rPr>
              <a:t>ribosomer</a:t>
            </a:r>
            <a:r>
              <a:rPr lang="sv-SE" sz="1100" dirty="0">
                <a:latin typeface="+mn-lt"/>
              </a:rPr>
              <a:t> i cytoplasman) ger CLOCK-proteiner (här visade som bönformade röda former).</a:t>
            </a:r>
          </a:p>
          <a:p>
            <a:pPr marL="171450" indent="-171450">
              <a:buFont typeface="Arial" panose="020B0604020202020204" pitchFamily="34" charset="0"/>
              <a:buChar char="•"/>
            </a:pPr>
            <a:r>
              <a:rPr lang="sv-SE" sz="1100" dirty="0">
                <a:latin typeface="+mn-lt"/>
              </a:rPr>
              <a:t>Den röda pilen (kan animeras) visar att dessa proteiner kan röra sig tillbaka in i cellkärnan.</a:t>
            </a:r>
          </a:p>
          <a:p>
            <a:pPr marL="171450" indent="-171450">
              <a:buFont typeface="Arial" panose="020B0604020202020204" pitchFamily="34" charset="0"/>
              <a:buChar char="•"/>
            </a:pPr>
            <a:r>
              <a:rPr lang="sv-SE" sz="1100" dirty="0">
                <a:latin typeface="+mn-lt"/>
              </a:rPr>
              <a:t>Importen av CLOCK-proteiner (röd pil, kan animeras) tillbaka in i cellkärnan påverkas också av solljuset.</a:t>
            </a:r>
          </a:p>
          <a:p>
            <a:pPr marL="171450" indent="-171450">
              <a:buFont typeface="Arial" panose="020B0604020202020204" pitchFamily="34" charset="0"/>
              <a:buChar char="•"/>
            </a:pPr>
            <a:r>
              <a:rPr lang="sv-SE" sz="1100" dirty="0">
                <a:latin typeface="+mn-lt"/>
              </a:rPr>
              <a:t>Mer ljus ger mer CLOCK-proteiner inne i cellkärnan.</a:t>
            </a:r>
          </a:p>
          <a:p>
            <a:pPr marL="0" indent="0">
              <a:buFont typeface="Arial" panose="020B0604020202020204" pitchFamily="34" charset="0"/>
              <a:buNone/>
            </a:pPr>
            <a:endParaRPr lang="sv-SE" sz="1100" dirty="0">
              <a:latin typeface="+mn-lt"/>
            </a:endParaRPr>
          </a:p>
          <a:p>
            <a:pPr marL="0" indent="0">
              <a:buFont typeface="Arial" panose="020B0604020202020204" pitchFamily="34" charset="0"/>
              <a:buNone/>
            </a:pPr>
            <a:r>
              <a:rPr lang="sv-SE" sz="1100" dirty="0">
                <a:latin typeface="+mn-lt"/>
              </a:rPr>
              <a:t>*) CLOCK-proteinerna bildar exempelvis </a:t>
            </a:r>
            <a:r>
              <a:rPr lang="sv-SE" sz="1100" dirty="0" err="1">
                <a:latin typeface="+mn-lt"/>
              </a:rPr>
              <a:t>dimerer</a:t>
            </a:r>
            <a:r>
              <a:rPr lang="sv-SE" sz="1100" dirty="0">
                <a:latin typeface="+mn-lt"/>
              </a:rPr>
              <a:t> med ett annat klockprotein (BMAL1) innan de importeras till cellkärnan.</a:t>
            </a:r>
          </a:p>
          <a:p>
            <a:pPr marL="0" indent="0">
              <a:buFont typeface="Arial" panose="020B0604020202020204" pitchFamily="34" charset="0"/>
              <a:buNone/>
            </a:pPr>
            <a:r>
              <a:rPr lang="sv-SE" sz="1100" dirty="0">
                <a:latin typeface="+mn-lt"/>
              </a:rPr>
              <a:t>**) OBS! Klockgener finns i alla celler, inte bara i dygnsrytmkärnans celler (som vi tagit som exempel ovan) men det som är unikt med cellerna i dygnsrytmkärnan är att de aktiveras av ljus via synnerven.</a:t>
            </a:r>
          </a:p>
          <a:p>
            <a:pPr marL="0" indent="0">
              <a:buFont typeface="Arial" panose="020B0604020202020204" pitchFamily="34" charset="0"/>
              <a:buNone/>
            </a:pPr>
            <a:endParaRPr lang="sv-SE" sz="1100" dirty="0">
              <a:latin typeface="+mn-lt"/>
            </a:endParaRPr>
          </a:p>
          <a:p>
            <a:pPr marL="0" indent="0">
              <a:buFont typeface="Arial" panose="020B0604020202020204" pitchFamily="34" charset="0"/>
              <a:buNone/>
            </a:pPr>
            <a:r>
              <a:rPr lang="sv-SE" sz="1100" b="1" dirty="0">
                <a:latin typeface="+mn-lt"/>
              </a:rPr>
              <a:t>Övergång till nästa bild:</a:t>
            </a:r>
          </a:p>
          <a:p>
            <a:pPr marL="0" indent="0">
              <a:buFont typeface="Arial" panose="020B0604020202020204" pitchFamily="34" charset="0"/>
              <a:buNone/>
            </a:pPr>
            <a:r>
              <a:rPr lang="sv-SE" sz="1100" dirty="0">
                <a:latin typeface="+mn-lt"/>
              </a:rPr>
              <a:t>Vad gör CLOCK-proteinerna i cellkärnan?</a:t>
            </a:r>
          </a:p>
          <a:p>
            <a:pPr marL="0" indent="0">
              <a:buFont typeface="Arial" panose="020B0604020202020204" pitchFamily="34" charset="0"/>
              <a:buNone/>
            </a:pPr>
            <a:endParaRPr lang="sv-SE" sz="1100" dirty="0">
              <a:latin typeface="+mn-lt"/>
            </a:endParaRPr>
          </a:p>
          <a:p>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latin typeface="+mn-lt"/>
            </a:endParaRP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199675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823664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ild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5948AE-B8A7-4000-B08D-FD08594BF8E5}"/>
              </a:ext>
            </a:extLst>
          </p:cNvPr>
          <p:cNvSpPr>
            <a:spLocks noGrp="1"/>
          </p:cNvSpPr>
          <p:nvPr>
            <p:ph type="title" hasCustomPrompt="1"/>
          </p:nvPr>
        </p:nvSpPr>
        <p:spPr>
          <a:xfrm>
            <a:off x="7003175" y="972000"/>
            <a:ext cx="4140000" cy="1325563"/>
          </a:xfrm>
        </p:spPr>
        <p:txBody>
          <a:bodyPr anchor="b" anchorCtr="0">
            <a:noAutofit/>
          </a:bodyPr>
          <a:lstStyle>
            <a:lvl1pPr>
              <a:defRPr sz="3600"/>
            </a:lvl1pPr>
          </a:lstStyle>
          <a:p>
            <a:r>
              <a:rPr lang="sv-SE"/>
              <a:t>Rubrik på en eller två rader</a:t>
            </a:r>
          </a:p>
        </p:txBody>
      </p:sp>
      <p:sp>
        <p:nvSpPr>
          <p:cNvPr id="4" name="Platshållare för innehåll 3">
            <a:extLst>
              <a:ext uri="{FF2B5EF4-FFF2-40B4-BE49-F238E27FC236}">
                <a16:creationId xmlns:a16="http://schemas.microsoft.com/office/drawing/2014/main" id="{91BFD846-89A8-413D-9B4E-79A0C286829D}"/>
              </a:ext>
            </a:extLst>
          </p:cNvPr>
          <p:cNvSpPr>
            <a:spLocks noGrp="1"/>
          </p:cNvSpPr>
          <p:nvPr>
            <p:ph sz="half" idx="2" hasCustomPrompt="1"/>
          </p:nvPr>
        </p:nvSpPr>
        <p:spPr>
          <a:xfrm>
            <a:off x="7003175" y="2484000"/>
            <a:ext cx="4140000" cy="3240000"/>
          </a:xfrm>
        </p:spPr>
        <p:txBody>
          <a:bodyPr>
            <a:noAutofit/>
          </a:bodyPr>
          <a:lstStyle>
            <a:lvl1pPr>
              <a:spcBef>
                <a:spcPts val="600"/>
              </a:spcBef>
              <a:defRPr sz="2000"/>
            </a:lvl1pPr>
            <a:lvl2pPr>
              <a:spcBef>
                <a:spcPts val="600"/>
              </a:spcBef>
              <a:defRPr sz="1800"/>
            </a:lvl2pPr>
            <a:lvl3pPr>
              <a:spcBef>
                <a:spcPts val="600"/>
              </a:spcBef>
              <a:defRPr sz="1600"/>
            </a:lvl3pPr>
          </a:lstStyle>
          <a:p>
            <a:pPr lvl="0"/>
            <a:r>
              <a:rPr lang="sv-SE"/>
              <a:t>Lägg till innehåll eller skriv text</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44278D66-6239-4120-87FD-AF687B658D60}"/>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2025-12-08</a:t>
            </a:fld>
            <a:endParaRPr lang="sv-SE"/>
          </a:p>
        </p:txBody>
      </p:sp>
      <p:sp>
        <p:nvSpPr>
          <p:cNvPr id="6" name="Platshållare för sidfot 5">
            <a:extLst>
              <a:ext uri="{FF2B5EF4-FFF2-40B4-BE49-F238E27FC236}">
                <a16:creationId xmlns:a16="http://schemas.microsoft.com/office/drawing/2014/main" id="{D1D86113-5BDD-4567-921A-D416519CF510}"/>
              </a:ext>
            </a:extLst>
          </p:cNvPr>
          <p:cNvSpPr>
            <a:spLocks noGrp="1"/>
          </p:cNvSpPr>
          <p:nvPr>
            <p:ph type="ftr" sz="quarter" idx="11"/>
          </p:nvPr>
        </p:nvSpPr>
        <p:spPr/>
        <p:txBody>
          <a:bodyPr/>
          <a:lstStyle>
            <a:lvl1pPr>
              <a:defRPr>
                <a:solidFill>
                  <a:schemeClr val="bg1"/>
                </a:solidFill>
              </a:defRPr>
            </a:lvl1pPr>
          </a:lstStyle>
          <a:p>
            <a:endParaRPr lang="sv-SE"/>
          </a:p>
        </p:txBody>
      </p:sp>
      <p:sp>
        <p:nvSpPr>
          <p:cNvPr id="10" name="Platshållare för bild 9">
            <a:extLst>
              <a:ext uri="{FF2B5EF4-FFF2-40B4-BE49-F238E27FC236}">
                <a16:creationId xmlns:a16="http://schemas.microsoft.com/office/drawing/2014/main" id="{80E395B5-3017-4735-BEE7-B3DEC703BAA8}"/>
              </a:ext>
            </a:extLst>
          </p:cNvPr>
          <p:cNvSpPr>
            <a:spLocks noGrp="1"/>
          </p:cNvSpPr>
          <p:nvPr>
            <p:ph type="pic" sz="quarter" idx="13" hasCustomPrompt="1"/>
          </p:nvPr>
        </p:nvSpPr>
        <p:spPr>
          <a:xfrm>
            <a:off x="345601" y="0"/>
            <a:ext cx="5750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9" name="Rektangel 8">
            <a:extLst>
              <a:ext uri="{FF2B5EF4-FFF2-40B4-BE49-F238E27FC236}">
                <a16:creationId xmlns:a16="http://schemas.microsoft.com/office/drawing/2014/main" id="{50831E66-BE42-4C10-8590-C12E77B62EBA}"/>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37629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ild och rubrik">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2025-12-08</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417EB220-258D-418C-B7E5-42E722DCB843}"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54323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2025-12-08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85" r:id="rId12"/>
    <p:sldLayoutId id="2147483699" r:id="rId13"/>
    <p:sldLayoutId id="2147483700" r:id="rId14"/>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42.svg"/><Relationship Id="rId5" Type="http://schemas.openxmlformats.org/officeDocument/2006/relationships/image" Target="../media/image37.png"/><Relationship Id="rId10" Type="http://schemas.openxmlformats.org/officeDocument/2006/relationships/image" Target="../media/image41.png"/><Relationship Id="rId4" Type="http://schemas.openxmlformats.org/officeDocument/2006/relationships/image" Target="../media/image36.png"/><Relationship Id="rId9" Type="http://schemas.openxmlformats.org/officeDocument/2006/relationships/image" Target="../media/image40.sv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595717" y="4959482"/>
            <a:ext cx="7275870" cy="1441318"/>
          </a:xfrm>
        </p:spPr>
        <p:txBody>
          <a:bodyPr>
            <a:normAutofit/>
          </a:bodyPr>
          <a:lstStyle/>
          <a:p>
            <a:r>
              <a:rPr lang="sv-SE" sz="1600" dirty="0">
                <a:solidFill>
                  <a:srgbClr val="000000"/>
                </a:solidFill>
                <a:effectLst/>
                <a:latin typeface="Aptos"/>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400" b="0" i="0" dirty="0">
                <a:solidFill>
                  <a:srgbClr val="000000"/>
                </a:solidFill>
                <a:effectLst/>
                <a:latin typeface="Arial" panose="020B0604020202020204" pitchFamily="34" charset="0"/>
              </a:rPr>
              <a:t>beteendevetare</a:t>
            </a:r>
            <a:r>
              <a:rPr lang="sv-SE" sz="1600" dirty="0">
                <a:solidFill>
                  <a:srgbClr val="000000"/>
                </a:solidFill>
                <a:effectLst/>
                <a:latin typeface="Aptos"/>
                <a:ea typeface="Times New Roman" panose="02020603050405020304" pitchFamily="18" charset="0"/>
                <a:cs typeface="Calibri" panose="020F0502020204030204" pitchFamily="34" charset="0"/>
              </a:rPr>
              <a:t> och Siri Helle, leg. psykolog. </a:t>
            </a:r>
          </a:p>
          <a:p>
            <a:r>
              <a:rPr lang="sv-SE" sz="1600" dirty="0">
                <a:solidFill>
                  <a:srgbClr val="000000"/>
                </a:solidFill>
                <a:effectLst/>
                <a:latin typeface="Aptos"/>
                <a:ea typeface="Times New Roman" panose="02020603050405020304" pitchFamily="18" charset="0"/>
                <a:cs typeface="Calibri" panose="020F0502020204030204" pitchFamily="34" charset="0"/>
              </a:rPr>
              <a:t>Allt material finns samlat på </a:t>
            </a:r>
            <a:r>
              <a:rPr lang="sv-SE" sz="1600" u="sng" dirty="0">
                <a:solidFill>
                  <a:srgbClr val="000000"/>
                </a:solidFill>
                <a:effectLst/>
                <a:latin typeface="Aptos"/>
                <a:ea typeface="Times New Roman" panose="02020603050405020304" pitchFamily="18" charset="0"/>
                <a:cs typeface="Calibri" panose="020F0502020204030204" pitchFamily="34" charset="0"/>
                <a:hlinkClick r:id="rId3"/>
              </a:rPr>
              <a:t>www.bioresurs.uu.se</a:t>
            </a:r>
            <a:endParaRPr lang="sv-SE" sz="1400" dirty="0"/>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DA663CA-248D-4263-9992-B5AF9DE46A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2423" y="1238864"/>
            <a:ext cx="9144019" cy="4064626"/>
          </a:xfrm>
          <a:prstGeom prst="rect">
            <a:avLst/>
          </a:prstGeom>
        </p:spPr>
      </p:pic>
      <p:sp>
        <p:nvSpPr>
          <p:cNvPr id="5" name="textruta 4">
            <a:extLst>
              <a:ext uri="{FF2B5EF4-FFF2-40B4-BE49-F238E27FC236}">
                <a16:creationId xmlns:a16="http://schemas.microsoft.com/office/drawing/2014/main" id="{B5B08120-6A16-4975-97B9-98BF935CC715}"/>
              </a:ext>
            </a:extLst>
          </p:cNvPr>
          <p:cNvSpPr txBox="1"/>
          <p:nvPr/>
        </p:nvSpPr>
        <p:spPr>
          <a:xfrm>
            <a:off x="1725562" y="405269"/>
            <a:ext cx="7832622" cy="584775"/>
          </a:xfrm>
          <a:prstGeom prst="rect">
            <a:avLst/>
          </a:prstGeom>
          <a:noFill/>
        </p:spPr>
        <p:txBody>
          <a:bodyPr wrap="square">
            <a:spAutoFit/>
          </a:bodyPr>
          <a:lstStyle/>
          <a:p>
            <a:pPr marL="0" indent="0">
              <a:buFont typeface="Arial" panose="020B0604020202020204" pitchFamily="34" charset="0"/>
              <a:buNone/>
            </a:pPr>
            <a:r>
              <a:rPr lang="sv-SE" sz="3200" dirty="0"/>
              <a:t>Vad gör CLOCK-proteinerna i cellkärnan?</a:t>
            </a:r>
          </a:p>
        </p:txBody>
      </p:sp>
      <p:sp>
        <p:nvSpPr>
          <p:cNvPr id="3" name="textruta 2">
            <a:extLst>
              <a:ext uri="{FF2B5EF4-FFF2-40B4-BE49-F238E27FC236}">
                <a16:creationId xmlns:a16="http://schemas.microsoft.com/office/drawing/2014/main" id="{852BF710-70A0-4C14-80E0-CD1853FA1921}"/>
              </a:ext>
            </a:extLst>
          </p:cNvPr>
          <p:cNvSpPr txBox="1"/>
          <p:nvPr/>
        </p:nvSpPr>
        <p:spPr>
          <a:xfrm>
            <a:off x="1858297" y="5619136"/>
            <a:ext cx="5545393" cy="646331"/>
          </a:xfrm>
          <a:prstGeom prst="rect">
            <a:avLst/>
          </a:prstGeom>
          <a:noFill/>
        </p:spPr>
        <p:txBody>
          <a:bodyPr wrap="square" rtlCol="0">
            <a:spAutoFit/>
          </a:bodyPr>
          <a:lstStyle/>
          <a:p>
            <a:r>
              <a:rPr lang="sv-SE" dirty="0"/>
              <a:t>Mönster av genuttryck</a:t>
            </a:r>
          </a:p>
          <a:p>
            <a:r>
              <a:rPr lang="sv-SE" dirty="0"/>
              <a:t>Tusentals gener kan påverkas synkront</a:t>
            </a:r>
          </a:p>
        </p:txBody>
      </p:sp>
    </p:spTree>
    <p:extLst>
      <p:ext uri="{BB962C8B-B14F-4D97-AF65-F5344CB8AC3E}">
        <p14:creationId xmlns:p14="http://schemas.microsoft.com/office/powerpoint/2010/main" val="3428308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BCECFA6-CEE2-498B-BD63-3AB9A03EEB57}"/>
              </a:ext>
            </a:extLst>
          </p:cNvPr>
          <p:cNvSpPr txBox="1"/>
          <p:nvPr/>
        </p:nvSpPr>
        <p:spPr>
          <a:xfrm>
            <a:off x="9961511" y="6139988"/>
            <a:ext cx="1816688" cy="253916"/>
          </a:xfrm>
          <a:prstGeom prst="rect">
            <a:avLst/>
          </a:prstGeom>
          <a:noFill/>
        </p:spPr>
        <p:txBody>
          <a:bodyPr wrap="square" rtlCol="0">
            <a:spAutoFit/>
          </a:bodyPr>
          <a:lstStyle/>
          <a:p>
            <a:r>
              <a:rPr lang="sv-SE" sz="1000" dirty="0"/>
              <a:t>Illustration: BioRender.com</a:t>
            </a:r>
          </a:p>
        </p:txBody>
      </p:sp>
      <p:pic>
        <p:nvPicPr>
          <p:cNvPr id="8" name="Bildobjekt 7">
            <a:extLst>
              <a:ext uri="{FF2B5EF4-FFF2-40B4-BE49-F238E27FC236}">
                <a16:creationId xmlns:a16="http://schemas.microsoft.com/office/drawing/2014/main" id="{3A68DCC3-5BB4-48C9-B601-9CB3E2CA1D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26541" y="1320021"/>
            <a:ext cx="9978873" cy="3776085"/>
          </a:xfrm>
          <a:prstGeom prst="rect">
            <a:avLst/>
          </a:prstGeom>
        </p:spPr>
      </p:pic>
      <p:sp>
        <p:nvSpPr>
          <p:cNvPr id="5" name="textruta 4">
            <a:extLst>
              <a:ext uri="{FF2B5EF4-FFF2-40B4-BE49-F238E27FC236}">
                <a16:creationId xmlns:a16="http://schemas.microsoft.com/office/drawing/2014/main" id="{6B906963-1020-4342-938D-F5721B638BA2}"/>
              </a:ext>
            </a:extLst>
          </p:cNvPr>
          <p:cNvSpPr txBox="1"/>
          <p:nvPr/>
        </p:nvSpPr>
        <p:spPr>
          <a:xfrm>
            <a:off x="1950238" y="735246"/>
            <a:ext cx="9682452" cy="584775"/>
          </a:xfrm>
          <a:prstGeom prst="rect">
            <a:avLst/>
          </a:prstGeom>
          <a:noFill/>
        </p:spPr>
        <p:txBody>
          <a:bodyPr wrap="square" rtlCol="0">
            <a:spAutoFit/>
          </a:bodyPr>
          <a:lstStyle/>
          <a:p>
            <a:r>
              <a:rPr lang="sv-SE" sz="3200" b="1" dirty="0"/>
              <a:t>Dygnsrytm ur ett hormon-perspektiv</a:t>
            </a:r>
          </a:p>
        </p:txBody>
      </p:sp>
    </p:spTree>
    <p:extLst>
      <p:ext uri="{BB962C8B-B14F-4D97-AF65-F5344CB8AC3E}">
        <p14:creationId xmlns:p14="http://schemas.microsoft.com/office/powerpoint/2010/main" val="758249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BCECFA6-CEE2-498B-BD63-3AB9A03EEB57}"/>
              </a:ext>
            </a:extLst>
          </p:cNvPr>
          <p:cNvSpPr txBox="1"/>
          <p:nvPr/>
        </p:nvSpPr>
        <p:spPr>
          <a:xfrm>
            <a:off x="2367178" y="6213496"/>
            <a:ext cx="1816688" cy="253916"/>
          </a:xfrm>
          <a:prstGeom prst="rect">
            <a:avLst/>
          </a:prstGeom>
          <a:noFill/>
        </p:spPr>
        <p:txBody>
          <a:bodyPr wrap="square" rtlCol="0">
            <a:spAutoFit/>
          </a:bodyPr>
          <a:lstStyle/>
          <a:p>
            <a:r>
              <a:rPr lang="sv-SE" sz="1000" dirty="0"/>
              <a:t>Illustration: BioRender.com</a:t>
            </a:r>
          </a:p>
        </p:txBody>
      </p:sp>
      <p:pic>
        <p:nvPicPr>
          <p:cNvPr id="7" name="Bildobjekt 6">
            <a:extLst>
              <a:ext uri="{FF2B5EF4-FFF2-40B4-BE49-F238E27FC236}">
                <a16:creationId xmlns:a16="http://schemas.microsoft.com/office/drawing/2014/main" id="{278EE03C-7F3D-49A4-A472-934389A2C9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93123" y="449481"/>
            <a:ext cx="4359462" cy="6017931"/>
          </a:xfrm>
          <a:prstGeom prst="rect">
            <a:avLst/>
          </a:prstGeom>
        </p:spPr>
      </p:pic>
      <p:pic>
        <p:nvPicPr>
          <p:cNvPr id="5" name="Bildobjekt 4">
            <a:extLst>
              <a:ext uri="{FF2B5EF4-FFF2-40B4-BE49-F238E27FC236}">
                <a16:creationId xmlns:a16="http://schemas.microsoft.com/office/drawing/2014/main" id="{7950DC75-F654-43B9-A55B-B9284DA523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08549" y="1127719"/>
            <a:ext cx="3268689" cy="4602562"/>
          </a:xfrm>
          <a:prstGeom prst="rect">
            <a:avLst/>
          </a:prstGeom>
          <a:ln>
            <a:solidFill>
              <a:schemeClr val="bg1">
                <a:lumMod val="65000"/>
              </a:schemeClr>
            </a:solidFill>
          </a:ln>
        </p:spPr>
      </p:pic>
      <p:sp>
        <p:nvSpPr>
          <p:cNvPr id="2" name="textruta 1">
            <a:extLst>
              <a:ext uri="{FF2B5EF4-FFF2-40B4-BE49-F238E27FC236}">
                <a16:creationId xmlns:a16="http://schemas.microsoft.com/office/drawing/2014/main" id="{48D2F364-E61A-4C69-9D9D-513F24BB4EE6}"/>
              </a:ext>
            </a:extLst>
          </p:cNvPr>
          <p:cNvSpPr txBox="1"/>
          <p:nvPr/>
        </p:nvSpPr>
        <p:spPr>
          <a:xfrm>
            <a:off x="9477238" y="3215148"/>
            <a:ext cx="2300961" cy="1569660"/>
          </a:xfrm>
          <a:prstGeom prst="rect">
            <a:avLst/>
          </a:prstGeom>
          <a:noFill/>
        </p:spPr>
        <p:txBody>
          <a:bodyPr wrap="square" rtlCol="0">
            <a:spAutoFit/>
          </a:bodyPr>
          <a:lstStyle/>
          <a:p>
            <a:r>
              <a:rPr lang="sv-SE" sz="2400" i="1" dirty="0"/>
              <a:t>Rådet är att undvika måltid mellan midnatt och 06. </a:t>
            </a:r>
          </a:p>
        </p:txBody>
      </p:sp>
    </p:spTree>
    <p:extLst>
      <p:ext uri="{BB962C8B-B14F-4D97-AF65-F5344CB8AC3E}">
        <p14:creationId xmlns:p14="http://schemas.microsoft.com/office/powerpoint/2010/main" val="4232089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BBB00E1-7B6F-4275-AF8E-15BC515ADCF8}"/>
              </a:ext>
            </a:extLst>
          </p:cNvPr>
          <p:cNvPicPr>
            <a:picLocks noChangeAspect="1"/>
          </p:cNvPicPr>
          <p:nvPr/>
        </p:nvPicPr>
        <p:blipFill>
          <a:blip r:embed="rId3"/>
          <a:stretch>
            <a:fillRect/>
          </a:stretch>
        </p:blipFill>
        <p:spPr>
          <a:xfrm>
            <a:off x="239165" y="2159272"/>
            <a:ext cx="5127294" cy="1507045"/>
          </a:xfrm>
          <a:prstGeom prst="rect">
            <a:avLst/>
          </a:prstGeom>
        </p:spPr>
      </p:pic>
      <p:sp>
        <p:nvSpPr>
          <p:cNvPr id="5" name="textruta 4">
            <a:extLst>
              <a:ext uri="{FF2B5EF4-FFF2-40B4-BE49-F238E27FC236}">
                <a16:creationId xmlns:a16="http://schemas.microsoft.com/office/drawing/2014/main" id="{391C4495-4946-4199-98E9-F5B634A058A0}"/>
              </a:ext>
            </a:extLst>
          </p:cNvPr>
          <p:cNvSpPr txBox="1"/>
          <p:nvPr/>
        </p:nvSpPr>
        <p:spPr>
          <a:xfrm>
            <a:off x="718994" y="358473"/>
            <a:ext cx="3836228" cy="1758110"/>
          </a:xfrm>
          <a:prstGeom prst="rect">
            <a:avLst/>
          </a:prstGeom>
          <a:noFill/>
        </p:spPr>
        <p:txBody>
          <a:bodyPr wrap="square">
            <a:spAutoFit/>
          </a:bodyPr>
          <a:lstStyle/>
          <a:p>
            <a:pPr>
              <a:lnSpc>
                <a:spcPct val="107000"/>
              </a:lnSpc>
              <a:spcAft>
                <a:spcPts val="800"/>
              </a:spcAft>
            </a:pPr>
            <a:r>
              <a:rPr lang="sv-SE" sz="2400" b="1" dirty="0">
                <a:effectLst/>
                <a:latin typeface="Calibri" panose="020F0502020204030204" pitchFamily="34" charset="0"/>
                <a:ea typeface="Calibri" panose="020F0502020204030204" pitchFamily="34" charset="0"/>
                <a:cs typeface="Times New Roman" panose="02020603050405020304" pitchFamily="18" charset="0"/>
              </a:rPr>
              <a:t>Forskning pågår </a:t>
            </a:r>
            <a:r>
              <a:rPr lang="sv-SE" sz="2400" dirty="0">
                <a:effectLst/>
                <a:latin typeface="Calibri" panose="020F0502020204030204" pitchFamily="34" charset="0"/>
                <a:ea typeface="Calibri" panose="020F0502020204030204" pitchFamily="34" charset="0"/>
                <a:cs typeface="Times New Roman" panose="02020603050405020304" pitchFamily="18" charset="0"/>
              </a:rPr>
              <a:t>om matvanor och sömn: </a:t>
            </a:r>
          </a:p>
          <a:p>
            <a:pPr>
              <a:lnSpc>
                <a:spcPct val="107000"/>
              </a:lnSpc>
              <a:spcAft>
                <a:spcPts val="800"/>
              </a:spcAft>
            </a:pPr>
            <a:r>
              <a:rPr lang="sv-SE" sz="2400" i="1" dirty="0">
                <a:effectLst/>
                <a:latin typeface="Calibri" panose="020F0502020204030204" pitchFamily="34" charset="0"/>
                <a:ea typeface="Calibri" panose="020F0502020204030204" pitchFamily="34" charset="0"/>
                <a:cs typeface="Times New Roman" panose="02020603050405020304" pitchFamily="18" charset="0"/>
              </a:rPr>
              <a:t>Kan sömnen påverkas av hur vi äter på dagen?</a:t>
            </a:r>
          </a:p>
        </p:txBody>
      </p:sp>
      <p:pic>
        <p:nvPicPr>
          <p:cNvPr id="12" name="Bildobjekt 11">
            <a:extLst>
              <a:ext uri="{FF2B5EF4-FFF2-40B4-BE49-F238E27FC236}">
                <a16:creationId xmlns:a16="http://schemas.microsoft.com/office/drawing/2014/main" id="{CCFDF7A6-CA3A-4112-942F-A88434C0829A}"/>
              </a:ext>
            </a:extLst>
          </p:cNvPr>
          <p:cNvPicPr>
            <a:picLocks noChangeAspect="1"/>
          </p:cNvPicPr>
          <p:nvPr/>
        </p:nvPicPr>
        <p:blipFill>
          <a:blip r:embed="rId4"/>
          <a:stretch>
            <a:fillRect/>
          </a:stretch>
        </p:blipFill>
        <p:spPr>
          <a:xfrm>
            <a:off x="8579848" y="201336"/>
            <a:ext cx="3213596" cy="6360342"/>
          </a:xfrm>
          <a:prstGeom prst="rect">
            <a:avLst/>
          </a:prstGeom>
        </p:spPr>
      </p:pic>
      <p:pic>
        <p:nvPicPr>
          <p:cNvPr id="14" name="Bildobjekt 13">
            <a:extLst>
              <a:ext uri="{FF2B5EF4-FFF2-40B4-BE49-F238E27FC236}">
                <a16:creationId xmlns:a16="http://schemas.microsoft.com/office/drawing/2014/main" id="{B449CA91-8882-431B-8C82-8C055B36451B}"/>
              </a:ext>
            </a:extLst>
          </p:cNvPr>
          <p:cNvPicPr>
            <a:picLocks noChangeAspect="1"/>
          </p:cNvPicPr>
          <p:nvPr/>
        </p:nvPicPr>
        <p:blipFill rotWithShape="1">
          <a:blip r:embed="rId5"/>
          <a:srcRect t="10386" b="26536"/>
          <a:stretch/>
        </p:blipFill>
        <p:spPr>
          <a:xfrm>
            <a:off x="1203263" y="3666317"/>
            <a:ext cx="2175642" cy="2970118"/>
          </a:xfrm>
          <a:prstGeom prst="rect">
            <a:avLst/>
          </a:prstGeom>
        </p:spPr>
      </p:pic>
      <p:pic>
        <p:nvPicPr>
          <p:cNvPr id="16" name="Bildobjekt 15">
            <a:extLst>
              <a:ext uri="{FF2B5EF4-FFF2-40B4-BE49-F238E27FC236}">
                <a16:creationId xmlns:a16="http://schemas.microsoft.com/office/drawing/2014/main" id="{053190CB-69EC-4FAA-88D0-671557834C82}"/>
              </a:ext>
            </a:extLst>
          </p:cNvPr>
          <p:cNvPicPr>
            <a:picLocks noChangeAspect="1"/>
          </p:cNvPicPr>
          <p:nvPr/>
        </p:nvPicPr>
        <p:blipFill rotWithShape="1">
          <a:blip r:embed="rId6"/>
          <a:srcRect b="38104"/>
          <a:stretch/>
        </p:blipFill>
        <p:spPr>
          <a:xfrm>
            <a:off x="5366459" y="100668"/>
            <a:ext cx="3168763" cy="4244829"/>
          </a:xfrm>
          <a:prstGeom prst="rect">
            <a:avLst/>
          </a:prstGeom>
        </p:spPr>
      </p:pic>
    </p:spTree>
    <p:extLst>
      <p:ext uri="{BB962C8B-B14F-4D97-AF65-F5344CB8AC3E}">
        <p14:creationId xmlns:p14="http://schemas.microsoft.com/office/powerpoint/2010/main" val="3226639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391C4495-4946-4199-98E9-F5B634A058A0}"/>
              </a:ext>
            </a:extLst>
          </p:cNvPr>
          <p:cNvSpPr txBox="1"/>
          <p:nvPr/>
        </p:nvSpPr>
        <p:spPr>
          <a:xfrm>
            <a:off x="718994" y="358473"/>
            <a:ext cx="2824796" cy="1758110"/>
          </a:xfrm>
          <a:prstGeom prst="rect">
            <a:avLst/>
          </a:prstGeom>
          <a:noFill/>
        </p:spPr>
        <p:txBody>
          <a:bodyPr wrap="square">
            <a:spAutoFit/>
          </a:bodyPr>
          <a:lstStyle/>
          <a:p>
            <a:pPr>
              <a:lnSpc>
                <a:spcPct val="107000"/>
              </a:lnSpc>
              <a:spcAft>
                <a:spcPts val="800"/>
              </a:spcAft>
            </a:pPr>
            <a:r>
              <a:rPr lang="sv-SE" sz="2400" b="1" dirty="0">
                <a:effectLst/>
                <a:latin typeface="Calibri" panose="020F0502020204030204" pitchFamily="34" charset="0"/>
                <a:ea typeface="Calibri" panose="020F0502020204030204" pitchFamily="34" charset="0"/>
                <a:cs typeface="Times New Roman" panose="02020603050405020304" pitchFamily="18" charset="0"/>
              </a:rPr>
              <a:t>Forskning pågår </a:t>
            </a:r>
            <a:r>
              <a:rPr lang="sv-SE" sz="2400" dirty="0">
                <a:effectLst/>
                <a:latin typeface="Calibri" panose="020F0502020204030204" pitchFamily="34" charset="0"/>
                <a:ea typeface="Calibri" panose="020F0502020204030204" pitchFamily="34" charset="0"/>
                <a:cs typeface="Times New Roman" panose="02020603050405020304" pitchFamily="18" charset="0"/>
              </a:rPr>
              <a:t>om matvanor och sömn: </a:t>
            </a:r>
          </a:p>
          <a:p>
            <a:pPr>
              <a:lnSpc>
                <a:spcPct val="107000"/>
              </a:lnSpc>
              <a:spcAft>
                <a:spcPts val="800"/>
              </a:spcAft>
            </a:pPr>
            <a:r>
              <a:rPr lang="sv-SE" sz="2400" i="1" dirty="0">
                <a:effectLst/>
                <a:latin typeface="Calibri" panose="020F0502020204030204" pitchFamily="34" charset="0"/>
                <a:ea typeface="Calibri" panose="020F0502020204030204" pitchFamily="34" charset="0"/>
                <a:cs typeface="Times New Roman" panose="02020603050405020304" pitchFamily="18" charset="0"/>
              </a:rPr>
              <a:t>Påverkas sömnen av </a:t>
            </a:r>
            <a:r>
              <a:rPr lang="sv-SE" sz="2400" b="1" i="1" dirty="0">
                <a:effectLst/>
                <a:latin typeface="Calibri" panose="020F0502020204030204" pitchFamily="34" charset="0"/>
                <a:ea typeface="Calibri" panose="020F0502020204030204" pitchFamily="34" charset="0"/>
                <a:cs typeface="Times New Roman" panose="02020603050405020304" pitchFamily="18" charset="0"/>
              </a:rPr>
              <a:t>vad</a:t>
            </a:r>
            <a:r>
              <a:rPr lang="sv-SE" sz="2400" i="1" dirty="0">
                <a:effectLst/>
                <a:latin typeface="Calibri" panose="020F0502020204030204" pitchFamily="34" charset="0"/>
                <a:ea typeface="Calibri" panose="020F0502020204030204" pitchFamily="34" charset="0"/>
                <a:cs typeface="Times New Roman" panose="02020603050405020304" pitchFamily="18" charset="0"/>
              </a:rPr>
              <a:t> vi äter?</a:t>
            </a:r>
          </a:p>
        </p:txBody>
      </p:sp>
      <p:pic>
        <p:nvPicPr>
          <p:cNvPr id="4" name="Bildobjekt 3">
            <a:extLst>
              <a:ext uri="{FF2B5EF4-FFF2-40B4-BE49-F238E27FC236}">
                <a16:creationId xmlns:a16="http://schemas.microsoft.com/office/drawing/2014/main" id="{DAE936B7-8BFB-457F-BAC2-BBBC2AC805C5}"/>
              </a:ext>
            </a:extLst>
          </p:cNvPr>
          <p:cNvPicPr>
            <a:picLocks noChangeAspect="1"/>
          </p:cNvPicPr>
          <p:nvPr/>
        </p:nvPicPr>
        <p:blipFill>
          <a:blip r:embed="rId3"/>
          <a:stretch>
            <a:fillRect/>
          </a:stretch>
        </p:blipFill>
        <p:spPr>
          <a:xfrm>
            <a:off x="4748169" y="124662"/>
            <a:ext cx="7057101" cy="3434456"/>
          </a:xfrm>
          <a:prstGeom prst="rect">
            <a:avLst/>
          </a:prstGeom>
        </p:spPr>
      </p:pic>
      <p:pic>
        <p:nvPicPr>
          <p:cNvPr id="9" name="Bildobjekt 8">
            <a:extLst>
              <a:ext uri="{FF2B5EF4-FFF2-40B4-BE49-F238E27FC236}">
                <a16:creationId xmlns:a16="http://schemas.microsoft.com/office/drawing/2014/main" id="{6012AAA6-DA01-4E0B-A131-3F470682F2F3}"/>
              </a:ext>
            </a:extLst>
          </p:cNvPr>
          <p:cNvPicPr>
            <a:picLocks noChangeAspect="1"/>
          </p:cNvPicPr>
          <p:nvPr/>
        </p:nvPicPr>
        <p:blipFill>
          <a:blip r:embed="rId4"/>
          <a:stretch>
            <a:fillRect/>
          </a:stretch>
        </p:blipFill>
        <p:spPr>
          <a:xfrm>
            <a:off x="718994" y="4020782"/>
            <a:ext cx="3540416" cy="2359355"/>
          </a:xfrm>
          <a:prstGeom prst="rect">
            <a:avLst/>
          </a:prstGeom>
        </p:spPr>
      </p:pic>
      <p:sp>
        <p:nvSpPr>
          <p:cNvPr id="15" name="textruta 14">
            <a:extLst>
              <a:ext uri="{FF2B5EF4-FFF2-40B4-BE49-F238E27FC236}">
                <a16:creationId xmlns:a16="http://schemas.microsoft.com/office/drawing/2014/main" id="{D7B90337-FDD6-45D3-87B8-5108FC882F7A}"/>
              </a:ext>
            </a:extLst>
          </p:cNvPr>
          <p:cNvSpPr txBox="1"/>
          <p:nvPr/>
        </p:nvSpPr>
        <p:spPr>
          <a:xfrm>
            <a:off x="4841248" y="3861632"/>
            <a:ext cx="6964021" cy="2677656"/>
          </a:xfrm>
          <a:prstGeom prst="rect">
            <a:avLst/>
          </a:prstGeom>
          <a:solidFill>
            <a:schemeClr val="bg1"/>
          </a:solidFill>
        </p:spPr>
        <p:txBody>
          <a:bodyPr wrap="square">
            <a:spAutoFit/>
          </a:bodyPr>
          <a:lstStyle/>
          <a:p>
            <a:r>
              <a:rPr lang="en-US" sz="2400" b="1" dirty="0"/>
              <a:t>Conclusions</a:t>
            </a:r>
          </a:p>
          <a:p>
            <a:r>
              <a:rPr lang="en-US" sz="2400" dirty="0"/>
              <a:t>Short-term consumption of a more unhealthy diet alters sleep oscillatory features that regulate the restorative properties of sleep. Whether such changes can mediate adverse health outcomes associated with consumption of an unhealthier diet warrants investigation.</a:t>
            </a:r>
          </a:p>
        </p:txBody>
      </p:sp>
    </p:spTree>
    <p:extLst>
      <p:ext uri="{BB962C8B-B14F-4D97-AF65-F5344CB8AC3E}">
        <p14:creationId xmlns:p14="http://schemas.microsoft.com/office/powerpoint/2010/main" val="1417040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B1675604-532C-4AFE-B5C0-AEC75E0109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35772" y="360502"/>
            <a:ext cx="6096000" cy="3416339"/>
          </a:xfrm>
          <a:prstGeom prst="rect">
            <a:avLst/>
          </a:prstGeom>
        </p:spPr>
      </p:pic>
      <p:pic>
        <p:nvPicPr>
          <p:cNvPr id="6" name="Bildobjekt 5">
            <a:extLst>
              <a:ext uri="{FF2B5EF4-FFF2-40B4-BE49-F238E27FC236}">
                <a16:creationId xmlns:a16="http://schemas.microsoft.com/office/drawing/2014/main" id="{6B9E6A2E-13A8-4CA6-BF4E-937FD15598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0531" y="264616"/>
            <a:ext cx="4388587" cy="1804055"/>
          </a:xfrm>
          <a:prstGeom prst="rect">
            <a:avLst/>
          </a:prstGeom>
        </p:spPr>
      </p:pic>
      <p:pic>
        <p:nvPicPr>
          <p:cNvPr id="8" name="Bildobjekt 7">
            <a:extLst>
              <a:ext uri="{FF2B5EF4-FFF2-40B4-BE49-F238E27FC236}">
                <a16:creationId xmlns:a16="http://schemas.microsoft.com/office/drawing/2014/main" id="{0291F882-AE75-4F1E-A324-D4BCF38DEF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0531" y="2302763"/>
            <a:ext cx="4321975" cy="1193853"/>
          </a:xfrm>
          <a:prstGeom prst="rect">
            <a:avLst/>
          </a:prstGeom>
        </p:spPr>
      </p:pic>
      <p:sp>
        <p:nvSpPr>
          <p:cNvPr id="2" name="textruta 1">
            <a:extLst>
              <a:ext uri="{FF2B5EF4-FFF2-40B4-BE49-F238E27FC236}">
                <a16:creationId xmlns:a16="http://schemas.microsoft.com/office/drawing/2014/main" id="{23032F0B-F078-4EFB-B621-DC39688CFC3C}"/>
              </a:ext>
            </a:extLst>
          </p:cNvPr>
          <p:cNvSpPr txBox="1"/>
          <p:nvPr/>
        </p:nvSpPr>
        <p:spPr>
          <a:xfrm>
            <a:off x="265719" y="4113618"/>
            <a:ext cx="6096000" cy="2308324"/>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sv-SE" sz="2400" b="1" dirty="0" err="1"/>
              <a:t>Diskussiondags</a:t>
            </a:r>
            <a:r>
              <a:rPr lang="sv-SE" sz="2400" dirty="0"/>
              <a:t>!</a:t>
            </a:r>
          </a:p>
          <a:p>
            <a:r>
              <a:rPr lang="sv-SE" sz="2400" dirty="0"/>
              <a:t>Hur skulle kurvorna för kortisol och melatonin kunna se ut för en</a:t>
            </a:r>
          </a:p>
          <a:p>
            <a:pPr marL="457200" indent="-457200">
              <a:buAutoNum type="alphaUcPeriod"/>
            </a:pPr>
            <a:r>
              <a:rPr lang="sv-SE" sz="2400" dirty="0"/>
              <a:t>extrem ”morgonmänniska”?</a:t>
            </a:r>
          </a:p>
          <a:p>
            <a:pPr marL="457200" indent="-457200">
              <a:buAutoNum type="alphaUcPeriod"/>
            </a:pPr>
            <a:r>
              <a:rPr lang="sv-SE" sz="2400" dirty="0"/>
              <a:t>normal ”tonåring som vill ha sovmorgon”?</a:t>
            </a:r>
          </a:p>
          <a:p>
            <a:pPr marL="457200" indent="-457200">
              <a:buAutoNum type="arabicPeriod"/>
            </a:pPr>
            <a:endParaRPr lang="sv-SE" sz="2400" dirty="0"/>
          </a:p>
        </p:txBody>
      </p:sp>
      <p:pic>
        <p:nvPicPr>
          <p:cNvPr id="7" name="Bildobjekt 6">
            <a:extLst>
              <a:ext uri="{FF2B5EF4-FFF2-40B4-BE49-F238E27FC236}">
                <a16:creationId xmlns:a16="http://schemas.microsoft.com/office/drawing/2014/main" id="{34191B4A-7BBC-4944-B0AF-F77E5E8E53D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11622"/>
          <a:stretch/>
        </p:blipFill>
        <p:spPr>
          <a:xfrm>
            <a:off x="6361720" y="3921113"/>
            <a:ext cx="5564562" cy="2500829"/>
          </a:xfrm>
          <a:prstGeom prst="rect">
            <a:avLst/>
          </a:prstGeom>
          <a:solidFill>
            <a:schemeClr val="bg1"/>
          </a:solidFill>
        </p:spPr>
      </p:pic>
    </p:spTree>
    <p:extLst>
      <p:ext uri="{BB962C8B-B14F-4D97-AF65-F5344CB8AC3E}">
        <p14:creationId xmlns:p14="http://schemas.microsoft.com/office/powerpoint/2010/main" val="2404296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21CC7-9556-87EE-6EC4-0B66DFBB2968}"/>
            </a:ext>
          </a:extLst>
        </p:cNvPr>
        <p:cNvGrpSpPr/>
        <p:nvPr/>
      </p:nvGrpSpPr>
      <p:grpSpPr>
        <a:xfrm>
          <a:off x="0" y="0"/>
          <a:ext cx="0" cy="0"/>
          <a:chOff x="0" y="0"/>
          <a:chExt cx="0" cy="0"/>
        </a:xfrm>
      </p:grpSpPr>
      <p:pic>
        <p:nvPicPr>
          <p:cNvPr id="5" name="Bildobjekt 4" descr="En bild som visar skärmbild, Grafik, design, grafisk design&#10;&#10;AI-genererat innehåll kan vara felaktigt.">
            <a:extLst>
              <a:ext uri="{FF2B5EF4-FFF2-40B4-BE49-F238E27FC236}">
                <a16:creationId xmlns:a16="http://schemas.microsoft.com/office/drawing/2014/main" id="{8E7B311F-142C-31CF-1842-351BF49291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8504" y="432917"/>
            <a:ext cx="1126014" cy="1126014"/>
          </a:xfrm>
          <a:prstGeom prst="rect">
            <a:avLst/>
          </a:prstGeom>
        </p:spPr>
      </p:pic>
      <p:pic>
        <p:nvPicPr>
          <p:cNvPr id="9" name="Bildobjekt 8" descr="En bild som visar text, Grafik, skärmbild, logotyp&#10;&#10;AI-genererat innehåll kan vara felaktigt.">
            <a:extLst>
              <a:ext uri="{FF2B5EF4-FFF2-40B4-BE49-F238E27FC236}">
                <a16:creationId xmlns:a16="http://schemas.microsoft.com/office/drawing/2014/main" id="{3570E950-7610-DDC5-BD35-CAFBDF3E5F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99572" y="226212"/>
            <a:ext cx="1358363" cy="1358363"/>
          </a:xfrm>
          <a:prstGeom prst="rect">
            <a:avLst/>
          </a:prstGeom>
        </p:spPr>
      </p:pic>
      <p:pic>
        <p:nvPicPr>
          <p:cNvPr id="11" name="Bildobjekt 10" descr="En bild som visar clipart, Grafik, grafisk design, skärmbild&#10;&#10;AI-genererat innehåll kan vara felaktigt.">
            <a:extLst>
              <a:ext uri="{FF2B5EF4-FFF2-40B4-BE49-F238E27FC236}">
                <a16:creationId xmlns:a16="http://schemas.microsoft.com/office/drawing/2014/main" id="{EA70844F-0E71-A727-5146-0E10813098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84193" y="122045"/>
            <a:ext cx="1528349" cy="1528349"/>
          </a:xfrm>
          <a:prstGeom prst="rect">
            <a:avLst/>
          </a:prstGeom>
        </p:spPr>
      </p:pic>
      <p:pic>
        <p:nvPicPr>
          <p:cNvPr id="10" name="Bildobjekt 9">
            <a:extLst>
              <a:ext uri="{FF2B5EF4-FFF2-40B4-BE49-F238E27FC236}">
                <a16:creationId xmlns:a16="http://schemas.microsoft.com/office/drawing/2014/main" id="{51F98A1D-FBCB-48E0-B205-974C729B7E0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840659" y="1973018"/>
            <a:ext cx="8687068" cy="4565944"/>
          </a:xfrm>
          <a:prstGeom prst="rect">
            <a:avLst/>
          </a:prstGeom>
        </p:spPr>
      </p:pic>
      <p:sp>
        <p:nvSpPr>
          <p:cNvPr id="22" name="Pil: vänsterböjd 21">
            <a:extLst>
              <a:ext uri="{FF2B5EF4-FFF2-40B4-BE49-F238E27FC236}">
                <a16:creationId xmlns:a16="http://schemas.microsoft.com/office/drawing/2014/main" id="{EB429A81-B693-4ECB-AA46-55588529756D}"/>
              </a:ext>
            </a:extLst>
          </p:cNvPr>
          <p:cNvSpPr/>
          <p:nvPr/>
        </p:nvSpPr>
        <p:spPr>
          <a:xfrm>
            <a:off x="10891764" y="1037969"/>
            <a:ext cx="1017346" cy="2441956"/>
          </a:xfrm>
          <a:prstGeom prst="curvedLeftArrow">
            <a:avLst>
              <a:gd name="adj1" fmla="val 29839"/>
              <a:gd name="adj2" fmla="val 398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32" name="Pil: uppåtböjd 31">
            <a:extLst>
              <a:ext uri="{FF2B5EF4-FFF2-40B4-BE49-F238E27FC236}">
                <a16:creationId xmlns:a16="http://schemas.microsoft.com/office/drawing/2014/main" id="{69B5B874-21B9-46C3-B17C-84C21EADEA03}"/>
              </a:ext>
            </a:extLst>
          </p:cNvPr>
          <p:cNvSpPr/>
          <p:nvPr/>
        </p:nvSpPr>
        <p:spPr>
          <a:xfrm>
            <a:off x="3155808" y="5760669"/>
            <a:ext cx="2292057" cy="76301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34" name="Grupp 33">
            <a:extLst>
              <a:ext uri="{FF2B5EF4-FFF2-40B4-BE49-F238E27FC236}">
                <a16:creationId xmlns:a16="http://schemas.microsoft.com/office/drawing/2014/main" id="{85B025BC-355A-407C-B4BD-5D0F2BC8EC98}"/>
              </a:ext>
            </a:extLst>
          </p:cNvPr>
          <p:cNvGrpSpPr/>
          <p:nvPr/>
        </p:nvGrpSpPr>
        <p:grpSpPr>
          <a:xfrm>
            <a:off x="323100" y="5078533"/>
            <a:ext cx="3525980" cy="1305262"/>
            <a:chOff x="428346" y="4455408"/>
            <a:chExt cx="3525980" cy="1305262"/>
          </a:xfrm>
        </p:grpSpPr>
        <p:pic>
          <p:nvPicPr>
            <p:cNvPr id="15" name="Bildobjekt 14" descr="En bild som visar skiss, symbol, clipart, Teckensnitt&#10;&#10;AI-genererat innehåll kan vara felaktigt.">
              <a:extLst>
                <a:ext uri="{FF2B5EF4-FFF2-40B4-BE49-F238E27FC236}">
                  <a16:creationId xmlns:a16="http://schemas.microsoft.com/office/drawing/2014/main" id="{488EF89C-C9D7-4058-010C-1DAED1748A4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44658" y="4455408"/>
              <a:ext cx="1305261" cy="1305261"/>
            </a:xfrm>
            <a:prstGeom prst="rect">
              <a:avLst/>
            </a:prstGeom>
          </p:spPr>
        </p:pic>
        <p:pic>
          <p:nvPicPr>
            <p:cNvPr id="27" name="Bild 26" descr="Frågor med hel fyllning">
              <a:extLst>
                <a:ext uri="{FF2B5EF4-FFF2-40B4-BE49-F238E27FC236}">
                  <a16:creationId xmlns:a16="http://schemas.microsoft.com/office/drawing/2014/main" id="{AC7137EB-89F5-4DED-9240-69C0D100D7E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0868" y="4519306"/>
              <a:ext cx="1028659" cy="1028659"/>
            </a:xfrm>
            <a:prstGeom prst="rect">
              <a:avLst/>
            </a:prstGeom>
          </p:spPr>
        </p:pic>
        <p:pic>
          <p:nvPicPr>
            <p:cNvPr id="31" name="Bild 30" descr="Videokamera med hel fyllning">
              <a:extLst>
                <a:ext uri="{FF2B5EF4-FFF2-40B4-BE49-F238E27FC236}">
                  <a16:creationId xmlns:a16="http://schemas.microsoft.com/office/drawing/2014/main" id="{6D5814D1-ED13-411A-8DAA-D23E3EC8022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11248" y="4706209"/>
              <a:ext cx="914400" cy="914400"/>
            </a:xfrm>
            <a:prstGeom prst="rect">
              <a:avLst/>
            </a:prstGeom>
          </p:spPr>
        </p:pic>
        <p:sp>
          <p:nvSpPr>
            <p:cNvPr id="33" name="Rektangel 32">
              <a:extLst>
                <a:ext uri="{FF2B5EF4-FFF2-40B4-BE49-F238E27FC236}">
                  <a16:creationId xmlns:a16="http://schemas.microsoft.com/office/drawing/2014/main" id="{B6DE172F-792F-4539-A3B2-DB72C6C5082E}"/>
                </a:ext>
              </a:extLst>
            </p:cNvPr>
            <p:cNvSpPr/>
            <p:nvPr/>
          </p:nvSpPr>
          <p:spPr>
            <a:xfrm>
              <a:off x="428346" y="4541721"/>
              <a:ext cx="3525980" cy="1218949"/>
            </a:xfrm>
            <a:prstGeom prst="rect">
              <a:avLst/>
            </a:prstGeom>
            <a:noFill/>
            <a:ln>
              <a:prstDash val="dashDot"/>
              <a:extLst>
                <a:ext uri="{C807C97D-BFC1-408E-A445-0C87EB9F89A2}">
                  <ask:lineSketchStyleProps xmlns:ask="http://schemas.microsoft.com/office/drawing/2018/sketchyshapes" sd="1219033472">
                    <a:custGeom>
                      <a:avLst/>
                      <a:gdLst>
                        <a:gd name="connsiteX0" fmla="*/ 0 w 2756915"/>
                        <a:gd name="connsiteY0" fmla="*/ 0 h 2566770"/>
                        <a:gd name="connsiteX1" fmla="*/ 523814 w 2756915"/>
                        <a:gd name="connsiteY1" fmla="*/ 0 h 2566770"/>
                        <a:gd name="connsiteX2" fmla="*/ 992489 w 2756915"/>
                        <a:gd name="connsiteY2" fmla="*/ 0 h 2566770"/>
                        <a:gd name="connsiteX3" fmla="*/ 1599011 w 2756915"/>
                        <a:gd name="connsiteY3" fmla="*/ 0 h 2566770"/>
                        <a:gd name="connsiteX4" fmla="*/ 2122825 w 2756915"/>
                        <a:gd name="connsiteY4" fmla="*/ 0 h 2566770"/>
                        <a:gd name="connsiteX5" fmla="*/ 2756915 w 2756915"/>
                        <a:gd name="connsiteY5" fmla="*/ 0 h 2566770"/>
                        <a:gd name="connsiteX6" fmla="*/ 2756915 w 2756915"/>
                        <a:gd name="connsiteY6" fmla="*/ 564689 h 2566770"/>
                        <a:gd name="connsiteX7" fmla="*/ 2756915 w 2756915"/>
                        <a:gd name="connsiteY7" fmla="*/ 1078043 h 2566770"/>
                        <a:gd name="connsiteX8" fmla="*/ 2756915 w 2756915"/>
                        <a:gd name="connsiteY8" fmla="*/ 1591397 h 2566770"/>
                        <a:gd name="connsiteX9" fmla="*/ 2756915 w 2756915"/>
                        <a:gd name="connsiteY9" fmla="*/ 2053416 h 2566770"/>
                        <a:gd name="connsiteX10" fmla="*/ 2756915 w 2756915"/>
                        <a:gd name="connsiteY10" fmla="*/ 2566770 h 2566770"/>
                        <a:gd name="connsiteX11" fmla="*/ 2205532 w 2756915"/>
                        <a:gd name="connsiteY11" fmla="*/ 2566770 h 2566770"/>
                        <a:gd name="connsiteX12" fmla="*/ 1681718 w 2756915"/>
                        <a:gd name="connsiteY12" fmla="*/ 2566770 h 2566770"/>
                        <a:gd name="connsiteX13" fmla="*/ 1075197 w 2756915"/>
                        <a:gd name="connsiteY13" fmla="*/ 2566770 h 2566770"/>
                        <a:gd name="connsiteX14" fmla="*/ 468676 w 2756915"/>
                        <a:gd name="connsiteY14" fmla="*/ 2566770 h 2566770"/>
                        <a:gd name="connsiteX15" fmla="*/ 0 w 2756915"/>
                        <a:gd name="connsiteY15" fmla="*/ 2566770 h 2566770"/>
                        <a:gd name="connsiteX16" fmla="*/ 0 w 2756915"/>
                        <a:gd name="connsiteY16" fmla="*/ 2053416 h 2566770"/>
                        <a:gd name="connsiteX17" fmla="*/ 0 w 2756915"/>
                        <a:gd name="connsiteY17" fmla="*/ 1565730 h 2566770"/>
                        <a:gd name="connsiteX18" fmla="*/ 0 w 2756915"/>
                        <a:gd name="connsiteY18" fmla="*/ 1129379 h 2566770"/>
                        <a:gd name="connsiteX19" fmla="*/ 0 w 2756915"/>
                        <a:gd name="connsiteY19" fmla="*/ 667360 h 2566770"/>
                        <a:gd name="connsiteX20" fmla="*/ 0 w 2756915"/>
                        <a:gd name="connsiteY20" fmla="*/ 0 h 256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915" h="2566770" extrusionOk="0">
                          <a:moveTo>
                            <a:pt x="0" y="0"/>
                          </a:moveTo>
                          <a:cubicBezTo>
                            <a:pt x="120520" y="-46308"/>
                            <a:pt x="326649" y="10718"/>
                            <a:pt x="523814" y="0"/>
                          </a:cubicBezTo>
                          <a:cubicBezTo>
                            <a:pt x="720979" y="-10718"/>
                            <a:pt x="783017" y="36338"/>
                            <a:pt x="992489" y="0"/>
                          </a:cubicBezTo>
                          <a:cubicBezTo>
                            <a:pt x="1201961" y="-36338"/>
                            <a:pt x="1383819" y="14178"/>
                            <a:pt x="1599011" y="0"/>
                          </a:cubicBezTo>
                          <a:cubicBezTo>
                            <a:pt x="1814203" y="-14178"/>
                            <a:pt x="1865372" y="4007"/>
                            <a:pt x="2122825" y="0"/>
                          </a:cubicBezTo>
                          <a:cubicBezTo>
                            <a:pt x="2380278" y="-4007"/>
                            <a:pt x="2483258" y="50520"/>
                            <a:pt x="2756915" y="0"/>
                          </a:cubicBezTo>
                          <a:cubicBezTo>
                            <a:pt x="2820551" y="218345"/>
                            <a:pt x="2752688" y="299937"/>
                            <a:pt x="2756915" y="564689"/>
                          </a:cubicBezTo>
                          <a:cubicBezTo>
                            <a:pt x="2761142" y="829441"/>
                            <a:pt x="2711451" y="939956"/>
                            <a:pt x="2756915" y="1078043"/>
                          </a:cubicBezTo>
                          <a:cubicBezTo>
                            <a:pt x="2802379" y="1216130"/>
                            <a:pt x="2732330" y="1400933"/>
                            <a:pt x="2756915" y="1591397"/>
                          </a:cubicBezTo>
                          <a:cubicBezTo>
                            <a:pt x="2781500" y="1781861"/>
                            <a:pt x="2744978" y="1923065"/>
                            <a:pt x="2756915" y="2053416"/>
                          </a:cubicBezTo>
                          <a:cubicBezTo>
                            <a:pt x="2768852" y="2183767"/>
                            <a:pt x="2719708" y="2433907"/>
                            <a:pt x="2756915" y="2566770"/>
                          </a:cubicBezTo>
                          <a:cubicBezTo>
                            <a:pt x="2488420" y="2600004"/>
                            <a:pt x="2372241" y="2560194"/>
                            <a:pt x="2205532" y="2566770"/>
                          </a:cubicBezTo>
                          <a:cubicBezTo>
                            <a:pt x="2038823" y="2573346"/>
                            <a:pt x="1837418" y="2543914"/>
                            <a:pt x="1681718" y="2566770"/>
                          </a:cubicBezTo>
                          <a:cubicBezTo>
                            <a:pt x="1526018" y="2589626"/>
                            <a:pt x="1226589" y="2498391"/>
                            <a:pt x="1075197" y="2566770"/>
                          </a:cubicBezTo>
                          <a:cubicBezTo>
                            <a:pt x="923805" y="2635149"/>
                            <a:pt x="731328" y="2495421"/>
                            <a:pt x="468676" y="2566770"/>
                          </a:cubicBezTo>
                          <a:cubicBezTo>
                            <a:pt x="206024" y="2638119"/>
                            <a:pt x="174423" y="2561321"/>
                            <a:pt x="0" y="2566770"/>
                          </a:cubicBezTo>
                          <a:cubicBezTo>
                            <a:pt x="-8405" y="2415150"/>
                            <a:pt x="50767" y="2287552"/>
                            <a:pt x="0" y="2053416"/>
                          </a:cubicBezTo>
                          <a:cubicBezTo>
                            <a:pt x="-50767" y="1819280"/>
                            <a:pt x="10189" y="1682284"/>
                            <a:pt x="0" y="1565730"/>
                          </a:cubicBezTo>
                          <a:cubicBezTo>
                            <a:pt x="-10189" y="1449176"/>
                            <a:pt x="14301" y="1326810"/>
                            <a:pt x="0" y="1129379"/>
                          </a:cubicBezTo>
                          <a:cubicBezTo>
                            <a:pt x="-14301" y="931948"/>
                            <a:pt x="41538" y="840529"/>
                            <a:pt x="0" y="667360"/>
                          </a:cubicBezTo>
                          <a:cubicBezTo>
                            <a:pt x="-41538" y="494191"/>
                            <a:pt x="77259" y="21393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35" name="Ellips 34">
            <a:extLst>
              <a:ext uri="{FF2B5EF4-FFF2-40B4-BE49-F238E27FC236}">
                <a16:creationId xmlns:a16="http://schemas.microsoft.com/office/drawing/2014/main" id="{F5B7A901-E376-42F7-89CA-181CC5186D3E}"/>
              </a:ext>
            </a:extLst>
          </p:cNvPr>
          <p:cNvSpPr/>
          <p:nvPr/>
        </p:nvSpPr>
        <p:spPr>
          <a:xfrm>
            <a:off x="4277446" y="4473575"/>
            <a:ext cx="1170419" cy="594714"/>
          </a:xfrm>
          <a:prstGeom prst="ellipse">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8" name="Rak pilkoppling 37">
            <a:extLst>
              <a:ext uri="{FF2B5EF4-FFF2-40B4-BE49-F238E27FC236}">
                <a16:creationId xmlns:a16="http://schemas.microsoft.com/office/drawing/2014/main" id="{7998312A-9BBE-41E6-AA54-04D365D2AC30}"/>
              </a:ext>
            </a:extLst>
          </p:cNvPr>
          <p:cNvCxnSpPr>
            <a:cxnSpLocks/>
          </p:cNvCxnSpPr>
          <p:nvPr/>
        </p:nvCxnSpPr>
        <p:spPr>
          <a:xfrm flipH="1" flipV="1">
            <a:off x="2167915" y="4752747"/>
            <a:ext cx="1989274" cy="19972"/>
          </a:xfrm>
          <a:prstGeom prst="straightConnector1">
            <a:avLst/>
          </a:prstGeom>
          <a:ln w="63500">
            <a:solidFill>
              <a:srgbClr val="FFC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3" name="textruta 42">
            <a:extLst>
              <a:ext uri="{FF2B5EF4-FFF2-40B4-BE49-F238E27FC236}">
                <a16:creationId xmlns:a16="http://schemas.microsoft.com/office/drawing/2014/main" id="{3ACB03BC-D39A-4EA8-9088-98AA60E78CFC}"/>
              </a:ext>
            </a:extLst>
          </p:cNvPr>
          <p:cNvSpPr txBox="1"/>
          <p:nvPr/>
        </p:nvSpPr>
        <p:spPr>
          <a:xfrm>
            <a:off x="860305" y="4520786"/>
            <a:ext cx="1305261" cy="523220"/>
          </a:xfrm>
          <a:prstGeom prst="rect">
            <a:avLst/>
          </a:prstGeom>
          <a:noFill/>
        </p:spPr>
        <p:txBody>
          <a:bodyPr wrap="square" rtlCol="0">
            <a:spAutoFit/>
          </a:bodyPr>
          <a:lstStyle/>
          <a:p>
            <a:r>
              <a:rPr lang="sv-SE" sz="2800" b="1" dirty="0">
                <a:solidFill>
                  <a:srgbClr val="FFC000"/>
                </a:solidFill>
              </a:rPr>
              <a:t>kortisol</a:t>
            </a:r>
            <a:endParaRPr lang="sv-SE" b="1" dirty="0">
              <a:solidFill>
                <a:srgbClr val="FFC000"/>
              </a:solidFill>
            </a:endParaRPr>
          </a:p>
        </p:txBody>
      </p:sp>
      <p:sp>
        <p:nvSpPr>
          <p:cNvPr id="52" name="textruta 51">
            <a:extLst>
              <a:ext uri="{FF2B5EF4-FFF2-40B4-BE49-F238E27FC236}">
                <a16:creationId xmlns:a16="http://schemas.microsoft.com/office/drawing/2014/main" id="{597452CF-9D35-4D0B-81D7-CAD93AC5FB99}"/>
              </a:ext>
            </a:extLst>
          </p:cNvPr>
          <p:cNvSpPr txBox="1"/>
          <p:nvPr/>
        </p:nvSpPr>
        <p:spPr>
          <a:xfrm>
            <a:off x="9961511" y="6139988"/>
            <a:ext cx="1816688" cy="253916"/>
          </a:xfrm>
          <a:prstGeom prst="rect">
            <a:avLst/>
          </a:prstGeom>
          <a:noFill/>
        </p:spPr>
        <p:txBody>
          <a:bodyPr wrap="square" rtlCol="0">
            <a:spAutoFit/>
          </a:bodyPr>
          <a:lstStyle/>
          <a:p>
            <a:r>
              <a:rPr lang="sv-SE" sz="1000" dirty="0"/>
              <a:t>Illustration: BioRender.com</a:t>
            </a:r>
          </a:p>
        </p:txBody>
      </p:sp>
      <p:sp>
        <p:nvSpPr>
          <p:cNvPr id="37" name="Ellips 36">
            <a:extLst>
              <a:ext uri="{FF2B5EF4-FFF2-40B4-BE49-F238E27FC236}">
                <a16:creationId xmlns:a16="http://schemas.microsoft.com/office/drawing/2014/main" id="{C6FE0325-41F4-4EFB-8CBF-CF9D1192BD52}"/>
              </a:ext>
            </a:extLst>
          </p:cNvPr>
          <p:cNvSpPr/>
          <p:nvPr/>
        </p:nvSpPr>
        <p:spPr>
          <a:xfrm>
            <a:off x="6457929" y="4583319"/>
            <a:ext cx="415918" cy="328710"/>
          </a:xfrm>
          <a:prstGeom prst="ellipse">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4036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82CAE60-F2CC-46EC-AA65-5788AE593E7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3801" y="717856"/>
            <a:ext cx="8210747" cy="5717969"/>
          </a:xfrm>
          <a:prstGeom prst="rect">
            <a:avLst/>
          </a:prstGeom>
        </p:spPr>
      </p:pic>
      <p:sp>
        <p:nvSpPr>
          <p:cNvPr id="4" name="textruta 3">
            <a:extLst>
              <a:ext uri="{FF2B5EF4-FFF2-40B4-BE49-F238E27FC236}">
                <a16:creationId xmlns:a16="http://schemas.microsoft.com/office/drawing/2014/main" id="{350D996C-6B55-40F6-8ADE-2934EB982AD5}"/>
              </a:ext>
            </a:extLst>
          </p:cNvPr>
          <p:cNvSpPr txBox="1"/>
          <p:nvPr/>
        </p:nvSpPr>
        <p:spPr>
          <a:xfrm>
            <a:off x="413801" y="281939"/>
            <a:ext cx="11486519" cy="584775"/>
          </a:xfrm>
          <a:prstGeom prst="rect">
            <a:avLst/>
          </a:prstGeom>
          <a:noFill/>
        </p:spPr>
        <p:txBody>
          <a:bodyPr wrap="square" rtlCol="0">
            <a:spAutoFit/>
          </a:bodyPr>
          <a:lstStyle/>
          <a:p>
            <a:r>
              <a:rPr lang="sv-SE" sz="3200" b="1" dirty="0"/>
              <a:t>En summering: Dygnsrytm ur ett hormon-perspektiv</a:t>
            </a:r>
          </a:p>
        </p:txBody>
      </p:sp>
      <p:sp>
        <p:nvSpPr>
          <p:cNvPr id="2" name="textruta 1">
            <a:extLst>
              <a:ext uri="{FF2B5EF4-FFF2-40B4-BE49-F238E27FC236}">
                <a16:creationId xmlns:a16="http://schemas.microsoft.com/office/drawing/2014/main" id="{C4859D7B-1EF7-4A7E-BE4A-2C12D086855B}"/>
              </a:ext>
            </a:extLst>
          </p:cNvPr>
          <p:cNvSpPr txBox="1"/>
          <p:nvPr/>
        </p:nvSpPr>
        <p:spPr>
          <a:xfrm>
            <a:off x="7059094" y="5211227"/>
            <a:ext cx="4197560" cy="646331"/>
          </a:xfrm>
          <a:prstGeom prst="rect">
            <a:avLst/>
          </a:prstGeom>
          <a:noFill/>
        </p:spPr>
        <p:txBody>
          <a:bodyPr wrap="square" rtlCol="0">
            <a:spAutoFit/>
          </a:bodyPr>
          <a:lstStyle/>
          <a:p>
            <a:r>
              <a:rPr lang="sv-SE" dirty="0"/>
              <a:t>(med dygnsrytmkärnan som påverkar både tallkottkörteln och hypofysen)</a:t>
            </a:r>
          </a:p>
        </p:txBody>
      </p:sp>
      <p:sp>
        <p:nvSpPr>
          <p:cNvPr id="5" name="textruta 4">
            <a:extLst>
              <a:ext uri="{FF2B5EF4-FFF2-40B4-BE49-F238E27FC236}">
                <a16:creationId xmlns:a16="http://schemas.microsoft.com/office/drawing/2014/main" id="{29524AA6-E364-4643-92C8-833B61129908}"/>
              </a:ext>
            </a:extLst>
          </p:cNvPr>
          <p:cNvSpPr txBox="1"/>
          <p:nvPr/>
        </p:nvSpPr>
        <p:spPr>
          <a:xfrm>
            <a:off x="7133531" y="4632960"/>
            <a:ext cx="4766789" cy="369332"/>
          </a:xfrm>
          <a:prstGeom prst="rect">
            <a:avLst/>
          </a:prstGeom>
          <a:noFill/>
        </p:spPr>
        <p:txBody>
          <a:bodyPr wrap="square" rtlCol="0">
            <a:spAutoFit/>
          </a:bodyPr>
          <a:lstStyle/>
          <a:p>
            <a:r>
              <a:rPr lang="sv-SE" dirty="0"/>
              <a:t>(producerar melatonin som ger sömnighet)</a:t>
            </a:r>
          </a:p>
        </p:txBody>
      </p:sp>
      <p:sp>
        <p:nvSpPr>
          <p:cNvPr id="8" name="textruta 7">
            <a:extLst>
              <a:ext uri="{FF2B5EF4-FFF2-40B4-BE49-F238E27FC236}">
                <a16:creationId xmlns:a16="http://schemas.microsoft.com/office/drawing/2014/main" id="{F219D651-F186-49C3-A46E-45259E80F6BD}"/>
              </a:ext>
            </a:extLst>
          </p:cNvPr>
          <p:cNvSpPr txBox="1"/>
          <p:nvPr/>
        </p:nvSpPr>
        <p:spPr>
          <a:xfrm>
            <a:off x="5148295" y="6044739"/>
            <a:ext cx="2942026" cy="369332"/>
          </a:xfrm>
          <a:prstGeom prst="rect">
            <a:avLst/>
          </a:prstGeom>
          <a:noFill/>
        </p:spPr>
        <p:txBody>
          <a:bodyPr wrap="square" rtlCol="0">
            <a:spAutoFit/>
          </a:bodyPr>
          <a:lstStyle/>
          <a:p>
            <a:r>
              <a:rPr lang="sv-SE" dirty="0"/>
              <a:t>(påverkar kortisolnivåerna)</a:t>
            </a:r>
          </a:p>
        </p:txBody>
      </p:sp>
      <p:sp>
        <p:nvSpPr>
          <p:cNvPr id="9" name="textruta 8">
            <a:extLst>
              <a:ext uri="{FF2B5EF4-FFF2-40B4-BE49-F238E27FC236}">
                <a16:creationId xmlns:a16="http://schemas.microsoft.com/office/drawing/2014/main" id="{6A763BFD-37E9-41F5-A567-337F4F0F961F}"/>
              </a:ext>
            </a:extLst>
          </p:cNvPr>
          <p:cNvSpPr txBox="1"/>
          <p:nvPr/>
        </p:nvSpPr>
        <p:spPr>
          <a:xfrm>
            <a:off x="9961511" y="6139988"/>
            <a:ext cx="1816688" cy="253916"/>
          </a:xfrm>
          <a:prstGeom prst="rect">
            <a:avLst/>
          </a:prstGeom>
          <a:noFill/>
        </p:spPr>
        <p:txBody>
          <a:bodyPr wrap="square" rtlCol="0">
            <a:spAutoFit/>
          </a:bodyPr>
          <a:lstStyle/>
          <a:p>
            <a:r>
              <a:rPr lang="sv-SE" sz="1000" dirty="0"/>
              <a:t>Illustration: BioRender.com</a:t>
            </a:r>
          </a:p>
        </p:txBody>
      </p:sp>
    </p:spTree>
    <p:extLst>
      <p:ext uri="{BB962C8B-B14F-4D97-AF65-F5344CB8AC3E}">
        <p14:creationId xmlns:p14="http://schemas.microsoft.com/office/powerpoint/2010/main" val="75725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Stjärna, natt himmel">
            <a:extLst>
              <a:ext uri="{FF2B5EF4-FFF2-40B4-BE49-F238E27FC236}">
                <a16:creationId xmlns:a16="http://schemas.microsoft.com/office/drawing/2014/main" id="{877B99D3-9DDC-78B5-357C-CE6202F8F2D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tretch/>
        </p:blipFill>
        <p:spPr>
          <a:xfrm>
            <a:off x="0" y="0"/>
            <a:ext cx="12192000" cy="6858000"/>
          </a:xfrm>
          <a:noFill/>
        </p:spPr>
      </p:pic>
      <p:sp>
        <p:nvSpPr>
          <p:cNvPr id="2" name="Rubrik 1">
            <a:extLst>
              <a:ext uri="{FF2B5EF4-FFF2-40B4-BE49-F238E27FC236}">
                <a16:creationId xmlns:a16="http://schemas.microsoft.com/office/drawing/2014/main" id="{99F08AFC-0C83-B556-3590-B02B6AC0DF26}"/>
              </a:ext>
            </a:extLst>
          </p:cNvPr>
          <p:cNvSpPr>
            <a:spLocks noGrp="1"/>
          </p:cNvSpPr>
          <p:nvPr>
            <p:ph type="title"/>
          </p:nvPr>
        </p:nvSpPr>
        <p:spPr>
          <a:xfrm>
            <a:off x="3348465" y="617055"/>
            <a:ext cx="5495070" cy="1325563"/>
          </a:xfrm>
        </p:spPr>
        <p:txBody>
          <a:bodyPr anchor="b">
            <a:normAutofit/>
          </a:bodyPr>
          <a:lstStyle/>
          <a:p>
            <a:r>
              <a:rPr lang="sv-SE" sz="6600" b="1" dirty="0">
                <a:solidFill>
                  <a:schemeClr val="bg1"/>
                </a:solidFill>
              </a:rPr>
              <a:t>Melatonin</a:t>
            </a:r>
            <a:endParaRPr lang="sv-SE" b="1" dirty="0">
              <a:solidFill>
                <a:schemeClr val="bg1"/>
              </a:solidFill>
            </a:endParaRPr>
          </a:p>
        </p:txBody>
      </p:sp>
      <p:sp>
        <p:nvSpPr>
          <p:cNvPr id="8" name="textruta 7">
            <a:extLst>
              <a:ext uri="{FF2B5EF4-FFF2-40B4-BE49-F238E27FC236}">
                <a16:creationId xmlns:a16="http://schemas.microsoft.com/office/drawing/2014/main" id="{6AB978AC-3BCC-62D3-0A1E-C68BAB6D311F}"/>
              </a:ext>
            </a:extLst>
          </p:cNvPr>
          <p:cNvSpPr txBox="1"/>
          <p:nvPr/>
        </p:nvSpPr>
        <p:spPr>
          <a:xfrm>
            <a:off x="3683726" y="1974898"/>
            <a:ext cx="5495070" cy="584775"/>
          </a:xfrm>
          <a:prstGeom prst="rect">
            <a:avLst/>
          </a:prstGeom>
          <a:noFill/>
        </p:spPr>
        <p:txBody>
          <a:bodyPr wrap="square" rtlCol="0">
            <a:spAutoFit/>
          </a:bodyPr>
          <a:lstStyle/>
          <a:p>
            <a:r>
              <a:rPr lang="sv-SE" sz="3200" b="0" dirty="0">
                <a:solidFill>
                  <a:schemeClr val="bg1"/>
                </a:solidFill>
              </a:rPr>
              <a:t>- gör oss trötta</a:t>
            </a:r>
            <a:endParaRPr lang="sv-SE" sz="3200" dirty="0">
              <a:solidFill>
                <a:schemeClr val="bg1"/>
              </a:solidFill>
            </a:endParaRPr>
          </a:p>
        </p:txBody>
      </p:sp>
      <p:sp>
        <p:nvSpPr>
          <p:cNvPr id="4" name="textruta 3">
            <a:extLst>
              <a:ext uri="{FF2B5EF4-FFF2-40B4-BE49-F238E27FC236}">
                <a16:creationId xmlns:a16="http://schemas.microsoft.com/office/drawing/2014/main" id="{07CA03D6-9C2A-465D-9CF2-7B10E3E734E7}"/>
              </a:ext>
            </a:extLst>
          </p:cNvPr>
          <p:cNvSpPr txBox="1"/>
          <p:nvPr/>
        </p:nvSpPr>
        <p:spPr>
          <a:xfrm>
            <a:off x="4148107" y="2706786"/>
            <a:ext cx="2361695" cy="923330"/>
          </a:xfrm>
          <a:prstGeom prst="rect">
            <a:avLst/>
          </a:prstGeom>
          <a:noFill/>
        </p:spPr>
        <p:txBody>
          <a:bodyPr wrap="square" rtlCol="0">
            <a:spAutoFit/>
          </a:bodyPr>
          <a:lstStyle/>
          <a:p>
            <a:r>
              <a:rPr lang="sv-SE" dirty="0">
                <a:solidFill>
                  <a:schemeClr val="bg1"/>
                </a:solidFill>
              </a:rPr>
              <a:t>Ett minnesknep:</a:t>
            </a:r>
          </a:p>
          <a:p>
            <a:endParaRPr lang="sv-SE" dirty="0">
              <a:solidFill>
                <a:schemeClr val="bg1"/>
              </a:solidFill>
            </a:endParaRPr>
          </a:p>
          <a:p>
            <a:r>
              <a:rPr lang="sv-SE" b="1" dirty="0" err="1">
                <a:solidFill>
                  <a:schemeClr val="bg1"/>
                </a:solidFill>
              </a:rPr>
              <a:t>ME</a:t>
            </a:r>
            <a:r>
              <a:rPr lang="sv-SE" dirty="0" err="1">
                <a:solidFill>
                  <a:schemeClr val="bg1"/>
                </a:solidFill>
              </a:rPr>
              <a:t>r</a:t>
            </a:r>
            <a:r>
              <a:rPr lang="sv-SE" dirty="0">
                <a:solidFill>
                  <a:schemeClr val="bg1"/>
                </a:solidFill>
              </a:rPr>
              <a:t> gör mig </a:t>
            </a:r>
            <a:r>
              <a:rPr lang="sv-SE" b="1" dirty="0">
                <a:solidFill>
                  <a:schemeClr val="bg1"/>
                </a:solidFill>
              </a:rPr>
              <a:t>LAT</a:t>
            </a:r>
            <a:r>
              <a:rPr lang="sv-SE" dirty="0">
                <a:solidFill>
                  <a:schemeClr val="bg1"/>
                </a:solidFill>
              </a:rPr>
              <a:t>…</a:t>
            </a:r>
          </a:p>
        </p:txBody>
      </p:sp>
    </p:spTree>
    <p:extLst>
      <p:ext uri="{BB962C8B-B14F-4D97-AF65-F5344CB8AC3E}">
        <p14:creationId xmlns:p14="http://schemas.microsoft.com/office/powerpoint/2010/main" val="1269369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8E6D8D17-C27A-42C0-B941-8C2E87E63C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206" y="-423741"/>
            <a:ext cx="10668010" cy="7467606"/>
          </a:xfrm>
          <a:prstGeom prst="rect">
            <a:avLst/>
          </a:prstGeom>
        </p:spPr>
      </p:pic>
      <p:sp>
        <p:nvSpPr>
          <p:cNvPr id="7" name="textruta 6">
            <a:extLst>
              <a:ext uri="{FF2B5EF4-FFF2-40B4-BE49-F238E27FC236}">
                <a16:creationId xmlns:a16="http://schemas.microsoft.com/office/drawing/2014/main" id="{A4E149E8-E913-40F4-94FE-764666E80C81}"/>
              </a:ext>
            </a:extLst>
          </p:cNvPr>
          <p:cNvSpPr txBox="1"/>
          <p:nvPr/>
        </p:nvSpPr>
        <p:spPr>
          <a:xfrm>
            <a:off x="6399356" y="1029151"/>
            <a:ext cx="5792644" cy="369332"/>
          </a:xfrm>
          <a:prstGeom prst="rect">
            <a:avLst/>
          </a:prstGeom>
          <a:noFill/>
        </p:spPr>
        <p:txBody>
          <a:bodyPr wrap="square" rtlCol="0">
            <a:spAutoFit/>
          </a:bodyPr>
          <a:lstStyle/>
          <a:p>
            <a:r>
              <a:rPr lang="sv-SE" dirty="0" err="1"/>
              <a:t>Hypnogram</a:t>
            </a:r>
            <a:r>
              <a:rPr lang="sv-SE" dirty="0"/>
              <a:t> (EEG-mätning av hjärnaktivitet under sömn)</a:t>
            </a:r>
          </a:p>
        </p:txBody>
      </p:sp>
      <p:sp>
        <p:nvSpPr>
          <p:cNvPr id="8" name="textruta 7">
            <a:extLst>
              <a:ext uri="{FF2B5EF4-FFF2-40B4-BE49-F238E27FC236}">
                <a16:creationId xmlns:a16="http://schemas.microsoft.com/office/drawing/2014/main" id="{1EBB0547-DD6D-4130-98AF-EFA78653E9F5}"/>
              </a:ext>
            </a:extLst>
          </p:cNvPr>
          <p:cNvSpPr txBox="1"/>
          <p:nvPr/>
        </p:nvSpPr>
        <p:spPr>
          <a:xfrm>
            <a:off x="787235" y="6545715"/>
            <a:ext cx="1816688" cy="253916"/>
          </a:xfrm>
          <a:prstGeom prst="rect">
            <a:avLst/>
          </a:prstGeom>
          <a:noFill/>
        </p:spPr>
        <p:txBody>
          <a:bodyPr wrap="square" rtlCol="0">
            <a:spAutoFit/>
          </a:bodyPr>
          <a:lstStyle/>
          <a:p>
            <a:r>
              <a:rPr lang="sv-SE" sz="1000" dirty="0"/>
              <a:t>Illustration: BioRender.com</a:t>
            </a:r>
          </a:p>
        </p:txBody>
      </p:sp>
      <p:sp>
        <p:nvSpPr>
          <p:cNvPr id="2" name="textruta 1">
            <a:extLst>
              <a:ext uri="{FF2B5EF4-FFF2-40B4-BE49-F238E27FC236}">
                <a16:creationId xmlns:a16="http://schemas.microsoft.com/office/drawing/2014/main" id="{1562200A-9283-4748-8AA2-22E069976ADF}"/>
              </a:ext>
            </a:extLst>
          </p:cNvPr>
          <p:cNvSpPr txBox="1"/>
          <p:nvPr/>
        </p:nvSpPr>
        <p:spPr>
          <a:xfrm>
            <a:off x="3987538" y="267495"/>
            <a:ext cx="4968181" cy="584775"/>
          </a:xfrm>
          <a:prstGeom prst="rect">
            <a:avLst/>
          </a:prstGeom>
          <a:noFill/>
        </p:spPr>
        <p:txBody>
          <a:bodyPr wrap="square" rtlCol="0">
            <a:spAutoFit/>
          </a:bodyPr>
          <a:lstStyle/>
          <a:p>
            <a:r>
              <a:rPr lang="sv-SE" sz="3200" dirty="0">
                <a:effectLst/>
                <a:latin typeface="Calibri" panose="020F0502020204030204" pitchFamily="34" charset="0"/>
                <a:ea typeface="Calibri" panose="020F0502020204030204" pitchFamily="34" charset="0"/>
                <a:cs typeface="Times New Roman" panose="02020603050405020304" pitchFamily="18" charset="0"/>
              </a:rPr>
              <a:t>Vad händer när vi sover?</a:t>
            </a:r>
            <a:endParaRPr lang="sv-SE" sz="3200" dirty="0"/>
          </a:p>
        </p:txBody>
      </p:sp>
      <p:sp>
        <p:nvSpPr>
          <p:cNvPr id="3" name="textruta 2">
            <a:extLst>
              <a:ext uri="{FF2B5EF4-FFF2-40B4-BE49-F238E27FC236}">
                <a16:creationId xmlns:a16="http://schemas.microsoft.com/office/drawing/2014/main" id="{DFC7643A-40B4-41A2-B854-7EE4473A2FCF}"/>
              </a:ext>
            </a:extLst>
          </p:cNvPr>
          <p:cNvSpPr txBox="1"/>
          <p:nvPr/>
        </p:nvSpPr>
        <p:spPr>
          <a:xfrm>
            <a:off x="7282334" y="1543506"/>
            <a:ext cx="4510599" cy="224676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lvl="0" indent="-342900">
              <a:buFont typeface="+mj-lt"/>
              <a:buAutoNum type="arabicPeriod"/>
            </a:pPr>
            <a:r>
              <a:rPr lang="sv-SE" sz="2000" dirty="0">
                <a:effectLst/>
                <a:latin typeface="Calibri" panose="020F0502020204030204" pitchFamily="34" charset="0"/>
                <a:ea typeface="Times New Roman" panose="02020603050405020304" pitchFamily="18" charset="0"/>
              </a:rPr>
              <a:t>Hur lång tid har personen haft djupsömn?</a:t>
            </a:r>
            <a:endParaRPr lang="sv-SE" sz="20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sv-SE" sz="2000" dirty="0">
                <a:effectLst/>
                <a:latin typeface="Calibri" panose="020F0502020204030204" pitchFamily="34" charset="0"/>
                <a:ea typeface="Times New Roman" panose="02020603050405020304" pitchFamily="18" charset="0"/>
              </a:rPr>
              <a:t>Hur många drömperioder har personen haft?</a:t>
            </a:r>
            <a:endParaRPr lang="sv-SE" sz="20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sv-SE" sz="2000" dirty="0">
                <a:effectLst/>
                <a:latin typeface="Calibri" panose="020F0502020204030204" pitchFamily="34" charset="0"/>
                <a:ea typeface="Times New Roman" panose="02020603050405020304" pitchFamily="18" charset="0"/>
              </a:rPr>
              <a:t>Hur länge har personen drömt?</a:t>
            </a:r>
            <a:endParaRPr lang="sv-SE" sz="20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sv-SE" sz="2000" dirty="0">
                <a:effectLst/>
                <a:latin typeface="Calibri" panose="020F0502020204030204" pitchFamily="34" charset="0"/>
                <a:ea typeface="Times New Roman" panose="02020603050405020304" pitchFamily="18" charset="0"/>
              </a:rPr>
              <a:t>Hur många timmar räknas som </a:t>
            </a:r>
            <a:r>
              <a:rPr lang="sv-SE" sz="2000" dirty="0" err="1">
                <a:effectLst/>
                <a:latin typeface="Calibri" panose="020F0502020204030204" pitchFamily="34" charset="0"/>
                <a:ea typeface="Times New Roman" panose="02020603050405020304" pitchFamily="18" charset="0"/>
              </a:rPr>
              <a:t>bassömn</a:t>
            </a:r>
            <a:r>
              <a:rPr lang="sv-SE" sz="2000" dirty="0">
                <a:effectLst/>
                <a:latin typeface="Calibri" panose="020F0502020204030204" pitchFamily="34" charset="0"/>
                <a:ea typeface="Times New Roman" panose="02020603050405020304" pitchFamily="18" charset="0"/>
              </a:rPr>
              <a:t> för personen?</a:t>
            </a:r>
            <a:endParaRPr lang="sv-SE" sz="2000" dirty="0"/>
          </a:p>
        </p:txBody>
      </p:sp>
    </p:spTree>
    <p:extLst>
      <p:ext uri="{BB962C8B-B14F-4D97-AF65-F5344CB8AC3E}">
        <p14:creationId xmlns:p14="http://schemas.microsoft.com/office/powerpoint/2010/main" val="4258976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264793" cy="1200329"/>
          </a:xfrm>
          <a:prstGeom prst="rect">
            <a:avLst/>
          </a:prstGeom>
          <a:noFill/>
        </p:spPr>
        <p:txBody>
          <a:bodyPr wrap="square" rtlCol="0">
            <a:spAutoFit/>
          </a:bodyPr>
          <a:lstStyle/>
          <a:p>
            <a:r>
              <a:rPr lang="sv-SE" sz="3600" dirty="0"/>
              <a:t>Vad händer när vi sover?</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9120D-2A6F-758D-0E48-A34CF6BAE785}"/>
              </a:ext>
            </a:extLst>
          </p:cNvPr>
          <p:cNvSpPr>
            <a:spLocks noGrp="1"/>
          </p:cNvSpPr>
          <p:nvPr>
            <p:ph type="title"/>
          </p:nvPr>
        </p:nvSpPr>
        <p:spPr>
          <a:xfrm>
            <a:off x="6695357" y="881466"/>
            <a:ext cx="4140000" cy="1239977"/>
          </a:xfrm>
        </p:spPr>
        <p:txBody>
          <a:bodyPr anchor="b">
            <a:normAutofit/>
          </a:bodyPr>
          <a:lstStyle/>
          <a:p>
            <a:r>
              <a:rPr lang="sv-SE" dirty="0"/>
              <a:t>Känslomässig återställning</a:t>
            </a:r>
          </a:p>
        </p:txBody>
      </p:sp>
      <p:sp>
        <p:nvSpPr>
          <p:cNvPr id="10" name="Content Placeholder 2">
            <a:extLst>
              <a:ext uri="{FF2B5EF4-FFF2-40B4-BE49-F238E27FC236}">
                <a16:creationId xmlns:a16="http://schemas.microsoft.com/office/drawing/2014/main" id="{2BD57265-1A88-5C17-2A90-2F2C38C32F29}"/>
              </a:ext>
            </a:extLst>
          </p:cNvPr>
          <p:cNvSpPr>
            <a:spLocks noGrp="1"/>
          </p:cNvSpPr>
          <p:nvPr>
            <p:ph sz="half" idx="2"/>
          </p:nvPr>
        </p:nvSpPr>
        <p:spPr>
          <a:xfrm>
            <a:off x="6813052" y="2402518"/>
            <a:ext cx="4730116" cy="3240000"/>
          </a:xfrm>
        </p:spPr>
        <p:txBody>
          <a:bodyPr/>
          <a:lstStyle/>
          <a:p>
            <a:pPr>
              <a:lnSpc>
                <a:spcPct val="150000"/>
              </a:lnSpc>
            </a:pPr>
            <a:r>
              <a:rPr lang="en-US" dirty="0"/>
              <a:t>Amygdala </a:t>
            </a:r>
            <a:r>
              <a:rPr lang="en-US" dirty="0" err="1"/>
              <a:t>balanseras</a:t>
            </a:r>
            <a:r>
              <a:rPr lang="en-US" dirty="0"/>
              <a:t> under </a:t>
            </a:r>
            <a:r>
              <a:rPr lang="en-US" dirty="0" err="1"/>
              <a:t>sömn</a:t>
            </a:r>
            <a:endParaRPr lang="en-US" dirty="0"/>
          </a:p>
          <a:p>
            <a:pPr>
              <a:lnSpc>
                <a:spcPct val="150000"/>
              </a:lnSpc>
            </a:pPr>
            <a:r>
              <a:rPr lang="en-US" dirty="0"/>
              <a:t>Vid </a:t>
            </a:r>
            <a:r>
              <a:rPr lang="en-US" dirty="0" err="1"/>
              <a:t>sömnbrist</a:t>
            </a:r>
            <a:r>
              <a:rPr lang="en-US" dirty="0"/>
              <a:t> </a:t>
            </a:r>
            <a:r>
              <a:rPr lang="en-US" dirty="0" err="1"/>
              <a:t>blir</a:t>
            </a:r>
            <a:r>
              <a:rPr lang="en-US" dirty="0"/>
              <a:t> amygdala </a:t>
            </a:r>
            <a:r>
              <a:rPr lang="en-US" dirty="0" err="1"/>
              <a:t>överaktiv</a:t>
            </a:r>
            <a:endParaRPr lang="en-US" dirty="0"/>
          </a:p>
          <a:p>
            <a:pPr>
              <a:lnSpc>
                <a:spcPct val="150000"/>
              </a:lnSpc>
            </a:pPr>
            <a:r>
              <a:rPr lang="en-US" dirty="0" err="1"/>
              <a:t>Utan</a:t>
            </a:r>
            <a:r>
              <a:rPr lang="en-US" dirty="0"/>
              <a:t> </a:t>
            </a:r>
            <a:r>
              <a:rPr lang="en-US" dirty="0" err="1"/>
              <a:t>sömn</a:t>
            </a:r>
            <a:r>
              <a:rPr lang="en-US" dirty="0"/>
              <a:t> </a:t>
            </a:r>
            <a:r>
              <a:rPr lang="en-US" dirty="0" err="1"/>
              <a:t>blir</a:t>
            </a:r>
            <a:r>
              <a:rPr lang="en-US" dirty="0"/>
              <a:t> vi </a:t>
            </a:r>
            <a:r>
              <a:rPr lang="en-US" dirty="0" err="1"/>
              <a:t>känslomässigt</a:t>
            </a:r>
            <a:r>
              <a:rPr lang="en-US" dirty="0"/>
              <a:t> </a:t>
            </a:r>
            <a:r>
              <a:rPr lang="en-US" dirty="0" err="1"/>
              <a:t>mer</a:t>
            </a:r>
            <a:r>
              <a:rPr lang="en-US" dirty="0"/>
              <a:t> </a:t>
            </a:r>
            <a:r>
              <a:rPr lang="en-US" dirty="0" err="1"/>
              <a:t>instabila</a:t>
            </a:r>
            <a:endParaRPr lang="en-US" dirty="0"/>
          </a:p>
        </p:txBody>
      </p:sp>
      <p:pic>
        <p:nvPicPr>
          <p:cNvPr id="5" name="Bildobjekt 4">
            <a:extLst>
              <a:ext uri="{FF2B5EF4-FFF2-40B4-BE49-F238E27FC236}">
                <a16:creationId xmlns:a16="http://schemas.microsoft.com/office/drawing/2014/main" id="{575A6F0D-A2DA-CCEB-B142-9F87C85D63C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6692" y="10"/>
            <a:ext cx="5709501" cy="6857990"/>
          </a:xfrm>
          <a:prstGeom prst="rect">
            <a:avLst/>
          </a:prstGeom>
          <a:noFill/>
        </p:spPr>
      </p:pic>
      <p:sp>
        <p:nvSpPr>
          <p:cNvPr id="3" name="Pil: nedåt 2">
            <a:extLst>
              <a:ext uri="{FF2B5EF4-FFF2-40B4-BE49-F238E27FC236}">
                <a16:creationId xmlns:a16="http://schemas.microsoft.com/office/drawing/2014/main" id="{68EA2319-E28E-4F2E-847E-3D0E4F17B1FC}"/>
              </a:ext>
            </a:extLst>
          </p:cNvPr>
          <p:cNvSpPr/>
          <p:nvPr/>
        </p:nvSpPr>
        <p:spPr>
          <a:xfrm rot="10800000">
            <a:off x="2912881" y="3917413"/>
            <a:ext cx="282805" cy="1725105"/>
          </a:xfrm>
          <a:prstGeom prst="downArrow">
            <a:avLst/>
          </a:prstGeom>
          <a:solidFill>
            <a:srgbClr val="9937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19581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EFD942-0DDA-38CA-55F3-D3C8CB71D416}"/>
              </a:ext>
            </a:extLst>
          </p:cNvPr>
          <p:cNvSpPr>
            <a:spLocks noGrp="1"/>
          </p:cNvSpPr>
          <p:nvPr>
            <p:ph type="title"/>
          </p:nvPr>
        </p:nvSpPr>
        <p:spPr>
          <a:xfrm>
            <a:off x="947738" y="836613"/>
            <a:ext cx="9472971" cy="716142"/>
          </a:xfrm>
        </p:spPr>
        <p:txBody>
          <a:bodyPr anchor="t">
            <a:normAutofit/>
          </a:bodyPr>
          <a:lstStyle/>
          <a:p>
            <a:r>
              <a:rPr lang="sv-SE" dirty="0"/>
              <a:t>Vad händer om man sover för lite?</a:t>
            </a:r>
          </a:p>
        </p:txBody>
      </p:sp>
      <p:pic>
        <p:nvPicPr>
          <p:cNvPr id="11" name="Bildobjekt 10" descr="Barn förströms i böcker">
            <a:extLst>
              <a:ext uri="{FF2B5EF4-FFF2-40B4-BE49-F238E27FC236}">
                <a16:creationId xmlns:a16="http://schemas.microsoft.com/office/drawing/2014/main" id="{073B8041-2B18-69C2-6AF3-F8E90EA38F41}"/>
              </a:ext>
            </a:extLst>
          </p:cNvPr>
          <p:cNvPicPr>
            <a:picLocks noChangeAspect="1"/>
          </p:cNvPicPr>
          <p:nvPr/>
        </p:nvPicPr>
        <p:blipFill>
          <a:blip r:embed="rId3" cstate="screen">
            <a:extLst>
              <a:ext uri="{28A0092B-C50C-407E-A947-70E740481C1C}">
                <a14:useLocalDpi xmlns:a14="http://schemas.microsoft.com/office/drawing/2010/main"/>
              </a:ext>
            </a:extLst>
          </a:blip>
          <a:srcRect r="-2"/>
          <a:stretch/>
        </p:blipFill>
        <p:spPr>
          <a:xfrm>
            <a:off x="947738" y="1776413"/>
            <a:ext cx="9472971" cy="4244974"/>
          </a:xfrm>
          <a:prstGeom prst="rect">
            <a:avLst/>
          </a:prstGeom>
          <a:noFill/>
        </p:spPr>
      </p:pic>
    </p:spTree>
    <p:extLst>
      <p:ext uri="{BB962C8B-B14F-4D97-AF65-F5344CB8AC3E}">
        <p14:creationId xmlns:p14="http://schemas.microsoft.com/office/powerpoint/2010/main" val="2901776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93BEB459-597D-8E42-3865-5105AD6D5B76}"/>
              </a:ext>
            </a:extLst>
          </p:cNvPr>
          <p:cNvSpPr txBox="1"/>
          <p:nvPr/>
        </p:nvSpPr>
        <p:spPr>
          <a:xfrm>
            <a:off x="468302" y="1332718"/>
            <a:ext cx="2732885" cy="103105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Sov regelbundet</a:t>
            </a:r>
            <a:endParaRPr kumimoji="0" lang="en-US" sz="2000" b="0" i="0" u="none" strike="noStrike" kern="1200" cap="none" spc="0" normalizeH="0" baseline="0" noProof="0" dirty="0">
              <a:ln>
                <a:noFill/>
              </a:ln>
              <a:solidFill>
                <a:schemeClr val="tx1"/>
              </a:solidFill>
              <a:effectLst/>
              <a:uLnTx/>
              <a:uFillTx/>
              <a:latin typeface="Arial" panose="020B0604020202020204" pitchFamily="34"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US" sz="800" dirty="0">
              <a:solidFill>
                <a:srgbClr val="000000"/>
              </a:solidFill>
              <a:latin typeface="Segoe UI" panose="020B0502040204020203" pitchFamily="34"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Lägg dig samma tid</a:t>
            </a:r>
          </a:p>
          <a:p>
            <a:pPr marL="207450" indent="-171450">
              <a:buClr>
                <a:srgbClr val="6F6E68">
                  <a:lumMod val="75000"/>
                </a:srgbClr>
              </a:buClr>
              <a:buFont typeface="Courier New" panose="02070309020205020404" pitchFamily="49" charset="0"/>
              <a:buChar char="o"/>
              <a:tabLst>
                <a:tab pos="180000" algn="l"/>
                <a:tab pos="252000" algn="l"/>
              </a:tabLst>
              <a:defRPr/>
            </a:pPr>
            <a:r>
              <a:rPr lang="sv-SE" sz="1600" dirty="0">
                <a:solidFill>
                  <a:srgbClr val="000000"/>
                </a:solidFill>
                <a:latin typeface="Arial"/>
              </a:rPr>
              <a:t>Helst 8-10 timmar/natt</a:t>
            </a:r>
          </a:p>
        </p:txBody>
      </p:sp>
      <p:sp>
        <p:nvSpPr>
          <p:cNvPr id="30" name="textruta 29">
            <a:extLst>
              <a:ext uri="{FF2B5EF4-FFF2-40B4-BE49-F238E27FC236}">
                <a16:creationId xmlns:a16="http://schemas.microsoft.com/office/drawing/2014/main" id="{38303471-B25F-43FC-8F63-6CA0A86E956D}"/>
              </a:ext>
            </a:extLst>
          </p:cNvPr>
          <p:cNvSpPr txBox="1"/>
          <p:nvPr/>
        </p:nvSpPr>
        <p:spPr>
          <a:xfrm>
            <a:off x="468301" y="3054907"/>
            <a:ext cx="2732885" cy="1400383"/>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Sängen</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Använd enbart för sömn</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Ej mobil/dator/TV från sängen</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Väckarklocka</a:t>
            </a:r>
            <a:r>
              <a:rPr kumimoji="0" lang="sv-SE" sz="1600" b="0" i="0" u="none" strike="noStrike" kern="1200" cap="none" spc="0" normalizeH="0" noProof="0" dirty="0">
                <a:ln>
                  <a:noFill/>
                </a:ln>
                <a:solidFill>
                  <a:srgbClr val="000000"/>
                </a:solidFill>
                <a:effectLst/>
                <a:uLnTx/>
                <a:uFillTx/>
                <a:latin typeface="Arial"/>
              </a:rPr>
              <a:t> (inte mobil)</a:t>
            </a:r>
            <a:endParaRPr kumimoji="0" lang="sv-SE" sz="1600" b="0" i="0" u="none" strike="noStrike" kern="1200" cap="none" spc="0" normalizeH="0" baseline="0" noProof="0" dirty="0">
              <a:ln>
                <a:noFill/>
              </a:ln>
              <a:solidFill>
                <a:srgbClr val="000000"/>
              </a:solidFill>
              <a:effectLst/>
              <a:uLnTx/>
              <a:uFillTx/>
              <a:latin typeface="Arial"/>
            </a:endParaRPr>
          </a:p>
        </p:txBody>
      </p:sp>
      <p:sp>
        <p:nvSpPr>
          <p:cNvPr id="35" name="textruta 34">
            <a:extLst>
              <a:ext uri="{FF2B5EF4-FFF2-40B4-BE49-F238E27FC236}">
                <a16:creationId xmlns:a16="http://schemas.microsoft.com/office/drawing/2014/main" id="{A3B57B77-E178-4516-B035-FEE75195579D}"/>
              </a:ext>
            </a:extLst>
          </p:cNvPr>
          <p:cNvSpPr txBox="1"/>
          <p:nvPr/>
        </p:nvSpPr>
        <p:spPr>
          <a:xfrm>
            <a:off x="3544484" y="1332718"/>
            <a:ext cx="2732885" cy="189282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Ät regelbundet</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3-5 måltider under dagen</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Mer grönsaker</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Mindre kaffe, te,</a:t>
            </a:r>
            <a:r>
              <a:rPr kumimoji="0" lang="sv-SE" sz="1600" b="0" i="0" u="none" strike="noStrike" kern="1200" cap="none" spc="0" normalizeH="0" noProof="0" dirty="0">
                <a:ln>
                  <a:noFill/>
                </a:ln>
                <a:solidFill>
                  <a:srgbClr val="000000"/>
                </a:solidFill>
                <a:effectLst/>
                <a:uLnTx/>
                <a:uFillTx/>
                <a:latin typeface="Arial"/>
              </a:rPr>
              <a:t> läsk, energidryck (6h marginal)</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noProof="0" dirty="0">
                <a:solidFill>
                  <a:srgbClr val="000000"/>
                </a:solidFill>
                <a:latin typeface="Arial"/>
              </a:rPr>
              <a:t>Undvik att vara proppmätt eller hungrig vid läggdags</a:t>
            </a:r>
          </a:p>
        </p:txBody>
      </p:sp>
      <p:sp>
        <p:nvSpPr>
          <p:cNvPr id="38" name="textruta 37">
            <a:extLst>
              <a:ext uri="{FF2B5EF4-FFF2-40B4-BE49-F238E27FC236}">
                <a16:creationId xmlns:a16="http://schemas.microsoft.com/office/drawing/2014/main" id="{AE648AB0-95EA-49A9-BB1A-25E4F99A8469}"/>
              </a:ext>
            </a:extLst>
          </p:cNvPr>
          <p:cNvSpPr txBox="1"/>
          <p:nvPr/>
        </p:nvSpPr>
        <p:spPr>
          <a:xfrm>
            <a:off x="3544483" y="4160097"/>
            <a:ext cx="2807872" cy="238526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Ligg inte sömnlös</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lvl="0" indent="-171450">
              <a:buClr>
                <a:srgbClr val="6F6E68">
                  <a:lumMod val="75000"/>
                </a:srgbClr>
              </a:buClr>
              <a:buFont typeface="Courier New" panose="02070309020205020404" pitchFamily="49" charset="0"/>
              <a:buChar char="o"/>
              <a:tabLst>
                <a:tab pos="180000" algn="l"/>
                <a:tab pos="252000" algn="l"/>
              </a:tabLst>
              <a:defRPr/>
            </a:pPr>
            <a:r>
              <a:rPr lang="sv-SE" sz="1600" dirty="0">
                <a:solidFill>
                  <a:srgbClr val="000000"/>
                </a:solidFill>
                <a:latin typeface="Arial"/>
              </a:rPr>
              <a:t>Inte somnat på 30 min? Gå upp och gör något stillsamt (läs bok/tidning eller lyssna på musik)</a:t>
            </a:r>
          </a:p>
          <a:p>
            <a:pPr marL="207450" lvl="0" indent="-171450">
              <a:buClr>
                <a:srgbClr val="6F6E68">
                  <a:lumMod val="75000"/>
                </a:srgbClr>
              </a:buClr>
              <a:buFont typeface="Courier New" panose="02070309020205020404" pitchFamily="49" charset="0"/>
              <a:buChar char="o"/>
              <a:tabLst>
                <a:tab pos="180000" algn="l"/>
                <a:tab pos="252000" algn="l"/>
              </a:tabLst>
              <a:defRPr/>
            </a:pPr>
            <a:r>
              <a:rPr lang="sv-SE" sz="1600" dirty="0">
                <a:solidFill>
                  <a:srgbClr val="000000"/>
                </a:solidFill>
                <a:latin typeface="Arial"/>
              </a:rPr>
              <a:t>Använd inte mobilen nattetid (ljuset från skärmen kan göra dig piggare)</a:t>
            </a:r>
          </a:p>
        </p:txBody>
      </p:sp>
      <p:sp>
        <p:nvSpPr>
          <p:cNvPr id="39" name="textruta 38">
            <a:extLst>
              <a:ext uri="{FF2B5EF4-FFF2-40B4-BE49-F238E27FC236}">
                <a16:creationId xmlns:a16="http://schemas.microsoft.com/office/drawing/2014/main" id="{3CD298A7-7CC0-471F-8917-168BAEE98F4B}"/>
              </a:ext>
            </a:extLst>
          </p:cNvPr>
          <p:cNvSpPr txBox="1"/>
          <p:nvPr/>
        </p:nvSpPr>
        <p:spPr>
          <a:xfrm>
            <a:off x="428384" y="5146428"/>
            <a:ext cx="2732885" cy="1384995"/>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Sovrummet</a:t>
            </a: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Svalt (ca 17 grader)</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Mörkt (gardiner/</a:t>
            </a:r>
            <a:r>
              <a:rPr lang="sv-SE" sz="1600" dirty="0" err="1">
                <a:solidFill>
                  <a:srgbClr val="000000"/>
                </a:solidFill>
                <a:latin typeface="Arial"/>
              </a:rPr>
              <a:t>sovmask</a:t>
            </a:r>
            <a:r>
              <a:rPr lang="sv-SE" sz="1600" dirty="0">
                <a:solidFill>
                  <a:srgbClr val="000000"/>
                </a:solidFill>
                <a:latin typeface="Arial"/>
              </a:rPr>
              <a:t>)</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Tyst</a:t>
            </a:r>
            <a:r>
              <a:rPr kumimoji="0" lang="sv-SE" sz="1600" b="0" i="0" u="none" strike="noStrike" kern="1200" cap="none" spc="0" normalizeH="0" noProof="0" dirty="0">
                <a:ln>
                  <a:noFill/>
                </a:ln>
                <a:solidFill>
                  <a:srgbClr val="000000"/>
                </a:solidFill>
                <a:effectLst/>
                <a:uLnTx/>
                <a:uFillTx/>
                <a:latin typeface="Arial"/>
              </a:rPr>
              <a:t> (öronproppar eller vitt brusljud vid störande)</a:t>
            </a:r>
            <a:endParaRPr kumimoji="0" lang="sv-SE" sz="1600" b="0" i="0" u="none" strike="noStrike" kern="1200" cap="none" spc="0" normalizeH="0" baseline="0" noProof="0" dirty="0">
              <a:ln>
                <a:noFill/>
              </a:ln>
              <a:solidFill>
                <a:srgbClr val="000000"/>
              </a:solidFill>
              <a:effectLst/>
              <a:uLnTx/>
              <a:uFillTx/>
              <a:latin typeface="Arial"/>
            </a:endParaRPr>
          </a:p>
        </p:txBody>
      </p:sp>
      <p:sp>
        <p:nvSpPr>
          <p:cNvPr id="41" name="textruta 40">
            <a:extLst>
              <a:ext uri="{FF2B5EF4-FFF2-40B4-BE49-F238E27FC236}">
                <a16:creationId xmlns:a16="http://schemas.microsoft.com/office/drawing/2014/main" id="{C66040AD-200D-4CBA-8A0A-D43910F8A1B7}"/>
              </a:ext>
            </a:extLst>
          </p:cNvPr>
          <p:cNvSpPr txBox="1"/>
          <p:nvPr/>
        </p:nvSpPr>
        <p:spPr>
          <a:xfrm>
            <a:off x="6695651" y="1332718"/>
            <a:ext cx="5071771" cy="2877711"/>
          </a:xfrm>
          <a:prstGeom prst="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På dagen: gör mer av</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000000"/>
                </a:solidFill>
                <a:effectLst/>
                <a:uLnTx/>
                <a:uFillTx/>
                <a:latin typeface="Arial"/>
              </a:rPr>
              <a:t>Nedvarvning/avslappning (ca en timme före läggdags)</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Medveten närvaro (</a:t>
            </a:r>
            <a:r>
              <a:rPr lang="sv-SE" sz="1600" dirty="0" err="1">
                <a:solidFill>
                  <a:srgbClr val="000000"/>
                </a:solidFill>
                <a:latin typeface="Arial"/>
              </a:rPr>
              <a:t>mindfulness</a:t>
            </a:r>
            <a:r>
              <a:rPr lang="sv-SE" sz="1600" dirty="0">
                <a:solidFill>
                  <a:srgbClr val="000000"/>
                </a:solidFill>
                <a:latin typeface="Arial"/>
              </a:rPr>
              <a:t>)</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Promenader i dagsljus (gärna förmiddag)</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Klappa hund/katt</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Lyssna på musik</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Motionera (30-60 min/dag)</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Läs en bok</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000000"/>
                </a:solidFill>
                <a:latin typeface="Arial"/>
              </a:rPr>
              <a:t>Skriv ner saker du behöver komma ihåg (lättare att släppa måsten)</a:t>
            </a:r>
          </a:p>
        </p:txBody>
      </p:sp>
      <p:sp>
        <p:nvSpPr>
          <p:cNvPr id="42" name="textruta 41">
            <a:extLst>
              <a:ext uri="{FF2B5EF4-FFF2-40B4-BE49-F238E27FC236}">
                <a16:creationId xmlns:a16="http://schemas.microsoft.com/office/drawing/2014/main" id="{ECD4C41A-FC0F-4797-929F-D6758187B450}"/>
              </a:ext>
            </a:extLst>
          </p:cNvPr>
          <p:cNvSpPr txBox="1"/>
          <p:nvPr/>
        </p:nvSpPr>
        <p:spPr>
          <a:xfrm>
            <a:off x="6735569" y="5391203"/>
            <a:ext cx="5164389" cy="1154162"/>
          </a:xfrm>
          <a:prstGeom prst="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sv-SE" sz="2000" b="1" dirty="0">
                <a:solidFill>
                  <a:schemeClr val="tx1"/>
                </a:solidFill>
                <a:latin typeface="Arial" panose="020B0604020202020204" pitchFamily="34" charset="0"/>
              </a:rPr>
              <a:t>Timmarna innan läggdags: gör </a:t>
            </a:r>
            <a:r>
              <a:rPr lang="sv-SE" sz="2000" b="1" u="sng" dirty="0">
                <a:solidFill>
                  <a:srgbClr val="C00000"/>
                </a:solidFill>
                <a:latin typeface="Arial" panose="020B0604020202020204" pitchFamily="34" charset="0"/>
              </a:rPr>
              <a:t>mindre</a:t>
            </a:r>
            <a:r>
              <a:rPr lang="sv-SE" sz="2000" b="1" dirty="0">
                <a:solidFill>
                  <a:schemeClr val="tx1"/>
                </a:solidFill>
                <a:latin typeface="Arial" panose="020B0604020202020204" pitchFamily="34" charset="0"/>
              </a:rPr>
              <a:t> av</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sv-SE"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kumimoji="0" lang="sv-SE" sz="1600" b="0" i="0" u="none" strike="noStrike" kern="1200" cap="none" spc="0" normalizeH="0" baseline="0" noProof="0" dirty="0">
                <a:ln>
                  <a:noFill/>
                </a:ln>
                <a:solidFill>
                  <a:srgbClr val="C00000"/>
                </a:solidFill>
                <a:effectLst/>
                <a:uLnTx/>
                <a:uFillTx/>
                <a:latin typeface="Arial"/>
              </a:rPr>
              <a:t>Fysiskt ansträngande träning</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C00000"/>
                </a:solidFill>
                <a:latin typeface="Arial"/>
              </a:rPr>
              <a:t>Kolla på mobil/dator/TV</a:t>
            </a:r>
          </a:p>
          <a:p>
            <a:pPr marL="207450" marR="0" lvl="0" indent="-171450" algn="l" defTabSz="914400" rtl="0" eaLnBrk="1" fontAlgn="auto" latinLnBrk="0" hangingPunct="1">
              <a:spcBef>
                <a:spcPts val="0"/>
              </a:spcBef>
              <a:spcAft>
                <a:spcPts val="0"/>
              </a:spcAft>
              <a:buClr>
                <a:srgbClr val="6F6E68">
                  <a:lumMod val="75000"/>
                </a:srgbClr>
              </a:buClr>
              <a:buSzTx/>
              <a:buFont typeface="Courier New" panose="02070309020205020404" pitchFamily="49" charset="0"/>
              <a:buChar char="o"/>
              <a:tabLst>
                <a:tab pos="180000" algn="l"/>
                <a:tab pos="252000" algn="l"/>
              </a:tabLst>
              <a:defRPr/>
            </a:pPr>
            <a:r>
              <a:rPr lang="sv-SE" sz="1600" dirty="0">
                <a:solidFill>
                  <a:srgbClr val="C00000"/>
                </a:solidFill>
                <a:latin typeface="Arial"/>
              </a:rPr>
              <a:t>Grubbla på allt som ska göras</a:t>
            </a:r>
          </a:p>
        </p:txBody>
      </p:sp>
      <p:sp>
        <p:nvSpPr>
          <p:cNvPr id="3" name="textruta 2">
            <a:extLst>
              <a:ext uri="{FF2B5EF4-FFF2-40B4-BE49-F238E27FC236}">
                <a16:creationId xmlns:a16="http://schemas.microsoft.com/office/drawing/2014/main" id="{4B3B52DA-B592-4060-8972-220794B68448}"/>
              </a:ext>
            </a:extLst>
          </p:cNvPr>
          <p:cNvSpPr txBox="1"/>
          <p:nvPr/>
        </p:nvSpPr>
        <p:spPr>
          <a:xfrm>
            <a:off x="3225334" y="375449"/>
            <a:ext cx="4828653" cy="584775"/>
          </a:xfrm>
          <a:prstGeom prst="rect">
            <a:avLst/>
          </a:prstGeom>
          <a:noFill/>
        </p:spPr>
        <p:txBody>
          <a:bodyPr wrap="square" rtlCol="0">
            <a:spAutoFit/>
          </a:bodyPr>
          <a:lstStyle/>
          <a:p>
            <a:r>
              <a:rPr lang="sv-SE" sz="3200" dirty="0"/>
              <a:t>Skapa goda sömnvanor</a:t>
            </a:r>
          </a:p>
        </p:txBody>
      </p:sp>
      <p:sp>
        <p:nvSpPr>
          <p:cNvPr id="9" name="textruta 8">
            <a:extLst>
              <a:ext uri="{FF2B5EF4-FFF2-40B4-BE49-F238E27FC236}">
                <a16:creationId xmlns:a16="http://schemas.microsoft.com/office/drawing/2014/main" id="{22A02865-6839-433A-8D73-BB8614884E6C}"/>
              </a:ext>
            </a:extLst>
          </p:cNvPr>
          <p:cNvSpPr txBox="1"/>
          <p:nvPr/>
        </p:nvSpPr>
        <p:spPr>
          <a:xfrm>
            <a:off x="6735569" y="4582923"/>
            <a:ext cx="5031853" cy="369332"/>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sv-SE" b="1" dirty="0"/>
              <a:t>Hur</a:t>
            </a:r>
            <a:r>
              <a:rPr lang="sv-SE" dirty="0"/>
              <a:t> hjälper dessa råd våra inre klockor?</a:t>
            </a:r>
          </a:p>
        </p:txBody>
      </p:sp>
    </p:spTree>
    <p:extLst>
      <p:ext uri="{BB962C8B-B14F-4D97-AF65-F5344CB8AC3E}">
        <p14:creationId xmlns:p14="http://schemas.microsoft.com/office/powerpoint/2010/main" val="405862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p:cTn id="14" dur="500" fill="hold"/>
                                        <p:tgtEl>
                                          <p:spTgt spid="30"/>
                                        </p:tgtEl>
                                        <p:attrNameLst>
                                          <p:attrName>ppt_w</p:attrName>
                                        </p:attrNameLst>
                                      </p:cBhvr>
                                      <p:tavLst>
                                        <p:tav tm="0">
                                          <p:val>
                                            <p:fltVal val="0"/>
                                          </p:val>
                                        </p:tav>
                                        <p:tav tm="100000">
                                          <p:val>
                                            <p:strVal val="#ppt_w"/>
                                          </p:val>
                                        </p:tav>
                                      </p:tavLst>
                                    </p:anim>
                                    <p:anim calcmode="lin" valueType="num">
                                      <p:cBhvr>
                                        <p:cTn id="15" dur="500" fill="hold"/>
                                        <p:tgtEl>
                                          <p:spTgt spid="30"/>
                                        </p:tgtEl>
                                        <p:attrNameLst>
                                          <p:attrName>ppt_h</p:attrName>
                                        </p:attrNameLst>
                                      </p:cBhvr>
                                      <p:tavLst>
                                        <p:tav tm="0">
                                          <p:val>
                                            <p:fltVal val="0"/>
                                          </p:val>
                                        </p:tav>
                                        <p:tav tm="100000">
                                          <p:val>
                                            <p:strVal val="#ppt_h"/>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anim calcmode="lin" valueType="num">
                                      <p:cBhvr>
                                        <p:cTn id="21" dur="500" fill="hold"/>
                                        <p:tgtEl>
                                          <p:spTgt spid="35"/>
                                        </p:tgtEl>
                                        <p:attrNameLst>
                                          <p:attrName>ppt_w</p:attrName>
                                        </p:attrNameLst>
                                      </p:cBhvr>
                                      <p:tavLst>
                                        <p:tav tm="0">
                                          <p:val>
                                            <p:fltVal val="0"/>
                                          </p:val>
                                        </p:tav>
                                        <p:tav tm="100000">
                                          <p:val>
                                            <p:strVal val="#ppt_w"/>
                                          </p:val>
                                        </p:tav>
                                      </p:tavLst>
                                    </p:anim>
                                    <p:anim calcmode="lin" valueType="num">
                                      <p:cBhvr>
                                        <p:cTn id="22" dur="500" fill="hold"/>
                                        <p:tgtEl>
                                          <p:spTgt spid="35"/>
                                        </p:tgtEl>
                                        <p:attrNameLst>
                                          <p:attrName>ppt_h</p:attrName>
                                        </p:attrNameLst>
                                      </p:cBhvr>
                                      <p:tavLst>
                                        <p:tav tm="0">
                                          <p:val>
                                            <p:fltVal val="0"/>
                                          </p:val>
                                        </p:tav>
                                        <p:tav tm="100000">
                                          <p:val>
                                            <p:strVal val="#ppt_h"/>
                                          </p:val>
                                        </p:tav>
                                      </p:tavLst>
                                    </p:anim>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p:cTn id="28" dur="500" fill="hold"/>
                                        <p:tgtEl>
                                          <p:spTgt spid="38"/>
                                        </p:tgtEl>
                                        <p:attrNameLst>
                                          <p:attrName>ppt_w</p:attrName>
                                        </p:attrNameLst>
                                      </p:cBhvr>
                                      <p:tavLst>
                                        <p:tav tm="0">
                                          <p:val>
                                            <p:fltVal val="0"/>
                                          </p:val>
                                        </p:tav>
                                        <p:tav tm="100000">
                                          <p:val>
                                            <p:strVal val="#ppt_w"/>
                                          </p:val>
                                        </p:tav>
                                      </p:tavLst>
                                    </p:anim>
                                    <p:anim calcmode="lin" valueType="num">
                                      <p:cBhvr>
                                        <p:cTn id="29" dur="500" fill="hold"/>
                                        <p:tgtEl>
                                          <p:spTgt spid="38"/>
                                        </p:tgtEl>
                                        <p:attrNameLst>
                                          <p:attrName>ppt_h</p:attrName>
                                        </p:attrNameLst>
                                      </p:cBhvr>
                                      <p:tavLst>
                                        <p:tav tm="0">
                                          <p:val>
                                            <p:fltVal val="0"/>
                                          </p:val>
                                        </p:tav>
                                        <p:tav tm="100000">
                                          <p:val>
                                            <p:strVal val="#ppt_h"/>
                                          </p:val>
                                        </p:tav>
                                      </p:tavLst>
                                    </p:anim>
                                    <p:animEffect transition="in" filter="fade">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500" fill="hold"/>
                                        <p:tgtEl>
                                          <p:spTgt spid="39"/>
                                        </p:tgtEl>
                                        <p:attrNameLst>
                                          <p:attrName>ppt_w</p:attrName>
                                        </p:attrNameLst>
                                      </p:cBhvr>
                                      <p:tavLst>
                                        <p:tav tm="0">
                                          <p:val>
                                            <p:fltVal val="0"/>
                                          </p:val>
                                        </p:tav>
                                        <p:tav tm="100000">
                                          <p:val>
                                            <p:strVal val="#ppt_w"/>
                                          </p:val>
                                        </p:tav>
                                      </p:tavLst>
                                    </p:anim>
                                    <p:anim calcmode="lin" valueType="num">
                                      <p:cBhvr>
                                        <p:cTn id="36" dur="500" fill="hold"/>
                                        <p:tgtEl>
                                          <p:spTgt spid="39"/>
                                        </p:tgtEl>
                                        <p:attrNameLst>
                                          <p:attrName>ppt_h</p:attrName>
                                        </p:attrNameLst>
                                      </p:cBhvr>
                                      <p:tavLst>
                                        <p:tav tm="0">
                                          <p:val>
                                            <p:fltVal val="0"/>
                                          </p:val>
                                        </p:tav>
                                        <p:tav tm="100000">
                                          <p:val>
                                            <p:strVal val="#ppt_h"/>
                                          </p:val>
                                        </p:tav>
                                      </p:tavLst>
                                    </p:anim>
                                    <p:animEffect transition="in" filter="fade">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 calcmode="lin" valueType="num">
                                      <p:cBhvr>
                                        <p:cTn id="42" dur="500" fill="hold"/>
                                        <p:tgtEl>
                                          <p:spTgt spid="41"/>
                                        </p:tgtEl>
                                        <p:attrNameLst>
                                          <p:attrName>ppt_w</p:attrName>
                                        </p:attrNameLst>
                                      </p:cBhvr>
                                      <p:tavLst>
                                        <p:tav tm="0">
                                          <p:val>
                                            <p:fltVal val="0"/>
                                          </p:val>
                                        </p:tav>
                                        <p:tav tm="100000">
                                          <p:val>
                                            <p:strVal val="#ppt_w"/>
                                          </p:val>
                                        </p:tav>
                                      </p:tavLst>
                                    </p:anim>
                                    <p:anim calcmode="lin" valueType="num">
                                      <p:cBhvr>
                                        <p:cTn id="43" dur="500" fill="hold"/>
                                        <p:tgtEl>
                                          <p:spTgt spid="41"/>
                                        </p:tgtEl>
                                        <p:attrNameLst>
                                          <p:attrName>ppt_h</p:attrName>
                                        </p:attrNameLst>
                                      </p:cBhvr>
                                      <p:tavLst>
                                        <p:tav tm="0">
                                          <p:val>
                                            <p:fltVal val="0"/>
                                          </p:val>
                                        </p:tav>
                                        <p:tav tm="100000">
                                          <p:val>
                                            <p:strVal val="#ppt_h"/>
                                          </p:val>
                                        </p:tav>
                                      </p:tavLst>
                                    </p:anim>
                                    <p:animEffect transition="in" filter="fade">
                                      <p:cBhvr>
                                        <p:cTn id="44" dur="500"/>
                                        <p:tgtEl>
                                          <p:spTgt spid="4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0" grpId="0" animBg="1"/>
      <p:bldP spid="35" grpId="0" animBg="1"/>
      <p:bldP spid="38" grpId="0" animBg="1"/>
      <p:bldP spid="39" grpId="0" animBg="1"/>
      <p:bldP spid="41" grpId="0" animBg="1"/>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18B79B-CD13-43D5-8D33-230B371F505D}"/>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D44B5444-1BDC-4F73-B9A6-E933BAED7301}"/>
              </a:ext>
            </a:extLst>
          </p:cNvPr>
          <p:cNvSpPr>
            <a:spLocks noGrp="1"/>
          </p:cNvSpPr>
          <p:nvPr>
            <p:ph sz="quarter" idx="13"/>
          </p:nvPr>
        </p:nvSpPr>
        <p:spPr/>
        <p:txBody>
          <a:bodyPr/>
          <a:lstStyle/>
          <a:p>
            <a:pPr marL="342900" indent="-342900">
              <a:lnSpc>
                <a:spcPct val="150000"/>
              </a:lnSpc>
              <a:buFont typeface="+mj-lt"/>
              <a:buAutoNum type="arabicPeriod"/>
            </a:pPr>
            <a:r>
              <a:rPr lang="sv-SE" dirty="0"/>
              <a:t>Varför är det viktigt att sova?</a:t>
            </a:r>
          </a:p>
          <a:p>
            <a:pPr marL="342900" indent="-342900">
              <a:lnSpc>
                <a:spcPct val="150000"/>
              </a:lnSpc>
              <a:buFont typeface="+mj-lt"/>
              <a:buAutoNum type="arabicPeriod"/>
            </a:pPr>
            <a:r>
              <a:rPr lang="sv-SE" dirty="0"/>
              <a:t>Hur många timmars sömn brukar en tonåring behöva?</a:t>
            </a:r>
          </a:p>
          <a:p>
            <a:pPr marL="342900" indent="-342900">
              <a:lnSpc>
                <a:spcPct val="150000"/>
              </a:lnSpc>
              <a:buFont typeface="+mj-lt"/>
              <a:buAutoNum type="arabicPeriod"/>
            </a:pPr>
            <a:r>
              <a:rPr lang="sv-SE" dirty="0"/>
              <a:t>Vad heter hormonet som gör oss trötta?</a:t>
            </a:r>
          </a:p>
          <a:p>
            <a:pPr marL="342900" indent="-342900">
              <a:lnSpc>
                <a:spcPct val="150000"/>
              </a:lnSpc>
              <a:buFont typeface="+mj-lt"/>
              <a:buAutoNum type="arabicPeriod"/>
            </a:pPr>
            <a:r>
              <a:rPr lang="sv-SE" dirty="0"/>
              <a:t>Vilken betydelse har ljus för vår dygnsrytm?</a:t>
            </a:r>
          </a:p>
          <a:p>
            <a:pPr marL="342900" indent="-342900">
              <a:lnSpc>
                <a:spcPct val="150000"/>
              </a:lnSpc>
              <a:buFont typeface="+mj-lt"/>
              <a:buAutoNum type="arabicPeriod"/>
            </a:pPr>
            <a:r>
              <a:rPr lang="sv-SE" dirty="0"/>
              <a:t>Beskriv sömncykelns olika faser.</a:t>
            </a:r>
          </a:p>
          <a:p>
            <a:pPr marL="342900" indent="-342900">
              <a:lnSpc>
                <a:spcPct val="150000"/>
              </a:lnSpc>
              <a:buFont typeface="+mj-lt"/>
              <a:buAutoNum type="arabicPeriod"/>
            </a:pPr>
            <a:r>
              <a:rPr lang="sv-SE" dirty="0"/>
              <a:t>Ge tre varningar för sådant som kan störa sömnen.</a:t>
            </a:r>
          </a:p>
          <a:p>
            <a:pPr marL="342900" indent="-342900">
              <a:lnSpc>
                <a:spcPct val="150000"/>
              </a:lnSpc>
              <a:buFont typeface="+mj-lt"/>
              <a:buAutoNum type="arabicPeriod"/>
            </a:pPr>
            <a:r>
              <a:rPr lang="sv-SE" dirty="0"/>
              <a:t>Ge tre tips på bra sömnvanor.</a:t>
            </a:r>
          </a:p>
        </p:txBody>
      </p:sp>
    </p:spTree>
    <p:extLst>
      <p:ext uri="{BB962C8B-B14F-4D97-AF65-F5344CB8AC3E}">
        <p14:creationId xmlns:p14="http://schemas.microsoft.com/office/powerpoint/2010/main" val="299260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57E71-DDB7-4144-9C36-1D5EBB9730AA}"/>
              </a:ext>
            </a:extLst>
          </p:cNvPr>
          <p:cNvSpPr>
            <a:spLocks noGrp="1"/>
          </p:cNvSpPr>
          <p:nvPr>
            <p:ph type="title"/>
          </p:nvPr>
        </p:nvSpPr>
        <p:spPr>
          <a:xfrm>
            <a:off x="7003175" y="972000"/>
            <a:ext cx="4140000" cy="1325563"/>
          </a:xfrm>
        </p:spPr>
        <p:txBody>
          <a:bodyPr anchor="b">
            <a:normAutofit/>
          </a:bodyPr>
          <a:lstStyle/>
          <a:p>
            <a:r>
              <a:rPr lang="sv-SE" dirty="0"/>
              <a:t>Varför sover vi?</a:t>
            </a:r>
          </a:p>
        </p:txBody>
      </p:sp>
      <p:sp>
        <p:nvSpPr>
          <p:cNvPr id="7" name="Content Placeholder 2">
            <a:extLst>
              <a:ext uri="{FF2B5EF4-FFF2-40B4-BE49-F238E27FC236}">
                <a16:creationId xmlns:a16="http://schemas.microsoft.com/office/drawing/2014/main" id="{50B7345B-5044-2EBE-DB6E-95F4B3815804}"/>
              </a:ext>
            </a:extLst>
          </p:cNvPr>
          <p:cNvSpPr>
            <a:spLocks noGrp="1"/>
          </p:cNvSpPr>
          <p:nvPr>
            <p:ph sz="half" idx="2"/>
          </p:nvPr>
        </p:nvSpPr>
        <p:spPr>
          <a:xfrm>
            <a:off x="7003175" y="2484000"/>
            <a:ext cx="4140000" cy="3240000"/>
          </a:xfrm>
        </p:spPr>
        <p:txBody>
          <a:bodyPr/>
          <a:lstStyle/>
          <a:p>
            <a:r>
              <a:rPr lang="sv-SE" dirty="0"/>
              <a:t>Kroppen återhämtar sig och växer</a:t>
            </a:r>
          </a:p>
          <a:p>
            <a:r>
              <a:rPr lang="sv-SE" dirty="0"/>
              <a:t>Immunförsvaret stärks</a:t>
            </a:r>
          </a:p>
          <a:p>
            <a:r>
              <a:rPr lang="sv-SE" dirty="0"/>
              <a:t>Hjärnan bearbetar det vi lärt oss under dagen</a:t>
            </a:r>
          </a:p>
          <a:p>
            <a:r>
              <a:rPr lang="sv-SE" dirty="0"/>
              <a:t>Viktigt för minne, koncentration och humör</a:t>
            </a:r>
          </a:p>
        </p:txBody>
      </p:sp>
      <p:pic>
        <p:nvPicPr>
          <p:cNvPr id="4" name="Bildobjekt 3">
            <a:extLst>
              <a:ext uri="{FF2B5EF4-FFF2-40B4-BE49-F238E27FC236}">
                <a16:creationId xmlns:a16="http://schemas.microsoft.com/office/drawing/2014/main" id="{208FF855-6E1E-4954-8275-7B3C6C0A5B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939" y="1113515"/>
            <a:ext cx="6381946" cy="4252969"/>
          </a:xfrm>
          <a:prstGeom prst="rect">
            <a:avLst/>
          </a:prstGeom>
        </p:spPr>
      </p:pic>
      <p:sp>
        <p:nvSpPr>
          <p:cNvPr id="3" name="textruta 2">
            <a:extLst>
              <a:ext uri="{FF2B5EF4-FFF2-40B4-BE49-F238E27FC236}">
                <a16:creationId xmlns:a16="http://schemas.microsoft.com/office/drawing/2014/main" id="{2184EFEE-DE14-4319-9CFA-359C5AD63AE0}"/>
              </a:ext>
            </a:extLst>
          </p:cNvPr>
          <p:cNvSpPr txBox="1"/>
          <p:nvPr/>
        </p:nvSpPr>
        <p:spPr>
          <a:xfrm>
            <a:off x="1144514" y="5619624"/>
            <a:ext cx="5698347" cy="830997"/>
          </a:xfrm>
          <a:prstGeom prst="rect">
            <a:avLst/>
          </a:prstGeom>
          <a:noFill/>
        </p:spPr>
        <p:txBody>
          <a:bodyPr wrap="square" rtlCol="0">
            <a:spAutoFit/>
          </a:bodyPr>
          <a:lstStyle/>
          <a:p>
            <a:r>
              <a:rPr lang="sv-SE" sz="2400" dirty="0"/>
              <a:t>Katter sover ca 12-16 timmar per dygn.</a:t>
            </a:r>
          </a:p>
          <a:p>
            <a:r>
              <a:rPr lang="sv-SE" sz="2400" dirty="0"/>
              <a:t>Hur många timmar sover du?</a:t>
            </a:r>
          </a:p>
        </p:txBody>
      </p:sp>
    </p:spTree>
    <p:extLst>
      <p:ext uri="{BB962C8B-B14F-4D97-AF65-F5344CB8AC3E}">
        <p14:creationId xmlns:p14="http://schemas.microsoft.com/office/powerpoint/2010/main" val="361029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5B656477-5289-4E0C-8468-7BFD9DA05BAD}"/>
              </a:ext>
            </a:extLst>
          </p:cNvPr>
          <p:cNvSpPr txBox="1"/>
          <p:nvPr/>
        </p:nvSpPr>
        <p:spPr>
          <a:xfrm>
            <a:off x="5232063" y="951545"/>
            <a:ext cx="5671096" cy="1384995"/>
          </a:xfrm>
          <a:prstGeom prst="rect">
            <a:avLst/>
          </a:prstGeom>
          <a:noFill/>
        </p:spPr>
        <p:txBody>
          <a:bodyPr wrap="square">
            <a:spAutoFit/>
          </a:bodyPr>
          <a:lstStyle/>
          <a:p>
            <a:r>
              <a:rPr lang="sv-SE" sz="2800" i="1" dirty="0"/>
              <a:t>”55 procent av ungdomarna sover mindre än rekommenderade åtta timmar per natt”</a:t>
            </a:r>
          </a:p>
        </p:txBody>
      </p:sp>
      <p:sp>
        <p:nvSpPr>
          <p:cNvPr id="5" name="textruta 4">
            <a:extLst>
              <a:ext uri="{FF2B5EF4-FFF2-40B4-BE49-F238E27FC236}">
                <a16:creationId xmlns:a16="http://schemas.microsoft.com/office/drawing/2014/main" id="{82C7B7A9-9C70-4DEB-9788-CD0BFD34B09C}"/>
              </a:ext>
            </a:extLst>
          </p:cNvPr>
          <p:cNvSpPr txBox="1"/>
          <p:nvPr/>
        </p:nvSpPr>
        <p:spPr>
          <a:xfrm>
            <a:off x="5232063" y="2660010"/>
            <a:ext cx="4923227" cy="461665"/>
          </a:xfrm>
          <a:prstGeom prst="rect">
            <a:avLst/>
          </a:prstGeom>
          <a:noFill/>
        </p:spPr>
        <p:txBody>
          <a:bodyPr wrap="square">
            <a:spAutoFit/>
          </a:bodyPr>
          <a:lstStyle/>
          <a:p>
            <a:r>
              <a:rPr lang="sv-SE" sz="1200" dirty="0"/>
              <a:t>KÄLLA: Högskolan i Borås</a:t>
            </a:r>
          </a:p>
          <a:p>
            <a:r>
              <a:rPr lang="sv-SE" sz="1200" b="1" dirty="0"/>
              <a:t>Många unga sover för lite – ny avhandling visar vägen framåt</a:t>
            </a:r>
          </a:p>
        </p:txBody>
      </p:sp>
      <p:pic>
        <p:nvPicPr>
          <p:cNvPr id="6" name="Bild 5" descr="Sova med hel fyllning">
            <a:extLst>
              <a:ext uri="{FF2B5EF4-FFF2-40B4-BE49-F238E27FC236}">
                <a16:creationId xmlns:a16="http://schemas.microsoft.com/office/drawing/2014/main" id="{31835780-19C0-47F2-9C62-2422CD9677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8118" y="779205"/>
            <a:ext cx="2973443" cy="2973443"/>
          </a:xfrm>
          <a:prstGeom prst="rect">
            <a:avLst/>
          </a:prstGeom>
        </p:spPr>
      </p:pic>
      <p:sp>
        <p:nvSpPr>
          <p:cNvPr id="7" name="textruta 6">
            <a:extLst>
              <a:ext uri="{FF2B5EF4-FFF2-40B4-BE49-F238E27FC236}">
                <a16:creationId xmlns:a16="http://schemas.microsoft.com/office/drawing/2014/main" id="{3275F090-925C-4E8E-B7F2-39C9E939203B}"/>
              </a:ext>
            </a:extLst>
          </p:cNvPr>
          <p:cNvSpPr txBox="1"/>
          <p:nvPr/>
        </p:nvSpPr>
        <p:spPr>
          <a:xfrm>
            <a:off x="1038118" y="3893574"/>
            <a:ext cx="8117993" cy="1938992"/>
          </a:xfrm>
          <a:prstGeom prst="rect">
            <a:avLst/>
          </a:prstGeom>
          <a:noFill/>
        </p:spPr>
        <p:txBody>
          <a:bodyPr wrap="square" rtlCol="0">
            <a:spAutoFit/>
          </a:bodyPr>
          <a:lstStyle/>
          <a:p>
            <a:r>
              <a:rPr lang="sv-SE" sz="4000" dirty="0"/>
              <a:t>OBS! </a:t>
            </a:r>
          </a:p>
          <a:p>
            <a:r>
              <a:rPr lang="sv-SE" sz="4000" dirty="0">
                <a:effectLst/>
                <a:latin typeface="Calibri" panose="020F0502020204030204" pitchFamily="34" charset="0"/>
                <a:ea typeface="Times New Roman" panose="02020603050405020304" pitchFamily="18" charset="0"/>
              </a:rPr>
              <a:t>Det handlar också om sömnkvalitet</a:t>
            </a:r>
            <a:r>
              <a:rPr lang="sv-SE" sz="4000" dirty="0"/>
              <a:t>:</a:t>
            </a:r>
          </a:p>
          <a:p>
            <a:r>
              <a:rPr lang="sv-SE" sz="4000" dirty="0"/>
              <a:t>1h + 2h + 1h + 4h ≠ 8h</a:t>
            </a:r>
          </a:p>
        </p:txBody>
      </p:sp>
    </p:spTree>
    <p:extLst>
      <p:ext uri="{BB962C8B-B14F-4D97-AF65-F5344CB8AC3E}">
        <p14:creationId xmlns:p14="http://schemas.microsoft.com/office/powerpoint/2010/main" val="3025467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E81DF-BC0E-C6AD-0B5E-2FBC642056F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A9DB206-B662-DB10-2F7F-4AFDDDB28D4B}"/>
              </a:ext>
            </a:extLst>
          </p:cNvPr>
          <p:cNvSpPr>
            <a:spLocks noGrp="1"/>
          </p:cNvSpPr>
          <p:nvPr>
            <p:ph type="title"/>
          </p:nvPr>
        </p:nvSpPr>
        <p:spPr>
          <a:xfrm>
            <a:off x="8235502" y="962374"/>
            <a:ext cx="3488069" cy="1325563"/>
          </a:xfrm>
        </p:spPr>
        <p:txBody>
          <a:bodyPr anchor="b">
            <a:normAutofit fontScale="90000"/>
          </a:bodyPr>
          <a:lstStyle/>
          <a:p>
            <a:r>
              <a:rPr lang="sv-SE" sz="3200" dirty="0"/>
              <a:t>Rekommenderad</a:t>
            </a:r>
            <a:br>
              <a:rPr lang="sv-SE" sz="3200" dirty="0"/>
            </a:br>
            <a:r>
              <a:rPr lang="sv-SE" sz="3200" dirty="0" err="1"/>
              <a:t>sömntid</a:t>
            </a:r>
            <a:r>
              <a:rPr lang="sv-SE" sz="3200" dirty="0"/>
              <a:t> för behov i olika åldrar</a:t>
            </a:r>
          </a:p>
        </p:txBody>
      </p:sp>
      <p:pic>
        <p:nvPicPr>
          <p:cNvPr id="4" name="Bildobjekt 3" descr="Barn som använder en bärbar dator">
            <a:extLst>
              <a:ext uri="{FF2B5EF4-FFF2-40B4-BE49-F238E27FC236}">
                <a16:creationId xmlns:a16="http://schemas.microsoft.com/office/drawing/2014/main" id="{9FAE6758-A999-4F23-AC61-B4E7A8EA4F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6245" y="332294"/>
            <a:ext cx="3651697" cy="2931737"/>
          </a:xfrm>
          <a:prstGeom prst="rect">
            <a:avLst/>
          </a:prstGeom>
        </p:spPr>
      </p:pic>
      <p:pic>
        <p:nvPicPr>
          <p:cNvPr id="6" name="Bildobjekt 5">
            <a:extLst>
              <a:ext uri="{FF2B5EF4-FFF2-40B4-BE49-F238E27FC236}">
                <a16:creationId xmlns:a16="http://schemas.microsoft.com/office/drawing/2014/main" id="{923F1606-A490-4199-BEE2-652686F63F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8710" y="308264"/>
            <a:ext cx="3179975" cy="2931736"/>
          </a:xfrm>
          <a:prstGeom prst="rect">
            <a:avLst/>
          </a:prstGeom>
        </p:spPr>
      </p:pic>
      <p:sp>
        <p:nvSpPr>
          <p:cNvPr id="9" name="textruta 8">
            <a:extLst>
              <a:ext uri="{FF2B5EF4-FFF2-40B4-BE49-F238E27FC236}">
                <a16:creationId xmlns:a16="http://schemas.microsoft.com/office/drawing/2014/main" id="{39AE453F-E2F9-478B-9FE4-C73F3D318923}"/>
              </a:ext>
            </a:extLst>
          </p:cNvPr>
          <p:cNvSpPr txBox="1"/>
          <p:nvPr/>
        </p:nvSpPr>
        <p:spPr>
          <a:xfrm>
            <a:off x="788710" y="2063578"/>
            <a:ext cx="2067612" cy="830997"/>
          </a:xfrm>
          <a:prstGeom prst="rect">
            <a:avLst/>
          </a:prstGeom>
          <a:noFill/>
        </p:spPr>
        <p:txBody>
          <a:bodyPr wrap="square">
            <a:spAutoFit/>
          </a:bodyPr>
          <a:lstStyle/>
          <a:p>
            <a:pPr marL="0" indent="0">
              <a:buNone/>
            </a:pPr>
            <a:r>
              <a:rPr lang="sv-SE" sz="2400" b="1" dirty="0"/>
              <a:t>1-3 år: </a:t>
            </a:r>
            <a:br>
              <a:rPr lang="sv-SE" sz="2400" b="1" dirty="0"/>
            </a:br>
            <a:r>
              <a:rPr lang="sv-SE" sz="2400" b="1" dirty="0"/>
              <a:t>12-18 h</a:t>
            </a:r>
          </a:p>
        </p:txBody>
      </p:sp>
      <p:sp>
        <p:nvSpPr>
          <p:cNvPr id="11" name="textruta 10">
            <a:extLst>
              <a:ext uri="{FF2B5EF4-FFF2-40B4-BE49-F238E27FC236}">
                <a16:creationId xmlns:a16="http://schemas.microsoft.com/office/drawing/2014/main" id="{00DAE22B-0459-4C17-8EEA-FF833B97C7E7}"/>
              </a:ext>
            </a:extLst>
          </p:cNvPr>
          <p:cNvSpPr txBox="1"/>
          <p:nvPr/>
        </p:nvSpPr>
        <p:spPr>
          <a:xfrm>
            <a:off x="4276245" y="2020388"/>
            <a:ext cx="2727579" cy="830997"/>
          </a:xfrm>
          <a:prstGeom prst="rect">
            <a:avLst/>
          </a:prstGeom>
          <a:noFill/>
        </p:spPr>
        <p:txBody>
          <a:bodyPr wrap="square">
            <a:spAutoFit/>
          </a:bodyPr>
          <a:lstStyle/>
          <a:p>
            <a:pPr marL="0" indent="0">
              <a:buNone/>
            </a:pPr>
            <a:r>
              <a:rPr lang="sv-SE" sz="2400" b="1" dirty="0">
                <a:solidFill>
                  <a:schemeClr val="bg1"/>
                </a:solidFill>
              </a:rPr>
              <a:t>4-12 år: </a:t>
            </a:r>
          </a:p>
          <a:p>
            <a:pPr marL="0" indent="0">
              <a:buNone/>
            </a:pPr>
            <a:r>
              <a:rPr lang="sv-SE" sz="2400" b="1" dirty="0">
                <a:solidFill>
                  <a:schemeClr val="bg1"/>
                </a:solidFill>
              </a:rPr>
              <a:t>10-12 h</a:t>
            </a:r>
          </a:p>
        </p:txBody>
      </p:sp>
      <p:pic>
        <p:nvPicPr>
          <p:cNvPr id="13" name="Bildobjekt 12" descr="Tonåring som arbetar på ett elektronikprojekt">
            <a:extLst>
              <a:ext uri="{FF2B5EF4-FFF2-40B4-BE49-F238E27FC236}">
                <a16:creationId xmlns:a16="http://schemas.microsoft.com/office/drawing/2014/main" id="{3B3F3684-7362-48A6-B2F0-01F89FC0944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88710" y="3440356"/>
            <a:ext cx="3179975" cy="3077852"/>
          </a:xfrm>
          <a:prstGeom prst="rect">
            <a:avLst/>
          </a:prstGeom>
        </p:spPr>
      </p:pic>
      <p:sp>
        <p:nvSpPr>
          <p:cNvPr id="14" name="textruta 13">
            <a:extLst>
              <a:ext uri="{FF2B5EF4-FFF2-40B4-BE49-F238E27FC236}">
                <a16:creationId xmlns:a16="http://schemas.microsoft.com/office/drawing/2014/main" id="{A0F261ED-631B-455E-9456-E21B28D6202E}"/>
              </a:ext>
            </a:extLst>
          </p:cNvPr>
          <p:cNvSpPr txBox="1"/>
          <p:nvPr/>
        </p:nvSpPr>
        <p:spPr>
          <a:xfrm>
            <a:off x="788710" y="5367673"/>
            <a:ext cx="2180733" cy="830997"/>
          </a:xfrm>
          <a:prstGeom prst="rect">
            <a:avLst/>
          </a:prstGeom>
          <a:noFill/>
        </p:spPr>
        <p:txBody>
          <a:bodyPr wrap="square">
            <a:spAutoFit/>
          </a:bodyPr>
          <a:lstStyle/>
          <a:p>
            <a:pPr marL="0" indent="0">
              <a:buNone/>
            </a:pPr>
            <a:r>
              <a:rPr lang="sv-SE" sz="2400" b="1" dirty="0">
                <a:solidFill>
                  <a:schemeClr val="bg1"/>
                </a:solidFill>
              </a:rPr>
              <a:t>13-18 år: </a:t>
            </a:r>
          </a:p>
          <a:p>
            <a:pPr marL="0" indent="0">
              <a:buNone/>
            </a:pPr>
            <a:r>
              <a:rPr lang="sv-SE" sz="2400" b="1" dirty="0">
                <a:solidFill>
                  <a:schemeClr val="bg1"/>
                </a:solidFill>
              </a:rPr>
              <a:t>8-10 h</a:t>
            </a:r>
          </a:p>
        </p:txBody>
      </p:sp>
      <p:pic>
        <p:nvPicPr>
          <p:cNvPr id="16" name="Bildobjekt 15" descr="Man i kundtjänst pratar">
            <a:extLst>
              <a:ext uri="{FF2B5EF4-FFF2-40B4-BE49-F238E27FC236}">
                <a16:creationId xmlns:a16="http://schemas.microsoft.com/office/drawing/2014/main" id="{98C0D839-F84A-426E-B6C7-51CFAFD814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51941" y="3440356"/>
            <a:ext cx="1658471" cy="3199716"/>
          </a:xfrm>
          <a:prstGeom prst="rect">
            <a:avLst/>
          </a:prstGeom>
        </p:spPr>
      </p:pic>
      <p:sp>
        <p:nvSpPr>
          <p:cNvPr id="17" name="textruta 16">
            <a:extLst>
              <a:ext uri="{FF2B5EF4-FFF2-40B4-BE49-F238E27FC236}">
                <a16:creationId xmlns:a16="http://schemas.microsoft.com/office/drawing/2014/main" id="{E86ABC64-E82B-4586-A0E0-5428A36EAC16}"/>
              </a:ext>
            </a:extLst>
          </p:cNvPr>
          <p:cNvSpPr txBox="1"/>
          <p:nvPr/>
        </p:nvSpPr>
        <p:spPr>
          <a:xfrm>
            <a:off x="4166648" y="4148285"/>
            <a:ext cx="2180733" cy="830997"/>
          </a:xfrm>
          <a:prstGeom prst="rect">
            <a:avLst/>
          </a:prstGeom>
          <a:noFill/>
        </p:spPr>
        <p:txBody>
          <a:bodyPr wrap="square">
            <a:spAutoFit/>
          </a:bodyPr>
          <a:lstStyle/>
          <a:p>
            <a:pPr marL="0" indent="0">
              <a:buNone/>
            </a:pPr>
            <a:r>
              <a:rPr lang="sv-SE" sz="2400" b="1" dirty="0"/>
              <a:t>18-64 år: </a:t>
            </a:r>
          </a:p>
          <a:p>
            <a:pPr marL="0" indent="0">
              <a:buNone/>
            </a:pPr>
            <a:r>
              <a:rPr lang="sv-SE" sz="2400" b="1" dirty="0"/>
              <a:t>7-9 h</a:t>
            </a:r>
          </a:p>
        </p:txBody>
      </p:sp>
      <p:pic>
        <p:nvPicPr>
          <p:cNvPr id="19" name="Bildobjekt 18" descr="Äldre kvinna med hand på Chin">
            <a:extLst>
              <a:ext uri="{FF2B5EF4-FFF2-40B4-BE49-F238E27FC236}">
                <a16:creationId xmlns:a16="http://schemas.microsoft.com/office/drawing/2014/main" id="{AFD69C7C-8295-4796-BEAE-D6191ABE781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32674" y="3440356"/>
            <a:ext cx="1636753" cy="2005553"/>
          </a:xfrm>
          <a:prstGeom prst="rect">
            <a:avLst/>
          </a:prstGeom>
        </p:spPr>
      </p:pic>
      <p:sp>
        <p:nvSpPr>
          <p:cNvPr id="20" name="textruta 19">
            <a:extLst>
              <a:ext uri="{FF2B5EF4-FFF2-40B4-BE49-F238E27FC236}">
                <a16:creationId xmlns:a16="http://schemas.microsoft.com/office/drawing/2014/main" id="{385222CB-A29E-4C46-BC24-D8DE16741EA1}"/>
              </a:ext>
            </a:extLst>
          </p:cNvPr>
          <p:cNvSpPr txBox="1"/>
          <p:nvPr/>
        </p:nvSpPr>
        <p:spPr>
          <a:xfrm>
            <a:off x="7332674" y="5467759"/>
            <a:ext cx="2180733" cy="830997"/>
          </a:xfrm>
          <a:prstGeom prst="rect">
            <a:avLst/>
          </a:prstGeom>
          <a:noFill/>
        </p:spPr>
        <p:txBody>
          <a:bodyPr wrap="square">
            <a:spAutoFit/>
          </a:bodyPr>
          <a:lstStyle/>
          <a:p>
            <a:pPr marL="0" indent="0">
              <a:buNone/>
            </a:pPr>
            <a:r>
              <a:rPr lang="sv-SE" sz="2400" b="1" dirty="0"/>
              <a:t>65+ år: </a:t>
            </a:r>
          </a:p>
          <a:p>
            <a:pPr marL="0" indent="0">
              <a:buNone/>
            </a:pPr>
            <a:r>
              <a:rPr lang="sv-SE" sz="2400" b="1" dirty="0"/>
              <a:t>7-8 h</a:t>
            </a:r>
          </a:p>
        </p:txBody>
      </p:sp>
    </p:spTree>
    <p:extLst>
      <p:ext uri="{BB962C8B-B14F-4D97-AF65-F5344CB8AC3E}">
        <p14:creationId xmlns:p14="http://schemas.microsoft.com/office/powerpoint/2010/main" val="2888366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B043D-0B3D-BD6F-ADAD-2804614E248A}"/>
            </a:ext>
          </a:extLst>
        </p:cNvPr>
        <p:cNvGrpSpPr/>
        <p:nvPr/>
      </p:nvGrpSpPr>
      <p:grpSpPr>
        <a:xfrm>
          <a:off x="0" y="0"/>
          <a:ext cx="0" cy="0"/>
          <a:chOff x="0" y="0"/>
          <a:chExt cx="0" cy="0"/>
        </a:xfrm>
      </p:grpSpPr>
      <p:pic>
        <p:nvPicPr>
          <p:cNvPr id="5" name="Bildobjekt 4" descr="Glad avslappnad kattunge">
            <a:extLst>
              <a:ext uri="{FF2B5EF4-FFF2-40B4-BE49-F238E27FC236}">
                <a16:creationId xmlns:a16="http://schemas.microsoft.com/office/drawing/2014/main" id="{C7E08EA4-D9BB-49C7-88AC-0BD997EEEF6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6982" y="834082"/>
            <a:ext cx="3883060" cy="4630994"/>
          </a:xfrm>
          <a:prstGeom prst="rect">
            <a:avLst/>
          </a:prstGeom>
          <a:noFill/>
        </p:spPr>
      </p:pic>
      <p:pic>
        <p:nvPicPr>
          <p:cNvPr id="3" name="Bildobjekt 2" descr="Klippig terräng på natten med stjärnor på himlen">
            <a:extLst>
              <a:ext uri="{FF2B5EF4-FFF2-40B4-BE49-F238E27FC236}">
                <a16:creationId xmlns:a16="http://schemas.microsoft.com/office/drawing/2014/main" id="{FDC04483-918B-46AA-96D9-B1425F18E7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5996" y="0"/>
            <a:ext cx="6096004" cy="4072163"/>
          </a:xfrm>
          <a:prstGeom prst="rect">
            <a:avLst/>
          </a:prstGeom>
        </p:spPr>
      </p:pic>
      <p:pic>
        <p:nvPicPr>
          <p:cNvPr id="6" name="Bildobjekt 5" descr="Snöiga berg på morgonen">
            <a:extLst>
              <a:ext uri="{FF2B5EF4-FFF2-40B4-BE49-F238E27FC236}">
                <a16:creationId xmlns:a16="http://schemas.microsoft.com/office/drawing/2014/main" id="{29837C59-65FD-42EF-AB7D-928523780CC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5996" y="3428996"/>
            <a:ext cx="6096004" cy="3429003"/>
          </a:xfrm>
          <a:prstGeom prst="rect">
            <a:avLst/>
          </a:prstGeom>
        </p:spPr>
      </p:pic>
      <p:sp>
        <p:nvSpPr>
          <p:cNvPr id="7" name="textruta 6">
            <a:extLst>
              <a:ext uri="{FF2B5EF4-FFF2-40B4-BE49-F238E27FC236}">
                <a16:creationId xmlns:a16="http://schemas.microsoft.com/office/drawing/2014/main" id="{0BA17A90-EFB6-4F88-8F4B-657A86E6AD07}"/>
              </a:ext>
            </a:extLst>
          </p:cNvPr>
          <p:cNvSpPr txBox="1"/>
          <p:nvPr/>
        </p:nvSpPr>
        <p:spPr>
          <a:xfrm>
            <a:off x="7503736" y="593889"/>
            <a:ext cx="3327662" cy="584775"/>
          </a:xfrm>
          <a:prstGeom prst="rect">
            <a:avLst/>
          </a:prstGeom>
          <a:noFill/>
        </p:spPr>
        <p:txBody>
          <a:bodyPr wrap="square" rtlCol="0">
            <a:spAutoFit/>
          </a:bodyPr>
          <a:lstStyle/>
          <a:p>
            <a:r>
              <a:rPr lang="sv-SE" sz="3200" dirty="0">
                <a:solidFill>
                  <a:schemeClr val="bg1"/>
                </a:solidFill>
              </a:rPr>
              <a:t>Nattaktiv?</a:t>
            </a:r>
          </a:p>
        </p:txBody>
      </p:sp>
      <p:sp>
        <p:nvSpPr>
          <p:cNvPr id="9" name="textruta 8">
            <a:extLst>
              <a:ext uri="{FF2B5EF4-FFF2-40B4-BE49-F238E27FC236}">
                <a16:creationId xmlns:a16="http://schemas.microsoft.com/office/drawing/2014/main" id="{948A645C-B189-41D2-BE82-42AF02202D09}"/>
              </a:ext>
            </a:extLst>
          </p:cNvPr>
          <p:cNvSpPr txBox="1"/>
          <p:nvPr/>
        </p:nvSpPr>
        <p:spPr>
          <a:xfrm>
            <a:off x="7447133" y="5810782"/>
            <a:ext cx="6183982" cy="584775"/>
          </a:xfrm>
          <a:prstGeom prst="rect">
            <a:avLst/>
          </a:prstGeom>
          <a:noFill/>
        </p:spPr>
        <p:txBody>
          <a:bodyPr wrap="square">
            <a:spAutoFit/>
          </a:bodyPr>
          <a:lstStyle/>
          <a:p>
            <a:r>
              <a:rPr lang="sv-SE" sz="3200" dirty="0"/>
              <a:t>Dagaktiv?</a:t>
            </a:r>
          </a:p>
        </p:txBody>
      </p:sp>
      <p:pic>
        <p:nvPicPr>
          <p:cNvPr id="4" name="Bildobjekt 3">
            <a:extLst>
              <a:ext uri="{FF2B5EF4-FFF2-40B4-BE49-F238E27FC236}">
                <a16:creationId xmlns:a16="http://schemas.microsoft.com/office/drawing/2014/main" id="{8BA3642A-5B36-4746-877D-EBD8A856586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19300" y="1392924"/>
            <a:ext cx="3827833" cy="4072163"/>
          </a:xfrm>
          <a:prstGeom prst="rect">
            <a:avLst/>
          </a:prstGeom>
        </p:spPr>
      </p:pic>
    </p:spTree>
    <p:extLst>
      <p:ext uri="{BB962C8B-B14F-4D97-AF65-F5344CB8AC3E}">
        <p14:creationId xmlns:p14="http://schemas.microsoft.com/office/powerpoint/2010/main" val="2764249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BCECFA6-CEE2-498B-BD63-3AB9A03EEB57}"/>
              </a:ext>
            </a:extLst>
          </p:cNvPr>
          <p:cNvSpPr txBox="1"/>
          <p:nvPr/>
        </p:nvSpPr>
        <p:spPr>
          <a:xfrm>
            <a:off x="9961511" y="6139988"/>
            <a:ext cx="1816688" cy="253916"/>
          </a:xfrm>
          <a:prstGeom prst="rect">
            <a:avLst/>
          </a:prstGeom>
          <a:noFill/>
        </p:spPr>
        <p:txBody>
          <a:bodyPr wrap="square" rtlCol="0">
            <a:spAutoFit/>
          </a:bodyPr>
          <a:lstStyle/>
          <a:p>
            <a:r>
              <a:rPr lang="sv-SE" sz="1000" dirty="0"/>
              <a:t>Illustration: BioRender.com</a:t>
            </a:r>
          </a:p>
        </p:txBody>
      </p:sp>
      <p:pic>
        <p:nvPicPr>
          <p:cNvPr id="7" name="Bildobjekt 6">
            <a:extLst>
              <a:ext uri="{FF2B5EF4-FFF2-40B4-BE49-F238E27FC236}">
                <a16:creationId xmlns:a16="http://schemas.microsoft.com/office/drawing/2014/main" id="{278EE03C-7F3D-49A4-A472-934389A2C9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5153" y="660851"/>
            <a:ext cx="3759053" cy="5479137"/>
          </a:xfrm>
          <a:prstGeom prst="rect">
            <a:avLst/>
          </a:prstGeom>
        </p:spPr>
      </p:pic>
      <p:pic>
        <p:nvPicPr>
          <p:cNvPr id="3" name="Bildobjekt 2">
            <a:extLst>
              <a:ext uri="{FF2B5EF4-FFF2-40B4-BE49-F238E27FC236}">
                <a16:creationId xmlns:a16="http://schemas.microsoft.com/office/drawing/2014/main" id="{D6C193A7-DB71-4E04-8560-BD4E8A9850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93226" y="-6909"/>
            <a:ext cx="4586748" cy="6400813"/>
          </a:xfrm>
          <a:prstGeom prst="rect">
            <a:avLst/>
          </a:prstGeom>
        </p:spPr>
      </p:pic>
      <p:sp>
        <p:nvSpPr>
          <p:cNvPr id="5" name="textruta 4">
            <a:extLst>
              <a:ext uri="{FF2B5EF4-FFF2-40B4-BE49-F238E27FC236}">
                <a16:creationId xmlns:a16="http://schemas.microsoft.com/office/drawing/2014/main" id="{B3DF5BE3-2727-4EDB-8A22-41437E1DDC2A}"/>
              </a:ext>
            </a:extLst>
          </p:cNvPr>
          <p:cNvSpPr txBox="1"/>
          <p:nvPr/>
        </p:nvSpPr>
        <p:spPr>
          <a:xfrm>
            <a:off x="8200104" y="1401098"/>
            <a:ext cx="3126658" cy="1200329"/>
          </a:xfrm>
          <a:prstGeom prst="rect">
            <a:avLst/>
          </a:prstGeom>
          <a:noFill/>
        </p:spPr>
        <p:txBody>
          <a:bodyPr wrap="square" rtlCol="0">
            <a:spAutoFit/>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Central klocka</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Gener i vissa hjärnceller</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Startas av dagsljus</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Gör så att hormoner skickas ut</a:t>
            </a:r>
            <a:endParaRPr lang="sv-SE" dirty="0"/>
          </a:p>
        </p:txBody>
      </p:sp>
      <p:sp>
        <p:nvSpPr>
          <p:cNvPr id="8" name="textruta 7">
            <a:extLst>
              <a:ext uri="{FF2B5EF4-FFF2-40B4-BE49-F238E27FC236}">
                <a16:creationId xmlns:a16="http://schemas.microsoft.com/office/drawing/2014/main" id="{E1F56AE5-4B06-4032-863D-1F5A82EAD03B}"/>
              </a:ext>
            </a:extLst>
          </p:cNvPr>
          <p:cNvSpPr txBox="1"/>
          <p:nvPr/>
        </p:nvSpPr>
        <p:spPr>
          <a:xfrm>
            <a:off x="8200104" y="3170378"/>
            <a:ext cx="3464358" cy="1477328"/>
          </a:xfrm>
          <a:prstGeom prst="rect">
            <a:avLst/>
          </a:prstGeom>
          <a:noFill/>
        </p:spPr>
        <p:txBody>
          <a:bodyPr wrap="square" rtlCol="0">
            <a:spAutoFit/>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Perifera klockor</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Gener i inre organ</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Startas av hormoner</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Påverkar många olika processer</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Tree>
    <p:extLst>
      <p:ext uri="{BB962C8B-B14F-4D97-AF65-F5344CB8AC3E}">
        <p14:creationId xmlns:p14="http://schemas.microsoft.com/office/powerpoint/2010/main" val="3976710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21CC7-9556-87EE-6EC4-0B66DFBB2968}"/>
            </a:ext>
          </a:extLst>
        </p:cNvPr>
        <p:cNvGrpSpPr/>
        <p:nvPr/>
      </p:nvGrpSpPr>
      <p:grpSpPr>
        <a:xfrm>
          <a:off x="0" y="0"/>
          <a:ext cx="0" cy="0"/>
          <a:chOff x="0" y="0"/>
          <a:chExt cx="0" cy="0"/>
        </a:xfrm>
      </p:grpSpPr>
      <p:pic>
        <p:nvPicPr>
          <p:cNvPr id="10" name="Bildobjekt 9">
            <a:extLst>
              <a:ext uri="{FF2B5EF4-FFF2-40B4-BE49-F238E27FC236}">
                <a16:creationId xmlns:a16="http://schemas.microsoft.com/office/drawing/2014/main" id="{51F98A1D-FBCB-48E0-B205-974C729B7E0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57757" y="1047359"/>
            <a:ext cx="8687068" cy="4565944"/>
          </a:xfrm>
          <a:prstGeom prst="rect">
            <a:avLst/>
          </a:prstGeom>
        </p:spPr>
      </p:pic>
      <p:sp>
        <p:nvSpPr>
          <p:cNvPr id="14" name="Pil: högerböjd 13">
            <a:extLst>
              <a:ext uri="{FF2B5EF4-FFF2-40B4-BE49-F238E27FC236}">
                <a16:creationId xmlns:a16="http://schemas.microsoft.com/office/drawing/2014/main" id="{41D2B74F-826F-48C3-A26D-D083AA4379A0}"/>
              </a:ext>
            </a:extLst>
          </p:cNvPr>
          <p:cNvSpPr/>
          <p:nvPr/>
        </p:nvSpPr>
        <p:spPr>
          <a:xfrm>
            <a:off x="2003914" y="2569994"/>
            <a:ext cx="853843" cy="977115"/>
          </a:xfrm>
          <a:prstGeom prst="curvedRightArrow">
            <a:avLst>
              <a:gd name="adj1" fmla="val 17445"/>
              <a:gd name="adj2" fmla="val 48875"/>
              <a:gd name="adj3" fmla="val 25000"/>
            </a:avLst>
          </a:prstGeom>
          <a:solidFill>
            <a:srgbClr val="EEB9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6" name="Pil: vänsterböjd 15">
            <a:extLst>
              <a:ext uri="{FF2B5EF4-FFF2-40B4-BE49-F238E27FC236}">
                <a16:creationId xmlns:a16="http://schemas.microsoft.com/office/drawing/2014/main" id="{2638E24B-F403-481A-A4BE-91A7CB196616}"/>
              </a:ext>
            </a:extLst>
          </p:cNvPr>
          <p:cNvSpPr/>
          <p:nvPr/>
        </p:nvSpPr>
        <p:spPr>
          <a:xfrm>
            <a:off x="3724211" y="1851102"/>
            <a:ext cx="865956" cy="879109"/>
          </a:xfrm>
          <a:prstGeom prst="curvedLeftArrow">
            <a:avLst>
              <a:gd name="adj1" fmla="val 25000"/>
              <a:gd name="adj2" fmla="val 45441"/>
              <a:gd name="adj3" fmla="val 25000"/>
            </a:avLst>
          </a:prstGeom>
          <a:solidFill>
            <a:srgbClr val="EEBA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18" name="Bildobjekt 17">
            <a:extLst>
              <a:ext uri="{FF2B5EF4-FFF2-40B4-BE49-F238E27FC236}">
                <a16:creationId xmlns:a16="http://schemas.microsoft.com/office/drawing/2014/main" id="{B83044EB-61AC-4148-924C-D72F05D241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3051" y="0"/>
            <a:ext cx="4206510" cy="2944557"/>
          </a:xfrm>
          <a:prstGeom prst="rect">
            <a:avLst/>
          </a:prstGeom>
        </p:spPr>
      </p:pic>
      <p:sp>
        <p:nvSpPr>
          <p:cNvPr id="19" name="Pil: vänster 18">
            <a:extLst>
              <a:ext uri="{FF2B5EF4-FFF2-40B4-BE49-F238E27FC236}">
                <a16:creationId xmlns:a16="http://schemas.microsoft.com/office/drawing/2014/main" id="{C57A158A-FC35-453A-A50D-374B3E014AA6}"/>
              </a:ext>
            </a:extLst>
          </p:cNvPr>
          <p:cNvSpPr/>
          <p:nvPr/>
        </p:nvSpPr>
        <p:spPr>
          <a:xfrm rot="21187287">
            <a:off x="2857757" y="2461283"/>
            <a:ext cx="853843" cy="261906"/>
          </a:xfrm>
          <a:prstGeom prst="leftArrow">
            <a:avLst/>
          </a:prstGeom>
          <a:solidFill>
            <a:srgbClr val="EEBA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textruta 51">
            <a:extLst>
              <a:ext uri="{FF2B5EF4-FFF2-40B4-BE49-F238E27FC236}">
                <a16:creationId xmlns:a16="http://schemas.microsoft.com/office/drawing/2014/main" id="{597452CF-9D35-4D0B-81D7-CAD93AC5FB99}"/>
              </a:ext>
            </a:extLst>
          </p:cNvPr>
          <p:cNvSpPr txBox="1"/>
          <p:nvPr/>
        </p:nvSpPr>
        <p:spPr>
          <a:xfrm>
            <a:off x="9961511" y="6139988"/>
            <a:ext cx="1816688" cy="253916"/>
          </a:xfrm>
          <a:prstGeom prst="rect">
            <a:avLst/>
          </a:prstGeom>
          <a:noFill/>
        </p:spPr>
        <p:txBody>
          <a:bodyPr wrap="square" rtlCol="0">
            <a:spAutoFit/>
          </a:bodyPr>
          <a:lstStyle/>
          <a:p>
            <a:r>
              <a:rPr lang="sv-SE" sz="1000" dirty="0"/>
              <a:t>Illustration: BioRender.com</a:t>
            </a:r>
          </a:p>
        </p:txBody>
      </p:sp>
      <p:sp>
        <p:nvSpPr>
          <p:cNvPr id="37" name="Ellips 36">
            <a:extLst>
              <a:ext uri="{FF2B5EF4-FFF2-40B4-BE49-F238E27FC236}">
                <a16:creationId xmlns:a16="http://schemas.microsoft.com/office/drawing/2014/main" id="{FEA84793-7C97-4C74-B32C-9B2987EEE9D2}"/>
              </a:ext>
            </a:extLst>
          </p:cNvPr>
          <p:cNvSpPr/>
          <p:nvPr/>
        </p:nvSpPr>
        <p:spPr>
          <a:xfrm>
            <a:off x="7845933" y="3109706"/>
            <a:ext cx="368919" cy="369332"/>
          </a:xfrm>
          <a:prstGeom prst="ellipse">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9" name="textruta 38">
            <a:extLst>
              <a:ext uri="{FF2B5EF4-FFF2-40B4-BE49-F238E27FC236}">
                <a16:creationId xmlns:a16="http://schemas.microsoft.com/office/drawing/2014/main" id="{883427A2-C0C2-4179-BC57-65A3C4BD102A}"/>
              </a:ext>
            </a:extLst>
          </p:cNvPr>
          <p:cNvSpPr txBox="1"/>
          <p:nvPr/>
        </p:nvSpPr>
        <p:spPr>
          <a:xfrm>
            <a:off x="10241643" y="3109706"/>
            <a:ext cx="1331079" cy="369332"/>
          </a:xfrm>
          <a:prstGeom prst="rect">
            <a:avLst/>
          </a:prstGeom>
          <a:noFill/>
        </p:spPr>
        <p:txBody>
          <a:bodyPr wrap="square" rtlCol="0">
            <a:spAutoFit/>
          </a:bodyPr>
          <a:lstStyle/>
          <a:p>
            <a:r>
              <a:rPr lang="sv-SE" b="1" dirty="0">
                <a:solidFill>
                  <a:srgbClr val="00B0F0"/>
                </a:solidFill>
              </a:rPr>
              <a:t>melatonin</a:t>
            </a:r>
          </a:p>
        </p:txBody>
      </p:sp>
      <p:sp>
        <p:nvSpPr>
          <p:cNvPr id="40" name="Pil: uppåt 39">
            <a:extLst>
              <a:ext uri="{FF2B5EF4-FFF2-40B4-BE49-F238E27FC236}">
                <a16:creationId xmlns:a16="http://schemas.microsoft.com/office/drawing/2014/main" id="{358B9213-7C58-4CAD-AF1D-40F576176960}"/>
              </a:ext>
            </a:extLst>
          </p:cNvPr>
          <p:cNvSpPr/>
          <p:nvPr/>
        </p:nvSpPr>
        <p:spPr>
          <a:xfrm>
            <a:off x="10701997" y="3663332"/>
            <a:ext cx="1297325" cy="930876"/>
          </a:xfrm>
          <a:prstGeom prst="up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t>mer</a:t>
            </a:r>
          </a:p>
        </p:txBody>
      </p:sp>
      <p:sp>
        <p:nvSpPr>
          <p:cNvPr id="41" name="Pil: nedåt 40">
            <a:extLst>
              <a:ext uri="{FF2B5EF4-FFF2-40B4-BE49-F238E27FC236}">
                <a16:creationId xmlns:a16="http://schemas.microsoft.com/office/drawing/2014/main" id="{D71D31BD-8613-4B44-A76B-783677F642A2}"/>
              </a:ext>
            </a:extLst>
          </p:cNvPr>
          <p:cNvSpPr/>
          <p:nvPr/>
        </p:nvSpPr>
        <p:spPr>
          <a:xfrm>
            <a:off x="9469527" y="3863438"/>
            <a:ext cx="1437655" cy="84831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rPr>
              <a:t>mindre</a:t>
            </a:r>
          </a:p>
        </p:txBody>
      </p:sp>
      <p:sp>
        <p:nvSpPr>
          <p:cNvPr id="2" name="Sol 1">
            <a:extLst>
              <a:ext uri="{FF2B5EF4-FFF2-40B4-BE49-F238E27FC236}">
                <a16:creationId xmlns:a16="http://schemas.microsoft.com/office/drawing/2014/main" id="{04C9293E-01E2-4CBB-A237-37D85A469AB0}"/>
              </a:ext>
            </a:extLst>
          </p:cNvPr>
          <p:cNvSpPr/>
          <p:nvPr/>
        </p:nvSpPr>
        <p:spPr>
          <a:xfrm>
            <a:off x="9721431" y="3252375"/>
            <a:ext cx="914400" cy="914400"/>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Måne 3">
            <a:extLst>
              <a:ext uri="{FF2B5EF4-FFF2-40B4-BE49-F238E27FC236}">
                <a16:creationId xmlns:a16="http://schemas.microsoft.com/office/drawing/2014/main" id="{0681FFAB-0F7E-44E8-91C1-901377A852E5}"/>
              </a:ext>
            </a:extLst>
          </p:cNvPr>
          <p:cNvSpPr/>
          <p:nvPr/>
        </p:nvSpPr>
        <p:spPr>
          <a:xfrm>
            <a:off x="11085215" y="3386552"/>
            <a:ext cx="347916" cy="553560"/>
          </a:xfrm>
          <a:prstGeom prst="mo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Sol 41">
            <a:extLst>
              <a:ext uri="{FF2B5EF4-FFF2-40B4-BE49-F238E27FC236}">
                <a16:creationId xmlns:a16="http://schemas.microsoft.com/office/drawing/2014/main" id="{1F3FFB1C-5C5E-4907-A077-A2DE6F20CF70}"/>
              </a:ext>
            </a:extLst>
          </p:cNvPr>
          <p:cNvSpPr/>
          <p:nvPr/>
        </p:nvSpPr>
        <p:spPr>
          <a:xfrm>
            <a:off x="123051" y="182887"/>
            <a:ext cx="914400" cy="914400"/>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794E1A8D-FB6E-463A-9E23-B597E630449E}"/>
              </a:ext>
            </a:extLst>
          </p:cNvPr>
          <p:cNvSpPr/>
          <p:nvPr/>
        </p:nvSpPr>
        <p:spPr>
          <a:xfrm>
            <a:off x="10136089" y="2573490"/>
            <a:ext cx="1386965" cy="524651"/>
          </a:xfrm>
          <a:prstGeom prst="ellipse">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6C755FF8-8BD1-440C-972B-625C1ECEE708}"/>
              </a:ext>
            </a:extLst>
          </p:cNvPr>
          <p:cNvSpPr txBox="1"/>
          <p:nvPr/>
        </p:nvSpPr>
        <p:spPr>
          <a:xfrm>
            <a:off x="4966101" y="270384"/>
            <a:ext cx="4755330" cy="584775"/>
          </a:xfrm>
          <a:prstGeom prst="rect">
            <a:avLst/>
          </a:prstGeom>
          <a:noFill/>
        </p:spPr>
        <p:txBody>
          <a:bodyPr wrap="square" rtlCol="0">
            <a:spAutoFit/>
          </a:bodyPr>
          <a:lstStyle/>
          <a:p>
            <a:r>
              <a:rPr lang="sv-SE" sz="3200" dirty="0">
                <a:effectLst/>
                <a:latin typeface="Calibri" panose="020F0502020204030204" pitchFamily="34" charset="0"/>
                <a:ea typeface="Calibri" panose="020F0502020204030204" pitchFamily="34" charset="0"/>
                <a:cs typeface="Times New Roman" panose="02020603050405020304" pitchFamily="18" charset="0"/>
              </a:rPr>
              <a:t>Dygnsrytmen styrs av ljuset</a:t>
            </a:r>
            <a:endParaRPr lang="sv-SE" sz="3200" dirty="0"/>
          </a:p>
        </p:txBody>
      </p:sp>
    </p:spTree>
    <p:extLst>
      <p:ext uri="{BB962C8B-B14F-4D97-AF65-F5344CB8AC3E}">
        <p14:creationId xmlns:p14="http://schemas.microsoft.com/office/powerpoint/2010/main" val="2613616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85349BB-218A-4E50-A2C2-09F54AF659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2232" y="554557"/>
            <a:ext cx="12188935" cy="6096966"/>
          </a:xfrm>
          <a:prstGeom prst="rect">
            <a:avLst/>
          </a:prstGeom>
        </p:spPr>
      </p:pic>
      <p:sp>
        <p:nvSpPr>
          <p:cNvPr id="6" name="Pil: höger 5">
            <a:extLst>
              <a:ext uri="{FF2B5EF4-FFF2-40B4-BE49-F238E27FC236}">
                <a16:creationId xmlns:a16="http://schemas.microsoft.com/office/drawing/2014/main" id="{92FCF6B8-B6A4-4139-BA38-60F9332AA6E1}"/>
              </a:ext>
            </a:extLst>
          </p:cNvPr>
          <p:cNvSpPr/>
          <p:nvPr/>
        </p:nvSpPr>
        <p:spPr>
          <a:xfrm rot="12795576">
            <a:off x="2865845" y="3820544"/>
            <a:ext cx="4129590" cy="570880"/>
          </a:xfrm>
          <a:prstGeom prst="rightArrow">
            <a:avLst/>
          </a:prstGeom>
          <a:solidFill>
            <a:srgbClr val="A84059"/>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extruta 1">
            <a:extLst>
              <a:ext uri="{FF2B5EF4-FFF2-40B4-BE49-F238E27FC236}">
                <a16:creationId xmlns:a16="http://schemas.microsoft.com/office/drawing/2014/main" id="{F6F88806-E196-4579-BB25-65D32E9E55AA}"/>
              </a:ext>
            </a:extLst>
          </p:cNvPr>
          <p:cNvSpPr txBox="1"/>
          <p:nvPr/>
        </p:nvSpPr>
        <p:spPr>
          <a:xfrm>
            <a:off x="968002" y="399387"/>
            <a:ext cx="5683521" cy="584775"/>
          </a:xfrm>
          <a:prstGeom prst="rect">
            <a:avLst/>
          </a:prstGeom>
          <a:noFill/>
        </p:spPr>
        <p:txBody>
          <a:bodyPr wrap="square" rtlCol="0">
            <a:spAutoFit/>
          </a:bodyPr>
          <a:lstStyle/>
          <a:p>
            <a:r>
              <a:rPr lang="sv-SE" sz="3200" dirty="0"/>
              <a:t>CLOCK-gen ger CLOCK-proteiner</a:t>
            </a:r>
          </a:p>
        </p:txBody>
      </p:sp>
    </p:spTree>
    <p:extLst>
      <p:ext uri="{BB962C8B-B14F-4D97-AF65-F5344CB8AC3E}">
        <p14:creationId xmlns:p14="http://schemas.microsoft.com/office/powerpoint/2010/main" val="1537504617"/>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2.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F72760-8E18-47B0-BF1D-BF0FEBC982D2}">
  <ds:schemaRefs>
    <ds:schemaRef ds:uri="http://purl.org/dc/dcmitype/"/>
    <ds:schemaRef ds:uri="http://schemas.microsoft.com/office/2006/documentManagement/types"/>
    <ds:schemaRef ds:uri="http://schemas.microsoft.com/office/2006/metadata/properties"/>
    <ds:schemaRef ds:uri="http://purl.org/dc/elements/1.1/"/>
    <ds:schemaRef ds:uri="159fc815-cfde-43ef-96b9-8d0316057556"/>
    <ds:schemaRef ds:uri="http://www.w3.org/XML/1998/namespace"/>
    <ds:schemaRef ds:uri="http://schemas.openxmlformats.org/package/2006/metadata/core-properties"/>
    <ds:schemaRef ds:uri="http://schemas.microsoft.com/office/infopath/2007/PartnerControls"/>
    <ds:schemaRef ds:uri="d983f884-cf2b-42fe-8dd4-6dcef711fb29"/>
    <ds:schemaRef ds:uri="http://purl.org/dc/terms/"/>
  </ds:schemaRefs>
</ds:datastoreItem>
</file>

<file path=docProps/app.xml><?xml version="1.0" encoding="utf-8"?>
<Properties xmlns="http://schemas.openxmlformats.org/officeDocument/2006/extended-properties" xmlns:vt="http://schemas.openxmlformats.org/officeDocument/2006/docPropsVTypes">
  <Template>UU_mall_2024-05-02 (1)</Template>
  <TotalTime>18777</TotalTime>
  <Words>6613</Words>
  <Application>Microsoft Office PowerPoint</Application>
  <PresentationFormat>Bredbild</PresentationFormat>
  <Paragraphs>566</Paragraphs>
  <Slides>23</Slides>
  <Notes>23</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23</vt:i4>
      </vt:variant>
    </vt:vector>
  </HeadingPairs>
  <TitlesOfParts>
    <vt:vector size="32" baseType="lpstr">
      <vt:lpstr>Courier New</vt:lpstr>
      <vt:lpstr>Aptos</vt:lpstr>
      <vt:lpstr>Calibri Light</vt:lpstr>
      <vt:lpstr>Calibri</vt:lpstr>
      <vt:lpstr>Segoe UI</vt:lpstr>
      <vt:lpstr>Arial</vt:lpstr>
      <vt:lpstr>Times New Roman</vt:lpstr>
      <vt:lpstr>UU-tema LJUSGRÅ</vt:lpstr>
      <vt:lpstr>Anpassad formgivning</vt:lpstr>
      <vt:lpstr>PowerPoint-presentation</vt:lpstr>
      <vt:lpstr>PowerPoint-presentation</vt:lpstr>
      <vt:lpstr>Varför sover vi?</vt:lpstr>
      <vt:lpstr>PowerPoint-presentation</vt:lpstr>
      <vt:lpstr>Rekommenderad sömntid för behov i olika åldrar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Melatonin</vt:lpstr>
      <vt:lpstr>PowerPoint-presentation</vt:lpstr>
      <vt:lpstr>Känslomässig återställning</vt:lpstr>
      <vt:lpstr>Vad händer om man sover för lite?</vt:lpstr>
      <vt:lpstr>PowerPoint-presentation</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Siri Helle</dc:creator>
  <cp:lastModifiedBy>Anonymous reviewer</cp:lastModifiedBy>
  <cp:revision>259</cp:revision>
  <dcterms:created xsi:type="dcterms:W3CDTF">2025-01-16T10:13:56Z</dcterms:created>
  <dcterms:modified xsi:type="dcterms:W3CDTF">2025-12-08T12:59:19Z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