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21"/>
  </p:notesMasterIdLst>
  <p:sldIdLst>
    <p:sldId id="268" r:id="rId6"/>
    <p:sldId id="2403" r:id="rId7"/>
    <p:sldId id="323" r:id="rId8"/>
    <p:sldId id="2347" r:id="rId9"/>
    <p:sldId id="2427" r:id="rId10"/>
    <p:sldId id="4328" r:id="rId11"/>
    <p:sldId id="4350" r:id="rId12"/>
    <p:sldId id="4334" r:id="rId13"/>
    <p:sldId id="4348" r:id="rId14"/>
    <p:sldId id="2428" r:id="rId15"/>
    <p:sldId id="4329" r:id="rId16"/>
    <p:sldId id="4333" r:id="rId17"/>
    <p:sldId id="4330" r:id="rId18"/>
    <p:sldId id="4331" r:id="rId19"/>
    <p:sldId id="4349" r:id="rId20"/>
  </p:sldIdLst>
  <p:sldSz cx="12192000" cy="6858000"/>
  <p:notesSz cx="7099300" cy="10234613"/>
  <p:embeddedFontLs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Segoe UI" panose="020B0502040204020203" pitchFamily="34" charset="0"/>
      <p:regular r:id="rId28"/>
      <p:bold r:id="rId29"/>
      <p:italic r:id="rId30"/>
      <p:boldItalic r:id="rId3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323"/>
            <p14:sldId id="2347"/>
            <p14:sldId id="2427"/>
            <p14:sldId id="4328"/>
            <p14:sldId id="4350"/>
            <p14:sldId id="4334"/>
            <p14:sldId id="4348"/>
            <p14:sldId id="2428"/>
            <p14:sldId id="4329"/>
            <p14:sldId id="4333"/>
            <p14:sldId id="4330"/>
            <p14:sldId id="4331"/>
            <p14:sldId id="434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79" autoAdjust="0"/>
    <p:restoredTop sz="66249" autoAdjust="0"/>
  </p:normalViewPr>
  <p:slideViewPr>
    <p:cSldViewPr snapToGrid="0" showGuides="1">
      <p:cViewPr varScale="1">
        <p:scale>
          <a:sx n="85" d="100"/>
          <a:sy n="85" d="100"/>
        </p:scale>
        <p:origin x="1980" y="90"/>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75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6363" cy="513508"/>
          </a:xfrm>
          <a:prstGeom prst="rect">
            <a:avLst/>
          </a:prstGeom>
        </p:spPr>
        <p:txBody>
          <a:bodyPr vert="horz" lIns="96661" tIns="48331" rIns="96661" bIns="48331" rtlCol="0"/>
          <a:lstStyle>
            <a:lvl1pPr algn="l">
              <a:defRPr sz="1300"/>
            </a:lvl1pPr>
          </a:lstStyle>
          <a:p>
            <a:endParaRPr lang="en-GB"/>
          </a:p>
        </p:txBody>
      </p:sp>
      <p:sp>
        <p:nvSpPr>
          <p:cNvPr id="3" name="Platshållare för datum 2"/>
          <p:cNvSpPr>
            <a:spLocks noGrp="1"/>
          </p:cNvSpPr>
          <p:nvPr>
            <p:ph type="dt" idx="1"/>
          </p:nvPr>
        </p:nvSpPr>
        <p:spPr>
          <a:xfrm>
            <a:off x="4021294" y="0"/>
            <a:ext cx="3076363" cy="513508"/>
          </a:xfrm>
          <a:prstGeom prst="rect">
            <a:avLst/>
          </a:prstGeom>
        </p:spPr>
        <p:txBody>
          <a:bodyPr vert="horz" lIns="96661" tIns="48331" rIns="96661" bIns="48331" rtlCol="0"/>
          <a:lstStyle>
            <a:lvl1pPr algn="r">
              <a:defRPr sz="1300"/>
            </a:lvl1pPr>
          </a:lstStyle>
          <a:p>
            <a:fld id="{E8E67863-098D-7443-8C24-5FBC4AB783A3}" type="datetimeFigureOut">
              <a:t>2025-09-22</a:t>
            </a:fld>
            <a:endParaRPr lang="en-GB"/>
          </a:p>
        </p:txBody>
      </p:sp>
      <p:sp>
        <p:nvSpPr>
          <p:cNvPr id="4" name="Platshållare för bildobjekt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6661" tIns="48331" rIns="96661" bIns="48331" rtlCol="0" anchor="ctr"/>
          <a:lstStyle/>
          <a:p>
            <a:endParaRPr lang="en-GB"/>
          </a:p>
        </p:txBody>
      </p:sp>
      <p:sp>
        <p:nvSpPr>
          <p:cNvPr id="5" name="Platshållare för anteckningar 4"/>
          <p:cNvSpPr>
            <a:spLocks noGrp="1"/>
          </p:cNvSpPr>
          <p:nvPr>
            <p:ph type="body" sz="quarter" idx="3"/>
          </p:nvPr>
        </p:nvSpPr>
        <p:spPr>
          <a:xfrm>
            <a:off x="709930" y="4925408"/>
            <a:ext cx="5679440" cy="4029879"/>
          </a:xfrm>
          <a:prstGeom prst="rect">
            <a:avLst/>
          </a:prstGeom>
        </p:spPr>
        <p:txBody>
          <a:bodyPr vert="horz" lIns="96661" tIns="48331" rIns="96661" bIns="4833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721106"/>
            <a:ext cx="3076363" cy="513507"/>
          </a:xfrm>
          <a:prstGeom prst="rect">
            <a:avLst/>
          </a:prstGeom>
        </p:spPr>
        <p:txBody>
          <a:bodyPr vert="horz" lIns="96661" tIns="48331" rIns="96661" bIns="48331" rtlCol="0" anchor="b"/>
          <a:lstStyle>
            <a:lvl1pPr algn="l">
              <a:defRPr sz="1300"/>
            </a:lvl1pPr>
          </a:lstStyle>
          <a:p>
            <a:endParaRPr lang="en-GB"/>
          </a:p>
        </p:txBody>
      </p:sp>
      <p:sp>
        <p:nvSpPr>
          <p:cNvPr id="7" name="Platshållare för bildnummer 6"/>
          <p:cNvSpPr>
            <a:spLocks noGrp="1"/>
          </p:cNvSpPr>
          <p:nvPr>
            <p:ph type="sldNum" sz="quarter" idx="5"/>
          </p:nvPr>
        </p:nvSpPr>
        <p:spPr>
          <a:xfrm>
            <a:off x="4021294" y="9721106"/>
            <a:ext cx="3076363" cy="513507"/>
          </a:xfrm>
          <a:prstGeom prst="rect">
            <a:avLst/>
          </a:prstGeom>
        </p:spPr>
        <p:txBody>
          <a:bodyPr vert="horz" lIns="96661" tIns="48331" rIns="96661" bIns="48331" rtlCol="0" anchor="b"/>
          <a:lstStyle>
            <a:lvl1pPr algn="r">
              <a:defRPr sz="13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77517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22313" y="1279525"/>
            <a:ext cx="3511550" cy="1974850"/>
          </a:xfrm>
        </p:spPr>
      </p:sp>
      <p:sp>
        <p:nvSpPr>
          <p:cNvPr id="3" name="Platshållare för anteckningar 2"/>
          <p:cNvSpPr>
            <a:spLocks noGrp="1"/>
          </p:cNvSpPr>
          <p:nvPr>
            <p:ph type="body" idx="1"/>
          </p:nvPr>
        </p:nvSpPr>
        <p:spPr/>
        <p:txBody>
          <a:bodyPr/>
          <a:lstStyle/>
          <a:p>
            <a:r>
              <a:rPr lang="sv-SE" sz="1100" dirty="0"/>
              <a:t>Effekter av </a:t>
            </a:r>
            <a:r>
              <a:rPr lang="sv-SE" sz="1100" dirty="0" err="1"/>
              <a:t>oxytocin</a:t>
            </a:r>
            <a:r>
              <a:rPr lang="sv-SE" sz="1100" dirty="0"/>
              <a:t> är både psykologiska och fysiologiska:</a:t>
            </a:r>
          </a:p>
          <a:p>
            <a:pPr marL="181240" indent="-181240" defTabSz="966612">
              <a:buFont typeface="Arial" panose="020B0604020202020204" pitchFamily="34" charset="0"/>
              <a:buChar char="•"/>
              <a:defRPr/>
            </a:pPr>
            <a:r>
              <a:rPr lang="sv-SE" sz="1100" dirty="0"/>
              <a:t>Minskad nivå av kortisol (stresshormon) </a:t>
            </a:r>
            <a:br>
              <a:rPr lang="sv-SE" sz="1100" dirty="0"/>
            </a:br>
            <a:r>
              <a:rPr lang="sv-SE" sz="1100" dirty="0"/>
              <a:t>Det minskar stress och gör att vi känner oss trygga och lugna (psykologisk effekt)</a:t>
            </a:r>
          </a:p>
          <a:p>
            <a:pPr marL="181240" indent="-181240" defTabSz="966612">
              <a:buFont typeface="Arial" panose="020B0604020202020204" pitchFamily="34" charset="0"/>
              <a:buChar char="•"/>
              <a:defRPr/>
            </a:pPr>
            <a:r>
              <a:rPr lang="sv-SE" sz="1100" dirty="0"/>
              <a:t>Känsla av samhörighet, </a:t>
            </a:r>
            <a:r>
              <a:rPr lang="sv-SE" sz="1100" dirty="0" err="1"/>
              <a:t>oxytocin</a:t>
            </a:r>
            <a:r>
              <a:rPr lang="sv-SE" sz="1100" dirty="0"/>
              <a:t> är som ett ”socialt smörjmedel” (psykologisk effekt)</a:t>
            </a:r>
          </a:p>
          <a:p>
            <a:pPr marL="181240" indent="-181240">
              <a:buFont typeface="Arial" panose="020B0604020202020204" pitchFamily="34" charset="0"/>
              <a:buChar char="•"/>
            </a:pPr>
            <a:r>
              <a:rPr lang="sv-SE" sz="1100" dirty="0"/>
              <a:t>Sänkt blodtryck och puls (fysiologisk effekt)</a:t>
            </a:r>
          </a:p>
          <a:p>
            <a:pPr marL="181240" indent="-181240">
              <a:buFont typeface="Arial" panose="020B0604020202020204" pitchFamily="34" charset="0"/>
              <a:buChar char="•"/>
            </a:pPr>
            <a:r>
              <a:rPr lang="sv-SE" sz="1100" dirty="0"/>
              <a:t>Lugnare andning (fysiologisk effekt)</a:t>
            </a:r>
          </a:p>
          <a:p>
            <a:pPr marL="181240" indent="-181240">
              <a:buFont typeface="Arial" panose="020B0604020202020204" pitchFamily="34" charset="0"/>
              <a:buChar char="•"/>
            </a:pPr>
            <a:r>
              <a:rPr lang="sv-SE" sz="1100" dirty="0"/>
              <a:t>Kroppen återgår till ”rest/</a:t>
            </a:r>
            <a:r>
              <a:rPr lang="sv-SE" sz="1100" dirty="0" err="1"/>
              <a:t>digest</a:t>
            </a:r>
            <a:r>
              <a:rPr lang="sv-SE" sz="1100" dirty="0"/>
              <a:t>” vilket är bra för matspjälkningen (och blodtrycket, immunsystemet) (fysiologisk effekt)</a:t>
            </a:r>
          </a:p>
          <a:p>
            <a:endParaRPr lang="sv-SE" sz="1100" dirty="0"/>
          </a:p>
          <a:p>
            <a:r>
              <a:rPr lang="sv-SE" sz="1100" b="1" dirty="0"/>
              <a:t>Övergång till nästa bild:</a:t>
            </a:r>
          </a:p>
          <a:p>
            <a:r>
              <a:rPr lang="sv-SE" sz="1100" dirty="0"/>
              <a:t>Relationer kan alltså stimulera </a:t>
            </a:r>
            <a:r>
              <a:rPr lang="sv-SE" sz="1100" dirty="0" err="1"/>
              <a:t>oxytocin</a:t>
            </a:r>
            <a:r>
              <a:rPr lang="sv-SE" sz="1100" dirty="0"/>
              <a:t>-systemet.</a:t>
            </a:r>
          </a:p>
          <a:p>
            <a:r>
              <a:rPr lang="sv-SE" sz="1100" dirty="0"/>
              <a:t>Men alla relationer är inte sådana.</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2297460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128DE-1A56-DD91-FFB7-45EF6082F9C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9FA9335-2E6D-A23F-BADD-76A3EEA2DA53}"/>
              </a:ext>
            </a:extLst>
          </p:cNvPr>
          <p:cNvSpPr>
            <a:spLocks noGrp="1" noRot="1" noChangeAspect="1"/>
          </p:cNvSpPr>
          <p:nvPr>
            <p:ph type="sldImg"/>
          </p:nvPr>
        </p:nvSpPr>
        <p:spPr>
          <a:xfrm>
            <a:off x="709613" y="1279525"/>
            <a:ext cx="4202112" cy="2363788"/>
          </a:xfrm>
        </p:spPr>
      </p:sp>
      <p:sp>
        <p:nvSpPr>
          <p:cNvPr id="3" name="Platshållare för anteckningar 2">
            <a:extLst>
              <a:ext uri="{FF2B5EF4-FFF2-40B4-BE49-F238E27FC236}">
                <a16:creationId xmlns:a16="http://schemas.microsoft.com/office/drawing/2014/main" id="{DC25CB42-F4A4-B111-A3AB-BC68CD3A8C55}"/>
              </a:ext>
            </a:extLst>
          </p:cNvPr>
          <p:cNvSpPr>
            <a:spLocks noGrp="1"/>
          </p:cNvSpPr>
          <p:nvPr>
            <p:ph type="body" idx="1"/>
          </p:nvPr>
        </p:nvSpPr>
        <p:spPr/>
        <p:txBody>
          <a:bodyPr/>
          <a:lstStyle/>
          <a:p>
            <a:pPr defTabSz="966612">
              <a:defRPr/>
            </a:pPr>
            <a:r>
              <a:rPr lang="sv-SE" sz="1100" i="1" u="none" dirty="0"/>
              <a:t>Förslag på hur man kan introducera bilden, se extra talarmanus nedan.</a:t>
            </a:r>
          </a:p>
          <a:p>
            <a:endParaRPr lang="sv-SE" sz="1100" b="0" dirty="0"/>
          </a:p>
          <a:p>
            <a:r>
              <a:rPr lang="sv-SE" sz="1100" b="0" dirty="0"/>
              <a:t>Osunda relationer ger inte trygghet.</a:t>
            </a:r>
          </a:p>
          <a:p>
            <a:r>
              <a:rPr lang="sv-SE" sz="1100" b="0" dirty="0"/>
              <a:t>(se text i bilden)</a:t>
            </a:r>
          </a:p>
          <a:p>
            <a:endParaRPr lang="sv-SE" sz="1100" b="0" dirty="0"/>
          </a:p>
          <a:p>
            <a:r>
              <a:rPr lang="sv-SE" sz="1100" b="1" dirty="0"/>
              <a:t>Övergång till nästa bild:</a:t>
            </a:r>
          </a:p>
          <a:p>
            <a:r>
              <a:rPr lang="sv-SE" sz="1100" b="0" dirty="0"/>
              <a:t>Vi kan träna upp vår förmåga att bidra till sunda relationer.</a:t>
            </a:r>
          </a:p>
          <a:p>
            <a:endParaRPr lang="sv-SE" sz="1100" b="0" dirty="0"/>
          </a:p>
          <a:p>
            <a:r>
              <a:rPr lang="sv-SE" sz="1100" b="1" i="0" dirty="0"/>
              <a:t>Extra talarmanus som stöd för hur man kan introducera bilden:</a:t>
            </a:r>
          </a:p>
          <a:p>
            <a:r>
              <a:rPr lang="sv-SE" sz="1100" b="0" dirty="0"/>
              <a:t>Det räcker inte ATT ha relationer – för att vi ska må bra är det viktigt att relationen är trygg</a:t>
            </a:r>
          </a:p>
          <a:p>
            <a:r>
              <a:rPr lang="sv-SE" sz="1100" b="0" dirty="0"/>
              <a:t>Att vara med människor som gör dig illa kan få dig att må dåligt</a:t>
            </a:r>
          </a:p>
          <a:p>
            <a:r>
              <a:rPr lang="sv-SE" sz="1100" b="0" dirty="0"/>
              <a:t>Det triggar kroppens kamp/flyktrespons: högt blodtryck, dålig sömn, högre risk för hjärt-kärlsjukdom</a:t>
            </a:r>
          </a:p>
          <a:p>
            <a:endParaRPr lang="sv-SE" sz="1100" b="0" dirty="0"/>
          </a:p>
          <a:p>
            <a:r>
              <a:rPr lang="sv-SE" sz="1100" b="0" dirty="0"/>
              <a:t>Instinkten att söka sig till flocken, även om det är osund, kan göra att vi fastnar i relationer som är dåliga/destruktiva</a:t>
            </a:r>
          </a:p>
          <a:p>
            <a:r>
              <a:rPr lang="sv-SE" sz="1100" b="0" dirty="0"/>
              <a:t>Vi går med på saker, eftersom vi är rädda att vi ska bli övergivna annars</a:t>
            </a:r>
          </a:p>
          <a:p>
            <a:r>
              <a:rPr lang="sv-SE" sz="1100" b="0" dirty="0"/>
              <a:t>Är du i en dålig relation/kompisgrupp? Prata med en vuxen du litar på!</a:t>
            </a:r>
          </a:p>
        </p:txBody>
      </p:sp>
      <p:sp>
        <p:nvSpPr>
          <p:cNvPr id="4" name="Platshållare för bildnummer 3">
            <a:extLst>
              <a:ext uri="{FF2B5EF4-FFF2-40B4-BE49-F238E27FC236}">
                <a16:creationId xmlns:a16="http://schemas.microsoft.com/office/drawing/2014/main" id="{71CFD24A-C7C2-DCCF-AEA9-9413B5F3A130}"/>
              </a:ext>
            </a:extLst>
          </p:cNvPr>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4086017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7852-FC71-5343-C9FA-DB2B5CEEB69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46B0AD2-D578-DF6A-9224-F08B93F54544}"/>
              </a:ext>
            </a:extLst>
          </p:cNvPr>
          <p:cNvSpPr>
            <a:spLocks noGrp="1" noRot="1" noChangeAspect="1"/>
          </p:cNvSpPr>
          <p:nvPr>
            <p:ph type="sldImg"/>
          </p:nvPr>
        </p:nvSpPr>
        <p:spPr>
          <a:xfrm>
            <a:off x="709613" y="1279525"/>
            <a:ext cx="4310062" cy="2424113"/>
          </a:xfrm>
        </p:spPr>
      </p:sp>
      <p:sp>
        <p:nvSpPr>
          <p:cNvPr id="3" name="Platshållare för anteckningar 2">
            <a:extLst>
              <a:ext uri="{FF2B5EF4-FFF2-40B4-BE49-F238E27FC236}">
                <a16:creationId xmlns:a16="http://schemas.microsoft.com/office/drawing/2014/main" id="{44D890C2-C049-3946-6314-16A583B1DA7B}"/>
              </a:ext>
            </a:extLst>
          </p:cNvPr>
          <p:cNvSpPr>
            <a:spLocks noGrp="1"/>
          </p:cNvSpPr>
          <p:nvPr>
            <p:ph type="body" idx="1"/>
          </p:nvPr>
        </p:nvSpPr>
        <p:spPr>
          <a:xfrm>
            <a:off x="709930" y="4315808"/>
            <a:ext cx="5679440" cy="4029879"/>
          </a:xfrm>
        </p:spPr>
        <p:txBody>
          <a:bodyPr/>
          <a:lstStyle/>
          <a:p>
            <a:pPr defTabSz="966612">
              <a:defRPr/>
            </a:pPr>
            <a:r>
              <a:rPr lang="sv-SE" sz="1100" i="1" u="none" dirty="0"/>
              <a:t>Förslag på hur man kan introducera bilden, se extra talarmanus nedan.</a:t>
            </a:r>
          </a:p>
          <a:p>
            <a:endParaRPr lang="sv-SE" sz="1100" b="0" dirty="0"/>
          </a:p>
          <a:p>
            <a:r>
              <a:rPr lang="sv-SE" sz="1100" b="0" dirty="0"/>
              <a:t>Relationella färdigheter kan tränas genom:</a:t>
            </a:r>
          </a:p>
          <a:p>
            <a:pPr marL="181240" indent="-181240">
              <a:buFont typeface="Arial" panose="020B0604020202020204" pitchFamily="34" charset="0"/>
              <a:buChar char="•"/>
            </a:pPr>
            <a:r>
              <a:rPr lang="sv-SE" sz="1100" b="0" dirty="0"/>
              <a:t>Samarbetsövningar</a:t>
            </a:r>
          </a:p>
          <a:p>
            <a:pPr marL="181240" indent="-181240">
              <a:buFont typeface="Arial" panose="020B0604020202020204" pitchFamily="34" charset="0"/>
              <a:buChar char="•"/>
            </a:pPr>
            <a:r>
              <a:rPr lang="sv-SE" sz="1100" b="0" dirty="0"/>
              <a:t>Lyssna och ta andras perspektiv</a:t>
            </a:r>
          </a:p>
          <a:p>
            <a:pPr marL="181240" indent="-181240">
              <a:buFont typeface="Arial" panose="020B0604020202020204" pitchFamily="34" charset="0"/>
              <a:buChar char="•"/>
            </a:pPr>
            <a:r>
              <a:rPr lang="sv-SE" sz="1100" b="0" dirty="0"/>
              <a:t>Be om förlåt</a:t>
            </a:r>
          </a:p>
          <a:p>
            <a:pPr marL="181240" indent="-181240">
              <a:buFont typeface="Arial" panose="020B0604020202020204" pitchFamily="34" charset="0"/>
              <a:buChar char="•"/>
            </a:pPr>
            <a:r>
              <a:rPr lang="sv-SE" sz="1100" b="0" dirty="0"/>
              <a:t>Sätta gränser på vänligt sätt</a:t>
            </a:r>
          </a:p>
          <a:p>
            <a:pPr marL="181240" indent="-181240">
              <a:buFont typeface="Arial" panose="020B0604020202020204" pitchFamily="34" charset="0"/>
              <a:buChar char="•"/>
            </a:pPr>
            <a:r>
              <a:rPr lang="sv-SE" sz="1100" b="0" dirty="0"/>
              <a:t>Visa att man tycker om någon</a:t>
            </a:r>
          </a:p>
          <a:p>
            <a:pPr marL="181240" indent="-181240">
              <a:buFont typeface="Arial" panose="020B0604020202020204" pitchFamily="34" charset="0"/>
              <a:buChar char="•"/>
            </a:pPr>
            <a:endParaRPr lang="sv-SE" sz="1100" b="0" dirty="0"/>
          </a:p>
          <a:p>
            <a:r>
              <a:rPr lang="sv-SE" sz="1100" b="1" dirty="0"/>
              <a:t>Övergång till nästa bild:</a:t>
            </a:r>
          </a:p>
          <a:p>
            <a:r>
              <a:rPr lang="sv-SE" sz="1100" b="0" dirty="0"/>
              <a:t>Att stötta andra är också en relationell färdighet.</a:t>
            </a:r>
          </a:p>
          <a:p>
            <a:endParaRPr lang="sv-SE" sz="1100" b="1" i="0" dirty="0"/>
          </a:p>
          <a:p>
            <a:r>
              <a:rPr lang="sv-SE" sz="1100" b="1" i="0" dirty="0"/>
              <a:t>Extra talarmanus som stöd för hur man kan introducera bilden:</a:t>
            </a:r>
          </a:p>
          <a:p>
            <a:r>
              <a:rPr lang="sv-SE" sz="1100" b="0" dirty="0"/>
              <a:t>Hur man skapar goda relationer är inget man kan från födseln</a:t>
            </a:r>
          </a:p>
          <a:p>
            <a:r>
              <a:rPr lang="sv-SE" sz="1100" b="0" dirty="0"/>
              <a:t>Det är något man tränar upp (jämför med matlagning, matte eller dans).</a:t>
            </a:r>
          </a:p>
          <a:p>
            <a:endParaRPr lang="sv-SE" sz="1100" b="0" dirty="0"/>
          </a:p>
          <a:p>
            <a:pPr lvl="0" eaLnBrk="0" fontAlgn="base" hangingPunct="0">
              <a:spcBef>
                <a:spcPct val="0"/>
              </a:spcBef>
              <a:spcAft>
                <a:spcPct val="0"/>
              </a:spcAft>
            </a:pPr>
            <a:r>
              <a:rPr lang="sv-SE" altLang="sv-SE" sz="1100" dirty="0">
                <a:latin typeface="Arial" panose="020B0604020202020204" pitchFamily="34" charset="0"/>
              </a:rPr>
              <a:t>Vi behöver också ”den andre” som gör en del av jobbet också, att ansvaret för relationen behöver delas och att vi har olika förmågor att göra det. Vissa har svårt att ta den andres perspektiv. Vi behöver skapa medkänsla för att vi är olika och har olika förmågor, men alla kan träna på olika sätt.</a:t>
            </a:r>
          </a:p>
          <a:p>
            <a:endParaRPr lang="sv-SE" sz="1100" dirty="0"/>
          </a:p>
          <a:p>
            <a:endParaRPr lang="sv-SE" sz="1100" b="0" dirty="0"/>
          </a:p>
        </p:txBody>
      </p:sp>
      <p:sp>
        <p:nvSpPr>
          <p:cNvPr id="4" name="Platshållare för bildnummer 3">
            <a:extLst>
              <a:ext uri="{FF2B5EF4-FFF2-40B4-BE49-F238E27FC236}">
                <a16:creationId xmlns:a16="http://schemas.microsoft.com/office/drawing/2014/main" id="{4D8C6CDB-451A-D7D1-3BB1-38DA3E286A65}"/>
              </a:ext>
            </a:extLst>
          </p:cNvPr>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3454186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A8D97-860A-7A51-DFFF-D4B143994F9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21E9C28-D7C2-E99A-BD95-A789C371104C}"/>
              </a:ext>
            </a:extLst>
          </p:cNvPr>
          <p:cNvSpPr>
            <a:spLocks noGrp="1" noRot="1" noChangeAspect="1"/>
          </p:cNvSpPr>
          <p:nvPr>
            <p:ph type="sldImg"/>
          </p:nvPr>
        </p:nvSpPr>
        <p:spPr>
          <a:xfrm>
            <a:off x="709613" y="1279525"/>
            <a:ext cx="3646487" cy="2051050"/>
          </a:xfrm>
        </p:spPr>
      </p:sp>
      <p:sp>
        <p:nvSpPr>
          <p:cNvPr id="3" name="Platshållare för anteckningar 2">
            <a:extLst>
              <a:ext uri="{FF2B5EF4-FFF2-40B4-BE49-F238E27FC236}">
                <a16:creationId xmlns:a16="http://schemas.microsoft.com/office/drawing/2014/main" id="{0D33E09A-AB93-3927-3CCD-9B658A36F65D}"/>
              </a:ext>
            </a:extLst>
          </p:cNvPr>
          <p:cNvSpPr>
            <a:spLocks noGrp="1"/>
          </p:cNvSpPr>
          <p:nvPr>
            <p:ph type="body" idx="1"/>
          </p:nvPr>
        </p:nvSpPr>
        <p:spPr>
          <a:xfrm>
            <a:off x="709930" y="3439886"/>
            <a:ext cx="5679440" cy="5515401"/>
          </a:xfrm>
        </p:spPr>
        <p:txBody>
          <a:bodyPr/>
          <a:lstStyle/>
          <a:p>
            <a:pPr defTabSz="966612">
              <a:defRPr/>
            </a:pPr>
            <a:r>
              <a:rPr lang="sv-SE" sz="1100" i="1" u="none" dirty="0"/>
              <a:t>Förslag på hur man kan introducera bilden, se extra talarmanus nedan.</a:t>
            </a:r>
          </a:p>
          <a:p>
            <a:endParaRPr lang="sv-SE" sz="1100" b="0" dirty="0"/>
          </a:p>
          <a:p>
            <a:r>
              <a:rPr lang="sv-SE" sz="1100" b="0" dirty="0"/>
              <a:t>Stöttning kan delas in i:</a:t>
            </a:r>
          </a:p>
          <a:p>
            <a:pPr marL="181240" indent="-181240">
              <a:buFont typeface="Arial" panose="020B0604020202020204" pitchFamily="34" charset="0"/>
              <a:buChar char="•"/>
            </a:pPr>
            <a:r>
              <a:rPr lang="sv-SE" sz="1100" b="0" dirty="0"/>
              <a:t>TRÖST</a:t>
            </a:r>
          </a:p>
          <a:p>
            <a:pPr marL="181240" indent="-181240">
              <a:buFont typeface="Arial" panose="020B0604020202020204" pitchFamily="34" charset="0"/>
              <a:buChar char="•"/>
            </a:pPr>
            <a:r>
              <a:rPr lang="sv-SE" sz="1100" b="0" dirty="0"/>
              <a:t>RÅD</a:t>
            </a:r>
          </a:p>
          <a:p>
            <a:pPr marL="181240" indent="-181240">
              <a:buFont typeface="Arial" panose="020B0604020202020204" pitchFamily="34" charset="0"/>
              <a:buChar char="•"/>
            </a:pPr>
            <a:r>
              <a:rPr lang="sv-SE" sz="1100" b="0" dirty="0"/>
              <a:t>HJÄLP</a:t>
            </a:r>
          </a:p>
          <a:p>
            <a:endParaRPr lang="sv-SE" sz="1100" b="0" dirty="0"/>
          </a:p>
          <a:p>
            <a:r>
              <a:rPr lang="sv-SE" sz="1100" b="0" dirty="0"/>
              <a:t>Låt eleverna diskutera vilken typ av stöd de tror är viktigast och varför.</a:t>
            </a:r>
          </a:p>
          <a:p>
            <a:r>
              <a:rPr lang="sv-SE" sz="1100" b="0" dirty="0"/>
              <a:t>Tröst är ofta det viktigaste som behövs först för att ge som stöd till en vän.</a:t>
            </a:r>
          </a:p>
          <a:p>
            <a:endParaRPr lang="sv-SE" sz="1100" b="0" dirty="0"/>
          </a:p>
          <a:p>
            <a:r>
              <a:rPr lang="sv-SE" sz="1100" b="1" dirty="0"/>
              <a:t>Övergång till nästa bild:</a:t>
            </a:r>
          </a:p>
          <a:p>
            <a:r>
              <a:rPr lang="sv-SE" sz="1100" b="0" dirty="0"/>
              <a:t>Nu ska vi träna på att lyssna.</a:t>
            </a:r>
          </a:p>
          <a:p>
            <a:endParaRPr lang="sv-SE" sz="1100" b="0" dirty="0"/>
          </a:p>
          <a:p>
            <a:r>
              <a:rPr lang="sv-SE" sz="1100" b="1" i="0" dirty="0"/>
              <a:t>Extra talarmanus som stöd för hur man kan introducera bilden:</a:t>
            </a:r>
          </a:p>
          <a:p>
            <a:r>
              <a:rPr lang="sv-SE" sz="1100" b="0" dirty="0"/>
              <a:t>En viktig relationell färdighet är att kunna stötta andra</a:t>
            </a:r>
          </a:p>
          <a:p>
            <a:r>
              <a:rPr lang="sv-SE" sz="1100" b="0" dirty="0"/>
              <a:t>Poängen med att leva i flock är att ställa upp när någon har det svårt</a:t>
            </a:r>
          </a:p>
          <a:p>
            <a:r>
              <a:rPr lang="sv-SE" sz="1100" b="0" dirty="0"/>
              <a:t>Det gör att man litar på varandra och att relationen blir starkare över tid</a:t>
            </a:r>
          </a:p>
          <a:p>
            <a:endParaRPr lang="sv-SE" sz="1100" b="0" dirty="0"/>
          </a:p>
          <a:p>
            <a:r>
              <a:rPr lang="sv-SE" sz="1100" b="0" dirty="0"/>
              <a:t>Hur gör man då för att stötta någon, t ex en kompis som har det tufft?</a:t>
            </a:r>
          </a:p>
          <a:p>
            <a:r>
              <a:rPr lang="sv-SE" sz="1100" b="0" dirty="0"/>
              <a:t>Stöd kan delas upp i 3 olika kategorier [gå igenom dem]</a:t>
            </a:r>
          </a:p>
          <a:p>
            <a:endParaRPr lang="sv-SE" sz="1100" b="0" dirty="0"/>
          </a:p>
          <a:p>
            <a:r>
              <a:rPr lang="sv-SE" sz="1100" b="0" dirty="0"/>
              <a:t>Alla är bra men vilken tror ni är viktigast? [OBS gäller för nära relationer, inte nödvändigtvis jobb </a:t>
            </a:r>
            <a:r>
              <a:rPr lang="sv-SE" sz="1100" b="0" dirty="0" err="1"/>
              <a:t>etc</a:t>
            </a:r>
            <a:r>
              <a:rPr lang="sv-SE" sz="1100" b="0" dirty="0"/>
              <a:t>]</a:t>
            </a:r>
          </a:p>
          <a:p>
            <a:r>
              <a:rPr lang="sv-SE" sz="1100" b="0" dirty="0"/>
              <a:t>Svar: TRÖST! Eftersom människan är ett flockdjur brukar det viktigaste vara att känna att man inte är ensam</a:t>
            </a:r>
          </a:p>
          <a:p>
            <a:r>
              <a:rPr lang="sv-SE" sz="1100" b="0" dirty="0"/>
              <a:t>Om någon du känner har ett problem, börja med att trösta</a:t>
            </a:r>
          </a:p>
          <a:p>
            <a:r>
              <a:rPr lang="sv-SE" sz="1100" b="0" dirty="0"/>
              <a:t>Om du går direkt på råd/hjälp är risken att personen känner sig ensam/övergiven/missförstådd</a:t>
            </a:r>
          </a:p>
          <a:p>
            <a:r>
              <a:rPr lang="sv-SE" sz="1100" b="0" dirty="0"/>
              <a:t>När personen är lugn igen kan man gå vidare till råd/hjälp</a:t>
            </a:r>
          </a:p>
        </p:txBody>
      </p:sp>
      <p:sp>
        <p:nvSpPr>
          <p:cNvPr id="4" name="Platshållare för bildnummer 3">
            <a:extLst>
              <a:ext uri="{FF2B5EF4-FFF2-40B4-BE49-F238E27FC236}">
                <a16:creationId xmlns:a16="http://schemas.microsoft.com/office/drawing/2014/main" id="{757F8A79-01EE-E97B-448B-F7C11DBE476C}"/>
              </a:ext>
            </a:extLst>
          </p:cNvPr>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66058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9CAB4-97AD-2388-AA0E-8E474499BF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9307E5F-9A55-9F10-6671-54ADB591719C}"/>
              </a:ext>
            </a:extLst>
          </p:cNvPr>
          <p:cNvSpPr>
            <a:spLocks noGrp="1" noRot="1" noChangeAspect="1"/>
          </p:cNvSpPr>
          <p:nvPr>
            <p:ph type="sldImg"/>
          </p:nvPr>
        </p:nvSpPr>
        <p:spPr>
          <a:xfrm>
            <a:off x="795338" y="703263"/>
            <a:ext cx="5430837" cy="3055937"/>
          </a:xfrm>
        </p:spPr>
      </p:sp>
      <p:sp>
        <p:nvSpPr>
          <p:cNvPr id="3" name="Platshållare för anteckningar 2">
            <a:extLst>
              <a:ext uri="{FF2B5EF4-FFF2-40B4-BE49-F238E27FC236}">
                <a16:creationId xmlns:a16="http://schemas.microsoft.com/office/drawing/2014/main" id="{E43F251A-F682-27CD-1441-D79DD7C84011}"/>
              </a:ext>
            </a:extLst>
          </p:cNvPr>
          <p:cNvSpPr>
            <a:spLocks noGrp="1"/>
          </p:cNvSpPr>
          <p:nvPr>
            <p:ph type="body" idx="1"/>
          </p:nvPr>
        </p:nvSpPr>
        <p:spPr>
          <a:xfrm>
            <a:off x="709930" y="4049486"/>
            <a:ext cx="5679440" cy="4905801"/>
          </a:xfrm>
        </p:spPr>
        <p:txBody>
          <a:bodyPr/>
          <a:lstStyle/>
          <a:p>
            <a:pPr>
              <a:buNone/>
            </a:pPr>
            <a:r>
              <a:rPr lang="sv-SE" sz="1100" b="0" dirty="0"/>
              <a:t>[Ev. övning? Pilottesta gärna denna övning. Aktivt lyssnande är en viktig färdighet men jag vet inte hur den funkar i en klassrumskontext]</a:t>
            </a:r>
          </a:p>
          <a:p>
            <a:pPr>
              <a:buNone/>
            </a:pPr>
            <a:r>
              <a:rPr lang="sv-SE" sz="1100" b="0" dirty="0"/>
              <a:t>Fråga klassen: Hur är man en bra lyssnare? (Alt. Hur märker man på någon att den inte lyssnar?)</a:t>
            </a:r>
          </a:p>
          <a:p>
            <a:pPr>
              <a:buNone/>
            </a:pPr>
            <a:r>
              <a:rPr lang="sv-SE" sz="1100" b="0" dirty="0"/>
              <a:t>Kanske har du en kompis som är en JÄTTEBRA lyssnare. Eller en kompis som aldrig verkar höra på!</a:t>
            </a:r>
          </a:p>
          <a:p>
            <a:pPr defTabSz="966612">
              <a:defRPr/>
            </a:pPr>
            <a:r>
              <a:rPr lang="sv-SE" sz="1100" dirty="0"/>
              <a:t>Att lyssna är en färdighet som går att öva upp, jmf. dans eller att skjuta straffar i fotboll</a:t>
            </a:r>
          </a:p>
          <a:p>
            <a:pPr>
              <a:buNone/>
            </a:pPr>
            <a:r>
              <a:rPr lang="sv-SE" sz="1100" b="0" dirty="0"/>
              <a:t>Om du blir en bra lyssnare kommer du att ha nytta av det i relationer, skola och karriär</a:t>
            </a:r>
          </a:p>
          <a:p>
            <a:pPr>
              <a:buNone/>
            </a:pPr>
            <a:endParaRPr lang="sv-SE" sz="1100" dirty="0"/>
          </a:p>
          <a:p>
            <a:pPr>
              <a:buNone/>
            </a:pPr>
            <a:r>
              <a:rPr lang="sv-SE" sz="1100" b="1" dirty="0"/>
              <a:t>Övning: Aktivt lyssnande</a:t>
            </a:r>
          </a:p>
          <a:p>
            <a:pPr>
              <a:buNone/>
            </a:pPr>
            <a:r>
              <a:rPr lang="sv-SE" sz="1100" dirty="0"/>
              <a:t>Sätt er två och två</a:t>
            </a:r>
          </a:p>
          <a:p>
            <a:pPr>
              <a:buNone/>
            </a:pPr>
            <a:r>
              <a:rPr lang="sv-SE" sz="1100" dirty="0"/>
              <a:t>Berätta om en neutral situation, t ex när du gick till skolan i morse eller vad som hände på förra lektionen (2 min var)</a:t>
            </a:r>
          </a:p>
          <a:p>
            <a:pPr>
              <a:buNone/>
            </a:pPr>
            <a:r>
              <a:rPr lang="sv-SE" sz="1100" dirty="0"/>
              <a:t>Träna på att visa att du lyssnar och förstår.</a:t>
            </a:r>
          </a:p>
          <a:p>
            <a:pPr>
              <a:buNone/>
            </a:pPr>
            <a:r>
              <a:rPr lang="sv-SE" sz="1100" dirty="0"/>
              <a:t>Överdriv gärna! T ex ”Nähä, var bussen sen? Du måste ha blivit jättestressad!”</a:t>
            </a:r>
          </a:p>
          <a:p>
            <a:pPr>
              <a:buNone/>
            </a:pPr>
            <a:endParaRPr lang="sv-SE" sz="1100" dirty="0"/>
          </a:p>
          <a:p>
            <a:pPr>
              <a:buNone/>
            </a:pPr>
            <a:r>
              <a:rPr lang="sv-SE" sz="1100" u="sng" dirty="0"/>
              <a:t>Överkurs: Vanliga misstag</a:t>
            </a:r>
          </a:p>
          <a:p>
            <a:pPr defTabSz="966612">
              <a:defRPr/>
            </a:pPr>
            <a:r>
              <a:rPr lang="sv-SE" sz="1100" dirty="0"/>
              <a:t>Avbryta, inte låta den andra prata till punkt</a:t>
            </a:r>
          </a:p>
          <a:p>
            <a:pPr>
              <a:buNone/>
            </a:pPr>
            <a:r>
              <a:rPr lang="sv-SE" sz="1100" dirty="0"/>
              <a:t>Du får samtalet att handla om dig (”Det där har hänt mig också! Den gången…”)</a:t>
            </a:r>
          </a:p>
          <a:p>
            <a:pPr>
              <a:buNone/>
            </a:pPr>
            <a:r>
              <a:rPr lang="sv-SE" sz="1100" dirty="0"/>
              <a:t>Börja ge råd i stället för att lyssna färdigt</a:t>
            </a:r>
          </a:p>
          <a:p>
            <a:pPr>
              <a:buNone/>
            </a:pPr>
            <a:r>
              <a:rPr lang="sv-SE" sz="1100" dirty="0"/>
              <a:t>Kolla på mobilen</a:t>
            </a:r>
          </a:p>
        </p:txBody>
      </p:sp>
      <p:sp>
        <p:nvSpPr>
          <p:cNvPr id="4" name="Platshållare för bildnummer 3">
            <a:extLst>
              <a:ext uri="{FF2B5EF4-FFF2-40B4-BE49-F238E27FC236}">
                <a16:creationId xmlns:a16="http://schemas.microsoft.com/office/drawing/2014/main" id="{9AE09EA2-1A16-1B96-9CC6-E667EBF961B2}"/>
              </a:ext>
            </a:extLst>
          </p:cNvPr>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172074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788988"/>
            <a:ext cx="3549650" cy="1997075"/>
          </a:xfrm>
        </p:spPr>
      </p:sp>
      <p:sp>
        <p:nvSpPr>
          <p:cNvPr id="3" name="Platshållare för anteckningar 2"/>
          <p:cNvSpPr>
            <a:spLocks noGrp="1"/>
          </p:cNvSpPr>
          <p:nvPr>
            <p:ph type="body" idx="1"/>
          </p:nvPr>
        </p:nvSpPr>
        <p:spPr>
          <a:xfrm>
            <a:off x="709930" y="2960914"/>
            <a:ext cx="5679440" cy="5994373"/>
          </a:xfrm>
        </p:spPr>
        <p:txBody>
          <a:bodyPr/>
          <a:lstStyle/>
          <a:p>
            <a:r>
              <a:rPr lang="sv-SE" sz="1100" dirty="0"/>
              <a:t>Svarsförslag:</a:t>
            </a:r>
          </a:p>
          <a:p>
            <a:endParaRPr lang="sv-SE" sz="1100" dirty="0"/>
          </a:p>
          <a:p>
            <a:pPr marL="0" indent="0">
              <a:buFont typeface="+mj-lt"/>
              <a:buNone/>
            </a:pPr>
            <a:r>
              <a:rPr lang="sv-SE" sz="1100" dirty="0"/>
              <a:t>1. Hur vet man att människor är flockdjur och behöver relationer?</a:t>
            </a:r>
          </a:p>
          <a:p>
            <a:r>
              <a:rPr lang="sv-SE" sz="1100" dirty="0"/>
              <a:t>Studier av arkeologiska fynd som visar att vi levt tillsammans länge i grupper, psykologiska experiment där vi tenderar att vilja göra som andra, vill tillhöra gruppen och biologiskt har vi exempelvis spegelneuroner som gör att vi kan känna empati och imitera. </a:t>
            </a:r>
            <a:r>
              <a:rPr lang="sv-SE" sz="1100" dirty="0" err="1"/>
              <a:t>Oxytocin</a:t>
            </a:r>
            <a:r>
              <a:rPr lang="sv-SE" sz="1100" dirty="0"/>
              <a:t> frisätts när vi är nära andra vilket ger välmående. Även experiment som visar ökad stress (kortisolnivåer) hos personer som tvingas vara ensamma.</a:t>
            </a:r>
          </a:p>
          <a:p>
            <a:endParaRPr lang="sv-SE" sz="1100" dirty="0"/>
          </a:p>
          <a:p>
            <a:r>
              <a:rPr lang="sv-SE" sz="1100" dirty="0"/>
              <a:t>2. Varför är goda relationer viktigt för hälsan?</a:t>
            </a:r>
          </a:p>
          <a:p>
            <a:r>
              <a:rPr lang="sv-SE" sz="1100" dirty="0"/>
              <a:t>Relationer är viktiga för vår psykiska hälsa eftersom social kontakt frigör hormoner som </a:t>
            </a:r>
            <a:r>
              <a:rPr lang="sv-SE" sz="1100" dirty="0" err="1"/>
              <a:t>oxytocin</a:t>
            </a:r>
            <a:r>
              <a:rPr lang="sv-SE" sz="1100" dirty="0"/>
              <a:t> och serotonin, vilket minskar stress och stärker parasympatisk återhämtning. Vi hjälper varandra att hålla koll på vår hälsa samt samarbetar och delar resurser (mat, bostad, problemlösning). </a:t>
            </a:r>
          </a:p>
          <a:p>
            <a:endParaRPr lang="sv-SE" sz="1100" dirty="0"/>
          </a:p>
          <a:p>
            <a:endParaRPr lang="sv-SE" sz="1100" dirty="0"/>
          </a:p>
          <a:p>
            <a:r>
              <a:rPr lang="sv-SE" sz="1100" dirty="0"/>
              <a:t>3. Vad är </a:t>
            </a:r>
            <a:r>
              <a:rPr lang="sv-SE" sz="1100" dirty="0" err="1"/>
              <a:t>oxytocin</a:t>
            </a:r>
            <a:r>
              <a:rPr lang="sv-SE" sz="1100" dirty="0"/>
              <a:t>? När och var bildas det och vad ger det för effekter på kroppen?</a:t>
            </a:r>
          </a:p>
          <a:p>
            <a:r>
              <a:rPr lang="sv-SE" sz="1100" dirty="0"/>
              <a:t>Fokus här är </a:t>
            </a:r>
            <a:r>
              <a:rPr lang="sv-SE" sz="1100" dirty="0" err="1"/>
              <a:t>oxytocin</a:t>
            </a:r>
            <a:r>
              <a:rPr lang="sv-SE" sz="1100" dirty="0"/>
              <a:t> som ett lugn-och-ro-hormon, inte dess funktion i samband med förlossning. En viktig faktor för att </a:t>
            </a:r>
            <a:r>
              <a:rPr lang="sv-SE" sz="1100" dirty="0" err="1"/>
              <a:t>oxytocin</a:t>
            </a:r>
            <a:r>
              <a:rPr lang="sv-SE" sz="1100" dirty="0"/>
              <a:t> ska frisättas är att vi tycker om en viss beröring. Det finns särskilda nervfibrer (så kallade CT-fibrer) i huden som bidrar till </a:t>
            </a:r>
            <a:r>
              <a:rPr lang="sv-SE" sz="1100" dirty="0" err="1"/>
              <a:t>oxytocinfrisättning</a:t>
            </a:r>
            <a:r>
              <a:rPr lang="sv-SE" sz="1100" dirty="0"/>
              <a:t>. </a:t>
            </a:r>
            <a:r>
              <a:rPr lang="sv-SE" sz="1100" dirty="0" err="1"/>
              <a:t>Oxytocinfrisättningen</a:t>
            </a:r>
            <a:r>
              <a:rPr lang="sv-SE" sz="1100" dirty="0"/>
              <a:t> leder till sänkt blodtryck, lugnare andning, sänkt nivå av kortisol (stresshormon). Det stärker samhörighet med andra och ger också en lugnare </a:t>
            </a:r>
            <a:r>
              <a:rPr lang="sv-SE" sz="1100" dirty="0" err="1"/>
              <a:t>amygdala</a:t>
            </a:r>
            <a:r>
              <a:rPr lang="sv-SE" sz="1100" dirty="0"/>
              <a:t> som gör att vi inte blir rädda lika lätt. </a:t>
            </a:r>
          </a:p>
          <a:p>
            <a:endParaRPr lang="sv-SE" sz="1100" dirty="0"/>
          </a:p>
          <a:p>
            <a:r>
              <a:rPr lang="sv-SE" sz="1100" dirty="0"/>
              <a:t>4. Vilka tre typer av stöd har vi lyft fram i lektionen?</a:t>
            </a:r>
          </a:p>
          <a:p>
            <a:r>
              <a:rPr lang="sv-SE" sz="1100" dirty="0"/>
              <a:t>Ge tröst (lyssna, visa att jag bryr mig om), ge råd (tipsa, hitta lösningar) och praktisk hjälp (fixa, hålla sällskap). </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1816300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 </a:t>
            </a:r>
          </a:p>
          <a:p>
            <a:pPr defTabSz="966612">
              <a:defRPr/>
            </a:pPr>
            <a:r>
              <a:rPr lang="sv-SE" sz="1100" dirty="0"/>
              <a:t>I materialet ingår flera av dessa delar. De kan komma att kompletteras med fler delar framöver.</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a:lnSpc>
                <a:spcPct val="107000"/>
              </a:lnSpc>
              <a:spcAft>
                <a:spcPts val="846"/>
              </a:spcAft>
            </a:pPr>
            <a:r>
              <a:rPr lang="sv-SE" sz="1100" b="1" dirty="0"/>
              <a:t>Syftet med modulen Relationer är att ge eleverna </a:t>
            </a:r>
          </a:p>
          <a:p>
            <a:pPr marL="181240" indent="-181240">
              <a:lnSpc>
                <a:spcPct val="107000"/>
              </a:lnSpc>
              <a:spcAft>
                <a:spcPts val="846"/>
              </a:spcAft>
              <a:buFont typeface="Arial" panose="020B0604020202020204" pitchFamily="34" charset="0"/>
              <a:buChar char="•"/>
            </a:pPr>
            <a:r>
              <a:rPr lang="sv-SE" sz="1100" b="0" dirty="0"/>
              <a:t>Kunskaper om betydelsen för relationer ur ett evolutionärt perspektiv</a:t>
            </a:r>
          </a:p>
          <a:p>
            <a:pPr marL="181240" indent="-181240">
              <a:lnSpc>
                <a:spcPct val="107000"/>
              </a:lnSpc>
              <a:spcAft>
                <a:spcPts val="846"/>
              </a:spcAft>
              <a:buFont typeface="Arial" panose="020B0604020202020204" pitchFamily="34" charset="0"/>
              <a:buChar char="•"/>
            </a:pPr>
            <a:r>
              <a:rPr lang="sv-SE" sz="1100" b="0" dirty="0"/>
              <a:t>Kunskaper om vad ger frisättning av </a:t>
            </a:r>
            <a:r>
              <a:rPr lang="sv-SE" sz="1100" b="0" dirty="0" err="1"/>
              <a:t>oxytocin</a:t>
            </a:r>
            <a:r>
              <a:rPr lang="sv-SE" sz="1100" b="0" dirty="0"/>
              <a:t> och vilka effekter det ger i kroppen</a:t>
            </a:r>
          </a:p>
          <a:p>
            <a:pPr marL="181240" indent="-181240">
              <a:lnSpc>
                <a:spcPct val="107000"/>
              </a:lnSpc>
              <a:spcAft>
                <a:spcPts val="846"/>
              </a:spcAft>
              <a:buFont typeface="Arial" panose="020B0604020202020204" pitchFamily="34" charset="0"/>
              <a:buChar char="•"/>
            </a:pPr>
            <a:r>
              <a:rPr lang="sv-SE" sz="1100" b="0" dirty="0"/>
              <a:t>Verktyg för relationella färdigheter</a:t>
            </a:r>
          </a:p>
          <a:p>
            <a:pPr>
              <a:lnSpc>
                <a:spcPct val="107000"/>
              </a:lnSpc>
              <a:spcAft>
                <a:spcPts val="846"/>
              </a:spcAft>
            </a:pPr>
            <a:endParaRPr lang="sv-SE" sz="1100" b="0" dirty="0"/>
          </a:p>
          <a:p>
            <a:pPr>
              <a:lnSpc>
                <a:spcPct val="107000"/>
              </a:lnSpc>
              <a:spcAft>
                <a:spcPts val="846"/>
              </a:spcAft>
            </a:pPr>
            <a:r>
              <a:rPr lang="sv-SE" sz="1100" b="1" dirty="0"/>
              <a:t>För gymnasienivå </a:t>
            </a:r>
            <a:r>
              <a:rPr lang="sv-SE" sz="1100" b="0" dirty="0"/>
              <a:t>kan ytterligare lärandemål kopplas till hormon- och nervsystem:</a:t>
            </a:r>
          </a:p>
          <a:p>
            <a:pPr marL="181240" indent="-181240">
              <a:lnSpc>
                <a:spcPct val="107000"/>
              </a:lnSpc>
              <a:spcAft>
                <a:spcPts val="846"/>
              </a:spcAft>
              <a:buFont typeface="Arial" panose="020B0604020202020204" pitchFamily="34" charset="0"/>
              <a:buChar char="•"/>
            </a:pPr>
            <a:r>
              <a:rPr lang="sv-SE" sz="1100" b="0" dirty="0"/>
              <a:t>Kunna förklara hur </a:t>
            </a:r>
            <a:r>
              <a:rPr lang="sv-SE" sz="1100" b="0" dirty="0" err="1"/>
              <a:t>oxytocin</a:t>
            </a:r>
            <a:r>
              <a:rPr lang="sv-SE" sz="1100" b="0" dirty="0"/>
              <a:t> frigörs och  påverkar olika organ i kroppen</a:t>
            </a: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539750"/>
            <a:ext cx="4049712" cy="2278063"/>
          </a:xfrm>
        </p:spPr>
      </p:sp>
      <p:sp>
        <p:nvSpPr>
          <p:cNvPr id="3" name="Platshållare för anteckningar 2"/>
          <p:cNvSpPr>
            <a:spLocks noGrp="1"/>
          </p:cNvSpPr>
          <p:nvPr>
            <p:ph type="body" idx="1"/>
          </p:nvPr>
        </p:nvSpPr>
        <p:spPr>
          <a:xfrm>
            <a:off x="709930" y="3091544"/>
            <a:ext cx="5679440" cy="5863744"/>
          </a:xfrm>
        </p:spPr>
        <p:txBody>
          <a:bodyPr/>
          <a:lstStyle/>
          <a:p>
            <a:r>
              <a:rPr lang="sv-SE" i="1" u="none" dirty="0">
                <a:latin typeface="+mn-lt"/>
              </a:rPr>
              <a:t>Förslag på hur man kan introducera bilden, se extra talarmanus nedan.</a:t>
            </a:r>
          </a:p>
          <a:p>
            <a:endParaRPr lang="sv-SE" i="0" dirty="0">
              <a:latin typeface="+mn-lt"/>
            </a:endParaRPr>
          </a:p>
          <a:p>
            <a:r>
              <a:rPr lang="sv-SE" i="0" dirty="0">
                <a:latin typeface="+mn-lt"/>
              </a:rPr>
              <a:t>Förslag på två introduktionsfrågor ges i bilden. Eleverna kan exempelvis diskutera kort med varandra.</a:t>
            </a:r>
          </a:p>
          <a:p>
            <a:r>
              <a:rPr lang="sv-SE" i="0" dirty="0">
                <a:latin typeface="+mn-lt"/>
              </a:rPr>
              <a:t>Förslag på svar ges i punkterna under i rutor som är animerade (vid klick).</a:t>
            </a:r>
          </a:p>
          <a:p>
            <a:endParaRPr lang="sv-SE" i="0" dirty="0">
              <a:latin typeface="+mn-lt"/>
            </a:endParaRPr>
          </a:p>
          <a:p>
            <a:r>
              <a:rPr lang="sv-SE" b="1" i="0" dirty="0">
                <a:latin typeface="+mn-lt"/>
              </a:rPr>
              <a:t>Vad är en relation?</a:t>
            </a:r>
          </a:p>
          <a:p>
            <a:r>
              <a:rPr lang="sv-SE" i="0" dirty="0">
                <a:latin typeface="+mn-lt"/>
              </a:rPr>
              <a:t>Koppling mellan två eller flera individer. I bilden visas människa och hund (det finns alltså relationer mellan individer av olika arter, men oftast fokuserar vi på relationer människa-människa)</a:t>
            </a:r>
          </a:p>
          <a:p>
            <a:r>
              <a:rPr lang="sv-SE" i="0" dirty="0">
                <a:latin typeface="+mn-lt"/>
              </a:rPr>
              <a:t>Inte ”bara kärleksrelationer” (vanlig misstolkning)</a:t>
            </a:r>
          </a:p>
          <a:p>
            <a:pPr marL="181240" indent="-181240">
              <a:buFont typeface="Arial" panose="020B0604020202020204" pitchFamily="34" charset="0"/>
              <a:buChar char="•"/>
            </a:pPr>
            <a:r>
              <a:rPr lang="sv-SE" i="0" dirty="0">
                <a:latin typeface="+mn-lt"/>
              </a:rPr>
              <a:t>Vänner, Klasskompisar, Lagkompisar</a:t>
            </a:r>
          </a:p>
          <a:p>
            <a:pPr marL="181240" indent="-181240">
              <a:buFont typeface="Arial" panose="020B0604020202020204" pitchFamily="34" charset="0"/>
              <a:buChar char="•"/>
            </a:pPr>
            <a:r>
              <a:rPr lang="sv-SE" i="0" dirty="0">
                <a:latin typeface="+mn-lt"/>
              </a:rPr>
              <a:t>Syskon, Föräldrar-barn</a:t>
            </a:r>
          </a:p>
          <a:p>
            <a:pPr marL="181240" indent="-181240">
              <a:buFont typeface="Arial" panose="020B0604020202020204" pitchFamily="34" charset="0"/>
              <a:buChar char="•"/>
            </a:pPr>
            <a:r>
              <a:rPr lang="sv-SE" i="0" dirty="0">
                <a:latin typeface="+mn-lt"/>
              </a:rPr>
              <a:t>Lärare-elev, Kollegor</a:t>
            </a:r>
          </a:p>
          <a:p>
            <a:pPr marL="181240" indent="-181240">
              <a:buFont typeface="Arial" panose="020B0604020202020204" pitchFamily="34" charset="0"/>
              <a:buChar char="•"/>
            </a:pPr>
            <a:r>
              <a:rPr lang="sv-SE" i="0" dirty="0">
                <a:latin typeface="+mn-lt"/>
              </a:rPr>
              <a:t>Partner</a:t>
            </a:r>
          </a:p>
          <a:p>
            <a:endParaRPr lang="sv-SE" i="0" dirty="0">
              <a:latin typeface="+mn-lt"/>
            </a:endParaRPr>
          </a:p>
          <a:p>
            <a:r>
              <a:rPr lang="sv-SE" b="1" i="0" dirty="0">
                <a:latin typeface="+mn-lt"/>
              </a:rPr>
              <a:t>Relationer främjar hälsa </a:t>
            </a:r>
            <a:r>
              <a:rPr lang="sv-SE" i="0" dirty="0">
                <a:latin typeface="+mn-lt"/>
              </a:rPr>
              <a:t>genom tre faktorer:</a:t>
            </a:r>
          </a:p>
          <a:p>
            <a:pPr marL="302066" indent="-302066" defTabSz="966612">
              <a:buFont typeface="Arial" panose="020B0604020202020204" pitchFamily="34" charset="0"/>
              <a:buChar char="•"/>
              <a:defRPr/>
            </a:pPr>
            <a:r>
              <a:rPr lang="sv-SE" dirty="0">
                <a:latin typeface="+mn-lt"/>
              </a:rPr>
              <a:t>Främjar aktiv livsstil (vi rör på oss mer, samspel med andra stimulerar hjärnan)</a:t>
            </a:r>
          </a:p>
          <a:p>
            <a:pPr marL="302066" indent="-302066" defTabSz="966612">
              <a:buFont typeface="Arial" panose="020B0604020202020204" pitchFamily="34" charset="0"/>
              <a:buChar char="•"/>
              <a:defRPr/>
            </a:pPr>
            <a:r>
              <a:rPr lang="sv-SE" dirty="0">
                <a:latin typeface="+mn-lt"/>
              </a:rPr>
              <a:t>Ger trygghet och stöd som gör att vi slappnar av (reglerar kortisol, ökar </a:t>
            </a:r>
            <a:r>
              <a:rPr lang="sv-SE" dirty="0" err="1">
                <a:latin typeface="+mn-lt"/>
              </a:rPr>
              <a:t>oxytocin</a:t>
            </a:r>
            <a:r>
              <a:rPr lang="sv-SE" dirty="0">
                <a:latin typeface="+mn-lt"/>
              </a:rPr>
              <a:t>, sänker puls och blodtryck genom att aktivera parasympatiska nervsystemet, ”bromsen”)</a:t>
            </a:r>
          </a:p>
          <a:p>
            <a:pPr marL="302066" indent="-302066" defTabSz="966612">
              <a:buFont typeface="Arial" panose="020B0604020202020204" pitchFamily="34" charset="0"/>
              <a:buChar char="•"/>
              <a:defRPr/>
            </a:pPr>
            <a:r>
              <a:rPr lang="sv-SE" dirty="0">
                <a:latin typeface="+mn-lt"/>
              </a:rPr>
              <a:t>Vi håller koll på varandras hälsa (studier visar att personer ofta söker vård för att familj/vänner uppmanat en till det)</a:t>
            </a:r>
          </a:p>
          <a:p>
            <a:pPr marL="302066" indent="-302066" defTabSz="966612">
              <a:buFont typeface="Arial" panose="020B0604020202020204" pitchFamily="34" charset="0"/>
              <a:buChar char="•"/>
              <a:defRPr/>
            </a:pPr>
            <a:endParaRPr lang="sv-SE" dirty="0">
              <a:latin typeface="+mn-lt"/>
            </a:endParaRPr>
          </a:p>
          <a:p>
            <a:pPr defTabSz="966612">
              <a:defRPr/>
            </a:pPr>
            <a:r>
              <a:rPr lang="sv-SE" dirty="0">
                <a:latin typeface="+mn-lt"/>
              </a:rPr>
              <a:t>OBS! Det bara är relationer som är trygga/goda som hjälper kroppen med stress- och känsloregleringen.</a:t>
            </a:r>
            <a:endParaRPr lang="sv-SE" i="0" dirty="0">
              <a:latin typeface="+mn-lt"/>
            </a:endParaRPr>
          </a:p>
          <a:p>
            <a:endParaRPr lang="sv-SE" i="0" dirty="0">
              <a:latin typeface="+mn-lt"/>
            </a:endParaRPr>
          </a:p>
          <a:p>
            <a:r>
              <a:rPr lang="sv-SE" b="1" i="0" dirty="0">
                <a:latin typeface="+mn-lt"/>
              </a:rPr>
              <a:t>För gymnasiet (fler perspektiv)</a:t>
            </a:r>
          </a:p>
          <a:p>
            <a:pPr marL="302066" indent="-302066" defTabSz="966612">
              <a:buFont typeface="Arial" panose="020B0604020202020204" pitchFamily="34" charset="0"/>
              <a:buChar char="•"/>
              <a:defRPr/>
            </a:pPr>
            <a:r>
              <a:rPr lang="sv-SE" dirty="0">
                <a:latin typeface="+mn-lt"/>
              </a:rPr>
              <a:t>Relationer bidrar också till existentiell hälsa, ger känsla av tillhörighet, mening och identitet, och ger skydd mot ensamhet. Ofrivillig ensamhet är starkt är kopplat till för tidig död. Se exempelvis källor:</a:t>
            </a:r>
          </a:p>
          <a:p>
            <a:pPr defTabSz="966612">
              <a:defRPr/>
            </a:pPr>
            <a:endParaRPr lang="sv-SE" dirty="0">
              <a:latin typeface="+mn-lt"/>
            </a:endParaRPr>
          </a:p>
          <a:p>
            <a:pPr defTabSz="966612">
              <a:defRPr/>
            </a:pPr>
            <a:r>
              <a:rPr lang="sv-SE" dirty="0">
                <a:latin typeface="+mn-lt"/>
              </a:rPr>
              <a:t>Holt-</a:t>
            </a:r>
            <a:r>
              <a:rPr lang="sv-SE" dirty="0" err="1">
                <a:latin typeface="+mn-lt"/>
              </a:rPr>
              <a:t>Lunstad</a:t>
            </a:r>
            <a:r>
              <a:rPr lang="sv-SE" dirty="0">
                <a:latin typeface="+mn-lt"/>
              </a:rPr>
              <a:t>, J., Smith, T. B., &amp; </a:t>
            </a:r>
            <a:r>
              <a:rPr lang="sv-SE" dirty="0" err="1">
                <a:latin typeface="+mn-lt"/>
              </a:rPr>
              <a:t>Layton</a:t>
            </a:r>
            <a:r>
              <a:rPr lang="sv-SE" dirty="0">
                <a:latin typeface="+mn-lt"/>
              </a:rPr>
              <a:t>, J. B. (2010). Social Relationships and </a:t>
            </a:r>
            <a:r>
              <a:rPr lang="sv-SE" dirty="0" err="1">
                <a:latin typeface="+mn-lt"/>
              </a:rPr>
              <a:t>Mortality</a:t>
            </a:r>
            <a:r>
              <a:rPr lang="sv-SE" dirty="0">
                <a:latin typeface="+mn-lt"/>
              </a:rPr>
              <a:t> Risk: A Meta-</a:t>
            </a:r>
            <a:r>
              <a:rPr lang="sv-SE" dirty="0" err="1">
                <a:latin typeface="+mn-lt"/>
              </a:rPr>
              <a:t>analytic</a:t>
            </a:r>
            <a:r>
              <a:rPr lang="sv-SE" dirty="0">
                <a:latin typeface="+mn-lt"/>
              </a:rPr>
              <a:t> Review. PLOS Medicine, 7(7), e1000316.</a:t>
            </a:r>
            <a:br>
              <a:rPr lang="sv-SE" dirty="0">
                <a:latin typeface="+mn-lt"/>
              </a:rPr>
            </a:br>
            <a:r>
              <a:rPr lang="sv-SE" dirty="0" err="1">
                <a:latin typeface="+mn-lt"/>
              </a:rPr>
              <a:t>Umberson</a:t>
            </a:r>
            <a:r>
              <a:rPr lang="sv-SE" dirty="0">
                <a:latin typeface="+mn-lt"/>
              </a:rPr>
              <a:t>, D., &amp; Karas </a:t>
            </a:r>
            <a:r>
              <a:rPr lang="sv-SE" dirty="0" err="1">
                <a:latin typeface="+mn-lt"/>
              </a:rPr>
              <a:t>Montez</a:t>
            </a:r>
            <a:r>
              <a:rPr lang="sv-SE" dirty="0">
                <a:latin typeface="+mn-lt"/>
              </a:rPr>
              <a:t>, J. (2010). Social relationships and </a:t>
            </a:r>
            <a:r>
              <a:rPr lang="sv-SE" dirty="0" err="1">
                <a:latin typeface="+mn-lt"/>
              </a:rPr>
              <a:t>health</a:t>
            </a:r>
            <a:r>
              <a:rPr lang="sv-SE" dirty="0">
                <a:latin typeface="+mn-lt"/>
              </a:rPr>
              <a:t>: A </a:t>
            </a:r>
            <a:r>
              <a:rPr lang="sv-SE" dirty="0" err="1">
                <a:latin typeface="+mn-lt"/>
              </a:rPr>
              <a:t>flashpoint</a:t>
            </a:r>
            <a:r>
              <a:rPr lang="sv-SE" dirty="0">
                <a:latin typeface="+mn-lt"/>
              </a:rPr>
              <a:t> for </a:t>
            </a:r>
            <a:r>
              <a:rPr lang="sv-SE" dirty="0" err="1">
                <a:latin typeface="+mn-lt"/>
              </a:rPr>
              <a:t>health</a:t>
            </a:r>
            <a:r>
              <a:rPr lang="sv-SE" dirty="0">
                <a:latin typeface="+mn-lt"/>
              </a:rPr>
              <a:t> policy. Journal </a:t>
            </a:r>
            <a:r>
              <a:rPr lang="sv-SE" dirty="0" err="1">
                <a:latin typeface="+mn-lt"/>
              </a:rPr>
              <a:t>of</a:t>
            </a:r>
            <a:r>
              <a:rPr lang="sv-SE" dirty="0">
                <a:latin typeface="+mn-lt"/>
              </a:rPr>
              <a:t> Health and Social </a:t>
            </a:r>
            <a:r>
              <a:rPr lang="sv-SE" dirty="0" err="1">
                <a:latin typeface="+mn-lt"/>
              </a:rPr>
              <a:t>Behavior</a:t>
            </a:r>
            <a:r>
              <a:rPr lang="sv-SE" dirty="0">
                <a:latin typeface="+mn-lt"/>
              </a:rPr>
              <a:t>, 51(1_suppl), S54–S66.</a:t>
            </a:r>
            <a:br>
              <a:rPr lang="sv-SE" dirty="0">
                <a:latin typeface="+mn-lt"/>
              </a:rPr>
            </a:br>
            <a:r>
              <a:rPr lang="sv-SE" dirty="0">
                <a:latin typeface="+mn-lt"/>
              </a:rPr>
              <a:t>Cohen, S. (2004). Social relationships and </a:t>
            </a:r>
            <a:r>
              <a:rPr lang="sv-SE" dirty="0" err="1">
                <a:latin typeface="+mn-lt"/>
              </a:rPr>
              <a:t>health</a:t>
            </a:r>
            <a:r>
              <a:rPr lang="sv-SE" dirty="0">
                <a:latin typeface="+mn-lt"/>
              </a:rPr>
              <a:t>. </a:t>
            </a:r>
            <a:r>
              <a:rPr lang="sv-SE" dirty="0" err="1">
                <a:latin typeface="+mn-lt"/>
              </a:rPr>
              <a:t>American</a:t>
            </a:r>
            <a:r>
              <a:rPr lang="sv-SE" dirty="0">
                <a:latin typeface="+mn-lt"/>
              </a:rPr>
              <a:t> </a:t>
            </a:r>
            <a:r>
              <a:rPr lang="sv-SE" dirty="0" err="1">
                <a:latin typeface="+mn-lt"/>
              </a:rPr>
              <a:t>Psychologist</a:t>
            </a:r>
            <a:r>
              <a:rPr lang="sv-SE" dirty="0">
                <a:latin typeface="+mn-lt"/>
              </a:rPr>
              <a:t>, 59(8), 676–684.</a:t>
            </a:r>
          </a:p>
          <a:p>
            <a:endParaRPr lang="sv-SE" i="0" dirty="0">
              <a:latin typeface="+mn-lt"/>
            </a:endParaRPr>
          </a:p>
          <a:p>
            <a:r>
              <a:rPr lang="sv-SE" i="0" dirty="0">
                <a:latin typeface="+mn-lt"/>
              </a:rPr>
              <a:t>* Ur ett utvecklingsperspektiv bidrar relationer också till att vi utvecklas som individer, vi vidgar vår syn på världen genom att ta del av hur andra tänker och känner.</a:t>
            </a:r>
          </a:p>
          <a:p>
            <a:endParaRPr lang="sv-SE" i="0" dirty="0">
              <a:latin typeface="+mn-lt"/>
            </a:endParaRPr>
          </a:p>
          <a:p>
            <a:r>
              <a:rPr lang="sv-SE" b="1" i="0" dirty="0">
                <a:latin typeface="+mn-lt"/>
              </a:rPr>
              <a:t>Övergång till nästa bild: </a:t>
            </a:r>
            <a:r>
              <a:rPr lang="sv-SE" i="0" dirty="0">
                <a:latin typeface="+mn-lt"/>
              </a:rPr>
              <a:t>Relationer har varit viktigt under människans evolution.</a:t>
            </a:r>
          </a:p>
          <a:p>
            <a:endParaRPr lang="sv-SE" b="1" i="0" dirty="0">
              <a:latin typeface="+mn-lt"/>
            </a:endParaRPr>
          </a:p>
          <a:p>
            <a:r>
              <a:rPr lang="sv-SE" b="1" i="0" dirty="0">
                <a:latin typeface="+mn-lt"/>
              </a:rPr>
              <a:t>Extra talarmanus som stöd för hur man kan introducera bilden:</a:t>
            </a:r>
          </a:p>
          <a:p>
            <a:r>
              <a:rPr lang="sv-SE" i="0" dirty="0">
                <a:latin typeface="+mn-lt"/>
              </a:rPr>
              <a:t>Föreställ dig att du kommer hem efter en jobbig dag. Huvudet bultar. Det har varit stressigt i skolan, rörigt både mellan och på lektionerna. </a:t>
            </a:r>
          </a:p>
          <a:p>
            <a:r>
              <a:rPr lang="sv-SE" i="0" dirty="0">
                <a:latin typeface="+mn-lt"/>
              </a:rPr>
              <a:t>Då sätter sig din hund eller katt bredvid dig, någon ger dig en varm kram, du drar på dig mjuka kläder och kryper upp i soffan. </a:t>
            </a:r>
          </a:p>
          <a:p>
            <a:r>
              <a:rPr lang="sv-SE" i="0" dirty="0">
                <a:latin typeface="+mn-lt"/>
              </a:rPr>
              <a:t>Efter en stund börjar kroppen kännas lite lugnare. Du slappnar av och huvudvärken börjar släppa lite…</a:t>
            </a:r>
          </a:p>
          <a:p>
            <a:r>
              <a:rPr lang="sv-SE" i="0" dirty="0">
                <a:latin typeface="+mn-lt"/>
              </a:rPr>
              <a:t>Någon som känner igen känslan?</a:t>
            </a:r>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4239992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712788"/>
            <a:ext cx="3363912" cy="1892300"/>
          </a:xfrm>
        </p:spPr>
      </p:sp>
      <p:sp>
        <p:nvSpPr>
          <p:cNvPr id="3" name="Platshållare för anteckningar 2"/>
          <p:cNvSpPr>
            <a:spLocks noGrp="1"/>
          </p:cNvSpPr>
          <p:nvPr>
            <p:ph type="body" idx="1"/>
          </p:nvPr>
        </p:nvSpPr>
        <p:spPr>
          <a:xfrm>
            <a:off x="709930" y="2732314"/>
            <a:ext cx="5679440" cy="6222973"/>
          </a:xfrm>
        </p:spPr>
        <p:txBody>
          <a:bodyPr/>
          <a:lstStyle/>
          <a:p>
            <a:pPr defTabSz="966612">
              <a:defRPr/>
            </a:pPr>
            <a:r>
              <a:rPr lang="sv-SE" sz="1100" i="1" u="none" dirty="0"/>
              <a:t>Förslag på hur man kan introducera bilden, se extra talarmanus nedan.</a:t>
            </a:r>
          </a:p>
          <a:p>
            <a:pPr>
              <a:buNone/>
            </a:pPr>
            <a:endParaRPr lang="sv-SE" sz="1100" dirty="0"/>
          </a:p>
          <a:p>
            <a:pPr>
              <a:buNone/>
            </a:pPr>
            <a:r>
              <a:rPr lang="sv-SE" sz="1100" dirty="0"/>
              <a:t>Att människan betraktas som ett flockdjur baseras på studier från olika vetenskapliga fält:</a:t>
            </a:r>
          </a:p>
          <a:p>
            <a:pPr>
              <a:buNone/>
            </a:pPr>
            <a:r>
              <a:rPr lang="sv-SE" sz="1100" b="1" dirty="0"/>
              <a:t>Arkeologi</a:t>
            </a:r>
            <a:r>
              <a:rPr lang="sv-SE" sz="1100" dirty="0"/>
              <a:t>:</a:t>
            </a:r>
          </a:p>
          <a:p>
            <a:pPr marL="181240" indent="-181240">
              <a:buFont typeface="Arial" panose="020B0604020202020204" pitchFamily="34" charset="0"/>
              <a:buChar char="•"/>
            </a:pPr>
            <a:r>
              <a:rPr lang="sv-SE" sz="1100" dirty="0"/>
              <a:t>Fynd av boplatser</a:t>
            </a:r>
          </a:p>
          <a:p>
            <a:pPr marL="181240" indent="-181240">
              <a:buFont typeface="Arial" panose="020B0604020202020204" pitchFamily="34" charset="0"/>
              <a:buChar char="•"/>
            </a:pPr>
            <a:r>
              <a:rPr lang="sv-SE" sz="1100" dirty="0"/>
              <a:t>Flera människor har levt tillsammans</a:t>
            </a:r>
          </a:p>
          <a:p>
            <a:pPr>
              <a:buNone/>
            </a:pPr>
            <a:endParaRPr lang="sv-SE" sz="1100" dirty="0"/>
          </a:p>
          <a:p>
            <a:pPr>
              <a:buNone/>
            </a:pPr>
            <a:r>
              <a:rPr lang="sv-SE" sz="1100" b="1" dirty="0"/>
              <a:t>Psykologi</a:t>
            </a:r>
            <a:r>
              <a:rPr lang="sv-SE" sz="1100" dirty="0"/>
              <a:t>:</a:t>
            </a:r>
          </a:p>
          <a:p>
            <a:pPr marL="181240" indent="-181240" defTabSz="966612">
              <a:buFont typeface="Arial" panose="020B0604020202020204" pitchFamily="34" charset="0"/>
              <a:buChar char="•"/>
              <a:defRPr/>
            </a:pPr>
            <a:r>
              <a:rPr lang="sv-SE" sz="1100" dirty="0"/>
              <a:t>Social smärta (att uteslutas ur gruppen orsakar mätbar smärta)</a:t>
            </a:r>
          </a:p>
          <a:p>
            <a:pPr marL="181240" indent="-181240">
              <a:buFont typeface="Arial" panose="020B0604020202020204" pitchFamily="34" charset="0"/>
              <a:buChar char="•"/>
            </a:pPr>
            <a:r>
              <a:rPr lang="sv-SE" sz="1100" dirty="0"/>
              <a:t>Beteende att anpassa sig till gruppen (normer). Illustrationen ska visa det klassiska ”The </a:t>
            </a:r>
            <a:r>
              <a:rPr lang="sv-SE" sz="1100" dirty="0" err="1"/>
              <a:t>Asch´s</a:t>
            </a:r>
            <a:r>
              <a:rPr lang="sv-SE" sz="1100" dirty="0"/>
              <a:t> experiment” (https://youtu.be/TYIh4MkcfJA?si=QUMLw1BdD9fA-vk2)</a:t>
            </a:r>
            <a:br>
              <a:rPr lang="sv-SE" sz="1100" dirty="0"/>
            </a:br>
            <a:r>
              <a:rPr lang="sv-SE" sz="1100" dirty="0"/>
              <a:t>Försöksperson (i vitt) ska svara på enkel fråga i en grupp där de andra i gruppen på förhand fått instruktioner om att svara fel på vilken linje som har samma längd som den som A har (rätt svar är 2).</a:t>
            </a:r>
            <a:br>
              <a:rPr lang="sv-SE" sz="1100" dirty="0"/>
            </a:br>
            <a:r>
              <a:rPr lang="sv-SE" sz="1100" dirty="0"/>
              <a:t>Trots att försökspersonen vet att svaret är fel finns en tendens att ändå hålla med gruppens (felaktiga) svar.</a:t>
            </a:r>
          </a:p>
          <a:p>
            <a:pPr>
              <a:buNone/>
            </a:pPr>
            <a:endParaRPr lang="sv-SE" sz="1100" dirty="0"/>
          </a:p>
          <a:p>
            <a:pPr>
              <a:buNone/>
            </a:pPr>
            <a:r>
              <a:rPr lang="sv-SE" sz="1100" b="1" dirty="0"/>
              <a:t>Biologi/neurologi:</a:t>
            </a:r>
          </a:p>
          <a:p>
            <a:pPr marL="181240" indent="-181240" defTabSz="966612">
              <a:buFont typeface="Arial" panose="020B0604020202020204" pitchFamily="34" charset="0"/>
              <a:buChar char="•"/>
              <a:defRPr/>
            </a:pPr>
            <a:r>
              <a:rPr lang="sv-SE" sz="1100" dirty="0"/>
              <a:t>Kortisol (ökar vid isolering, dvs utan kontakt med andra ökar stressnivåer)</a:t>
            </a:r>
          </a:p>
          <a:p>
            <a:pPr marL="181240" indent="-181240">
              <a:buFont typeface="Arial" panose="020B0604020202020204" pitchFamily="34" charset="0"/>
              <a:buChar char="•"/>
            </a:pPr>
            <a:r>
              <a:rPr lang="sv-SE" sz="1100" dirty="0"/>
              <a:t>Spegelneuroner (när vi ser någon annan göra en sak aktiveras motsvarande neuron i oss själva, grund för imitation och empati)</a:t>
            </a:r>
          </a:p>
          <a:p>
            <a:pPr marL="181240" indent="-181240">
              <a:buFont typeface="Arial" panose="020B0604020202020204" pitchFamily="34" charset="0"/>
              <a:buChar char="•"/>
            </a:pPr>
            <a:r>
              <a:rPr lang="sv-SE" sz="1100" dirty="0" err="1"/>
              <a:t>Oxytocin</a:t>
            </a:r>
            <a:r>
              <a:rPr lang="sv-SE" sz="1100" dirty="0"/>
              <a:t> (lugnande hormon som frigörs vid trygga och goda kontakter med andra)</a:t>
            </a:r>
          </a:p>
          <a:p>
            <a:pPr>
              <a:buNone/>
            </a:pPr>
            <a:endParaRPr lang="sv-SE" sz="1100" dirty="0"/>
          </a:p>
          <a:p>
            <a:pPr>
              <a:buNone/>
            </a:pPr>
            <a:r>
              <a:rPr lang="sv-SE" sz="1100" b="1" dirty="0"/>
              <a:t>Övergång till nästa bild: </a:t>
            </a:r>
            <a:r>
              <a:rPr lang="sv-SE" sz="1100" dirty="0"/>
              <a:t>Vi tittar närmare på </a:t>
            </a:r>
            <a:r>
              <a:rPr lang="sv-SE" sz="1100" dirty="0" err="1"/>
              <a:t>oxytocin</a:t>
            </a:r>
            <a:r>
              <a:rPr lang="sv-SE" sz="1100" dirty="0"/>
              <a:t>.</a:t>
            </a:r>
          </a:p>
          <a:p>
            <a:pPr>
              <a:buNone/>
            </a:pPr>
            <a:endParaRPr lang="sv-SE" sz="1100" dirty="0"/>
          </a:p>
          <a:p>
            <a:pPr>
              <a:buNone/>
            </a:pPr>
            <a:r>
              <a:rPr lang="sv-SE" sz="1100" b="1" i="0" dirty="0"/>
              <a:t>Extra talarmanus som stöd för hur man kan introducera bilden:</a:t>
            </a:r>
          </a:p>
          <a:p>
            <a:pPr>
              <a:buNone/>
            </a:pPr>
            <a:r>
              <a:rPr lang="sv-SE" sz="1100" dirty="0"/>
              <a:t>Människor har alltid levt i grupper – det har varit viktigt för att </a:t>
            </a:r>
            <a:r>
              <a:rPr lang="sv-SE" sz="1100" b="0" dirty="0"/>
              <a:t>överleva</a:t>
            </a:r>
            <a:r>
              <a:rPr lang="sv-SE" sz="1100" dirty="0"/>
              <a:t>. Ensam var man mycket mer sårbar Därför har våra kroppar system för att </a:t>
            </a:r>
            <a:r>
              <a:rPr lang="sv-SE" sz="1100" b="0" dirty="0"/>
              <a:t>känna sig trygga när vi är med människor vi litar på. När vi får snäll kontakt, som en kram, någon som </a:t>
            </a:r>
            <a:r>
              <a:rPr lang="sv-SE" sz="1100" dirty="0"/>
              <a:t>lyssnar eller bara en vänlig blick, så skickar kroppen signaler som säger: </a:t>
            </a:r>
            <a:r>
              <a:rPr lang="sv-SE" sz="1100" i="1" dirty="0"/>
              <a:t>"Du är trygg. Du kan slappna av och återhämta dig."</a:t>
            </a:r>
            <a:endParaRPr lang="sv-SE" sz="1100" dirty="0"/>
          </a:p>
          <a:p>
            <a:endParaRPr lang="sv-SE" sz="1100" b="0" dirty="0"/>
          </a:p>
          <a:p>
            <a:r>
              <a:rPr lang="sv-SE" sz="1100" b="0" dirty="0"/>
              <a:t>Om vi känner oss utanför larmar kroppen på samma sätt som om vi är hungriga, törstiga eller har fysiskt ont. Man får högre blodtryck, svårt att sova och vill anstränga sig för att passa in.</a:t>
            </a: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524870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768350"/>
            <a:ext cx="3221037" cy="1812925"/>
          </a:xfrm>
        </p:spPr>
      </p:sp>
      <p:sp>
        <p:nvSpPr>
          <p:cNvPr id="3" name="Platshållare för anteckningar 2"/>
          <p:cNvSpPr>
            <a:spLocks noGrp="1"/>
          </p:cNvSpPr>
          <p:nvPr>
            <p:ph type="body" idx="1"/>
          </p:nvPr>
        </p:nvSpPr>
        <p:spPr>
          <a:xfrm>
            <a:off x="709930" y="2841172"/>
            <a:ext cx="5679440" cy="6114116"/>
          </a:xfrm>
        </p:spPr>
        <p:txBody>
          <a:bodyPr/>
          <a:lstStyle/>
          <a:p>
            <a:pPr defTabSz="966612">
              <a:defRPr/>
            </a:pPr>
            <a:r>
              <a:rPr lang="sv-SE" sz="1100" i="1" u="none" dirty="0"/>
              <a:t>Förslag på hur man kan introducera bilden, se extra talarmanus nedan.</a:t>
            </a:r>
          </a:p>
          <a:p>
            <a:pPr>
              <a:buNone/>
            </a:pPr>
            <a:endParaRPr lang="sv-SE" sz="1100" b="0" dirty="0"/>
          </a:p>
          <a:p>
            <a:pPr>
              <a:buNone/>
            </a:pPr>
            <a:r>
              <a:rPr lang="sv-SE" sz="1100" b="0" dirty="0" err="1"/>
              <a:t>Oxytocin</a:t>
            </a:r>
            <a:r>
              <a:rPr lang="sv-SE" sz="1100" b="0" dirty="0"/>
              <a:t> frigörs vid:</a:t>
            </a:r>
          </a:p>
          <a:p>
            <a:pPr>
              <a:buFont typeface="Arial" panose="020B0604020202020204" pitchFamily="34" charset="0"/>
              <a:buChar char="•"/>
            </a:pPr>
            <a:r>
              <a:rPr lang="sv-SE" sz="1100" b="0" dirty="0"/>
              <a:t>Trygg och önskad beröring (t.ex. ömsesidigt önskade kramar, massage, att hålla i handen)</a:t>
            </a:r>
          </a:p>
          <a:p>
            <a:pPr>
              <a:buFont typeface="Arial" panose="020B0604020202020204" pitchFamily="34" charset="0"/>
              <a:buChar char="•"/>
            </a:pPr>
            <a:r>
              <a:rPr lang="sv-SE" sz="1100" b="0" dirty="0"/>
              <a:t>Vänlig ögonkontakt</a:t>
            </a:r>
          </a:p>
          <a:p>
            <a:pPr>
              <a:buFont typeface="Arial" panose="020B0604020202020204" pitchFamily="34" charset="0"/>
              <a:buChar char="•"/>
            </a:pPr>
            <a:r>
              <a:rPr lang="sv-SE" sz="1100" b="0" dirty="0"/>
              <a:t>Snälla samtal</a:t>
            </a:r>
          </a:p>
          <a:p>
            <a:pPr>
              <a:buFont typeface="Arial" panose="020B0604020202020204" pitchFamily="34" charset="0"/>
              <a:buChar char="•"/>
            </a:pPr>
            <a:r>
              <a:rPr lang="sv-SE" sz="1100" dirty="0"/>
              <a:t>Närhet till någon vi litar på (människa eller djur)</a:t>
            </a:r>
          </a:p>
          <a:p>
            <a:pPr>
              <a:buFont typeface="Arial" panose="020B0604020202020204" pitchFamily="34" charset="0"/>
              <a:buChar char="•"/>
            </a:pPr>
            <a:endParaRPr lang="sv-SE" sz="1100" dirty="0"/>
          </a:p>
          <a:p>
            <a:pPr marL="181240" indent="-181240">
              <a:buFont typeface="Arial" panose="020B0604020202020204" pitchFamily="34" charset="0"/>
              <a:buChar char="•"/>
            </a:pPr>
            <a:r>
              <a:rPr lang="sv-SE" sz="1100" b="0" dirty="0" err="1"/>
              <a:t>Oxytocin</a:t>
            </a:r>
            <a:r>
              <a:rPr lang="sv-SE" sz="1100" b="0" dirty="0"/>
              <a:t> bildas i hjärnan.</a:t>
            </a:r>
          </a:p>
          <a:p>
            <a:pPr marL="181240" indent="-181240">
              <a:buFont typeface="Arial" panose="020B0604020202020204" pitchFamily="34" charset="0"/>
              <a:buChar char="•"/>
            </a:pPr>
            <a:r>
              <a:rPr lang="sv-SE" sz="1100" b="0" dirty="0"/>
              <a:t>Skickas ut via hypofysen till blodcirkulationen.</a:t>
            </a:r>
          </a:p>
          <a:p>
            <a:pPr marL="181240" indent="-181240">
              <a:buFont typeface="Arial" panose="020B0604020202020204" pitchFamily="34" charset="0"/>
              <a:buChar char="•"/>
            </a:pPr>
            <a:r>
              <a:rPr lang="sv-SE" sz="1100" b="0" dirty="0"/>
              <a:t>Ger effekt ute i kroppen (t ex avslappning).</a:t>
            </a:r>
          </a:p>
          <a:p>
            <a:endParaRPr lang="sv-SE" sz="1100" b="0" dirty="0"/>
          </a:p>
          <a:p>
            <a:r>
              <a:rPr lang="sv-SE" sz="1100" b="1" dirty="0"/>
              <a:t>Övergång till nästa bild (10) –gå direkt på effekter i kroppen:</a:t>
            </a:r>
          </a:p>
          <a:p>
            <a:r>
              <a:rPr lang="sv-SE" sz="1100" b="0" dirty="0"/>
              <a:t>När </a:t>
            </a:r>
            <a:r>
              <a:rPr lang="sv-SE" sz="1100" b="0" dirty="0" err="1"/>
              <a:t>oxytocinet</a:t>
            </a:r>
            <a:r>
              <a:rPr lang="sv-SE" sz="1100" b="0" dirty="0"/>
              <a:t> når ut i kroppen händer många olika saker.</a:t>
            </a:r>
          </a:p>
          <a:p>
            <a:pPr defTabSz="966612">
              <a:defRPr/>
            </a:pPr>
            <a:endParaRPr lang="sv-SE" sz="1100" b="1" i="0" dirty="0"/>
          </a:p>
          <a:p>
            <a:r>
              <a:rPr lang="sv-SE" sz="1100" b="1" dirty="0"/>
              <a:t>För gymnasiet:</a:t>
            </a:r>
          </a:p>
          <a:p>
            <a:r>
              <a:rPr lang="sv-SE" sz="1100" b="1" dirty="0"/>
              <a:t>Övergång till nästa bild (bild 6-9) – mer om </a:t>
            </a:r>
            <a:r>
              <a:rPr lang="sv-SE" sz="1100" b="1" dirty="0" err="1"/>
              <a:t>oxytocinets</a:t>
            </a:r>
            <a:r>
              <a:rPr lang="sv-SE" sz="1100" b="1" dirty="0"/>
              <a:t> struktur, frisättning, receptorer och forskning:</a:t>
            </a:r>
          </a:p>
          <a:p>
            <a:r>
              <a:rPr lang="sv-SE" sz="1100" b="0" dirty="0"/>
              <a:t>Lite mer fördjupat om </a:t>
            </a:r>
            <a:r>
              <a:rPr lang="sv-SE" sz="1100" b="0" dirty="0" err="1"/>
              <a:t>oxytocin</a:t>
            </a:r>
            <a:r>
              <a:rPr lang="sv-SE" sz="1100" b="0" dirty="0"/>
              <a:t>, dess struktur och detaljer i frisättningen och mottagandet på receptorer i kroppen.</a:t>
            </a:r>
          </a:p>
          <a:p>
            <a:pPr defTabSz="966612">
              <a:defRPr/>
            </a:pPr>
            <a:endParaRPr lang="sv-SE" sz="1100" b="1" i="0" dirty="0"/>
          </a:p>
          <a:p>
            <a:pPr defTabSz="966612">
              <a:defRPr/>
            </a:pPr>
            <a:r>
              <a:rPr lang="sv-SE" sz="1100" b="1" i="0" dirty="0"/>
              <a:t>Extra talarmanus som stöd för hur man kan introducera bilden:</a:t>
            </a:r>
          </a:p>
          <a:p>
            <a:pPr>
              <a:buNone/>
            </a:pPr>
            <a:r>
              <a:rPr lang="sv-SE" sz="1100" b="0" dirty="0"/>
              <a:t>Varför blir vi lugna av umgänge?</a:t>
            </a:r>
          </a:p>
          <a:p>
            <a:pPr>
              <a:buNone/>
            </a:pPr>
            <a:r>
              <a:rPr lang="sv-SE" sz="1100" b="0" dirty="0"/>
              <a:t>Det är flera hormoner inblandade – det viktigaste är </a:t>
            </a:r>
            <a:r>
              <a:rPr lang="sv-SE" sz="1100" b="0" dirty="0" err="1"/>
              <a:t>oxytocin</a:t>
            </a:r>
            <a:r>
              <a:rPr lang="sv-SE" sz="1100" b="0" dirty="0"/>
              <a:t>. </a:t>
            </a:r>
          </a:p>
          <a:p>
            <a:pPr>
              <a:buNone/>
            </a:pPr>
            <a:r>
              <a:rPr lang="sv-SE" sz="1100" b="0" dirty="0"/>
              <a:t>Kallas ibland för "kärlekshormonet" eller "trygghetshormonet”</a:t>
            </a:r>
          </a:p>
          <a:p>
            <a:pPr>
              <a:buNone/>
            </a:pPr>
            <a:endParaRPr lang="sv-SE" sz="1100" b="0" dirty="0"/>
          </a:p>
          <a:p>
            <a:pPr>
              <a:buNone/>
            </a:pPr>
            <a:r>
              <a:rPr lang="sv-SE" sz="1100" b="0" dirty="0"/>
              <a:t>Det frigörs vid:</a:t>
            </a:r>
          </a:p>
          <a:p>
            <a:pPr>
              <a:buFont typeface="Arial" panose="020B0604020202020204" pitchFamily="34" charset="0"/>
              <a:buChar char="•"/>
            </a:pPr>
            <a:r>
              <a:rPr lang="sv-SE" sz="1100" b="0" dirty="0"/>
              <a:t>Beröring (t.ex. kramar, massage, att hålla i handen)</a:t>
            </a:r>
          </a:p>
          <a:p>
            <a:pPr>
              <a:buFont typeface="Arial" panose="020B0604020202020204" pitchFamily="34" charset="0"/>
              <a:buChar char="•"/>
            </a:pPr>
            <a:r>
              <a:rPr lang="sv-SE" sz="1100" b="0" dirty="0"/>
              <a:t>Vänlig ögonkontakt</a:t>
            </a:r>
          </a:p>
          <a:p>
            <a:pPr>
              <a:buFont typeface="Arial" panose="020B0604020202020204" pitchFamily="34" charset="0"/>
              <a:buChar char="•"/>
            </a:pPr>
            <a:r>
              <a:rPr lang="sv-SE" sz="1100" b="0" dirty="0"/>
              <a:t>Snälla samtal</a:t>
            </a:r>
          </a:p>
          <a:p>
            <a:pPr>
              <a:buFont typeface="Arial" panose="020B0604020202020204" pitchFamily="34" charset="0"/>
              <a:buChar char="•"/>
            </a:pPr>
            <a:r>
              <a:rPr lang="sv-SE" sz="1100" dirty="0"/>
              <a:t>Närhet till någon vi litar på (människa eller djur)</a:t>
            </a:r>
          </a:p>
          <a:p>
            <a:pPr>
              <a:buFont typeface="Arial" panose="020B0604020202020204" pitchFamily="34" charset="0"/>
              <a:buChar char="•"/>
            </a:pPr>
            <a:endParaRPr lang="sv-SE" sz="1100" dirty="0"/>
          </a:p>
          <a:p>
            <a:pPr defTabSz="966612">
              <a:defRPr/>
            </a:pPr>
            <a:r>
              <a:rPr lang="sv-SE" sz="1100" b="0" dirty="0"/>
              <a:t>Det är inte så länge sen man upptäckte det!</a:t>
            </a:r>
          </a:p>
          <a:p>
            <a:pPr defTabSz="966612">
              <a:defRPr/>
            </a:pPr>
            <a:r>
              <a:rPr lang="sv-SE" sz="1100" b="0" dirty="0"/>
              <a:t>(1906, se t ex https://en.wikipedia.org/wiki/Oxytocin)</a:t>
            </a:r>
          </a:p>
          <a:p>
            <a:pPr defTabSz="966612">
              <a:defRPr/>
            </a:pPr>
            <a:endParaRPr lang="sv-SE" sz="1100" b="0" dirty="0"/>
          </a:p>
          <a:p>
            <a:pPr>
              <a:buFont typeface="Arial" panose="020B0604020202020204" pitchFamily="34" charset="0"/>
              <a:buChar char="•"/>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4188855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A8CF3-7770-FF08-472A-10DE028DF38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01A8B09-C16E-E690-A630-85B931F456EB}"/>
              </a:ext>
            </a:extLst>
          </p:cNvPr>
          <p:cNvSpPr>
            <a:spLocks noGrp="1" noRot="1" noChangeAspect="1"/>
          </p:cNvSpPr>
          <p:nvPr>
            <p:ph type="sldImg"/>
          </p:nvPr>
        </p:nvSpPr>
        <p:spPr>
          <a:xfrm>
            <a:off x="709613" y="855663"/>
            <a:ext cx="3395662" cy="1909762"/>
          </a:xfrm>
        </p:spPr>
      </p:sp>
      <p:sp>
        <p:nvSpPr>
          <p:cNvPr id="3" name="Platshållare för anteckningar 2">
            <a:extLst>
              <a:ext uri="{FF2B5EF4-FFF2-40B4-BE49-F238E27FC236}">
                <a16:creationId xmlns:a16="http://schemas.microsoft.com/office/drawing/2014/main" id="{AE6951FB-CA3C-86D2-6E65-A969E8469BA6}"/>
              </a:ext>
            </a:extLst>
          </p:cNvPr>
          <p:cNvSpPr>
            <a:spLocks noGrp="1"/>
          </p:cNvSpPr>
          <p:nvPr>
            <p:ph type="body" idx="1"/>
          </p:nvPr>
        </p:nvSpPr>
        <p:spPr>
          <a:xfrm>
            <a:off x="709930" y="2982686"/>
            <a:ext cx="5679440" cy="5972601"/>
          </a:xfrm>
        </p:spPr>
        <p:txBody>
          <a:bodyPr/>
          <a:lstStyle/>
          <a:p>
            <a:r>
              <a:rPr lang="sv-SE" sz="1100" i="1" dirty="0"/>
              <a:t>Lägg gärna till animeringar så att delarna i bilden tas fram steg för steg.</a:t>
            </a:r>
          </a:p>
          <a:p>
            <a:r>
              <a:rPr lang="sv-SE" sz="1100" dirty="0"/>
              <a:t>Kemisk struktur för </a:t>
            </a:r>
            <a:r>
              <a:rPr lang="sv-SE" sz="1100" dirty="0" err="1"/>
              <a:t>oxytocin</a:t>
            </a:r>
            <a:r>
              <a:rPr lang="sv-SE" sz="1100" dirty="0"/>
              <a:t> visat med skelettformel överst till vänster och mer förenklat nedanför.</a:t>
            </a:r>
          </a:p>
          <a:p>
            <a:r>
              <a:rPr lang="sv-SE" sz="1100" dirty="0"/>
              <a:t>Peptid med 9 aminosyror</a:t>
            </a:r>
          </a:p>
          <a:p>
            <a:pPr defTabSz="966612">
              <a:defRPr/>
            </a:pPr>
            <a:r>
              <a:rPr lang="sv-SE" sz="1100" dirty="0"/>
              <a:t>I bilden till höger visas </a:t>
            </a:r>
            <a:r>
              <a:rPr lang="sv-SE" sz="1100" dirty="0" err="1"/>
              <a:t>oxytocin</a:t>
            </a:r>
            <a:r>
              <a:rPr lang="sv-SE" sz="1100" dirty="0"/>
              <a:t> ännu mer förenklat som små orangefärgade bollar.</a:t>
            </a:r>
          </a:p>
          <a:p>
            <a:pPr defTabSz="966612">
              <a:defRPr/>
            </a:pPr>
            <a:r>
              <a:rPr lang="sv-SE" sz="1100" dirty="0"/>
              <a:t>Att vi använder olika sätt att representera </a:t>
            </a:r>
            <a:r>
              <a:rPr lang="sv-SE" sz="1100" dirty="0" err="1"/>
              <a:t>oxytocin</a:t>
            </a:r>
            <a:r>
              <a:rPr lang="sv-SE" sz="1100" dirty="0"/>
              <a:t> beror på syftet med illustrationen.</a:t>
            </a:r>
          </a:p>
          <a:p>
            <a:pPr defTabSz="966612">
              <a:defRPr/>
            </a:pPr>
            <a:r>
              <a:rPr lang="sv-SE" sz="1100" dirty="0"/>
              <a:t>I bilden till höger vill vi komma åt kopplingen mellan signalämne och receptor, då är strukturen på atomnivå mindre intressant och vi väljer enklare schematiska figurer.</a:t>
            </a:r>
          </a:p>
          <a:p>
            <a:endParaRPr lang="sv-SE" sz="1100" dirty="0"/>
          </a:p>
          <a:p>
            <a:r>
              <a:rPr lang="sv-SE" sz="1100" dirty="0" err="1"/>
              <a:t>Oxytocin</a:t>
            </a:r>
            <a:r>
              <a:rPr lang="sv-SE" sz="1100" dirty="0"/>
              <a:t> fungerar som </a:t>
            </a:r>
            <a:r>
              <a:rPr lang="sv-SE" sz="1100" b="1" dirty="0"/>
              <a:t>signalämne</a:t>
            </a:r>
            <a:r>
              <a:rPr lang="sv-SE" sz="1100" dirty="0"/>
              <a:t>.</a:t>
            </a:r>
          </a:p>
          <a:p>
            <a:r>
              <a:rPr lang="sv-SE" sz="1100" dirty="0"/>
              <a:t>Dels kan </a:t>
            </a:r>
            <a:r>
              <a:rPr lang="sv-SE" sz="1100" dirty="0" err="1"/>
              <a:t>oxytocin</a:t>
            </a:r>
            <a:r>
              <a:rPr lang="sv-SE" sz="1100" dirty="0"/>
              <a:t> spridas i kroppen med blodet (kallas då för </a:t>
            </a:r>
            <a:r>
              <a:rPr lang="sv-SE" sz="1100" i="1" dirty="0"/>
              <a:t>hormonet</a:t>
            </a:r>
            <a:r>
              <a:rPr lang="sv-SE" sz="1100" dirty="0"/>
              <a:t> </a:t>
            </a:r>
            <a:r>
              <a:rPr lang="sv-SE" sz="1100" dirty="0" err="1"/>
              <a:t>oxytocin</a:t>
            </a:r>
            <a:r>
              <a:rPr lang="sv-SE" sz="1100" dirty="0"/>
              <a:t>)</a:t>
            </a:r>
          </a:p>
          <a:p>
            <a:r>
              <a:rPr lang="sv-SE" sz="1100" dirty="0"/>
              <a:t>Dels kan </a:t>
            </a:r>
            <a:r>
              <a:rPr lang="sv-SE" sz="1100" dirty="0" err="1"/>
              <a:t>oxytocin</a:t>
            </a:r>
            <a:r>
              <a:rPr lang="sv-SE" sz="1100" dirty="0"/>
              <a:t> spridas direkt mellan nervceller (kallas då för </a:t>
            </a:r>
            <a:r>
              <a:rPr lang="sv-SE" sz="1100" i="1" dirty="0" err="1"/>
              <a:t>neurotransmittor</a:t>
            </a:r>
            <a:r>
              <a:rPr lang="sv-SE" sz="1100" dirty="0"/>
              <a:t>)</a:t>
            </a:r>
          </a:p>
          <a:p>
            <a:endParaRPr lang="sv-SE" sz="1100" dirty="0"/>
          </a:p>
          <a:p>
            <a:r>
              <a:rPr lang="sv-SE" sz="1100" dirty="0"/>
              <a:t>Endast celler med </a:t>
            </a:r>
            <a:r>
              <a:rPr lang="sv-SE" sz="1100" dirty="0" err="1"/>
              <a:t>oxytocinreceptorer</a:t>
            </a:r>
            <a:r>
              <a:rPr lang="sv-SE" sz="1100" dirty="0"/>
              <a:t> (OXTR) kan ta emot och ”svara” på signalämnet </a:t>
            </a:r>
            <a:r>
              <a:rPr lang="sv-SE" sz="1100" dirty="0" err="1"/>
              <a:t>oxytocin</a:t>
            </a:r>
            <a:r>
              <a:rPr lang="sv-SE" sz="1100" dirty="0"/>
              <a:t>.</a:t>
            </a:r>
          </a:p>
          <a:p>
            <a:pPr defTabSz="966612">
              <a:defRPr/>
            </a:pPr>
            <a:r>
              <a:rPr lang="sv-SE" sz="1100" dirty="0"/>
              <a:t>Kroppsbilderna på man och kvinna visar var i kroppen </a:t>
            </a:r>
            <a:r>
              <a:rPr lang="sv-SE" sz="1100" dirty="0" err="1"/>
              <a:t>oxytocinreceptorerna</a:t>
            </a:r>
            <a:r>
              <a:rPr lang="sv-SE" sz="1100" dirty="0"/>
              <a:t> uttrycks.</a:t>
            </a:r>
          </a:p>
          <a:p>
            <a:pPr defTabSz="966612">
              <a:defRPr/>
            </a:pPr>
            <a:endParaRPr lang="sv-SE" sz="1100" dirty="0"/>
          </a:p>
          <a:p>
            <a:pPr defTabSz="966612">
              <a:defRPr/>
            </a:pPr>
            <a:r>
              <a:rPr lang="sv-SE" sz="1100" dirty="0"/>
              <a:t>Övre bilden till höger visar ett cellmembran och </a:t>
            </a:r>
            <a:r>
              <a:rPr lang="sv-SE" sz="1100" dirty="0" err="1"/>
              <a:t>oxytocinreceptorn</a:t>
            </a:r>
            <a:r>
              <a:rPr lang="sv-SE" sz="1100" dirty="0"/>
              <a:t> som en schematisk skiss.</a:t>
            </a:r>
          </a:p>
          <a:p>
            <a:pPr defTabSz="966612">
              <a:defRPr/>
            </a:pPr>
            <a:r>
              <a:rPr lang="sv-SE" sz="1100" dirty="0"/>
              <a:t>Nere till höger visas en 3D-modell av receptorn från Protein Data Bank.</a:t>
            </a:r>
          </a:p>
          <a:p>
            <a:pPr defTabSz="966612">
              <a:defRPr/>
            </a:pPr>
            <a:r>
              <a:rPr lang="sv-SE" sz="1100" dirty="0"/>
              <a:t>Det är svårt för ett otränat öga att se att de två bilderna av receptorn ska visa samma sak.</a:t>
            </a:r>
          </a:p>
          <a:p>
            <a:pPr defTabSz="966612">
              <a:defRPr/>
            </a:pPr>
            <a:r>
              <a:rPr lang="sv-SE" sz="1100" dirty="0" err="1"/>
              <a:t>Oxytocinreceptorer</a:t>
            </a:r>
            <a:r>
              <a:rPr lang="sv-SE" sz="1100" dirty="0"/>
              <a:t> är proteiner som är byggda av över 500 aminosyror.</a:t>
            </a:r>
          </a:p>
          <a:p>
            <a:endParaRPr lang="sv-SE" sz="1100" dirty="0"/>
          </a:p>
          <a:p>
            <a:r>
              <a:rPr lang="sv-SE" sz="1100" b="1" dirty="0"/>
              <a:t>Övergång till nästa bild: </a:t>
            </a:r>
          </a:p>
          <a:p>
            <a:r>
              <a:rPr lang="sv-SE" sz="1100" dirty="0" err="1"/>
              <a:t>Oxytocin</a:t>
            </a:r>
            <a:r>
              <a:rPr lang="sv-SE" sz="1100" dirty="0"/>
              <a:t> påverkar hjärnan på flera sätt.</a:t>
            </a:r>
          </a:p>
          <a:p>
            <a:endParaRPr lang="sv-SE" sz="1100" dirty="0"/>
          </a:p>
        </p:txBody>
      </p:sp>
      <p:sp>
        <p:nvSpPr>
          <p:cNvPr id="4" name="Platshållare för bildnummer 3">
            <a:extLst>
              <a:ext uri="{FF2B5EF4-FFF2-40B4-BE49-F238E27FC236}">
                <a16:creationId xmlns:a16="http://schemas.microsoft.com/office/drawing/2014/main" id="{B4FA6AB3-A160-DC33-B090-E548B5882A5B}"/>
              </a:ext>
            </a:extLst>
          </p:cNvPr>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1502298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04863" y="1279525"/>
            <a:ext cx="4202112" cy="2363788"/>
          </a:xfrm>
        </p:spPr>
      </p:sp>
      <p:sp>
        <p:nvSpPr>
          <p:cNvPr id="3" name="Platshållare för anteckningar 2"/>
          <p:cNvSpPr>
            <a:spLocks noGrp="1"/>
          </p:cNvSpPr>
          <p:nvPr>
            <p:ph type="body" idx="1"/>
          </p:nvPr>
        </p:nvSpPr>
        <p:spPr/>
        <p:txBody>
          <a:bodyPr/>
          <a:lstStyle/>
          <a:p>
            <a:r>
              <a:rPr lang="sv-SE" sz="1100" dirty="0" err="1"/>
              <a:t>Oxytocin</a:t>
            </a:r>
            <a:r>
              <a:rPr lang="sv-SE" sz="1100" dirty="0"/>
              <a:t> påverkar hjärnan direkt via </a:t>
            </a:r>
            <a:r>
              <a:rPr lang="sv-SE" sz="1100" dirty="0" err="1"/>
              <a:t>oxytocinreceptorer</a:t>
            </a:r>
            <a:r>
              <a:rPr lang="sv-SE" sz="1100" dirty="0"/>
              <a:t> som finns i hjärnans nervceller.</a:t>
            </a:r>
          </a:p>
          <a:p>
            <a:r>
              <a:rPr lang="sv-SE" sz="1100" dirty="0"/>
              <a:t>Påverkar områden som:</a:t>
            </a:r>
          </a:p>
          <a:p>
            <a:pPr lvl="1"/>
            <a:r>
              <a:rPr lang="sv-SE" sz="1100" dirty="0" err="1"/>
              <a:t>amygdala</a:t>
            </a:r>
            <a:r>
              <a:rPr lang="sv-SE" sz="1100" dirty="0"/>
              <a:t> (rädsla, trygghet)</a:t>
            </a:r>
          </a:p>
          <a:p>
            <a:pPr lvl="1"/>
            <a:r>
              <a:rPr lang="sv-SE" sz="1100" dirty="0"/>
              <a:t>hypotalamus (reglering av hunger, sexualitet m.m.)</a:t>
            </a:r>
          </a:p>
          <a:p>
            <a:pPr lvl="1"/>
            <a:r>
              <a:rPr lang="sv-SE" sz="1100" dirty="0"/>
              <a:t>belöningssystemet (motivation, närhet)</a:t>
            </a:r>
          </a:p>
          <a:p>
            <a:r>
              <a:rPr lang="sv-SE" sz="1100" dirty="0"/>
              <a:t>Styr socialt beteende, t.ex.:</a:t>
            </a:r>
          </a:p>
          <a:p>
            <a:pPr lvl="1"/>
            <a:r>
              <a:rPr lang="sv-SE" sz="1100" dirty="0"/>
              <a:t>tillit</a:t>
            </a:r>
          </a:p>
          <a:p>
            <a:pPr lvl="1"/>
            <a:r>
              <a:rPr lang="sv-SE" sz="1100" dirty="0"/>
              <a:t>anknytning</a:t>
            </a:r>
          </a:p>
          <a:p>
            <a:pPr lvl="1"/>
            <a:r>
              <a:rPr lang="sv-SE" sz="1100" dirty="0"/>
              <a:t>empati</a:t>
            </a:r>
          </a:p>
          <a:p>
            <a:pPr lvl="1"/>
            <a:r>
              <a:rPr lang="sv-SE" sz="1100" dirty="0"/>
              <a:t>gruppbeteende</a:t>
            </a:r>
          </a:p>
          <a:p>
            <a:endParaRPr lang="sv-SE" sz="1100" dirty="0"/>
          </a:p>
          <a:p>
            <a:r>
              <a:rPr lang="sv-SE" sz="1100" dirty="0"/>
              <a:t>Effekterna av </a:t>
            </a:r>
            <a:r>
              <a:rPr lang="sv-SE" sz="1100" dirty="0" err="1"/>
              <a:t>oxytocin</a:t>
            </a:r>
            <a:r>
              <a:rPr lang="sv-SE" sz="1100" dirty="0"/>
              <a:t> i hjärnan är situationsberoende och emotionella, kopplade till känslor.</a:t>
            </a:r>
          </a:p>
          <a:p>
            <a:r>
              <a:rPr lang="sv-SE" sz="1100" dirty="0"/>
              <a:t>Effekterna är snabbare än de hormonella effekter som </a:t>
            </a:r>
            <a:r>
              <a:rPr lang="sv-SE" sz="1100" dirty="0" err="1"/>
              <a:t>oxytocin</a:t>
            </a:r>
            <a:r>
              <a:rPr lang="sv-SE" sz="1100" dirty="0"/>
              <a:t> ger ute i kroppen. </a:t>
            </a:r>
          </a:p>
          <a:p>
            <a:pPr>
              <a:buNone/>
            </a:pPr>
            <a:endParaRPr lang="sv-SE" sz="1100" dirty="0"/>
          </a:p>
          <a:p>
            <a:r>
              <a:rPr lang="sv-SE" sz="1100" b="1" dirty="0"/>
              <a:t>Övergång till nästa bild:</a:t>
            </a:r>
          </a:p>
          <a:p>
            <a:r>
              <a:rPr lang="sv-SE" sz="1100" dirty="0"/>
              <a:t>Vi ska titta på hur </a:t>
            </a:r>
            <a:r>
              <a:rPr lang="sv-SE" sz="1100" dirty="0" err="1"/>
              <a:t>oxytocin</a:t>
            </a:r>
            <a:r>
              <a:rPr lang="sv-SE" sz="1100" dirty="0"/>
              <a:t> fungerar som hormon via blodet.</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4292053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985838"/>
            <a:ext cx="4081462" cy="2295525"/>
          </a:xfrm>
        </p:spPr>
      </p:sp>
      <p:sp>
        <p:nvSpPr>
          <p:cNvPr id="3" name="Platshållare för anteckningar 2"/>
          <p:cNvSpPr>
            <a:spLocks noGrp="1"/>
          </p:cNvSpPr>
          <p:nvPr>
            <p:ph type="body" idx="1"/>
          </p:nvPr>
        </p:nvSpPr>
        <p:spPr>
          <a:xfrm>
            <a:off x="709930" y="3407230"/>
            <a:ext cx="5679440" cy="5548058"/>
          </a:xfrm>
        </p:spPr>
        <p:txBody>
          <a:bodyPr/>
          <a:lstStyle/>
          <a:p>
            <a:r>
              <a:rPr lang="sv-SE" sz="1100" dirty="0"/>
              <a:t>Illustrationen visar peptidhormonet till vänster , i mitten hypotalamus och hypofysen.</a:t>
            </a:r>
          </a:p>
          <a:p>
            <a:pPr>
              <a:buNone/>
            </a:pPr>
            <a:r>
              <a:rPr lang="sv-SE" sz="1100" dirty="0" err="1"/>
              <a:t>Oxytocin</a:t>
            </a:r>
            <a:r>
              <a:rPr lang="sv-SE" sz="1100" dirty="0"/>
              <a:t> produceras huvudsakligen i </a:t>
            </a:r>
            <a:r>
              <a:rPr lang="sv-SE" sz="1100" b="0" dirty="0"/>
              <a:t>hypotalamus (mer specifikt bildas det i nervceller i </a:t>
            </a:r>
            <a:r>
              <a:rPr lang="sv-SE" sz="1100" b="0" dirty="0" err="1"/>
              <a:t>nucleus</a:t>
            </a:r>
            <a:r>
              <a:rPr lang="sv-SE" sz="1100" b="0" dirty="0"/>
              <a:t> </a:t>
            </a:r>
            <a:r>
              <a:rPr lang="sv-SE" sz="1100" b="0" dirty="0" err="1"/>
              <a:t>paraventricularis</a:t>
            </a:r>
            <a:r>
              <a:rPr lang="sv-SE" sz="1100" b="0" dirty="0"/>
              <a:t> och </a:t>
            </a:r>
            <a:r>
              <a:rPr lang="sv-SE" sz="1100" b="0" dirty="0" err="1"/>
              <a:t>nucleus</a:t>
            </a:r>
            <a:r>
              <a:rPr lang="sv-SE" sz="1100" b="0" dirty="0"/>
              <a:t> </a:t>
            </a:r>
            <a:r>
              <a:rPr lang="sv-SE" sz="1100" b="0" dirty="0" err="1"/>
              <a:t>supraopticus</a:t>
            </a:r>
            <a:r>
              <a:rPr lang="sv-SE" sz="1100" b="0" dirty="0"/>
              <a:t> i hypotalamus).</a:t>
            </a:r>
          </a:p>
          <a:p>
            <a:r>
              <a:rPr lang="sv-SE" sz="1100" b="0" dirty="0"/>
              <a:t>Efter att ha bildats i hypotalamus, transporteras </a:t>
            </a:r>
            <a:r>
              <a:rPr lang="sv-SE" sz="1100" b="0" dirty="0" err="1"/>
              <a:t>oxytocin</a:t>
            </a:r>
            <a:r>
              <a:rPr lang="sv-SE" sz="1100" b="0" dirty="0"/>
              <a:t> till d</a:t>
            </a:r>
            <a:r>
              <a:rPr lang="sv-SE" sz="1100" dirty="0"/>
              <a:t>en bakre delen av hypofysen (bakloben, kallas även </a:t>
            </a:r>
            <a:r>
              <a:rPr lang="sv-SE" sz="1100" dirty="0" err="1"/>
              <a:t>neurohypofysen</a:t>
            </a:r>
            <a:r>
              <a:rPr lang="sv-SE" sz="1100" dirty="0"/>
              <a:t>).</a:t>
            </a:r>
          </a:p>
          <a:p>
            <a:pPr defTabSz="966612">
              <a:defRPr/>
            </a:pPr>
            <a:r>
              <a:rPr lang="sv-SE" sz="1100" b="0" dirty="0" err="1"/>
              <a:t>Oxytocin</a:t>
            </a:r>
            <a:r>
              <a:rPr lang="sv-SE" sz="1100" b="0" dirty="0"/>
              <a:t> lagras i bakloben </a:t>
            </a:r>
            <a:r>
              <a:rPr lang="sv-SE" sz="1100" dirty="0"/>
              <a:t>och frisätts i blodet vid behov (som reaktion på stimuli i form av exempelvis en önskad god kram).</a:t>
            </a:r>
          </a:p>
          <a:p>
            <a:r>
              <a:rPr lang="sv-SE" sz="1100" dirty="0" err="1"/>
              <a:t>Oxytocin</a:t>
            </a:r>
            <a:r>
              <a:rPr lang="sv-SE" sz="1100" dirty="0"/>
              <a:t> är här illustrerat enbart som röda bollar.</a:t>
            </a:r>
          </a:p>
          <a:p>
            <a:endParaRPr lang="sv-SE" sz="1100" dirty="0"/>
          </a:p>
          <a:p>
            <a:r>
              <a:rPr lang="sv-SE" sz="1100" dirty="0" err="1"/>
              <a:t>Oxytocinet</a:t>
            </a:r>
            <a:r>
              <a:rPr lang="sv-SE" sz="1100" dirty="0"/>
              <a:t> som släpps ut i blodet kan nå alla kroppsdelar men påverkar bara de celler som har receptorer för </a:t>
            </a:r>
            <a:r>
              <a:rPr lang="sv-SE" sz="1100" dirty="0" err="1"/>
              <a:t>oxytocin</a:t>
            </a:r>
            <a:r>
              <a:rPr lang="sv-SE" sz="1100" dirty="0"/>
              <a:t>.</a:t>
            </a:r>
          </a:p>
          <a:p>
            <a:pPr defTabSz="966612">
              <a:defRPr/>
            </a:pPr>
            <a:r>
              <a:rPr lang="sv-SE" sz="1100" dirty="0"/>
              <a:t>De organ som påverkas har celler som uttrycker så kallade </a:t>
            </a:r>
            <a:r>
              <a:rPr lang="sv-SE" sz="1100" dirty="0" err="1"/>
              <a:t>oxytocinreceptorer</a:t>
            </a:r>
            <a:r>
              <a:rPr lang="sv-SE" sz="1100" dirty="0"/>
              <a:t> (proteiner).</a:t>
            </a:r>
          </a:p>
          <a:p>
            <a:pPr defTabSz="966612">
              <a:defRPr/>
            </a:pPr>
            <a:r>
              <a:rPr lang="sv-SE" sz="1100" dirty="0"/>
              <a:t>Det finns gener som kodar för dessa receptorer.</a:t>
            </a:r>
          </a:p>
          <a:p>
            <a:pPr defTabSz="966612">
              <a:defRPr/>
            </a:pPr>
            <a:r>
              <a:rPr lang="sv-SE" sz="1100" dirty="0"/>
              <a:t>Beroende på om en cell uttrycker dessa gener eller inte så blir cellen/vävnaden känslig för </a:t>
            </a:r>
            <a:r>
              <a:rPr lang="sv-SE" sz="1100" dirty="0" err="1"/>
              <a:t>oxytocin</a:t>
            </a:r>
            <a:r>
              <a:rPr lang="sv-SE" sz="1100" dirty="0"/>
              <a:t>.</a:t>
            </a:r>
          </a:p>
          <a:p>
            <a:endParaRPr lang="sv-SE" sz="1100" dirty="0"/>
          </a:p>
          <a:p>
            <a:r>
              <a:rPr lang="sv-SE" sz="1100" dirty="0" err="1"/>
              <a:t>Oxytocin</a:t>
            </a:r>
            <a:r>
              <a:rPr lang="sv-SE" sz="1100" dirty="0"/>
              <a:t> som sprids via blodet har sedan länge varit välkänt för att det ger ”systemiska effekter” genom att:</a:t>
            </a:r>
          </a:p>
          <a:p>
            <a:pPr marL="181240" indent="-181240">
              <a:buFont typeface="Arial" panose="020B0604020202020204" pitchFamily="34" charset="0"/>
              <a:buChar char="•"/>
            </a:pPr>
            <a:r>
              <a:rPr lang="sv-SE" sz="1100" dirty="0"/>
              <a:t>stimulera sammandragningar vid förlossning (livmodern) och frisätta bröstmjölk vid amning</a:t>
            </a:r>
          </a:p>
          <a:p>
            <a:pPr marL="181240" indent="-181240">
              <a:buFont typeface="Arial" panose="020B0604020202020204" pitchFamily="34" charset="0"/>
              <a:buChar char="•"/>
            </a:pPr>
            <a:r>
              <a:rPr lang="sv-SE" sz="1100" dirty="0"/>
              <a:t>påverkar hjärta, tarmar, immunförsvar och läkning genom att dämpa det sympatiska nervsystemet (”gasen”) och aktivera ”bromsen” (parasympatiska systemet).</a:t>
            </a:r>
          </a:p>
          <a:p>
            <a:r>
              <a:rPr lang="sv-SE" sz="1100" dirty="0"/>
              <a:t>Effekterna sker relativt långsamt när </a:t>
            </a:r>
            <a:r>
              <a:rPr lang="sv-SE" sz="1100" dirty="0" err="1"/>
              <a:t>oxytocin</a:t>
            </a:r>
            <a:r>
              <a:rPr lang="sv-SE" sz="1100" dirty="0"/>
              <a:t> sprids via blodet, jämfört med nervsignaler, men håller i sig längre.</a:t>
            </a:r>
          </a:p>
          <a:p>
            <a:endParaRPr lang="sv-SE" sz="1100" b="1" dirty="0"/>
          </a:p>
          <a:p>
            <a:r>
              <a:rPr lang="sv-SE" sz="1100" b="1" dirty="0"/>
              <a:t>Övergång till nästa bild:</a:t>
            </a:r>
          </a:p>
          <a:p>
            <a:r>
              <a:rPr lang="sv-SE" sz="1100" dirty="0"/>
              <a:t>Forskning pågår om hur fler celler, organ och organsystem påverkas av </a:t>
            </a:r>
            <a:r>
              <a:rPr lang="sv-SE" sz="1100" dirty="0" err="1"/>
              <a:t>oxytocin</a:t>
            </a:r>
            <a:r>
              <a:rPr lang="sv-SE" sz="1100" dirty="0"/>
              <a:t>.</a:t>
            </a:r>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3700211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09613" y="920750"/>
            <a:ext cx="4103687" cy="2308225"/>
          </a:xfrm>
        </p:spPr>
      </p:sp>
      <p:sp>
        <p:nvSpPr>
          <p:cNvPr id="3" name="Platshållare för anteckningar 2"/>
          <p:cNvSpPr>
            <a:spLocks noGrp="1"/>
          </p:cNvSpPr>
          <p:nvPr>
            <p:ph type="body" idx="1"/>
          </p:nvPr>
        </p:nvSpPr>
        <p:spPr/>
        <p:txBody>
          <a:bodyPr/>
          <a:lstStyle/>
          <a:p>
            <a:r>
              <a:rPr lang="sv-SE" sz="1100" dirty="0"/>
              <a:t>Det finns en genetisk variation i hur </a:t>
            </a:r>
            <a:r>
              <a:rPr lang="sv-SE" sz="1100" dirty="0" err="1"/>
              <a:t>oxytocinreceptorer</a:t>
            </a:r>
            <a:r>
              <a:rPr lang="sv-SE" sz="1100" dirty="0"/>
              <a:t> (OXTR) ser ut mellan olika personer.</a:t>
            </a:r>
          </a:p>
          <a:p>
            <a:endParaRPr lang="sv-SE" sz="1100" dirty="0"/>
          </a:p>
          <a:p>
            <a:r>
              <a:rPr lang="sv-SE" sz="1100" dirty="0"/>
              <a:t>Forskning pågår också på om hur </a:t>
            </a:r>
            <a:r>
              <a:rPr lang="sv-SE" sz="1100" dirty="0" err="1"/>
              <a:t>oxytocin</a:t>
            </a:r>
            <a:r>
              <a:rPr lang="sv-SE" sz="1100" dirty="0"/>
              <a:t> påverkar ämnesomsättningen i fettvävnad, muskler och matspjälkningsystemet (visas i bilden).</a:t>
            </a:r>
          </a:p>
          <a:p>
            <a:r>
              <a:rPr lang="sv-SE" sz="1100" dirty="0"/>
              <a:t>Exempelvis vill man veta mer om ifall </a:t>
            </a:r>
            <a:r>
              <a:rPr lang="sv-SE" sz="1100" dirty="0" err="1"/>
              <a:t>oxytocin</a:t>
            </a:r>
            <a:r>
              <a:rPr lang="sv-SE" sz="1100" dirty="0"/>
              <a:t> bidrar till ökad fettförbränning, muskelbyggande och förmåga att reagera på insulin.</a:t>
            </a:r>
          </a:p>
          <a:p>
            <a:r>
              <a:rPr lang="sv-SE" sz="1100" dirty="0"/>
              <a:t>Här är forskningsfronten, och det går inte att ge några tydliga svar än på frågorna i bilden.</a:t>
            </a:r>
          </a:p>
          <a:p>
            <a:endParaRPr lang="sv-SE" sz="1100" dirty="0"/>
          </a:p>
          <a:p>
            <a:r>
              <a:rPr lang="sv-SE" sz="1100" dirty="0"/>
              <a:t>Forskningsstudier undersöker även kopplingen mellan olika varianter på OXTR och förekomst av olika egenskaper (exempelvis socialt beteende, parbildning, aggressivt beteende </a:t>
            </a:r>
            <a:r>
              <a:rPr lang="sv-SE" sz="1100" dirty="0" err="1"/>
              <a:t>etc</a:t>
            </a:r>
            <a:r>
              <a:rPr lang="sv-SE" sz="1100" dirty="0"/>
              <a:t>).</a:t>
            </a:r>
          </a:p>
          <a:p>
            <a:r>
              <a:rPr lang="sv-SE" sz="1100" dirty="0"/>
              <a:t>Både bland försöksdjur (t ex möss) och människor.</a:t>
            </a:r>
          </a:p>
          <a:p>
            <a:endParaRPr lang="sv-SE" sz="1100" dirty="0"/>
          </a:p>
          <a:p>
            <a:r>
              <a:rPr lang="sv-SE" sz="1100" b="1" dirty="0"/>
              <a:t>Övergång till nästa bild:</a:t>
            </a:r>
          </a:p>
          <a:p>
            <a:r>
              <a:rPr lang="sv-SE" sz="1100" dirty="0"/>
              <a:t>Vi summerar effekterna av </a:t>
            </a:r>
            <a:r>
              <a:rPr lang="sv-SE" sz="1100" dirty="0" err="1"/>
              <a:t>oxytocin</a:t>
            </a:r>
            <a:r>
              <a:rPr lang="sv-SE" sz="1100" dirty="0"/>
              <a:t> i kroppen.</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2866763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ld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5948AE-B8A7-4000-B08D-FD08594BF8E5}"/>
              </a:ext>
            </a:extLst>
          </p:cNvPr>
          <p:cNvSpPr>
            <a:spLocks noGrp="1"/>
          </p:cNvSpPr>
          <p:nvPr>
            <p:ph type="title" hasCustomPrompt="1"/>
          </p:nvPr>
        </p:nvSpPr>
        <p:spPr>
          <a:xfrm>
            <a:off x="7003175" y="972000"/>
            <a:ext cx="4140000" cy="1325563"/>
          </a:xfrm>
        </p:spPr>
        <p:txBody>
          <a:bodyPr anchor="b" anchorCtr="0">
            <a:noAutofit/>
          </a:bodyPr>
          <a:lstStyle>
            <a:lvl1pPr>
              <a:defRPr sz="3600"/>
            </a:lvl1pPr>
          </a:lstStyle>
          <a:p>
            <a:r>
              <a:rPr lang="sv-SE"/>
              <a:t>Rubrik på en eller två rader</a:t>
            </a:r>
          </a:p>
        </p:txBody>
      </p:sp>
      <p:sp>
        <p:nvSpPr>
          <p:cNvPr id="4" name="Platshållare för innehåll 3">
            <a:extLst>
              <a:ext uri="{FF2B5EF4-FFF2-40B4-BE49-F238E27FC236}">
                <a16:creationId xmlns:a16="http://schemas.microsoft.com/office/drawing/2014/main" id="{91BFD846-89A8-413D-9B4E-79A0C286829D}"/>
              </a:ext>
            </a:extLst>
          </p:cNvPr>
          <p:cNvSpPr>
            <a:spLocks noGrp="1"/>
          </p:cNvSpPr>
          <p:nvPr>
            <p:ph sz="half" idx="2" hasCustomPrompt="1"/>
          </p:nvPr>
        </p:nvSpPr>
        <p:spPr>
          <a:xfrm>
            <a:off x="7003175" y="2484000"/>
            <a:ext cx="4140000" cy="3240000"/>
          </a:xfrm>
        </p:spPr>
        <p:txBody>
          <a:bodyPr>
            <a:noAutofit/>
          </a:bodyPr>
          <a:lstStyle>
            <a:lvl1pPr>
              <a:spcBef>
                <a:spcPts val="600"/>
              </a:spcBef>
              <a:defRPr sz="2000"/>
            </a:lvl1pPr>
            <a:lvl2pPr>
              <a:spcBef>
                <a:spcPts val="600"/>
              </a:spcBef>
              <a:defRPr sz="1800"/>
            </a:lvl2pPr>
            <a:lvl3pPr>
              <a:spcBef>
                <a:spcPts val="600"/>
              </a:spcBef>
              <a:defRPr sz="1600"/>
            </a:lvl3pPr>
          </a:lstStyle>
          <a:p>
            <a:pPr lvl="0"/>
            <a:r>
              <a:rPr lang="sv-SE"/>
              <a:t>Lägg till innehåll eller skriv text</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44278D66-6239-4120-87FD-AF687B658D60}"/>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2025-09-22</a:t>
            </a:fld>
            <a:endParaRPr lang="sv-SE"/>
          </a:p>
        </p:txBody>
      </p:sp>
      <p:sp>
        <p:nvSpPr>
          <p:cNvPr id="6" name="Platshållare för sidfot 5">
            <a:extLst>
              <a:ext uri="{FF2B5EF4-FFF2-40B4-BE49-F238E27FC236}">
                <a16:creationId xmlns:a16="http://schemas.microsoft.com/office/drawing/2014/main" id="{D1D86113-5BDD-4567-921A-D416519CF510}"/>
              </a:ext>
            </a:extLst>
          </p:cNvPr>
          <p:cNvSpPr>
            <a:spLocks noGrp="1"/>
          </p:cNvSpPr>
          <p:nvPr>
            <p:ph type="ftr" sz="quarter" idx="11"/>
          </p:nvPr>
        </p:nvSpPr>
        <p:spPr/>
        <p:txBody>
          <a:bodyPr/>
          <a:lstStyle>
            <a:lvl1pPr>
              <a:defRPr>
                <a:solidFill>
                  <a:schemeClr val="bg1"/>
                </a:solidFill>
              </a:defRPr>
            </a:lvl1pPr>
          </a:lstStyle>
          <a:p>
            <a:endParaRPr lang="sv-SE"/>
          </a:p>
        </p:txBody>
      </p:sp>
      <p:sp>
        <p:nvSpPr>
          <p:cNvPr id="10" name="Platshållare för bild 9">
            <a:extLst>
              <a:ext uri="{FF2B5EF4-FFF2-40B4-BE49-F238E27FC236}">
                <a16:creationId xmlns:a16="http://schemas.microsoft.com/office/drawing/2014/main" id="{80E395B5-3017-4735-BEE7-B3DEC703BAA8}"/>
              </a:ext>
            </a:extLst>
          </p:cNvPr>
          <p:cNvSpPr>
            <a:spLocks noGrp="1"/>
          </p:cNvSpPr>
          <p:nvPr>
            <p:ph type="pic" sz="quarter" idx="13" hasCustomPrompt="1"/>
          </p:nvPr>
        </p:nvSpPr>
        <p:spPr>
          <a:xfrm>
            <a:off x="345601" y="0"/>
            <a:ext cx="5750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9" name="Rektangel 8">
            <a:extLst>
              <a:ext uri="{FF2B5EF4-FFF2-40B4-BE49-F238E27FC236}">
                <a16:creationId xmlns:a16="http://schemas.microsoft.com/office/drawing/2014/main" id="{50831E66-BE42-4C10-8590-C12E77B62EBA}"/>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37629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2025-09-22</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s://www.rcsb.org/search?q=citation.rcsb_authors:Pluckthun,%20A." TargetMode="External"/><Relationship Id="rId18" Type="http://schemas.openxmlformats.org/officeDocument/2006/relationships/hyperlink" Target="https://www.rcsb.org/structure/6TPK" TargetMode="External"/><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hyperlink" Target="https://www.rcsb.org/search?q=citation.rcsb_authors:Kummer,%20L." TargetMode="External"/><Relationship Id="rId17" Type="http://schemas.openxmlformats.org/officeDocument/2006/relationships/hyperlink" Target="https://doi.org/10.1126/sciadv.abb5419" TargetMode="External"/><Relationship Id="rId2" Type="http://schemas.openxmlformats.org/officeDocument/2006/relationships/notesSlide" Target="../notesSlides/notesSlide6.xml"/><Relationship Id="rId16" Type="http://schemas.openxmlformats.org/officeDocument/2006/relationships/hyperlink" Target="http://www.ncbi.nlm.nih.gov/pmc/articles/PMC7439316" TargetMode="Externa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hyperlink" Target="https://www.rcsb.org/search?q=citation.rcsb_authors:Ehrenmann,%20J." TargetMode="External"/><Relationship Id="rId5" Type="http://schemas.openxmlformats.org/officeDocument/2006/relationships/image" Target="../media/image16.jpeg"/><Relationship Id="rId15" Type="http://schemas.openxmlformats.org/officeDocument/2006/relationships/hyperlink" Target="http://www.ncbi.nlm.nih.gov/pubmed/?term=32832646" TargetMode="External"/><Relationship Id="rId10" Type="http://schemas.openxmlformats.org/officeDocument/2006/relationships/hyperlink" Target="https://www.rcsb.org/search?q=citation.rcsb_authors:Schoppe,%20J." TargetMode="External"/><Relationship Id="rId4" Type="http://schemas.openxmlformats.org/officeDocument/2006/relationships/image" Target="../media/image15.png"/><Relationship Id="rId9" Type="http://schemas.openxmlformats.org/officeDocument/2006/relationships/hyperlink" Target="https://www.rcsb.org/search?q=citation.rcsb_authors:Waltenspuhl,%20Y." TargetMode="External"/><Relationship Id="rId14" Type="http://schemas.openxmlformats.org/officeDocument/2006/relationships/hyperlink" Target="https://www.rcsb.org/search?q=rcsb_pubmed_container_identifiers.pubmed_id:3283264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900645" y="4959482"/>
            <a:ext cx="6794417" cy="1441318"/>
          </a:xfrm>
        </p:spPr>
        <p:txBody>
          <a:bodyPr>
            <a:normAutofit/>
          </a:bodyPr>
          <a:lstStyle/>
          <a:p>
            <a:r>
              <a:rPr lang="sv-SE" sz="1800" dirty="0">
                <a:solidFill>
                  <a:srgbClr val="000000"/>
                </a:solidFill>
                <a:effectLst/>
                <a:latin typeface="Aptos"/>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600" i="0" dirty="0">
                <a:solidFill>
                  <a:srgbClr val="000000"/>
                </a:solidFill>
                <a:effectLst/>
                <a:latin typeface="Arial" panose="020B0604020202020204" pitchFamily="34" charset="0"/>
              </a:rPr>
              <a:t>beteendevetare</a:t>
            </a:r>
            <a:r>
              <a:rPr lang="sv-SE" sz="1800" dirty="0">
                <a:solidFill>
                  <a:srgbClr val="000000"/>
                </a:solidFill>
                <a:effectLst/>
                <a:latin typeface="Aptos"/>
                <a:ea typeface="Times New Roman" panose="02020603050405020304" pitchFamily="18" charset="0"/>
                <a:cs typeface="Calibri" panose="020F0502020204030204" pitchFamily="34" charset="0"/>
              </a:rPr>
              <a:t> och Siri Helle, leg. psykolog. </a:t>
            </a:r>
          </a:p>
          <a:p>
            <a:r>
              <a:rPr lang="sv-SE" sz="1800" dirty="0">
                <a:solidFill>
                  <a:srgbClr val="000000"/>
                </a:solidFill>
                <a:effectLst/>
                <a:latin typeface="Aptos"/>
                <a:ea typeface="Times New Roman" panose="02020603050405020304" pitchFamily="18" charset="0"/>
                <a:cs typeface="Calibri" panose="020F0502020204030204" pitchFamily="34" charset="0"/>
              </a:rPr>
              <a:t>Allt material finns samlat på </a:t>
            </a:r>
            <a:r>
              <a:rPr lang="sv-SE" sz="1800" u="sng" dirty="0">
                <a:solidFill>
                  <a:srgbClr val="000000"/>
                </a:solidFill>
                <a:effectLst/>
                <a:latin typeface="Aptos"/>
                <a:ea typeface="Times New Roman" panose="02020603050405020304" pitchFamily="18" charset="0"/>
                <a:cs typeface="Calibri" panose="020F0502020204030204" pitchFamily="34" charset="0"/>
                <a:hlinkClick r:id="rId3"/>
              </a:rPr>
              <a:t>www.bioresurs.uu.se</a:t>
            </a:r>
            <a:endParaRPr lang="sv-SE" sz="1600" dirty="0"/>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Personer som ligger på gräs">
            <a:extLst>
              <a:ext uri="{FF2B5EF4-FFF2-40B4-BE49-F238E27FC236}">
                <a16:creationId xmlns:a16="http://schemas.microsoft.com/office/drawing/2014/main" id="{45DCABEC-3C9A-9448-FB43-0624A7F58B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6062"/>
            <a:ext cx="12192000" cy="6858000"/>
          </a:xfrm>
          <a:prstGeom prst="rect">
            <a:avLst/>
          </a:prstGeom>
        </p:spPr>
      </p:pic>
      <p:sp>
        <p:nvSpPr>
          <p:cNvPr id="2" name="Rubrik 1">
            <a:extLst>
              <a:ext uri="{FF2B5EF4-FFF2-40B4-BE49-F238E27FC236}">
                <a16:creationId xmlns:a16="http://schemas.microsoft.com/office/drawing/2014/main" id="{69F23156-90A9-9D5F-9C13-2011A48346E7}"/>
              </a:ext>
            </a:extLst>
          </p:cNvPr>
          <p:cNvSpPr>
            <a:spLocks noGrp="1"/>
          </p:cNvSpPr>
          <p:nvPr>
            <p:ph type="title"/>
          </p:nvPr>
        </p:nvSpPr>
        <p:spPr>
          <a:xfrm>
            <a:off x="1" y="581729"/>
            <a:ext cx="12192000" cy="716142"/>
          </a:xfrm>
          <a:solidFill>
            <a:schemeClr val="bg1"/>
          </a:solidFill>
        </p:spPr>
        <p:txBody>
          <a:bodyPr/>
          <a:lstStyle/>
          <a:p>
            <a:pPr algn="ctr"/>
            <a:r>
              <a:rPr lang="sv-SE" dirty="0"/>
              <a:t>Vad händer i kroppen när </a:t>
            </a:r>
            <a:r>
              <a:rPr lang="sv-SE" dirty="0" err="1"/>
              <a:t>oxytocin</a:t>
            </a:r>
            <a:r>
              <a:rPr lang="sv-SE" dirty="0"/>
              <a:t> frigörs?</a:t>
            </a:r>
          </a:p>
        </p:txBody>
      </p:sp>
      <p:sp>
        <p:nvSpPr>
          <p:cNvPr id="7" name="textruta 6">
            <a:extLst>
              <a:ext uri="{FF2B5EF4-FFF2-40B4-BE49-F238E27FC236}">
                <a16:creationId xmlns:a16="http://schemas.microsoft.com/office/drawing/2014/main" id="{B45803FD-F18E-671F-BEF3-E425ABB481DF}"/>
              </a:ext>
            </a:extLst>
          </p:cNvPr>
          <p:cNvSpPr txBox="1"/>
          <p:nvPr/>
        </p:nvSpPr>
        <p:spPr>
          <a:xfrm>
            <a:off x="9380913" y="2141761"/>
            <a:ext cx="2094808" cy="366761"/>
          </a:xfrm>
          <a:prstGeom prst="rect">
            <a:avLst/>
          </a:prstGeom>
          <a:solidFill>
            <a:schemeClr val="bg1"/>
          </a:solidFill>
        </p:spPr>
        <p:txBody>
          <a:bodyPr wrap="square">
            <a:spAutoFit/>
          </a:bodyPr>
          <a:lstStyle/>
          <a:p>
            <a:r>
              <a:rPr lang="sv-SE" b="1" dirty="0"/>
              <a:t>Kortisol minskar</a:t>
            </a:r>
          </a:p>
        </p:txBody>
      </p:sp>
      <p:sp>
        <p:nvSpPr>
          <p:cNvPr id="9" name="textruta 8">
            <a:extLst>
              <a:ext uri="{FF2B5EF4-FFF2-40B4-BE49-F238E27FC236}">
                <a16:creationId xmlns:a16="http://schemas.microsoft.com/office/drawing/2014/main" id="{DE7626B3-F1E8-0F1C-E831-A258A092DFCF}"/>
              </a:ext>
            </a:extLst>
          </p:cNvPr>
          <p:cNvSpPr txBox="1"/>
          <p:nvPr/>
        </p:nvSpPr>
        <p:spPr>
          <a:xfrm>
            <a:off x="8520545" y="3515906"/>
            <a:ext cx="3316778" cy="369332"/>
          </a:xfrm>
          <a:prstGeom prst="rect">
            <a:avLst/>
          </a:prstGeom>
          <a:solidFill>
            <a:schemeClr val="bg1"/>
          </a:solidFill>
        </p:spPr>
        <p:txBody>
          <a:bodyPr wrap="square">
            <a:spAutoFit/>
          </a:bodyPr>
          <a:lstStyle/>
          <a:p>
            <a:r>
              <a:rPr lang="sv-SE" b="1" dirty="0"/>
              <a:t>Puls och blodtryck sjunker</a:t>
            </a:r>
          </a:p>
        </p:txBody>
      </p:sp>
      <p:sp>
        <p:nvSpPr>
          <p:cNvPr id="11" name="textruta 10">
            <a:extLst>
              <a:ext uri="{FF2B5EF4-FFF2-40B4-BE49-F238E27FC236}">
                <a16:creationId xmlns:a16="http://schemas.microsoft.com/office/drawing/2014/main" id="{62D82412-6E79-EEE4-3FB9-CA43BE600083}"/>
              </a:ext>
            </a:extLst>
          </p:cNvPr>
          <p:cNvSpPr txBox="1"/>
          <p:nvPr/>
        </p:nvSpPr>
        <p:spPr>
          <a:xfrm>
            <a:off x="8774084" y="4591852"/>
            <a:ext cx="2809701" cy="369332"/>
          </a:xfrm>
          <a:prstGeom prst="rect">
            <a:avLst/>
          </a:prstGeom>
          <a:solidFill>
            <a:schemeClr val="bg1"/>
          </a:solidFill>
        </p:spPr>
        <p:txBody>
          <a:bodyPr wrap="square">
            <a:spAutoFit/>
          </a:bodyPr>
          <a:lstStyle/>
          <a:p>
            <a:r>
              <a:rPr lang="sv-SE" b="1" dirty="0"/>
              <a:t>Andningen blir lugnare</a:t>
            </a:r>
          </a:p>
        </p:txBody>
      </p:sp>
      <p:sp>
        <p:nvSpPr>
          <p:cNvPr id="13" name="textruta 12">
            <a:extLst>
              <a:ext uri="{FF2B5EF4-FFF2-40B4-BE49-F238E27FC236}">
                <a16:creationId xmlns:a16="http://schemas.microsoft.com/office/drawing/2014/main" id="{0C74D70D-9FAF-9E80-C6C3-4645A214F246}"/>
              </a:ext>
            </a:extLst>
          </p:cNvPr>
          <p:cNvSpPr txBox="1"/>
          <p:nvPr/>
        </p:nvSpPr>
        <p:spPr>
          <a:xfrm>
            <a:off x="6526580" y="5768918"/>
            <a:ext cx="5492634" cy="369332"/>
          </a:xfrm>
          <a:prstGeom prst="rect">
            <a:avLst/>
          </a:prstGeom>
          <a:solidFill>
            <a:schemeClr val="bg1"/>
          </a:solidFill>
        </p:spPr>
        <p:txBody>
          <a:bodyPr wrap="square">
            <a:spAutoFit/>
          </a:bodyPr>
          <a:lstStyle/>
          <a:p>
            <a:r>
              <a:rPr lang="sv-SE" b="1" dirty="0"/>
              <a:t>Vi känner mindre oro och rädsla, och mer tillit</a:t>
            </a:r>
          </a:p>
        </p:txBody>
      </p:sp>
    </p:spTree>
    <p:extLst>
      <p:ext uri="{BB962C8B-B14F-4D97-AF65-F5344CB8AC3E}">
        <p14:creationId xmlns:p14="http://schemas.microsoft.com/office/powerpoint/2010/main" val="3880618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7FD034-D318-A8BE-0F45-98BAE0DFCF0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3121FE9-98C2-2AF3-DE8A-CBADF0104EFD}"/>
              </a:ext>
            </a:extLst>
          </p:cNvPr>
          <p:cNvSpPr>
            <a:spLocks noGrp="1"/>
          </p:cNvSpPr>
          <p:nvPr>
            <p:ph type="title"/>
          </p:nvPr>
        </p:nvSpPr>
        <p:spPr>
          <a:xfrm>
            <a:off x="6785818" y="334917"/>
            <a:ext cx="4140000" cy="1325563"/>
          </a:xfrm>
        </p:spPr>
        <p:txBody>
          <a:bodyPr anchor="b">
            <a:normAutofit/>
          </a:bodyPr>
          <a:lstStyle/>
          <a:p>
            <a:r>
              <a:rPr lang="sv-SE" dirty="0"/>
              <a:t>Sunda relationer</a:t>
            </a:r>
          </a:p>
        </p:txBody>
      </p:sp>
      <p:sp>
        <p:nvSpPr>
          <p:cNvPr id="7" name="Content Placeholder 2">
            <a:extLst>
              <a:ext uri="{FF2B5EF4-FFF2-40B4-BE49-F238E27FC236}">
                <a16:creationId xmlns:a16="http://schemas.microsoft.com/office/drawing/2014/main" id="{359A2F49-1D22-7602-781A-D67794375B88}"/>
              </a:ext>
            </a:extLst>
          </p:cNvPr>
          <p:cNvSpPr>
            <a:spLocks noGrp="1"/>
          </p:cNvSpPr>
          <p:nvPr>
            <p:ph sz="half" idx="2"/>
          </p:nvPr>
        </p:nvSpPr>
        <p:spPr>
          <a:xfrm>
            <a:off x="6733352" y="2169207"/>
            <a:ext cx="4140000" cy="3240000"/>
          </a:xfrm>
        </p:spPr>
        <p:txBody>
          <a:bodyPr/>
          <a:lstStyle/>
          <a:p>
            <a:r>
              <a:rPr lang="sv-SE" dirty="0"/>
              <a:t>Man bryr sig om varandra</a:t>
            </a:r>
          </a:p>
          <a:p>
            <a:r>
              <a:rPr lang="sv-SE" dirty="0"/>
              <a:t>Du litar på att personen inte sprider dina hemligheter</a:t>
            </a:r>
          </a:p>
          <a:p>
            <a:r>
              <a:rPr lang="sv-SE" dirty="0"/>
              <a:t>Man skämtar/retas med varandra men bara på sätt som båda tycker är roligt</a:t>
            </a:r>
          </a:p>
          <a:p>
            <a:r>
              <a:rPr lang="sv-SE" dirty="0"/>
              <a:t>Ömsesidigt – båda söker upp varandra och delar med sig</a:t>
            </a:r>
          </a:p>
          <a:p>
            <a:r>
              <a:rPr lang="sv-SE" dirty="0"/>
              <a:t>Du känner dig omtyckt och att du kan vara dig själv</a:t>
            </a:r>
          </a:p>
        </p:txBody>
      </p:sp>
      <p:sp>
        <p:nvSpPr>
          <p:cNvPr id="10" name="Rubrik 1">
            <a:extLst>
              <a:ext uri="{FF2B5EF4-FFF2-40B4-BE49-F238E27FC236}">
                <a16:creationId xmlns:a16="http://schemas.microsoft.com/office/drawing/2014/main" id="{BA69B4EE-AF04-5CCF-875F-2F7655E1E32D}"/>
              </a:ext>
            </a:extLst>
          </p:cNvPr>
          <p:cNvSpPr txBox="1">
            <a:spLocks/>
          </p:cNvSpPr>
          <p:nvPr/>
        </p:nvSpPr>
        <p:spPr>
          <a:xfrm>
            <a:off x="1368614" y="334917"/>
            <a:ext cx="6973411" cy="1325563"/>
          </a:xfrm>
          <a:prstGeom prst="rect">
            <a:avLst/>
          </a:prstGeom>
        </p:spPr>
        <p:txBody>
          <a:bodyPr vert="horz" lIns="91440" tIns="108000" rIns="91440" bIns="45720" rtlCol="0" anchor="b" anchorCtr="0">
            <a:normAutofit/>
          </a:bodyPr>
          <a:lstStyle>
            <a:lvl1pPr algn="l" defTabSz="914400" rtl="0" eaLnBrk="1" latinLnBrk="0" hangingPunct="1">
              <a:lnSpc>
                <a:spcPts val="3840"/>
              </a:lnSpc>
              <a:spcBef>
                <a:spcPct val="0"/>
              </a:spcBef>
              <a:buNone/>
              <a:defRPr sz="3600" kern="1200" baseline="0">
                <a:solidFill>
                  <a:schemeClr val="tx1"/>
                </a:solidFill>
                <a:latin typeface="Arial" panose="020B0604020202020204" pitchFamily="34" charset="0"/>
                <a:ea typeface="+mj-ea"/>
                <a:cs typeface="+mj-cs"/>
              </a:defRPr>
            </a:lvl1pPr>
          </a:lstStyle>
          <a:p>
            <a:r>
              <a:rPr lang="sv-SE" dirty="0"/>
              <a:t>Osunda relationer</a:t>
            </a:r>
          </a:p>
        </p:txBody>
      </p:sp>
      <p:sp>
        <p:nvSpPr>
          <p:cNvPr id="11" name="Content Placeholder 2">
            <a:extLst>
              <a:ext uri="{FF2B5EF4-FFF2-40B4-BE49-F238E27FC236}">
                <a16:creationId xmlns:a16="http://schemas.microsoft.com/office/drawing/2014/main" id="{2DC0A743-6370-35A0-2780-8CBA2C71E037}"/>
              </a:ext>
            </a:extLst>
          </p:cNvPr>
          <p:cNvSpPr txBox="1">
            <a:spLocks/>
          </p:cNvSpPr>
          <p:nvPr/>
        </p:nvSpPr>
        <p:spPr>
          <a:xfrm>
            <a:off x="1318648" y="2169207"/>
            <a:ext cx="4777352" cy="4554643"/>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600"/>
              </a:spcBef>
              <a:buFont typeface="Arial" panose="020B0604020202020204" pitchFamily="34" charset="0"/>
              <a:buChar char="•"/>
              <a:defRPr sz="20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8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En person bestämmer över den andra</a:t>
            </a:r>
          </a:p>
          <a:p>
            <a:r>
              <a:rPr lang="sv-SE" dirty="0"/>
              <a:t>Du litar inte på att personen håller vad den lovar</a:t>
            </a:r>
          </a:p>
          <a:p>
            <a:r>
              <a:rPr lang="sv-SE" dirty="0"/>
              <a:t>Man är rädd att bli utskrattad, ignorerad eller utfryst </a:t>
            </a:r>
          </a:p>
          <a:p>
            <a:r>
              <a:rPr lang="sv-SE" dirty="0"/>
              <a:t>Du blir slagen, hotad eller pressad att göra saker du mår dåligt av</a:t>
            </a:r>
          </a:p>
          <a:p>
            <a:pPr marL="0" indent="0">
              <a:buNone/>
            </a:pPr>
            <a:endParaRPr lang="sv-SE" dirty="0">
              <a:highlight>
                <a:srgbClr val="FFFF00"/>
              </a:highlight>
            </a:endParaRPr>
          </a:p>
          <a:p>
            <a:pPr marL="0" indent="0">
              <a:buNone/>
            </a:pPr>
            <a:r>
              <a:rPr lang="sv-SE" dirty="0"/>
              <a:t>Är du i en otrygg relation </a:t>
            </a:r>
            <a:br>
              <a:rPr lang="sv-SE" dirty="0"/>
            </a:br>
            <a:r>
              <a:rPr lang="sv-SE" dirty="0"/>
              <a:t>(familj, vänner, partner)? </a:t>
            </a:r>
          </a:p>
          <a:p>
            <a:pPr marL="0" indent="0">
              <a:buNone/>
            </a:pPr>
            <a:r>
              <a:rPr lang="sv-SE" dirty="0"/>
              <a:t>Prata med en vuxen du litar på!</a:t>
            </a:r>
          </a:p>
        </p:txBody>
      </p:sp>
    </p:spTree>
    <p:extLst>
      <p:ext uri="{BB962C8B-B14F-4D97-AF65-F5344CB8AC3E}">
        <p14:creationId xmlns:p14="http://schemas.microsoft.com/office/powerpoint/2010/main" val="2591792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3349BC-CD50-6601-62DE-E2290AFB81D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CEDBBD5-568C-D3E9-6953-E75357F4640D}"/>
              </a:ext>
            </a:extLst>
          </p:cNvPr>
          <p:cNvSpPr>
            <a:spLocks noGrp="1"/>
          </p:cNvSpPr>
          <p:nvPr>
            <p:ph type="title"/>
          </p:nvPr>
        </p:nvSpPr>
        <p:spPr>
          <a:xfrm>
            <a:off x="1584230" y="229986"/>
            <a:ext cx="5573877" cy="1325563"/>
          </a:xfrm>
        </p:spPr>
        <p:txBody>
          <a:bodyPr anchor="b">
            <a:normAutofit/>
          </a:bodyPr>
          <a:lstStyle/>
          <a:p>
            <a:r>
              <a:rPr lang="sv-SE" dirty="0"/>
              <a:t>Att bygga bra relationer</a:t>
            </a:r>
          </a:p>
        </p:txBody>
      </p:sp>
      <p:sp>
        <p:nvSpPr>
          <p:cNvPr id="9" name="Content Placeholder 2">
            <a:extLst>
              <a:ext uri="{FF2B5EF4-FFF2-40B4-BE49-F238E27FC236}">
                <a16:creationId xmlns:a16="http://schemas.microsoft.com/office/drawing/2014/main" id="{3D2C8BEA-FF9E-00EC-40F8-614B332B74E6}"/>
              </a:ext>
            </a:extLst>
          </p:cNvPr>
          <p:cNvSpPr txBox="1">
            <a:spLocks/>
          </p:cNvSpPr>
          <p:nvPr/>
        </p:nvSpPr>
        <p:spPr>
          <a:xfrm>
            <a:off x="1584231" y="2338787"/>
            <a:ext cx="5063908" cy="3994557"/>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600"/>
              </a:spcBef>
              <a:buFont typeface="Arial" panose="020B0604020202020204" pitchFamily="34" charset="0"/>
              <a:buChar char="•"/>
              <a:defRPr sz="20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8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dirty="0"/>
              <a:t>Relationella färdigheter är något man lär sig med övning.</a:t>
            </a:r>
          </a:p>
          <a:p>
            <a:pPr marL="0" indent="0">
              <a:buNone/>
            </a:pPr>
            <a:endParaRPr lang="sv-SE" dirty="0"/>
          </a:p>
          <a:p>
            <a:pPr marL="0" indent="0">
              <a:buNone/>
            </a:pPr>
            <a:r>
              <a:rPr lang="sv-SE" dirty="0"/>
              <a:t>Exempel på relationella färdigheter:</a:t>
            </a:r>
          </a:p>
          <a:p>
            <a:r>
              <a:rPr lang="sv-SE" dirty="0"/>
              <a:t>Hur man samarbetar</a:t>
            </a:r>
          </a:p>
          <a:p>
            <a:r>
              <a:rPr lang="sv-SE" dirty="0"/>
              <a:t>Att lyssna och ta andras perspektiv</a:t>
            </a:r>
          </a:p>
          <a:p>
            <a:r>
              <a:rPr lang="sv-SE" dirty="0"/>
              <a:t>Be om ursäkt</a:t>
            </a:r>
          </a:p>
          <a:p>
            <a:r>
              <a:rPr lang="sv-SE" dirty="0"/>
              <a:t>Sätta gränser – vänligt men bestämt</a:t>
            </a:r>
          </a:p>
          <a:p>
            <a:r>
              <a:rPr lang="sv-SE" dirty="0"/>
              <a:t>Visa att man gillar någon – utan att bli klängig</a:t>
            </a:r>
          </a:p>
          <a:p>
            <a:pPr marL="0" indent="0">
              <a:buNone/>
            </a:pPr>
            <a:endParaRPr lang="sv-SE" dirty="0"/>
          </a:p>
        </p:txBody>
      </p:sp>
      <p:pic>
        <p:nvPicPr>
          <p:cNvPr id="6" name="Bildobjekt 5" descr="En bild som visar däggdjur, utomhus, apa, Markattartade apor&#10;&#10;AI-genererat innehåll kan vara felaktigt.">
            <a:extLst>
              <a:ext uri="{FF2B5EF4-FFF2-40B4-BE49-F238E27FC236}">
                <a16:creationId xmlns:a16="http://schemas.microsoft.com/office/drawing/2014/main" id="{6B66FEE8-1CD1-7250-95F0-C7C6E5CFEDD9}"/>
              </a:ext>
            </a:extLst>
          </p:cNvPr>
          <p:cNvPicPr>
            <a:picLocks noChangeAspect="1"/>
          </p:cNvPicPr>
          <p:nvPr/>
        </p:nvPicPr>
        <p:blipFill>
          <a:blip r:embed="rId3"/>
          <a:stretch>
            <a:fillRect/>
          </a:stretch>
        </p:blipFill>
        <p:spPr>
          <a:xfrm>
            <a:off x="7053072" y="0"/>
            <a:ext cx="5138928" cy="6858000"/>
          </a:xfrm>
          <a:prstGeom prst="rect">
            <a:avLst/>
          </a:prstGeom>
        </p:spPr>
      </p:pic>
      <p:sp>
        <p:nvSpPr>
          <p:cNvPr id="3" name="textruta 2">
            <a:extLst>
              <a:ext uri="{FF2B5EF4-FFF2-40B4-BE49-F238E27FC236}">
                <a16:creationId xmlns:a16="http://schemas.microsoft.com/office/drawing/2014/main" id="{35842C0E-0140-4727-B04D-F81889CC9C50}"/>
              </a:ext>
            </a:extLst>
          </p:cNvPr>
          <p:cNvSpPr txBox="1"/>
          <p:nvPr/>
        </p:nvSpPr>
        <p:spPr>
          <a:xfrm>
            <a:off x="1584230" y="5722070"/>
            <a:ext cx="4511770" cy="92333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sv-SE" dirty="0"/>
              <a:t>OBS! Man är alltid (minst) två i en relation – båda måste bidra för att det ska bli bra!</a:t>
            </a:r>
          </a:p>
          <a:p>
            <a:r>
              <a:rPr lang="sv-SE" b="1" dirty="0"/>
              <a:t>Men</a:t>
            </a:r>
            <a:r>
              <a:rPr lang="sv-SE" dirty="0"/>
              <a:t> vi är olika bra på olika saker</a:t>
            </a:r>
          </a:p>
        </p:txBody>
      </p:sp>
      <p:sp>
        <p:nvSpPr>
          <p:cNvPr id="10" name="textruta 9">
            <a:extLst>
              <a:ext uri="{FF2B5EF4-FFF2-40B4-BE49-F238E27FC236}">
                <a16:creationId xmlns:a16="http://schemas.microsoft.com/office/drawing/2014/main" id="{9B483643-5CC5-4DE9-92CB-2C31B2DA33A7}"/>
              </a:ext>
            </a:extLst>
          </p:cNvPr>
          <p:cNvSpPr txBox="1"/>
          <p:nvPr/>
        </p:nvSpPr>
        <p:spPr>
          <a:xfrm>
            <a:off x="7158107" y="6443348"/>
            <a:ext cx="61839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solidFill>
                  <a:schemeClr val="bg1"/>
                </a:solidFill>
              </a:rPr>
              <a:t>Bild: pexels.com</a:t>
            </a:r>
          </a:p>
        </p:txBody>
      </p:sp>
    </p:spTree>
    <p:extLst>
      <p:ext uri="{BB962C8B-B14F-4D97-AF65-F5344CB8AC3E}">
        <p14:creationId xmlns:p14="http://schemas.microsoft.com/office/powerpoint/2010/main" val="456090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9D98F6-1B39-3185-C493-F732A8FF1BC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A5A2D26-9CD5-C703-BC70-70854599AC9C}"/>
              </a:ext>
            </a:extLst>
          </p:cNvPr>
          <p:cNvSpPr>
            <a:spLocks noGrp="1"/>
          </p:cNvSpPr>
          <p:nvPr>
            <p:ph type="title"/>
          </p:nvPr>
        </p:nvSpPr>
        <p:spPr>
          <a:xfrm>
            <a:off x="3634150" y="130186"/>
            <a:ext cx="5633533" cy="617054"/>
          </a:xfrm>
        </p:spPr>
        <p:txBody>
          <a:bodyPr anchor="b">
            <a:normAutofit fontScale="90000"/>
          </a:bodyPr>
          <a:lstStyle/>
          <a:p>
            <a:pPr algn="ctr"/>
            <a:r>
              <a:rPr lang="sv-SE" dirty="0"/>
              <a:t>Stötta en vän</a:t>
            </a:r>
          </a:p>
        </p:txBody>
      </p:sp>
      <p:sp>
        <p:nvSpPr>
          <p:cNvPr id="7" name="Content Placeholder 2">
            <a:extLst>
              <a:ext uri="{FF2B5EF4-FFF2-40B4-BE49-F238E27FC236}">
                <a16:creationId xmlns:a16="http://schemas.microsoft.com/office/drawing/2014/main" id="{F744C3B3-B15F-DAE3-9D8D-B3CB3A17E726}"/>
              </a:ext>
            </a:extLst>
          </p:cNvPr>
          <p:cNvSpPr>
            <a:spLocks noGrp="1"/>
          </p:cNvSpPr>
          <p:nvPr>
            <p:ph sz="half" idx="2"/>
          </p:nvPr>
        </p:nvSpPr>
        <p:spPr>
          <a:xfrm>
            <a:off x="864702" y="2301141"/>
            <a:ext cx="3812229" cy="3981576"/>
          </a:xfrm>
        </p:spPr>
        <p:txBody>
          <a:bodyPr/>
          <a:lstStyle/>
          <a:p>
            <a:pPr marL="0" indent="0">
              <a:buNone/>
            </a:pPr>
            <a:r>
              <a:rPr lang="sv-SE" dirty="0"/>
              <a:t>TRÖST - känslostöd</a:t>
            </a:r>
          </a:p>
          <a:p>
            <a:r>
              <a:rPr lang="sv-SE" dirty="0"/>
              <a:t>Lyssna och ställa frågor</a:t>
            </a:r>
            <a:br>
              <a:rPr lang="sv-SE" dirty="0"/>
            </a:br>
            <a:r>
              <a:rPr lang="sv-SE" dirty="0"/>
              <a:t>(”Vad hände?” </a:t>
            </a:r>
            <a:br>
              <a:rPr lang="sv-SE" dirty="0"/>
            </a:br>
            <a:r>
              <a:rPr lang="sv-SE" dirty="0"/>
              <a:t>”Hur kändes det?”)</a:t>
            </a:r>
          </a:p>
          <a:p>
            <a:r>
              <a:rPr lang="sv-SE" dirty="0"/>
              <a:t>Visa att du fattar och bryr dig</a:t>
            </a:r>
            <a:br>
              <a:rPr lang="sv-SE" dirty="0"/>
            </a:br>
            <a:r>
              <a:rPr lang="sv-SE" dirty="0"/>
              <a:t>(”Vad jobbigt!” ”Jag hade också blivit ledsen” ”Det är inte ok det hon gjorde”)</a:t>
            </a:r>
          </a:p>
          <a:p>
            <a:r>
              <a:rPr lang="sv-SE" dirty="0"/>
              <a:t>Vara omtänksam (kram, lägga en hand på personens axel, hämta en näsduk)</a:t>
            </a:r>
          </a:p>
        </p:txBody>
      </p:sp>
      <p:pic>
        <p:nvPicPr>
          <p:cNvPr id="5" name="Bildobjekt 4" descr="En bild som visar symbol, clipart, Grafik&#10;&#10;AI-genererat innehåll kan vara felaktigt.">
            <a:extLst>
              <a:ext uri="{FF2B5EF4-FFF2-40B4-BE49-F238E27FC236}">
                <a16:creationId xmlns:a16="http://schemas.microsoft.com/office/drawing/2014/main" id="{AF633AD2-3F0C-6255-0015-4A9DAE484E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16999" y="747240"/>
            <a:ext cx="1465289" cy="1465289"/>
          </a:xfrm>
          <a:prstGeom prst="rect">
            <a:avLst/>
          </a:prstGeom>
        </p:spPr>
      </p:pic>
      <p:pic>
        <p:nvPicPr>
          <p:cNvPr id="8" name="Bildobjekt 7" descr="En bild som visar clipart, tecknad serie, Tecknade serier, illustration&#10;&#10;AI-genererat innehåll kan vara felaktigt.">
            <a:extLst>
              <a:ext uri="{FF2B5EF4-FFF2-40B4-BE49-F238E27FC236}">
                <a16:creationId xmlns:a16="http://schemas.microsoft.com/office/drawing/2014/main" id="{EBCCB8D5-0521-B5B7-6D52-D5E67496B0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2772" y="614921"/>
            <a:ext cx="1465289" cy="1465289"/>
          </a:xfrm>
          <a:prstGeom prst="rect">
            <a:avLst/>
          </a:prstGeom>
        </p:spPr>
      </p:pic>
      <p:pic>
        <p:nvPicPr>
          <p:cNvPr id="10" name="Bildobjekt 9" descr="En bild som visar Grafik, grafisk design, clipart, Teckensnitt&#10;&#10;AI-genererat innehåll kan vara felaktigt.">
            <a:extLst>
              <a:ext uri="{FF2B5EF4-FFF2-40B4-BE49-F238E27FC236}">
                <a16:creationId xmlns:a16="http://schemas.microsoft.com/office/drawing/2014/main" id="{478F3E38-2740-2D5A-048A-5E2F7DDF3E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24013" y="614921"/>
            <a:ext cx="1542433" cy="1542433"/>
          </a:xfrm>
          <a:prstGeom prst="rect">
            <a:avLst/>
          </a:prstGeom>
        </p:spPr>
      </p:pic>
      <p:sp>
        <p:nvSpPr>
          <p:cNvPr id="11" name="Content Placeholder 2">
            <a:extLst>
              <a:ext uri="{FF2B5EF4-FFF2-40B4-BE49-F238E27FC236}">
                <a16:creationId xmlns:a16="http://schemas.microsoft.com/office/drawing/2014/main" id="{2E0CDF77-105F-D23F-0FF6-A98671E3BEBC}"/>
              </a:ext>
            </a:extLst>
          </p:cNvPr>
          <p:cNvSpPr txBox="1">
            <a:spLocks/>
          </p:cNvSpPr>
          <p:nvPr/>
        </p:nvSpPr>
        <p:spPr>
          <a:xfrm>
            <a:off x="4742161" y="2299016"/>
            <a:ext cx="3812229" cy="3981576"/>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600"/>
              </a:spcBef>
              <a:buFont typeface="Arial" panose="020B0604020202020204" pitchFamily="34" charset="0"/>
              <a:buChar char="•"/>
              <a:defRPr sz="20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8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RÅD - tankestöd</a:t>
            </a:r>
          </a:p>
          <a:p>
            <a:r>
              <a:rPr lang="sv-SE" dirty="0"/>
              <a:t>Hjälpa personen att komma på lösningar på problemet (”Vad tänker du göra?” </a:t>
            </a:r>
            <a:br>
              <a:rPr lang="sv-SE" dirty="0"/>
            </a:br>
            <a:r>
              <a:rPr lang="sv-SE" dirty="0"/>
              <a:t>”Finns det någon vuxen du kan fråga?”)</a:t>
            </a:r>
          </a:p>
          <a:p>
            <a:r>
              <a:rPr lang="sv-SE" dirty="0"/>
              <a:t>Ge tips och råd </a:t>
            </a:r>
            <a:br>
              <a:rPr lang="sv-SE" dirty="0"/>
            </a:br>
            <a:r>
              <a:rPr lang="sv-SE" dirty="0"/>
              <a:t>(”Har du testat x?” </a:t>
            </a:r>
            <a:br>
              <a:rPr lang="sv-SE" dirty="0"/>
            </a:br>
            <a:r>
              <a:rPr lang="sv-SE" dirty="0"/>
              <a:t>”Jag prövade y och det funkade”)</a:t>
            </a:r>
          </a:p>
          <a:p>
            <a:pPr marL="0" indent="0">
              <a:buNone/>
            </a:pPr>
            <a:endParaRPr lang="sv-SE" dirty="0"/>
          </a:p>
        </p:txBody>
      </p:sp>
      <p:sp>
        <p:nvSpPr>
          <p:cNvPr id="12" name="Content Placeholder 2">
            <a:extLst>
              <a:ext uri="{FF2B5EF4-FFF2-40B4-BE49-F238E27FC236}">
                <a16:creationId xmlns:a16="http://schemas.microsoft.com/office/drawing/2014/main" id="{1E6457AD-A32A-E0D0-B5A6-39E981CA94A2}"/>
              </a:ext>
            </a:extLst>
          </p:cNvPr>
          <p:cNvSpPr txBox="1">
            <a:spLocks/>
          </p:cNvSpPr>
          <p:nvPr/>
        </p:nvSpPr>
        <p:spPr>
          <a:xfrm>
            <a:off x="8749262" y="2299016"/>
            <a:ext cx="3245095" cy="3981576"/>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600"/>
              </a:spcBef>
              <a:buFont typeface="Arial" panose="020B0604020202020204" pitchFamily="34" charset="0"/>
              <a:buChar char="•"/>
              <a:defRPr sz="20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8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HJÄLP – praktiskt stöd</a:t>
            </a:r>
          </a:p>
          <a:p>
            <a:r>
              <a:rPr lang="sv-SE" dirty="0"/>
              <a:t>Praktiskt fix </a:t>
            </a:r>
            <a:br>
              <a:rPr lang="sv-SE" dirty="0"/>
            </a:br>
            <a:r>
              <a:rPr lang="sv-SE" dirty="0"/>
              <a:t>(”Jag kan göra det åt dig”)</a:t>
            </a:r>
          </a:p>
          <a:p>
            <a:r>
              <a:rPr lang="sv-SE" dirty="0"/>
              <a:t>Erbjuda sällskap </a:t>
            </a:r>
            <a:br>
              <a:rPr lang="sv-SE" dirty="0"/>
            </a:br>
            <a:r>
              <a:rPr lang="sv-SE" dirty="0"/>
              <a:t>(”Vi kan plugga tillsammans inför provet” ”Jag kan följa med till kuratorn”)</a:t>
            </a:r>
          </a:p>
        </p:txBody>
      </p:sp>
    </p:spTree>
    <p:extLst>
      <p:ext uri="{BB962C8B-B14F-4D97-AF65-F5344CB8AC3E}">
        <p14:creationId xmlns:p14="http://schemas.microsoft.com/office/powerpoint/2010/main" val="3985654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A284-906A-2A8A-7DE4-454D2B2BC75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7A6C81B-21A8-99F9-EC6D-D7DDA2DFA287}"/>
              </a:ext>
            </a:extLst>
          </p:cNvPr>
          <p:cNvSpPr>
            <a:spLocks noGrp="1"/>
          </p:cNvSpPr>
          <p:nvPr>
            <p:ph type="title"/>
          </p:nvPr>
        </p:nvSpPr>
        <p:spPr>
          <a:xfrm>
            <a:off x="947738" y="836613"/>
            <a:ext cx="9472971" cy="716142"/>
          </a:xfrm>
        </p:spPr>
        <p:txBody>
          <a:bodyPr anchor="t">
            <a:normAutofit/>
          </a:bodyPr>
          <a:lstStyle/>
          <a:p>
            <a:r>
              <a:rPr lang="sv-SE" dirty="0"/>
              <a:t>Övning: Aktivt lyssnande</a:t>
            </a:r>
          </a:p>
        </p:txBody>
      </p:sp>
      <p:sp>
        <p:nvSpPr>
          <p:cNvPr id="3" name="Content Placeholder 2">
            <a:extLst>
              <a:ext uri="{FF2B5EF4-FFF2-40B4-BE49-F238E27FC236}">
                <a16:creationId xmlns:a16="http://schemas.microsoft.com/office/drawing/2014/main" id="{F09A3A79-5109-FFFC-D569-FD71E11A5E21}"/>
              </a:ext>
            </a:extLst>
          </p:cNvPr>
          <p:cNvSpPr txBox="1">
            <a:spLocks/>
          </p:cNvSpPr>
          <p:nvPr/>
        </p:nvSpPr>
        <p:spPr>
          <a:xfrm>
            <a:off x="1516775" y="1663908"/>
            <a:ext cx="4579226" cy="4936589"/>
          </a:xfrm>
          <a:prstGeom prst="rect">
            <a:avLst/>
          </a:prstGeom>
        </p:spPr>
        <p:txBody>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a:t>1. Välj en ostörd plats </a:t>
            </a:r>
            <a:r>
              <a:rPr lang="sv-SE" dirty="0"/>
              <a:t>(om det går)</a:t>
            </a:r>
          </a:p>
          <a:p>
            <a:pPr marL="0" indent="0">
              <a:buNone/>
            </a:pPr>
            <a:r>
              <a:rPr lang="sv-SE" dirty="0"/>
              <a:t>Gå till ett lugnt rum, sitt på en parkbänk</a:t>
            </a:r>
          </a:p>
          <a:p>
            <a:pPr marL="0" indent="0">
              <a:buNone/>
            </a:pPr>
            <a:endParaRPr lang="sv-SE" dirty="0"/>
          </a:p>
          <a:p>
            <a:pPr marL="0" indent="0">
              <a:buNone/>
            </a:pPr>
            <a:r>
              <a:rPr lang="sv-SE" b="1" dirty="0"/>
              <a:t>2. Fokusera på personen</a:t>
            </a:r>
          </a:p>
          <a:p>
            <a:pPr marL="0" indent="0">
              <a:buNone/>
            </a:pPr>
            <a:r>
              <a:rPr lang="sv-SE" dirty="0"/>
              <a:t>Lägg undan mobilen, vänd dig mot personen</a:t>
            </a:r>
          </a:p>
          <a:p>
            <a:pPr marL="0" indent="0">
              <a:buNone/>
            </a:pPr>
            <a:endParaRPr lang="sv-SE" dirty="0"/>
          </a:p>
          <a:p>
            <a:pPr marL="0" indent="0">
              <a:buNone/>
            </a:pPr>
            <a:r>
              <a:rPr lang="sv-SE" b="1" dirty="0"/>
              <a:t>3. Signalera med kroppsspråk att du lyssnar</a:t>
            </a:r>
          </a:p>
          <a:p>
            <a:pPr marL="0" indent="0">
              <a:buNone/>
            </a:pPr>
            <a:r>
              <a:rPr lang="sv-SE" dirty="0"/>
              <a:t>Nicka, säg lyssningsord som ”mm” eller ”nähä”</a:t>
            </a:r>
          </a:p>
          <a:p>
            <a:pPr marL="0" indent="0">
              <a:buNone/>
            </a:pPr>
            <a:endParaRPr lang="sv-SE" dirty="0"/>
          </a:p>
          <a:p>
            <a:pPr marL="0" indent="0">
              <a:buNone/>
            </a:pPr>
            <a:r>
              <a:rPr lang="sv-SE" b="1" dirty="0"/>
              <a:t>4. Ställ följdfrågor</a:t>
            </a:r>
          </a:p>
          <a:p>
            <a:pPr>
              <a:buFontTx/>
              <a:buChar char="-"/>
            </a:pPr>
            <a:r>
              <a:rPr lang="sv-SE" dirty="0"/>
              <a:t>Vad hände? När, var, hur?</a:t>
            </a:r>
          </a:p>
          <a:p>
            <a:pPr>
              <a:buFontTx/>
              <a:buChar char="-"/>
            </a:pPr>
            <a:r>
              <a:rPr lang="sv-SE" dirty="0"/>
              <a:t>Vad gjorde du då?</a:t>
            </a:r>
          </a:p>
          <a:p>
            <a:pPr marL="0" indent="0">
              <a:buNone/>
            </a:pPr>
            <a:endParaRPr lang="sv-SE" dirty="0"/>
          </a:p>
          <a:p>
            <a:pPr marL="0" indent="0">
              <a:buNone/>
            </a:pPr>
            <a:r>
              <a:rPr lang="sv-SE" b="1" dirty="0"/>
              <a:t>5. Visa att du förstår</a:t>
            </a:r>
          </a:p>
          <a:p>
            <a:pPr marL="0" indent="0">
              <a:buNone/>
            </a:pPr>
            <a:r>
              <a:rPr lang="sv-SE" dirty="0"/>
              <a:t>Säg exempelvis ”jag fattar att du blev arg” eller ”jag ska tänka på det till nästa gång”</a:t>
            </a:r>
          </a:p>
        </p:txBody>
      </p:sp>
      <p:pic>
        <p:nvPicPr>
          <p:cNvPr id="6" name="Bildobjekt 5" descr="Businesswomanande som upphöjer ett finger">
            <a:extLst>
              <a:ext uri="{FF2B5EF4-FFF2-40B4-BE49-F238E27FC236}">
                <a16:creationId xmlns:a16="http://schemas.microsoft.com/office/drawing/2014/main" id="{6090B580-9F8C-4E50-961B-35BF5853B9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83849" y="1324303"/>
            <a:ext cx="1518430" cy="3145001"/>
          </a:xfrm>
          <a:prstGeom prst="rect">
            <a:avLst/>
          </a:prstGeom>
        </p:spPr>
      </p:pic>
      <p:pic>
        <p:nvPicPr>
          <p:cNvPr id="8" name="Bildobjekt 7" descr="Man i kundtjänst pratar">
            <a:extLst>
              <a:ext uri="{FF2B5EF4-FFF2-40B4-BE49-F238E27FC236}">
                <a16:creationId xmlns:a16="http://schemas.microsoft.com/office/drawing/2014/main" id="{1BAE0D54-8B52-493F-AB37-54EECB64AE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64117" y="1324303"/>
            <a:ext cx="1518430" cy="3363729"/>
          </a:xfrm>
          <a:prstGeom prst="rect">
            <a:avLst/>
          </a:prstGeom>
        </p:spPr>
      </p:pic>
    </p:spTree>
    <p:extLst>
      <p:ext uri="{BB962C8B-B14F-4D97-AF65-F5344CB8AC3E}">
        <p14:creationId xmlns:p14="http://schemas.microsoft.com/office/powerpoint/2010/main" val="4292185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buFont typeface="+mj-lt"/>
              <a:buAutoNum type="arabicPeriod"/>
            </a:pPr>
            <a:r>
              <a:rPr lang="sv-SE" dirty="0"/>
              <a:t>Hur vet man att människor är flockdjur och behöver relationer?</a:t>
            </a:r>
          </a:p>
          <a:p>
            <a:pPr marL="342900" indent="-342900">
              <a:buFont typeface="+mj-lt"/>
              <a:buAutoNum type="arabicPeriod"/>
            </a:pPr>
            <a:r>
              <a:rPr lang="sv-SE" dirty="0"/>
              <a:t>Varför är goda relationer viktigt för hälsan?</a:t>
            </a:r>
          </a:p>
          <a:p>
            <a:pPr marL="342900" indent="-342900">
              <a:buFont typeface="+mj-lt"/>
              <a:buAutoNum type="arabicPeriod"/>
            </a:pPr>
            <a:r>
              <a:rPr lang="sv-SE" dirty="0"/>
              <a:t>Vad är </a:t>
            </a:r>
            <a:r>
              <a:rPr lang="sv-SE" dirty="0" err="1"/>
              <a:t>oxytocin</a:t>
            </a:r>
            <a:r>
              <a:rPr lang="sv-SE" dirty="0"/>
              <a:t>? När och var bildas det och vad ger det för effekter på kroppen?</a:t>
            </a:r>
          </a:p>
          <a:p>
            <a:pPr marL="342900" indent="-342900">
              <a:buFont typeface="+mj-lt"/>
              <a:buAutoNum type="arabicPeriod"/>
            </a:pPr>
            <a:r>
              <a:rPr lang="sv-SE"/>
              <a:t>Vilka tre typer av stöd har vi lyft fram i lektionen?</a:t>
            </a:r>
            <a:endParaRPr lang="sv-SE" dirty="0"/>
          </a:p>
          <a:p>
            <a:endParaRPr lang="sv-SE" dirty="0"/>
          </a:p>
        </p:txBody>
      </p:sp>
    </p:spTree>
    <p:extLst>
      <p:ext uri="{BB962C8B-B14F-4D97-AF65-F5344CB8AC3E}">
        <p14:creationId xmlns:p14="http://schemas.microsoft.com/office/powerpoint/2010/main" val="3054448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264793" cy="1754326"/>
          </a:xfrm>
          <a:prstGeom prst="rect">
            <a:avLst/>
          </a:prstGeom>
          <a:noFill/>
        </p:spPr>
        <p:txBody>
          <a:bodyPr wrap="square" rtlCol="0">
            <a:spAutoFit/>
          </a:bodyPr>
          <a:lstStyle/>
          <a:p>
            <a:r>
              <a:rPr lang="sv-SE" sz="3600" dirty="0"/>
              <a:t>Varför är relationer viktiga?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4A7D55A-A932-F05A-B6BC-C141E12F73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9230" y="928686"/>
            <a:ext cx="4818983" cy="4899004"/>
          </a:xfrm>
          <a:prstGeom prst="rect">
            <a:avLst/>
          </a:prstGeom>
          <a:noFill/>
        </p:spPr>
      </p:pic>
      <p:sp>
        <p:nvSpPr>
          <p:cNvPr id="2" name="textruta 1">
            <a:extLst>
              <a:ext uri="{FF2B5EF4-FFF2-40B4-BE49-F238E27FC236}">
                <a16:creationId xmlns:a16="http://schemas.microsoft.com/office/drawing/2014/main" id="{4054D9C1-3EAA-4DC7-8F3A-0F597DFDF10C}"/>
              </a:ext>
            </a:extLst>
          </p:cNvPr>
          <p:cNvSpPr txBox="1"/>
          <p:nvPr/>
        </p:nvSpPr>
        <p:spPr>
          <a:xfrm>
            <a:off x="5904238" y="2718750"/>
            <a:ext cx="4014883" cy="830997"/>
          </a:xfrm>
          <a:prstGeom prst="rect">
            <a:avLst/>
          </a:prstGeom>
          <a:noFill/>
        </p:spPr>
        <p:txBody>
          <a:bodyPr wrap="square" rtlCol="0">
            <a:spAutoFit/>
          </a:bodyPr>
          <a:lstStyle/>
          <a:p>
            <a:r>
              <a:rPr lang="sv-SE" sz="2400" dirty="0"/>
              <a:t>Vilken betydelse har relationer för vår hälsa?</a:t>
            </a:r>
          </a:p>
        </p:txBody>
      </p:sp>
      <p:sp>
        <p:nvSpPr>
          <p:cNvPr id="4" name="textruta 3">
            <a:extLst>
              <a:ext uri="{FF2B5EF4-FFF2-40B4-BE49-F238E27FC236}">
                <a16:creationId xmlns:a16="http://schemas.microsoft.com/office/drawing/2014/main" id="{E04C5DC8-A7AF-4156-8579-B9C4CBEF1930}"/>
              </a:ext>
            </a:extLst>
          </p:cNvPr>
          <p:cNvSpPr txBox="1"/>
          <p:nvPr/>
        </p:nvSpPr>
        <p:spPr>
          <a:xfrm>
            <a:off x="5819458" y="875837"/>
            <a:ext cx="4014883" cy="461665"/>
          </a:xfrm>
          <a:prstGeom prst="rect">
            <a:avLst/>
          </a:prstGeom>
          <a:noFill/>
        </p:spPr>
        <p:txBody>
          <a:bodyPr wrap="square" rtlCol="0">
            <a:spAutoFit/>
          </a:bodyPr>
          <a:lstStyle/>
          <a:p>
            <a:r>
              <a:rPr lang="sv-SE" sz="2400" dirty="0"/>
              <a:t>Vad är en relation?</a:t>
            </a:r>
          </a:p>
        </p:txBody>
      </p:sp>
      <p:sp>
        <p:nvSpPr>
          <p:cNvPr id="6" name="textruta 5">
            <a:extLst>
              <a:ext uri="{FF2B5EF4-FFF2-40B4-BE49-F238E27FC236}">
                <a16:creationId xmlns:a16="http://schemas.microsoft.com/office/drawing/2014/main" id="{60DE41A1-A2BF-4CC5-9802-06DEE0412BB2}"/>
              </a:ext>
            </a:extLst>
          </p:cNvPr>
          <p:cNvSpPr txBox="1"/>
          <p:nvPr/>
        </p:nvSpPr>
        <p:spPr>
          <a:xfrm>
            <a:off x="569230" y="5492487"/>
            <a:ext cx="6182796" cy="276999"/>
          </a:xfrm>
          <a:prstGeom prst="rect">
            <a:avLst/>
          </a:prstGeom>
          <a:noFill/>
        </p:spPr>
        <p:txBody>
          <a:bodyPr wrap="square">
            <a:spAutoFit/>
          </a:bodyPr>
          <a:lstStyle/>
          <a:p>
            <a:r>
              <a:rPr lang="sv-SE" sz="1200" dirty="0">
                <a:solidFill>
                  <a:schemeClr val="bg1"/>
                </a:solidFill>
              </a:rPr>
              <a:t>AI-genererad bild</a:t>
            </a:r>
          </a:p>
        </p:txBody>
      </p:sp>
      <p:sp>
        <p:nvSpPr>
          <p:cNvPr id="3" name="textruta 2">
            <a:extLst>
              <a:ext uri="{FF2B5EF4-FFF2-40B4-BE49-F238E27FC236}">
                <a16:creationId xmlns:a16="http://schemas.microsoft.com/office/drawing/2014/main" id="{FE37EB16-2771-426D-8602-D0A48CA21187}"/>
              </a:ext>
            </a:extLst>
          </p:cNvPr>
          <p:cNvSpPr txBox="1"/>
          <p:nvPr/>
        </p:nvSpPr>
        <p:spPr>
          <a:xfrm>
            <a:off x="5904238" y="3531879"/>
            <a:ext cx="5583288" cy="258532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800" dirty="0">
                <a:effectLst/>
                <a:latin typeface="Segoe UI" panose="020B0502040204020203" pitchFamily="34" charset="0"/>
              </a:rPr>
              <a:t>Främjar aktiv livsstil (rörelse, stimulerar hjärnan)</a:t>
            </a:r>
            <a:br>
              <a:rPr lang="sv-SE" sz="1800" dirty="0">
                <a:effectLst/>
                <a:latin typeface="Segoe UI" panose="020B0502040204020203" pitchFamily="34" charset="0"/>
              </a:rPr>
            </a:br>
            <a:endParaRPr lang="sv-SE" sz="1800" dirty="0">
              <a:effectLst/>
              <a:latin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800" dirty="0">
                <a:effectLst/>
                <a:latin typeface="Segoe UI" panose="020B0502040204020203" pitchFamily="34" charset="0"/>
              </a:rPr>
              <a:t>Ger trygghet, stöd, avslappning </a:t>
            </a:r>
            <a:br>
              <a:rPr lang="sv-SE" sz="1800" dirty="0">
                <a:effectLst/>
                <a:latin typeface="Segoe UI" panose="020B0502040204020203" pitchFamily="34" charset="0"/>
              </a:rPr>
            </a:br>
            <a:r>
              <a:rPr lang="sv-SE" sz="1800" dirty="0">
                <a:effectLst/>
                <a:latin typeface="Segoe UI" panose="020B0502040204020203" pitchFamily="34" charset="0"/>
              </a:rPr>
              <a:t>(reglerar kortisol, ökar </a:t>
            </a:r>
            <a:r>
              <a:rPr lang="sv-SE" sz="1800" dirty="0" err="1">
                <a:effectLst/>
                <a:latin typeface="Segoe UI" panose="020B0502040204020203" pitchFamily="34" charset="0"/>
              </a:rPr>
              <a:t>oxytocin</a:t>
            </a:r>
            <a:r>
              <a:rPr lang="sv-SE" sz="1800" dirty="0">
                <a:effectLst/>
                <a:latin typeface="Segoe UI" panose="020B0502040204020203" pitchFamily="34" charset="0"/>
              </a:rPr>
              <a:t>, aktiverar parasympatiska nervsystemet, ”bromsen”, sänker puls och blodtryck)</a:t>
            </a:r>
            <a:br>
              <a:rPr lang="sv-SE" sz="1800" dirty="0">
                <a:effectLst/>
                <a:latin typeface="Segoe UI" panose="020B0502040204020203" pitchFamily="34" charset="0"/>
              </a:rPr>
            </a:br>
            <a:endParaRPr lang="sv-SE" sz="1800" dirty="0">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800" dirty="0">
                <a:effectLst/>
                <a:latin typeface="Segoe UI" panose="020B0502040204020203" pitchFamily="34" charset="0"/>
              </a:rPr>
              <a:t>Vi håller koll på varandras hälsa</a:t>
            </a:r>
            <a:endParaRPr lang="sv-SE" sz="1800" dirty="0">
              <a:effectLst/>
              <a:latin typeface="Arial" panose="020B0604020202020204" pitchFamily="34" charset="0"/>
            </a:endParaRPr>
          </a:p>
          <a:p>
            <a:endParaRPr lang="sv-SE" dirty="0"/>
          </a:p>
        </p:txBody>
      </p:sp>
      <p:sp>
        <p:nvSpPr>
          <p:cNvPr id="7" name="textruta 6">
            <a:extLst>
              <a:ext uri="{FF2B5EF4-FFF2-40B4-BE49-F238E27FC236}">
                <a16:creationId xmlns:a16="http://schemas.microsoft.com/office/drawing/2014/main" id="{6738441D-9121-4D75-B091-8C6323309EE0}"/>
              </a:ext>
            </a:extLst>
          </p:cNvPr>
          <p:cNvSpPr txBox="1"/>
          <p:nvPr/>
        </p:nvSpPr>
        <p:spPr>
          <a:xfrm>
            <a:off x="5904238" y="1337502"/>
            <a:ext cx="5583288" cy="1200329"/>
          </a:xfrm>
          <a:prstGeom prst="rect">
            <a:avLst/>
          </a:prstGeom>
          <a:noFill/>
        </p:spPr>
        <p:txBody>
          <a:bodyPr wrap="square" rtlCol="0">
            <a:spAutoFit/>
          </a:bodyPr>
          <a:lstStyle/>
          <a:p>
            <a:pPr marL="285750" indent="-285750">
              <a:buFont typeface="Arial" panose="020B0604020202020204" pitchFamily="34" charset="0"/>
              <a:buChar char="•"/>
            </a:pPr>
            <a:r>
              <a:rPr lang="sv-SE" dirty="0"/>
              <a:t>Koppling mellan två eller flera individer</a:t>
            </a:r>
            <a:br>
              <a:rPr lang="sv-SE" dirty="0"/>
            </a:br>
            <a:endParaRPr lang="sv-SE" dirty="0"/>
          </a:p>
          <a:p>
            <a:pPr marL="285750" indent="-285750">
              <a:buFont typeface="Arial" panose="020B0604020202020204" pitchFamily="34" charset="0"/>
              <a:buChar char="•"/>
            </a:pPr>
            <a:r>
              <a:rPr lang="sv-SE" dirty="0"/>
              <a:t>Exempel: vänner, lagkompisar, syskon, föräldrar-barn, lärare-elev (OBS! inte bara kärleksrelationer)</a:t>
            </a:r>
          </a:p>
        </p:txBody>
      </p:sp>
    </p:spTree>
    <p:extLst>
      <p:ext uri="{BB962C8B-B14F-4D97-AF65-F5344CB8AC3E}">
        <p14:creationId xmlns:p14="http://schemas.microsoft.com/office/powerpoint/2010/main" val="79663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D8C15C-BBA4-7AC0-469E-C37A97B1B5C0}"/>
              </a:ext>
            </a:extLst>
          </p:cNvPr>
          <p:cNvSpPr>
            <a:spLocks noGrp="1"/>
          </p:cNvSpPr>
          <p:nvPr>
            <p:ph type="title"/>
          </p:nvPr>
        </p:nvSpPr>
        <p:spPr>
          <a:xfrm>
            <a:off x="947739" y="836613"/>
            <a:ext cx="5622620" cy="716142"/>
          </a:xfrm>
        </p:spPr>
        <p:txBody>
          <a:bodyPr/>
          <a:lstStyle/>
          <a:p>
            <a:r>
              <a:rPr lang="sv-SE" dirty="0"/>
              <a:t>Människan - ett flockdjur</a:t>
            </a:r>
          </a:p>
        </p:txBody>
      </p:sp>
      <p:pic>
        <p:nvPicPr>
          <p:cNvPr id="4" name="Bildobjekt 3">
            <a:extLst>
              <a:ext uri="{FF2B5EF4-FFF2-40B4-BE49-F238E27FC236}">
                <a16:creationId xmlns:a16="http://schemas.microsoft.com/office/drawing/2014/main" id="{A79041F1-596F-9AE7-F8BE-244E4C1B28B8}"/>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1038573" y="1780355"/>
            <a:ext cx="4468815" cy="2852227"/>
          </a:xfrm>
          <a:prstGeom prst="rect">
            <a:avLst/>
          </a:prstGeom>
        </p:spPr>
      </p:pic>
      <p:pic>
        <p:nvPicPr>
          <p:cNvPr id="7" name="Bildobjekt 6">
            <a:extLst>
              <a:ext uri="{FF2B5EF4-FFF2-40B4-BE49-F238E27FC236}">
                <a16:creationId xmlns:a16="http://schemas.microsoft.com/office/drawing/2014/main" id="{AF99DF5D-2C0B-4BF2-A167-51984EF975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5446" y="4176384"/>
            <a:ext cx="5416553" cy="2745200"/>
          </a:xfrm>
          <a:prstGeom prst="rect">
            <a:avLst/>
          </a:prstGeom>
        </p:spPr>
      </p:pic>
      <p:pic>
        <p:nvPicPr>
          <p:cNvPr id="9" name="Bildobjekt 8">
            <a:extLst>
              <a:ext uri="{FF2B5EF4-FFF2-40B4-BE49-F238E27FC236}">
                <a16:creationId xmlns:a16="http://schemas.microsoft.com/office/drawing/2014/main" id="{70AC262C-AD9E-4208-A7E3-01D1252844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1442" y="1"/>
            <a:ext cx="5330558" cy="2410140"/>
          </a:xfrm>
          <a:prstGeom prst="rect">
            <a:avLst/>
          </a:prstGeom>
        </p:spPr>
      </p:pic>
      <p:pic>
        <p:nvPicPr>
          <p:cNvPr id="13" name="Bildobjekt 12">
            <a:extLst>
              <a:ext uri="{FF2B5EF4-FFF2-40B4-BE49-F238E27FC236}">
                <a16:creationId xmlns:a16="http://schemas.microsoft.com/office/drawing/2014/main" id="{1B2750B7-674A-44DA-93BA-AE16E71AE75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775447" y="2471058"/>
            <a:ext cx="5330558" cy="1719437"/>
          </a:xfrm>
          <a:prstGeom prst="rect">
            <a:avLst/>
          </a:prstGeom>
        </p:spPr>
      </p:pic>
      <p:sp>
        <p:nvSpPr>
          <p:cNvPr id="14" name="textruta 13">
            <a:extLst>
              <a:ext uri="{FF2B5EF4-FFF2-40B4-BE49-F238E27FC236}">
                <a16:creationId xmlns:a16="http://schemas.microsoft.com/office/drawing/2014/main" id="{5B6EB2FE-6820-46EC-B383-A1A9EAC5A0DA}"/>
              </a:ext>
            </a:extLst>
          </p:cNvPr>
          <p:cNvSpPr txBox="1"/>
          <p:nvPr/>
        </p:nvSpPr>
        <p:spPr>
          <a:xfrm>
            <a:off x="7054808" y="1780355"/>
            <a:ext cx="2385918" cy="369332"/>
          </a:xfrm>
          <a:prstGeom prst="rect">
            <a:avLst/>
          </a:prstGeom>
          <a:noFill/>
        </p:spPr>
        <p:txBody>
          <a:bodyPr wrap="square" rtlCol="0">
            <a:spAutoFit/>
          </a:bodyPr>
          <a:lstStyle/>
          <a:p>
            <a:r>
              <a:rPr lang="sv-SE" dirty="0"/>
              <a:t>Arkeologi</a:t>
            </a:r>
          </a:p>
        </p:txBody>
      </p:sp>
      <p:sp>
        <p:nvSpPr>
          <p:cNvPr id="15" name="textruta 14">
            <a:extLst>
              <a:ext uri="{FF2B5EF4-FFF2-40B4-BE49-F238E27FC236}">
                <a16:creationId xmlns:a16="http://schemas.microsoft.com/office/drawing/2014/main" id="{0CB5F639-2389-473E-A76D-8A19F7DF5D4B}"/>
              </a:ext>
            </a:extLst>
          </p:cNvPr>
          <p:cNvSpPr txBox="1"/>
          <p:nvPr/>
        </p:nvSpPr>
        <p:spPr>
          <a:xfrm>
            <a:off x="7121213" y="6248368"/>
            <a:ext cx="2385918" cy="369332"/>
          </a:xfrm>
          <a:prstGeom prst="rect">
            <a:avLst/>
          </a:prstGeom>
          <a:noFill/>
        </p:spPr>
        <p:txBody>
          <a:bodyPr wrap="square" rtlCol="0">
            <a:spAutoFit/>
          </a:bodyPr>
          <a:lstStyle/>
          <a:p>
            <a:r>
              <a:rPr lang="sv-SE" dirty="0">
                <a:solidFill>
                  <a:schemeClr val="bg1"/>
                </a:solidFill>
              </a:rPr>
              <a:t>Biologi</a:t>
            </a:r>
          </a:p>
        </p:txBody>
      </p:sp>
      <p:sp>
        <p:nvSpPr>
          <p:cNvPr id="16" name="textruta 15">
            <a:extLst>
              <a:ext uri="{FF2B5EF4-FFF2-40B4-BE49-F238E27FC236}">
                <a16:creationId xmlns:a16="http://schemas.microsoft.com/office/drawing/2014/main" id="{D345348A-D912-45D9-8942-8AC801E186D5}"/>
              </a:ext>
            </a:extLst>
          </p:cNvPr>
          <p:cNvSpPr txBox="1"/>
          <p:nvPr/>
        </p:nvSpPr>
        <p:spPr>
          <a:xfrm>
            <a:off x="7054808" y="3731850"/>
            <a:ext cx="2385918" cy="369332"/>
          </a:xfrm>
          <a:prstGeom prst="rect">
            <a:avLst/>
          </a:prstGeom>
          <a:noFill/>
        </p:spPr>
        <p:txBody>
          <a:bodyPr wrap="square" rtlCol="0">
            <a:spAutoFit/>
          </a:bodyPr>
          <a:lstStyle/>
          <a:p>
            <a:r>
              <a:rPr lang="sv-SE" dirty="0">
                <a:solidFill>
                  <a:schemeClr val="bg1"/>
                </a:solidFill>
              </a:rPr>
              <a:t>Psykologi</a:t>
            </a:r>
          </a:p>
        </p:txBody>
      </p:sp>
      <p:sp>
        <p:nvSpPr>
          <p:cNvPr id="11" name="textruta 10">
            <a:extLst>
              <a:ext uri="{FF2B5EF4-FFF2-40B4-BE49-F238E27FC236}">
                <a16:creationId xmlns:a16="http://schemas.microsoft.com/office/drawing/2014/main" id="{D10A2C03-4ABF-4DA2-89A7-247CC58B451B}"/>
              </a:ext>
            </a:extLst>
          </p:cNvPr>
          <p:cNvSpPr txBox="1"/>
          <p:nvPr/>
        </p:nvSpPr>
        <p:spPr>
          <a:xfrm>
            <a:off x="1038572" y="4400706"/>
            <a:ext cx="1347377" cy="276999"/>
          </a:xfrm>
          <a:prstGeom prst="rect">
            <a:avLst/>
          </a:prstGeom>
          <a:noFill/>
        </p:spPr>
        <p:txBody>
          <a:bodyPr wrap="square">
            <a:spAutoFit/>
          </a:bodyPr>
          <a:lstStyle/>
          <a:p>
            <a:r>
              <a:rPr lang="sv-SE" sz="1200" dirty="0">
                <a:solidFill>
                  <a:schemeClr val="bg1"/>
                </a:solidFill>
              </a:rPr>
              <a:t>AI-genererad bild</a:t>
            </a:r>
          </a:p>
        </p:txBody>
      </p:sp>
    </p:spTree>
    <p:extLst>
      <p:ext uri="{BB962C8B-B14F-4D97-AF65-F5344CB8AC3E}">
        <p14:creationId xmlns:p14="http://schemas.microsoft.com/office/powerpoint/2010/main" val="2469094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1D96D9-A82A-3E46-B21B-591C045BD02C}"/>
              </a:ext>
            </a:extLst>
          </p:cNvPr>
          <p:cNvSpPr>
            <a:spLocks noGrp="1"/>
          </p:cNvSpPr>
          <p:nvPr>
            <p:ph type="title"/>
          </p:nvPr>
        </p:nvSpPr>
        <p:spPr/>
        <p:txBody>
          <a:bodyPr/>
          <a:lstStyle/>
          <a:p>
            <a:r>
              <a:rPr lang="sv-SE" dirty="0"/>
              <a:t>Hormonet </a:t>
            </a:r>
            <a:r>
              <a:rPr lang="sv-SE" dirty="0" err="1"/>
              <a:t>oxytocin</a:t>
            </a:r>
            <a:endParaRPr lang="sv-SE" dirty="0"/>
          </a:p>
        </p:txBody>
      </p:sp>
      <p:pic>
        <p:nvPicPr>
          <p:cNvPr id="5" name="Bildobjekt 4" descr="Par som står utomhus, med rockar och vantar, håller hand">
            <a:extLst>
              <a:ext uri="{FF2B5EF4-FFF2-40B4-BE49-F238E27FC236}">
                <a16:creationId xmlns:a16="http://schemas.microsoft.com/office/drawing/2014/main" id="{754C79B6-15B3-FC2F-1451-13E2E03FEC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3052" y="1654575"/>
            <a:ext cx="2595484" cy="1732044"/>
          </a:xfrm>
          <a:prstGeom prst="rect">
            <a:avLst/>
          </a:prstGeom>
        </p:spPr>
      </p:pic>
      <p:pic>
        <p:nvPicPr>
          <p:cNvPr id="7" name="Bildobjekt 6" descr="Föräldrar med underordnade">
            <a:extLst>
              <a:ext uri="{FF2B5EF4-FFF2-40B4-BE49-F238E27FC236}">
                <a16:creationId xmlns:a16="http://schemas.microsoft.com/office/drawing/2014/main" id="{ACA0BFBD-8F83-41F4-703E-56C545DACB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9087" y="1654575"/>
            <a:ext cx="2595484" cy="1730323"/>
          </a:xfrm>
          <a:prstGeom prst="rect">
            <a:avLst/>
          </a:prstGeom>
        </p:spPr>
      </p:pic>
      <p:pic>
        <p:nvPicPr>
          <p:cNvPr id="9" name="Bildobjekt 8" descr="Två personer med hörsnäckor">
            <a:extLst>
              <a:ext uri="{FF2B5EF4-FFF2-40B4-BE49-F238E27FC236}">
                <a16:creationId xmlns:a16="http://schemas.microsoft.com/office/drawing/2014/main" id="{669B51C6-237A-8465-EE15-4B8387F01C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99087" y="3607925"/>
            <a:ext cx="2595484" cy="1701279"/>
          </a:xfrm>
          <a:prstGeom prst="rect">
            <a:avLst/>
          </a:prstGeom>
        </p:spPr>
      </p:pic>
      <p:pic>
        <p:nvPicPr>
          <p:cNvPr id="11" name="Bildobjekt 10" descr="Två personer med hund">
            <a:extLst>
              <a:ext uri="{FF2B5EF4-FFF2-40B4-BE49-F238E27FC236}">
                <a16:creationId xmlns:a16="http://schemas.microsoft.com/office/drawing/2014/main" id="{C754D77F-49BD-E5CB-2757-6206359F8C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3052" y="3607925"/>
            <a:ext cx="2595484" cy="1730963"/>
          </a:xfrm>
          <a:prstGeom prst="rect">
            <a:avLst/>
          </a:prstGeom>
        </p:spPr>
      </p:pic>
      <p:pic>
        <p:nvPicPr>
          <p:cNvPr id="4" name="Bildobjekt 3">
            <a:extLst>
              <a:ext uri="{FF2B5EF4-FFF2-40B4-BE49-F238E27FC236}">
                <a16:creationId xmlns:a16="http://schemas.microsoft.com/office/drawing/2014/main" id="{077465CB-4B92-4A50-A8E8-8DCA69EBE3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07036" y="1488166"/>
            <a:ext cx="5616604" cy="3931622"/>
          </a:xfrm>
          <a:prstGeom prst="rect">
            <a:avLst/>
          </a:prstGeom>
        </p:spPr>
      </p:pic>
      <p:sp>
        <p:nvSpPr>
          <p:cNvPr id="8" name="Ellips 7">
            <a:extLst>
              <a:ext uri="{FF2B5EF4-FFF2-40B4-BE49-F238E27FC236}">
                <a16:creationId xmlns:a16="http://schemas.microsoft.com/office/drawing/2014/main" id="{9344F145-22B5-49ED-B07D-7B9ECCFFCC17}"/>
              </a:ext>
            </a:extLst>
          </p:cNvPr>
          <p:cNvSpPr/>
          <p:nvPr/>
        </p:nvSpPr>
        <p:spPr>
          <a:xfrm>
            <a:off x="7188031" y="3212412"/>
            <a:ext cx="835677" cy="344972"/>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312D7A51-F7E8-4FC5-AD12-422027779B6A}"/>
              </a:ext>
            </a:extLst>
          </p:cNvPr>
          <p:cNvSpPr txBox="1"/>
          <p:nvPr/>
        </p:nvSpPr>
        <p:spPr>
          <a:xfrm>
            <a:off x="7890485" y="1488166"/>
            <a:ext cx="2725033" cy="369332"/>
          </a:xfrm>
          <a:prstGeom prst="rect">
            <a:avLst/>
          </a:prstGeom>
          <a:noFill/>
        </p:spPr>
        <p:txBody>
          <a:bodyPr wrap="square" rtlCol="0">
            <a:spAutoFit/>
          </a:bodyPr>
          <a:lstStyle/>
          <a:p>
            <a:r>
              <a:rPr lang="sv-SE" dirty="0"/>
              <a:t>Bildas i hjärnan</a:t>
            </a:r>
          </a:p>
        </p:txBody>
      </p:sp>
      <p:sp>
        <p:nvSpPr>
          <p:cNvPr id="6" name="textruta 5">
            <a:extLst>
              <a:ext uri="{FF2B5EF4-FFF2-40B4-BE49-F238E27FC236}">
                <a16:creationId xmlns:a16="http://schemas.microsoft.com/office/drawing/2014/main" id="{4D94EA3E-E51A-4E62-B779-45616014BC1B}"/>
              </a:ext>
            </a:extLst>
          </p:cNvPr>
          <p:cNvSpPr txBox="1"/>
          <p:nvPr/>
        </p:nvSpPr>
        <p:spPr>
          <a:xfrm>
            <a:off x="1083052" y="5553012"/>
            <a:ext cx="5511519" cy="369332"/>
          </a:xfrm>
          <a:prstGeom prst="rect">
            <a:avLst/>
          </a:prstGeom>
          <a:noFill/>
        </p:spPr>
        <p:txBody>
          <a:bodyPr wrap="square" rtlCol="0">
            <a:spAutoFit/>
          </a:bodyPr>
          <a:lstStyle/>
          <a:p>
            <a:r>
              <a:rPr lang="sv-SE" dirty="0"/>
              <a:t>OBS! Funkar bara vid trygg och önskad beröring</a:t>
            </a:r>
          </a:p>
        </p:txBody>
      </p:sp>
      <p:sp>
        <p:nvSpPr>
          <p:cNvPr id="12" name="textruta 11">
            <a:extLst>
              <a:ext uri="{FF2B5EF4-FFF2-40B4-BE49-F238E27FC236}">
                <a16:creationId xmlns:a16="http://schemas.microsoft.com/office/drawing/2014/main" id="{FB6B2BBC-0EB1-47F5-8461-7722555BD067}"/>
              </a:ext>
            </a:extLst>
          </p:cNvPr>
          <p:cNvSpPr txBox="1"/>
          <p:nvPr/>
        </p:nvSpPr>
        <p:spPr>
          <a:xfrm>
            <a:off x="10286148" y="4785059"/>
            <a:ext cx="1645599" cy="215444"/>
          </a:xfrm>
          <a:prstGeom prst="rect">
            <a:avLst/>
          </a:prstGeom>
          <a:noFill/>
        </p:spPr>
        <p:txBody>
          <a:bodyPr wrap="square" rtlCol="0">
            <a:spAutoFit/>
          </a:bodyPr>
          <a:lstStyle/>
          <a:p>
            <a:r>
              <a:rPr lang="sv-SE" sz="800" dirty="0"/>
              <a:t>Illustration: Biorender.com</a:t>
            </a:r>
          </a:p>
        </p:txBody>
      </p:sp>
    </p:spTree>
    <p:extLst>
      <p:ext uri="{BB962C8B-B14F-4D97-AF65-F5344CB8AC3E}">
        <p14:creationId xmlns:p14="http://schemas.microsoft.com/office/powerpoint/2010/main" val="3544905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2D5F6-3106-CD4C-1A26-2862366C5A2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FBCF9EF4-C170-456E-AABE-9BA37FA230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2452" y="984316"/>
            <a:ext cx="4781081" cy="2988177"/>
          </a:xfrm>
          <a:prstGeom prst="rect">
            <a:avLst/>
          </a:prstGeom>
        </p:spPr>
      </p:pic>
      <p:sp>
        <p:nvSpPr>
          <p:cNvPr id="4" name="textruta 3">
            <a:extLst>
              <a:ext uri="{FF2B5EF4-FFF2-40B4-BE49-F238E27FC236}">
                <a16:creationId xmlns:a16="http://schemas.microsoft.com/office/drawing/2014/main" id="{736C2FD8-FC12-4FD8-80D1-0947EBDA9A75}"/>
              </a:ext>
            </a:extLst>
          </p:cNvPr>
          <p:cNvSpPr txBox="1"/>
          <p:nvPr/>
        </p:nvSpPr>
        <p:spPr>
          <a:xfrm>
            <a:off x="971865" y="5341065"/>
            <a:ext cx="4511668" cy="1323439"/>
          </a:xfrm>
          <a:prstGeom prst="rect">
            <a:avLst/>
          </a:prstGeom>
          <a:noFill/>
        </p:spPr>
        <p:txBody>
          <a:bodyPr wrap="square" rtlCol="0">
            <a:spAutoFit/>
          </a:bodyPr>
          <a:lstStyle/>
          <a:p>
            <a:r>
              <a:rPr lang="sv-SE" sz="2000" dirty="0"/>
              <a:t>Peptid med 9 aminosyror</a:t>
            </a:r>
          </a:p>
          <a:p>
            <a:r>
              <a:rPr lang="sv-SE" sz="2000" dirty="0"/>
              <a:t>Signalämne</a:t>
            </a:r>
          </a:p>
          <a:p>
            <a:r>
              <a:rPr lang="sv-SE" sz="2000" dirty="0"/>
              <a:t>- hormon (i blodet)</a:t>
            </a:r>
          </a:p>
          <a:p>
            <a:r>
              <a:rPr lang="sv-SE" sz="2000" dirty="0"/>
              <a:t>- </a:t>
            </a:r>
            <a:r>
              <a:rPr lang="sv-SE" sz="2000" dirty="0" err="1"/>
              <a:t>neurotransmittor</a:t>
            </a:r>
            <a:r>
              <a:rPr lang="sv-SE" sz="2000" dirty="0"/>
              <a:t> (mellan nervceller)</a:t>
            </a:r>
          </a:p>
        </p:txBody>
      </p:sp>
      <p:pic>
        <p:nvPicPr>
          <p:cNvPr id="10" name="Bildobjekt 9">
            <a:extLst>
              <a:ext uri="{FF2B5EF4-FFF2-40B4-BE49-F238E27FC236}">
                <a16:creationId xmlns:a16="http://schemas.microsoft.com/office/drawing/2014/main" id="{FDAF1EA1-9E2C-4FCE-A0DA-7597FF6CC61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2682" y="4372164"/>
            <a:ext cx="5641838" cy="968901"/>
          </a:xfrm>
          <a:prstGeom prst="rect">
            <a:avLst/>
          </a:prstGeom>
        </p:spPr>
      </p:pic>
      <p:sp>
        <p:nvSpPr>
          <p:cNvPr id="5" name="textruta 4">
            <a:extLst>
              <a:ext uri="{FF2B5EF4-FFF2-40B4-BE49-F238E27FC236}">
                <a16:creationId xmlns:a16="http://schemas.microsoft.com/office/drawing/2014/main" id="{BA85E4F5-56A6-4C25-872F-A35EA6F67551}"/>
              </a:ext>
            </a:extLst>
          </p:cNvPr>
          <p:cNvSpPr txBox="1"/>
          <p:nvPr/>
        </p:nvSpPr>
        <p:spPr>
          <a:xfrm>
            <a:off x="810019" y="519724"/>
            <a:ext cx="2282973" cy="584775"/>
          </a:xfrm>
          <a:prstGeom prst="rect">
            <a:avLst/>
          </a:prstGeom>
          <a:noFill/>
        </p:spPr>
        <p:txBody>
          <a:bodyPr wrap="square" rtlCol="0">
            <a:spAutoFit/>
          </a:bodyPr>
          <a:lstStyle/>
          <a:p>
            <a:r>
              <a:rPr lang="sv-SE" sz="3200" dirty="0" err="1"/>
              <a:t>oxytocin</a:t>
            </a:r>
            <a:endParaRPr lang="sv-SE" sz="3200" dirty="0"/>
          </a:p>
        </p:txBody>
      </p:sp>
      <p:sp>
        <p:nvSpPr>
          <p:cNvPr id="7" name="textruta 6">
            <a:extLst>
              <a:ext uri="{FF2B5EF4-FFF2-40B4-BE49-F238E27FC236}">
                <a16:creationId xmlns:a16="http://schemas.microsoft.com/office/drawing/2014/main" id="{A79C2FC5-0E5E-4FC9-960A-155133686A69}"/>
              </a:ext>
            </a:extLst>
          </p:cNvPr>
          <p:cNvSpPr txBox="1"/>
          <p:nvPr/>
        </p:nvSpPr>
        <p:spPr>
          <a:xfrm>
            <a:off x="8241712" y="519723"/>
            <a:ext cx="3021334" cy="584775"/>
          </a:xfrm>
          <a:prstGeom prst="rect">
            <a:avLst/>
          </a:prstGeom>
          <a:noFill/>
        </p:spPr>
        <p:txBody>
          <a:bodyPr wrap="square" rtlCol="0">
            <a:spAutoFit/>
          </a:bodyPr>
          <a:lstStyle/>
          <a:p>
            <a:r>
              <a:rPr lang="sv-SE" sz="3200" dirty="0" err="1"/>
              <a:t>oxytocinreceptor</a:t>
            </a:r>
            <a:endParaRPr lang="sv-SE" sz="3200" dirty="0"/>
          </a:p>
        </p:txBody>
      </p:sp>
      <p:pic>
        <p:nvPicPr>
          <p:cNvPr id="8" name="Bildobjekt 7">
            <a:extLst>
              <a:ext uri="{FF2B5EF4-FFF2-40B4-BE49-F238E27FC236}">
                <a16:creationId xmlns:a16="http://schemas.microsoft.com/office/drawing/2014/main" id="{437000E1-2DA8-4D2D-856F-1B68DDAD1C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03736" y="2859149"/>
            <a:ext cx="2676588" cy="2676588"/>
          </a:xfrm>
          <a:prstGeom prst="rect">
            <a:avLst/>
          </a:prstGeom>
        </p:spPr>
      </p:pic>
      <p:pic>
        <p:nvPicPr>
          <p:cNvPr id="13" name="Bildobjekt 12">
            <a:extLst>
              <a:ext uri="{FF2B5EF4-FFF2-40B4-BE49-F238E27FC236}">
                <a16:creationId xmlns:a16="http://schemas.microsoft.com/office/drawing/2014/main" id="{4C136EBC-AB75-4A02-B559-D212E08241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11045" y="3075513"/>
            <a:ext cx="1687207" cy="2593299"/>
          </a:xfrm>
          <a:prstGeom prst="rect">
            <a:avLst/>
          </a:prstGeom>
        </p:spPr>
      </p:pic>
      <p:pic>
        <p:nvPicPr>
          <p:cNvPr id="15" name="Bildobjekt 14">
            <a:extLst>
              <a:ext uri="{FF2B5EF4-FFF2-40B4-BE49-F238E27FC236}">
                <a16:creationId xmlns:a16="http://schemas.microsoft.com/office/drawing/2014/main" id="{EC4FD207-4290-48CC-A07B-41D6DDFB001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62437" y="3006247"/>
            <a:ext cx="1624443" cy="2731833"/>
          </a:xfrm>
          <a:prstGeom prst="rect">
            <a:avLst/>
          </a:prstGeom>
        </p:spPr>
      </p:pic>
      <p:pic>
        <p:nvPicPr>
          <p:cNvPr id="19" name="Bildobjekt 18">
            <a:extLst>
              <a:ext uri="{FF2B5EF4-FFF2-40B4-BE49-F238E27FC236}">
                <a16:creationId xmlns:a16="http://schemas.microsoft.com/office/drawing/2014/main" id="{88F32D97-CA02-422C-999A-A1859BA9C38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347094" y="1032135"/>
            <a:ext cx="4791024" cy="1827015"/>
          </a:xfrm>
          <a:prstGeom prst="rect">
            <a:avLst/>
          </a:prstGeom>
          <a:solidFill>
            <a:schemeClr val="bg1"/>
          </a:solidFill>
        </p:spPr>
      </p:pic>
      <p:sp>
        <p:nvSpPr>
          <p:cNvPr id="21" name="textruta 20">
            <a:extLst>
              <a:ext uri="{FF2B5EF4-FFF2-40B4-BE49-F238E27FC236}">
                <a16:creationId xmlns:a16="http://schemas.microsoft.com/office/drawing/2014/main" id="{9031B963-E489-4233-A86B-6FE98AFD2EB9}"/>
              </a:ext>
            </a:extLst>
          </p:cNvPr>
          <p:cNvSpPr txBox="1"/>
          <p:nvPr/>
        </p:nvSpPr>
        <p:spPr>
          <a:xfrm>
            <a:off x="6706751" y="6016603"/>
            <a:ext cx="2771995" cy="461665"/>
          </a:xfrm>
          <a:prstGeom prst="rect">
            <a:avLst/>
          </a:prstGeom>
          <a:noFill/>
        </p:spPr>
        <p:txBody>
          <a:bodyPr wrap="square">
            <a:spAutoFit/>
          </a:bodyPr>
          <a:lstStyle/>
          <a:p>
            <a:r>
              <a:rPr lang="sv-SE" sz="800" b="1" dirty="0"/>
              <a:t>Human Protein Atlas</a:t>
            </a:r>
          </a:p>
          <a:p>
            <a:r>
              <a:rPr lang="sv-SE" sz="800" dirty="0"/>
              <a:t>https://www.proteinatlas.org/</a:t>
            </a:r>
            <a:br>
              <a:rPr lang="sv-SE" sz="800" dirty="0"/>
            </a:br>
            <a:r>
              <a:rPr lang="sv-SE" sz="800" dirty="0"/>
              <a:t>ENSG00000180914-OXTR/tissue</a:t>
            </a:r>
          </a:p>
        </p:txBody>
      </p:sp>
      <p:sp>
        <p:nvSpPr>
          <p:cNvPr id="22" name="Rektangel 21">
            <a:extLst>
              <a:ext uri="{FF2B5EF4-FFF2-40B4-BE49-F238E27FC236}">
                <a16:creationId xmlns:a16="http://schemas.microsoft.com/office/drawing/2014/main" id="{831DFA5D-5ACD-47C6-A098-06F1277685B4}"/>
              </a:ext>
            </a:extLst>
          </p:cNvPr>
          <p:cNvSpPr/>
          <p:nvPr/>
        </p:nvSpPr>
        <p:spPr>
          <a:xfrm>
            <a:off x="9029801" y="5535737"/>
            <a:ext cx="3008790" cy="1327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2A6BA58A-F38A-4F16-9A54-0623A759D459}"/>
              </a:ext>
            </a:extLst>
          </p:cNvPr>
          <p:cNvSpPr txBox="1"/>
          <p:nvPr/>
        </p:nvSpPr>
        <p:spPr>
          <a:xfrm>
            <a:off x="9355947" y="5648661"/>
            <a:ext cx="2738627" cy="830997"/>
          </a:xfrm>
          <a:prstGeom prst="rect">
            <a:avLst/>
          </a:prstGeom>
          <a:solidFill>
            <a:schemeClr val="bg1"/>
          </a:solidFill>
        </p:spPr>
        <p:txBody>
          <a:bodyPr wrap="square">
            <a:spAutoFit/>
          </a:bodyPr>
          <a:lstStyle/>
          <a:p>
            <a:r>
              <a:rPr lang="sv-SE" sz="800" b="1" dirty="0"/>
              <a:t>Crystal </a:t>
            </a:r>
            <a:r>
              <a:rPr lang="sv-SE" sz="800" b="1" dirty="0" err="1"/>
              <a:t>structure</a:t>
            </a:r>
            <a:r>
              <a:rPr lang="sv-SE" sz="800" b="1" dirty="0"/>
              <a:t> </a:t>
            </a:r>
            <a:r>
              <a:rPr lang="sv-SE" sz="800" b="1" dirty="0" err="1"/>
              <a:t>of</a:t>
            </a:r>
            <a:r>
              <a:rPr lang="sv-SE" sz="800" b="1" dirty="0"/>
              <a:t> the human </a:t>
            </a:r>
            <a:r>
              <a:rPr lang="sv-SE" sz="800" b="1" dirty="0" err="1"/>
              <a:t>oxytocin</a:t>
            </a:r>
            <a:r>
              <a:rPr lang="sv-SE" sz="800" b="1" dirty="0"/>
              <a:t> receptor.</a:t>
            </a:r>
          </a:p>
          <a:p>
            <a:r>
              <a:rPr lang="sv-SE" sz="800" dirty="0" err="1">
                <a:hlinkClick r:id="rId9"/>
              </a:rPr>
              <a:t>Waltenspuhl</a:t>
            </a:r>
            <a:r>
              <a:rPr lang="sv-SE" sz="800" dirty="0">
                <a:hlinkClick r:id="rId9"/>
              </a:rPr>
              <a:t>, Y.</a:t>
            </a:r>
            <a:r>
              <a:rPr lang="sv-SE" sz="800" dirty="0"/>
              <a:t>, </a:t>
            </a:r>
            <a:r>
              <a:rPr lang="sv-SE" sz="800" dirty="0" err="1">
                <a:hlinkClick r:id="rId10"/>
              </a:rPr>
              <a:t>Schoppe</a:t>
            </a:r>
            <a:r>
              <a:rPr lang="sv-SE" sz="800" dirty="0">
                <a:hlinkClick r:id="rId10"/>
              </a:rPr>
              <a:t>, J.</a:t>
            </a:r>
            <a:r>
              <a:rPr lang="sv-SE" sz="800" dirty="0"/>
              <a:t>, </a:t>
            </a:r>
            <a:r>
              <a:rPr lang="sv-SE" sz="800" dirty="0" err="1">
                <a:hlinkClick r:id="rId11"/>
              </a:rPr>
              <a:t>Ehrenmann</a:t>
            </a:r>
            <a:r>
              <a:rPr lang="sv-SE" sz="800" dirty="0">
                <a:hlinkClick r:id="rId11"/>
              </a:rPr>
              <a:t>, J.</a:t>
            </a:r>
            <a:r>
              <a:rPr lang="sv-SE" sz="800" dirty="0"/>
              <a:t>, </a:t>
            </a:r>
            <a:r>
              <a:rPr lang="sv-SE" sz="800" dirty="0" err="1">
                <a:hlinkClick r:id="rId12"/>
              </a:rPr>
              <a:t>Kummer</a:t>
            </a:r>
            <a:r>
              <a:rPr lang="sv-SE" sz="800" dirty="0">
                <a:hlinkClick r:id="rId12"/>
              </a:rPr>
              <a:t>, L.</a:t>
            </a:r>
            <a:r>
              <a:rPr lang="sv-SE" sz="800" dirty="0"/>
              <a:t>, </a:t>
            </a:r>
            <a:r>
              <a:rPr lang="sv-SE" sz="800" dirty="0" err="1">
                <a:hlinkClick r:id="rId13"/>
              </a:rPr>
              <a:t>Pluckthun</a:t>
            </a:r>
            <a:r>
              <a:rPr lang="sv-SE" sz="800" dirty="0">
                <a:hlinkClick r:id="rId13"/>
              </a:rPr>
              <a:t>, A.</a:t>
            </a:r>
            <a:r>
              <a:rPr lang="sv-SE" sz="800" dirty="0"/>
              <a:t> (2020) </a:t>
            </a:r>
            <a:r>
              <a:rPr lang="sv-SE" sz="800" dirty="0" err="1"/>
              <a:t>Sci</a:t>
            </a:r>
            <a:r>
              <a:rPr lang="sv-SE" sz="800" dirty="0"/>
              <a:t> </a:t>
            </a:r>
            <a:r>
              <a:rPr lang="sv-SE" sz="800" dirty="0" err="1"/>
              <a:t>Adv</a:t>
            </a:r>
            <a:r>
              <a:rPr lang="sv-SE" sz="800" dirty="0"/>
              <a:t> </a:t>
            </a:r>
            <a:r>
              <a:rPr lang="sv-SE" sz="800" b="1" dirty="0"/>
              <a:t>6</a:t>
            </a:r>
            <a:r>
              <a:rPr lang="sv-SE" sz="800" dirty="0"/>
              <a:t>: eabb5419-eabb5419</a:t>
            </a:r>
          </a:p>
          <a:p>
            <a:pPr>
              <a:buFont typeface="Arial" panose="020B0604020202020204" pitchFamily="34" charset="0"/>
              <a:buChar char="•"/>
            </a:pPr>
            <a:r>
              <a:rPr lang="sv-SE" sz="800" b="1" dirty="0" err="1"/>
              <a:t>PubMed</a:t>
            </a:r>
            <a:r>
              <a:rPr lang="sv-SE" sz="800" dirty="0"/>
              <a:t>: </a:t>
            </a:r>
            <a:r>
              <a:rPr lang="sv-SE" sz="800" dirty="0">
                <a:hlinkClick r:id="rId14"/>
              </a:rPr>
              <a:t>32832646</a:t>
            </a:r>
            <a:r>
              <a:rPr lang="sv-SE" sz="800" dirty="0"/>
              <a:t> </a:t>
            </a:r>
            <a:r>
              <a:rPr lang="sv-SE" sz="800" dirty="0" err="1">
                <a:hlinkClick r:id="rId15"/>
              </a:rPr>
              <a:t>Search</a:t>
            </a:r>
            <a:r>
              <a:rPr lang="sv-SE" sz="800" dirty="0">
                <a:hlinkClick r:id="rId15"/>
              </a:rPr>
              <a:t> on </a:t>
            </a:r>
            <a:r>
              <a:rPr lang="sv-SE" sz="800" dirty="0" err="1">
                <a:hlinkClick r:id="rId15"/>
              </a:rPr>
              <a:t>PubMed</a:t>
            </a:r>
            <a:r>
              <a:rPr lang="sv-SE" sz="800" dirty="0" err="1">
                <a:effectLst/>
                <a:hlinkClick r:id="rId16"/>
              </a:rPr>
              <a:t>Search</a:t>
            </a:r>
            <a:r>
              <a:rPr lang="sv-SE" sz="800" dirty="0">
                <a:effectLst/>
                <a:hlinkClick r:id="rId16"/>
              </a:rPr>
              <a:t> on </a:t>
            </a:r>
            <a:r>
              <a:rPr lang="sv-SE" sz="800" dirty="0" err="1">
                <a:effectLst/>
                <a:hlinkClick r:id="rId16"/>
              </a:rPr>
              <a:t>PubMed</a:t>
            </a:r>
            <a:r>
              <a:rPr lang="sv-SE" sz="800" dirty="0">
                <a:effectLst/>
                <a:hlinkClick r:id="rId16"/>
              </a:rPr>
              <a:t> Central</a:t>
            </a:r>
            <a:r>
              <a:rPr lang="sv-SE" sz="800" dirty="0">
                <a:effectLst/>
              </a:rPr>
              <a:t> </a:t>
            </a:r>
            <a:r>
              <a:rPr lang="sv-SE" sz="800" b="1" dirty="0"/>
              <a:t>DOI: </a:t>
            </a:r>
            <a:r>
              <a:rPr lang="sv-SE" sz="800" dirty="0">
                <a:hlinkClick r:id="rId17"/>
              </a:rPr>
              <a:t>https://doi.org/10.1126/sciadv.abb5419</a:t>
            </a:r>
            <a:endParaRPr lang="sv-SE" sz="800" dirty="0"/>
          </a:p>
          <a:p>
            <a:pPr>
              <a:buFont typeface="Arial" panose="020B0604020202020204" pitchFamily="34" charset="0"/>
              <a:buChar char="•"/>
            </a:pPr>
            <a:r>
              <a:rPr lang="sv-SE" sz="800" dirty="0" err="1">
                <a:effectLst/>
              </a:rPr>
              <a:t>Primary</a:t>
            </a:r>
            <a:r>
              <a:rPr lang="sv-SE" sz="800" dirty="0">
                <a:effectLst/>
              </a:rPr>
              <a:t> Citation </a:t>
            </a:r>
            <a:r>
              <a:rPr lang="sv-SE" sz="800" dirty="0" err="1">
                <a:effectLst/>
              </a:rPr>
              <a:t>of</a:t>
            </a:r>
            <a:r>
              <a:rPr lang="sv-SE" sz="800" dirty="0">
                <a:effectLst/>
              </a:rPr>
              <a:t> </a:t>
            </a:r>
            <a:r>
              <a:rPr lang="sv-SE" sz="800" dirty="0" err="1">
                <a:effectLst/>
              </a:rPr>
              <a:t>Related</a:t>
            </a:r>
            <a:r>
              <a:rPr lang="sv-SE" sz="800" dirty="0">
                <a:effectLst/>
              </a:rPr>
              <a:t> </a:t>
            </a:r>
            <a:r>
              <a:rPr lang="sv-SE" sz="800" dirty="0" err="1">
                <a:effectLst/>
              </a:rPr>
              <a:t>Structures</a:t>
            </a:r>
            <a:r>
              <a:rPr lang="sv-SE" sz="800" dirty="0">
                <a:effectLst/>
              </a:rPr>
              <a:t>:  </a:t>
            </a:r>
            <a:r>
              <a:rPr lang="sv-SE" sz="800" dirty="0">
                <a:effectLst/>
                <a:hlinkClick r:id="rId18"/>
              </a:rPr>
              <a:t>6TPK</a:t>
            </a:r>
            <a:endParaRPr lang="sv-SE" sz="800" dirty="0">
              <a:effectLst/>
            </a:endParaRPr>
          </a:p>
        </p:txBody>
      </p:sp>
      <p:sp>
        <p:nvSpPr>
          <p:cNvPr id="14" name="textruta 13">
            <a:extLst>
              <a:ext uri="{FF2B5EF4-FFF2-40B4-BE49-F238E27FC236}">
                <a16:creationId xmlns:a16="http://schemas.microsoft.com/office/drawing/2014/main" id="{5734FACE-971D-48EA-936F-1598B4CBB38D}"/>
              </a:ext>
            </a:extLst>
          </p:cNvPr>
          <p:cNvSpPr txBox="1"/>
          <p:nvPr/>
        </p:nvSpPr>
        <p:spPr>
          <a:xfrm>
            <a:off x="10952267" y="2335069"/>
            <a:ext cx="1645599" cy="338554"/>
          </a:xfrm>
          <a:prstGeom prst="rect">
            <a:avLst/>
          </a:prstGeom>
          <a:noFill/>
        </p:spPr>
        <p:txBody>
          <a:bodyPr wrap="square" rtlCol="0">
            <a:spAutoFit/>
          </a:bodyPr>
          <a:lstStyle/>
          <a:p>
            <a:r>
              <a:rPr lang="sv-SE" sz="800" dirty="0"/>
              <a:t>Illustration:</a:t>
            </a:r>
            <a:br>
              <a:rPr lang="sv-SE" sz="800" dirty="0"/>
            </a:br>
            <a:r>
              <a:rPr lang="sv-SE" sz="800" dirty="0"/>
              <a:t>Biorender.com</a:t>
            </a:r>
          </a:p>
        </p:txBody>
      </p:sp>
    </p:spTree>
    <p:extLst>
      <p:ext uri="{BB962C8B-B14F-4D97-AF65-F5344CB8AC3E}">
        <p14:creationId xmlns:p14="http://schemas.microsoft.com/office/powerpoint/2010/main" val="113429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481755A-0841-41CB-8B0B-A01D6E12AD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141" y="1099874"/>
            <a:ext cx="1687207" cy="2593299"/>
          </a:xfrm>
          <a:prstGeom prst="rect">
            <a:avLst/>
          </a:prstGeom>
        </p:spPr>
      </p:pic>
      <p:pic>
        <p:nvPicPr>
          <p:cNvPr id="9" name="Bildobjekt 8">
            <a:extLst>
              <a:ext uri="{FF2B5EF4-FFF2-40B4-BE49-F238E27FC236}">
                <a16:creationId xmlns:a16="http://schemas.microsoft.com/office/drawing/2014/main" id="{B40DC87C-1536-48AA-9A42-B467DD609F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79146" y="1099874"/>
            <a:ext cx="1624443" cy="2731833"/>
          </a:xfrm>
          <a:prstGeom prst="rect">
            <a:avLst/>
          </a:prstGeom>
        </p:spPr>
      </p:pic>
      <p:sp>
        <p:nvSpPr>
          <p:cNvPr id="10" name="textruta 9">
            <a:extLst>
              <a:ext uri="{FF2B5EF4-FFF2-40B4-BE49-F238E27FC236}">
                <a16:creationId xmlns:a16="http://schemas.microsoft.com/office/drawing/2014/main" id="{31215BF8-CE96-407F-8DC3-1441D63A8420}"/>
              </a:ext>
            </a:extLst>
          </p:cNvPr>
          <p:cNvSpPr txBox="1"/>
          <p:nvPr/>
        </p:nvSpPr>
        <p:spPr>
          <a:xfrm>
            <a:off x="1214295" y="3831707"/>
            <a:ext cx="2771995" cy="461665"/>
          </a:xfrm>
          <a:prstGeom prst="rect">
            <a:avLst/>
          </a:prstGeom>
          <a:noFill/>
        </p:spPr>
        <p:txBody>
          <a:bodyPr wrap="square">
            <a:spAutoFit/>
          </a:bodyPr>
          <a:lstStyle/>
          <a:p>
            <a:r>
              <a:rPr lang="sv-SE" sz="800" b="1" dirty="0"/>
              <a:t>Human Protein Atlas</a:t>
            </a:r>
          </a:p>
          <a:p>
            <a:r>
              <a:rPr lang="sv-SE" sz="800" dirty="0"/>
              <a:t>https://www.proteinatlas.org/</a:t>
            </a:r>
            <a:br>
              <a:rPr lang="sv-SE" sz="800" dirty="0"/>
            </a:br>
            <a:r>
              <a:rPr lang="sv-SE" sz="800" dirty="0"/>
              <a:t>ENSG00000180914-OXTR/tissue</a:t>
            </a:r>
          </a:p>
        </p:txBody>
      </p:sp>
      <p:pic>
        <p:nvPicPr>
          <p:cNvPr id="12" name="Bildobjekt 11">
            <a:extLst>
              <a:ext uri="{FF2B5EF4-FFF2-40B4-BE49-F238E27FC236}">
                <a16:creationId xmlns:a16="http://schemas.microsoft.com/office/drawing/2014/main" id="{669306CD-68D0-4F98-BF80-5A401ADFAEB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75832" y="3403211"/>
            <a:ext cx="5012581" cy="3073003"/>
          </a:xfrm>
          <a:prstGeom prst="rect">
            <a:avLst/>
          </a:prstGeom>
        </p:spPr>
      </p:pic>
      <p:pic>
        <p:nvPicPr>
          <p:cNvPr id="14" name="Bildobjekt 13">
            <a:extLst>
              <a:ext uri="{FF2B5EF4-FFF2-40B4-BE49-F238E27FC236}">
                <a16:creationId xmlns:a16="http://schemas.microsoft.com/office/drawing/2014/main" id="{542A4E3A-2BCA-4FA5-A2E7-27B78E389F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36931" y="-587197"/>
            <a:ext cx="7792834" cy="5454984"/>
          </a:xfrm>
          <a:prstGeom prst="rect">
            <a:avLst/>
          </a:prstGeom>
        </p:spPr>
      </p:pic>
      <p:sp>
        <p:nvSpPr>
          <p:cNvPr id="2" name="textruta 1">
            <a:extLst>
              <a:ext uri="{FF2B5EF4-FFF2-40B4-BE49-F238E27FC236}">
                <a16:creationId xmlns:a16="http://schemas.microsoft.com/office/drawing/2014/main" id="{1F5D38D4-33D0-4732-AEBB-D532005CF8D4}"/>
              </a:ext>
            </a:extLst>
          </p:cNvPr>
          <p:cNvSpPr txBox="1"/>
          <p:nvPr/>
        </p:nvSpPr>
        <p:spPr>
          <a:xfrm>
            <a:off x="9840396" y="3948270"/>
            <a:ext cx="1645599" cy="215444"/>
          </a:xfrm>
          <a:prstGeom prst="rect">
            <a:avLst/>
          </a:prstGeom>
          <a:noFill/>
        </p:spPr>
        <p:txBody>
          <a:bodyPr wrap="square" rtlCol="0">
            <a:spAutoFit/>
          </a:bodyPr>
          <a:lstStyle/>
          <a:p>
            <a:r>
              <a:rPr lang="sv-SE" sz="800" dirty="0"/>
              <a:t>Illustration: Biorender.com</a:t>
            </a:r>
          </a:p>
        </p:txBody>
      </p:sp>
    </p:spTree>
    <p:extLst>
      <p:ext uri="{BB962C8B-B14F-4D97-AF65-F5344CB8AC3E}">
        <p14:creationId xmlns:p14="http://schemas.microsoft.com/office/powerpoint/2010/main" val="855726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251EC65-6DD4-4077-9B36-4E12E82A38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0452" y="349706"/>
            <a:ext cx="9144019" cy="6400813"/>
          </a:xfrm>
          <a:prstGeom prst="rect">
            <a:avLst/>
          </a:prstGeom>
          <a:solidFill>
            <a:schemeClr val="bg1"/>
          </a:solidFill>
        </p:spPr>
      </p:pic>
      <p:sp>
        <p:nvSpPr>
          <p:cNvPr id="3" name="textruta 2">
            <a:extLst>
              <a:ext uri="{FF2B5EF4-FFF2-40B4-BE49-F238E27FC236}">
                <a16:creationId xmlns:a16="http://schemas.microsoft.com/office/drawing/2014/main" id="{4224DE19-0388-4A21-8C6C-EB517A4B7208}"/>
              </a:ext>
            </a:extLst>
          </p:cNvPr>
          <p:cNvSpPr txBox="1"/>
          <p:nvPr/>
        </p:nvSpPr>
        <p:spPr>
          <a:xfrm>
            <a:off x="10092368" y="6535075"/>
            <a:ext cx="1645599" cy="215444"/>
          </a:xfrm>
          <a:prstGeom prst="rect">
            <a:avLst/>
          </a:prstGeom>
          <a:noFill/>
        </p:spPr>
        <p:txBody>
          <a:bodyPr wrap="square" rtlCol="0">
            <a:spAutoFit/>
          </a:bodyPr>
          <a:lstStyle/>
          <a:p>
            <a:r>
              <a:rPr lang="sv-SE" sz="800" dirty="0"/>
              <a:t>Illustration: Biorender.com</a:t>
            </a:r>
          </a:p>
        </p:txBody>
      </p:sp>
    </p:spTree>
    <p:extLst>
      <p:ext uri="{BB962C8B-B14F-4D97-AF65-F5344CB8AC3E}">
        <p14:creationId xmlns:p14="http://schemas.microsoft.com/office/powerpoint/2010/main" val="4177684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408BF1D3-BDC0-4A5F-B7EE-AFA50B5CD316}"/>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993123" y="-134470"/>
            <a:ext cx="10816438" cy="6950081"/>
          </a:xfrm>
          <a:solidFill>
            <a:schemeClr val="bg1"/>
          </a:solidFill>
        </p:spPr>
      </p:pic>
      <p:sp>
        <p:nvSpPr>
          <p:cNvPr id="3" name="textruta 2">
            <a:extLst>
              <a:ext uri="{FF2B5EF4-FFF2-40B4-BE49-F238E27FC236}">
                <a16:creationId xmlns:a16="http://schemas.microsoft.com/office/drawing/2014/main" id="{F75E8DBF-7D6D-48F5-9C7D-B1DBBF616113}"/>
              </a:ext>
            </a:extLst>
          </p:cNvPr>
          <p:cNvSpPr txBox="1"/>
          <p:nvPr/>
        </p:nvSpPr>
        <p:spPr>
          <a:xfrm>
            <a:off x="10092368" y="6535075"/>
            <a:ext cx="1645599" cy="215444"/>
          </a:xfrm>
          <a:prstGeom prst="rect">
            <a:avLst/>
          </a:prstGeom>
          <a:noFill/>
        </p:spPr>
        <p:txBody>
          <a:bodyPr wrap="square" rtlCol="0">
            <a:spAutoFit/>
          </a:bodyPr>
          <a:lstStyle/>
          <a:p>
            <a:r>
              <a:rPr lang="sv-SE" sz="800" dirty="0"/>
              <a:t>Illustration: Biorender.com</a:t>
            </a:r>
          </a:p>
        </p:txBody>
      </p:sp>
    </p:spTree>
    <p:extLst>
      <p:ext uri="{BB962C8B-B14F-4D97-AF65-F5344CB8AC3E}">
        <p14:creationId xmlns:p14="http://schemas.microsoft.com/office/powerpoint/2010/main" val="4168989635"/>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2.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72760-8E18-47B0-BF1D-BF0FEBC982D2}">
  <ds:schemaRefs>
    <ds:schemaRef ds:uri="http://www.w3.org/XML/1998/namespace"/>
    <ds:schemaRef ds:uri="159fc815-cfde-43ef-96b9-8d0316057556"/>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purl.org/dc/dcmitype/"/>
    <ds:schemaRef ds:uri="d983f884-cf2b-42fe-8dd4-6dcef711fb29"/>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UU_mall_2024-05-02 (1)</Template>
  <TotalTime>15937</TotalTime>
  <Words>3910</Words>
  <Application>Microsoft Office PowerPoint</Application>
  <PresentationFormat>Bredbild</PresentationFormat>
  <Paragraphs>400</Paragraphs>
  <Slides>15</Slides>
  <Notes>15</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15</vt:i4>
      </vt:variant>
    </vt:vector>
  </HeadingPairs>
  <TitlesOfParts>
    <vt:vector size="22" baseType="lpstr">
      <vt:lpstr>Arial</vt:lpstr>
      <vt:lpstr>Calibri</vt:lpstr>
      <vt:lpstr>Calibri Light</vt:lpstr>
      <vt:lpstr>Segoe UI</vt:lpstr>
      <vt:lpstr>Aptos</vt:lpstr>
      <vt:lpstr>UU-tema LJUSGRÅ</vt:lpstr>
      <vt:lpstr>Anpassad formgivning</vt:lpstr>
      <vt:lpstr>PowerPoint-presentation</vt:lpstr>
      <vt:lpstr>PowerPoint-presentation</vt:lpstr>
      <vt:lpstr>PowerPoint-presentation</vt:lpstr>
      <vt:lpstr>Människan - ett flockdjur</vt:lpstr>
      <vt:lpstr>Hormonet oxytocin</vt:lpstr>
      <vt:lpstr>PowerPoint-presentation</vt:lpstr>
      <vt:lpstr>PowerPoint-presentation</vt:lpstr>
      <vt:lpstr>PowerPoint-presentation</vt:lpstr>
      <vt:lpstr>PowerPoint-presentation</vt:lpstr>
      <vt:lpstr>Vad händer i kroppen när oxytocin frigörs?</vt:lpstr>
      <vt:lpstr>Sunda relationer</vt:lpstr>
      <vt:lpstr>Att bygga bra relationer</vt:lpstr>
      <vt:lpstr>Stötta en vän</vt:lpstr>
      <vt:lpstr>Övning: Aktivt lyssnande</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235</cp:revision>
  <dcterms:created xsi:type="dcterms:W3CDTF">2025-01-16T10:13:56Z</dcterms:created>
  <dcterms:modified xsi:type="dcterms:W3CDTF">2025-09-22T17:38:28Z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