
<file path=[Content_Types].xml><?xml version="1.0" encoding="utf-8"?>
<Types xmlns="http://schemas.openxmlformats.org/package/2006/content-types">
  <Default Extension="fntdata" ContentType="application/x-fontdata"/>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50" r:id="rId4"/>
    <p:sldMasterId id="2147483687" r:id="rId5"/>
  </p:sldMasterIdLst>
  <p:notesMasterIdLst>
    <p:notesMasterId r:id="rId40"/>
  </p:notesMasterIdLst>
  <p:sldIdLst>
    <p:sldId id="268" r:id="rId6"/>
    <p:sldId id="2403" r:id="rId7"/>
    <p:sldId id="4413" r:id="rId8"/>
    <p:sldId id="323" r:id="rId9"/>
    <p:sldId id="322" r:id="rId10"/>
    <p:sldId id="4414" r:id="rId11"/>
    <p:sldId id="2405" r:id="rId12"/>
    <p:sldId id="4419" r:id="rId13"/>
    <p:sldId id="2411" r:id="rId14"/>
    <p:sldId id="2406" r:id="rId15"/>
    <p:sldId id="256" r:id="rId16"/>
    <p:sldId id="4415" r:id="rId17"/>
    <p:sldId id="2410" r:id="rId18"/>
    <p:sldId id="4420" r:id="rId19"/>
    <p:sldId id="2407" r:id="rId20"/>
    <p:sldId id="4411" r:id="rId21"/>
    <p:sldId id="4410" r:id="rId22"/>
    <p:sldId id="2467" r:id="rId23"/>
    <p:sldId id="326" r:id="rId24"/>
    <p:sldId id="4400" r:id="rId25"/>
    <p:sldId id="329" r:id="rId26"/>
    <p:sldId id="4401" r:id="rId27"/>
    <p:sldId id="4402" r:id="rId28"/>
    <p:sldId id="4403" r:id="rId29"/>
    <p:sldId id="4404" r:id="rId30"/>
    <p:sldId id="2413" r:id="rId31"/>
    <p:sldId id="4412" r:id="rId32"/>
    <p:sldId id="4418" r:id="rId33"/>
    <p:sldId id="4408" r:id="rId34"/>
    <p:sldId id="4406" r:id="rId35"/>
    <p:sldId id="4407" r:id="rId36"/>
    <p:sldId id="2463" r:id="rId37"/>
    <p:sldId id="2409" r:id="rId38"/>
    <p:sldId id="4409" r:id="rId39"/>
  </p:sldIdLst>
  <p:sldSz cx="12192000" cy="6858000"/>
  <p:notesSz cx="6858000" cy="9144000"/>
  <p:embeddedFontLst>
    <p:embeddedFont>
      <p:font typeface="Calibri" panose="020F0502020204030204" pitchFamily="34" charset="0"/>
      <p:regular r:id="rId41"/>
      <p:bold r:id="rId42"/>
      <p:italic r:id="rId43"/>
      <p:boldItalic r:id="rId44"/>
    </p:embeddedFont>
    <p:embeddedFont>
      <p:font typeface="Calibri Light" panose="020F0302020204030204" pitchFamily="34" charset="0"/>
      <p:regular r:id="rId45"/>
      <p:italic r:id="rId46"/>
    </p:embeddedFont>
    <p:embeddedFont>
      <p:font typeface="Times" panose="02020603050405020304" pitchFamily="18" charset="0"/>
      <p:regular r:id="rId47"/>
      <p:bold r:id="rId48"/>
      <p:italic r:id="rId49"/>
      <p:boldItalic r:id="rId50"/>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tandardavsnitt" id="{3D5035C5-7245-4091-B9BA-41F3E2055A58}">
          <p14:sldIdLst>
            <p14:sldId id="268"/>
            <p14:sldId id="2403"/>
            <p14:sldId id="4413"/>
            <p14:sldId id="323"/>
            <p14:sldId id="322"/>
            <p14:sldId id="4414"/>
            <p14:sldId id="2405"/>
            <p14:sldId id="4419"/>
            <p14:sldId id="2411"/>
            <p14:sldId id="2406"/>
            <p14:sldId id="256"/>
            <p14:sldId id="4415"/>
            <p14:sldId id="2410"/>
            <p14:sldId id="4420"/>
            <p14:sldId id="2407"/>
            <p14:sldId id="4411"/>
            <p14:sldId id="4410"/>
            <p14:sldId id="2467"/>
            <p14:sldId id="326"/>
            <p14:sldId id="4400"/>
            <p14:sldId id="329"/>
            <p14:sldId id="4401"/>
            <p14:sldId id="4402"/>
            <p14:sldId id="4403"/>
            <p14:sldId id="4404"/>
            <p14:sldId id="2413"/>
            <p14:sldId id="4412"/>
            <p14:sldId id="4418"/>
            <p14:sldId id="4408"/>
            <p14:sldId id="4406"/>
            <p14:sldId id="4407"/>
            <p14:sldId id="2463"/>
            <p14:sldId id="2409"/>
            <p14:sldId id="4409"/>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344" userDrawn="1">
          <p15:clr>
            <a:srgbClr val="A4A3A4"/>
          </p15:clr>
        </p15:guide>
        <p15:guide id="4" pos="597" userDrawn="1">
          <p15:clr>
            <a:srgbClr val="A4A3A4"/>
          </p15:clr>
        </p15:guide>
        <p15:guide id="5" pos="3273" userDrawn="1">
          <p15:clr>
            <a:srgbClr val="A4A3A4"/>
          </p15:clr>
        </p15:guide>
        <p15:guide id="6" pos="3500" userDrawn="1">
          <p15:clr>
            <a:srgbClr val="A4A3A4"/>
          </p15:clr>
        </p15:guide>
        <p15:guide id="7" pos="6153"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D039E6E-83D0-0BD0-0D34-BBDF659D04D2}" name="Sara Göransson" initials="SG" userId="04b2c95a318c8553" providerId="Windows Live"/>
  <p188:author id="{101BCBD3-B2FA-FCD3-7333-C4F57AFA702F}" name="Siri Helle" initials="SH" userId="S::hello@sirihelle.com::0e4b3e0f-a1b7-47de-ad09-0238b58dd96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C7C7"/>
    <a:srgbClr val="990000"/>
    <a:srgbClr val="A84059"/>
    <a:srgbClr val="FFFFFF"/>
    <a:srgbClr val="FFFF00"/>
    <a:srgbClr val="EEBABA"/>
    <a:srgbClr val="EEB9B9"/>
    <a:srgbClr val="993792"/>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79" autoAdjust="0"/>
    <p:restoredTop sz="54126" autoAdjust="0"/>
  </p:normalViewPr>
  <p:slideViewPr>
    <p:cSldViewPr snapToGrid="0" showGuides="1">
      <p:cViewPr varScale="1">
        <p:scale>
          <a:sx n="61" d="100"/>
          <a:sy n="61" d="100"/>
        </p:scale>
        <p:origin x="2898" y="66"/>
      </p:cViewPr>
      <p:guideLst>
        <p:guide orient="horz" pos="2160"/>
        <p:guide pos="3840"/>
        <p:guide orient="horz" pos="1344"/>
        <p:guide pos="597"/>
        <p:guide pos="3273"/>
        <p:guide pos="3500"/>
        <p:guide pos="6153"/>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100" d="100"/>
        <a:sy n="100" d="100"/>
      </p:scale>
      <p:origin x="0" y="0"/>
    </p:cViewPr>
  </p:sorterViewPr>
  <p:notesViewPr>
    <p:cSldViewPr snapToGrid="0">
      <p:cViewPr varScale="1">
        <p:scale>
          <a:sx n="86" d="100"/>
          <a:sy n="86" d="100"/>
        </p:scale>
        <p:origin x="3864"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font" Target="fonts/font10.fntdata"/><Relationship Id="rId55" Type="http://schemas.microsoft.com/office/2018/10/relationships/authors" Target="author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heme" Target="theme/theme1.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font" Target="fonts/font4.fntdata"/><Relationship Id="rId52"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3.xml"/><Relationship Id="rId51"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6.fntdata"/><Relationship Id="rId20" Type="http://schemas.openxmlformats.org/officeDocument/2006/relationships/slide" Target="slides/slide15.xml"/><Relationship Id="rId41" Type="http://schemas.openxmlformats.org/officeDocument/2006/relationships/font" Target="fonts/font1.fntdata"/><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E67863-098D-7443-8C24-5FBC4AB783A3}" type="datetimeFigureOut">
              <a:t>2025-12-08</a:t>
            </a:fld>
            <a:endParaRPr lang="en-GB"/>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D31592-3C66-914C-8F2B-350F777116DA}" type="slidenum">
              <a:t>‹#›</a:t>
            </a:fld>
            <a:endParaRPr lang="en-GB"/>
          </a:p>
        </p:txBody>
      </p:sp>
    </p:spTree>
    <p:extLst>
      <p:ext uri="{BB962C8B-B14F-4D97-AF65-F5344CB8AC3E}">
        <p14:creationId xmlns:p14="http://schemas.microsoft.com/office/powerpoint/2010/main" val="3567713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sv.wikipedia.org/wiki/%C3%85ldersgr%C3%A4nser_i_Sverige"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queensu.ca/gazette/stories/discovery-thought-worms-opens-window-mind"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a:p>
        </p:txBody>
      </p:sp>
      <p:sp>
        <p:nvSpPr>
          <p:cNvPr id="4" name="Platshållare för bildnummer 3"/>
          <p:cNvSpPr>
            <a:spLocks noGrp="1"/>
          </p:cNvSpPr>
          <p:nvPr>
            <p:ph type="sldNum" sz="quarter" idx="5"/>
          </p:nvPr>
        </p:nvSpPr>
        <p:spPr/>
        <p:txBody>
          <a:bodyPr/>
          <a:lstStyle/>
          <a:p>
            <a:fld id="{FAD31592-3C66-914C-8F2B-350F777116DA}" type="slidenum">
              <a:rPr lang="sv-SE" smtClean="0"/>
              <a:t>1</a:t>
            </a:fld>
            <a:endParaRPr lang="sv-SE"/>
          </a:p>
        </p:txBody>
      </p:sp>
    </p:spTree>
    <p:extLst>
      <p:ext uri="{BB962C8B-B14F-4D97-AF65-F5344CB8AC3E}">
        <p14:creationId xmlns:p14="http://schemas.microsoft.com/office/powerpoint/2010/main" val="12219601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57225"/>
            <a:ext cx="3925888" cy="2208213"/>
          </a:xfrm>
        </p:spPr>
      </p:sp>
      <p:sp>
        <p:nvSpPr>
          <p:cNvPr id="3" name="Platshållare för anteckningar 2"/>
          <p:cNvSpPr>
            <a:spLocks noGrp="1"/>
          </p:cNvSpPr>
          <p:nvPr>
            <p:ph type="body" idx="1"/>
          </p:nvPr>
        </p:nvSpPr>
        <p:spPr>
          <a:xfrm>
            <a:off x="685800" y="3151762"/>
            <a:ext cx="5486400" cy="4849238"/>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Tankarnas plats visas här med flera bilder av hjärnan.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Olika perspektiv på samma organ ska visa den tredimensionella strukturen.</a:t>
            </a:r>
          </a:p>
          <a:p>
            <a:endParaRPr lang="sv-SE" sz="1100" dirty="0"/>
          </a:p>
          <a:p>
            <a:r>
              <a:rPr lang="sv-SE" sz="1100" dirty="0"/>
              <a:t>Blå zon är pannloben.</a:t>
            </a:r>
          </a:p>
          <a:p>
            <a:r>
              <a:rPr lang="sv-SE" sz="1100" dirty="0"/>
              <a:t>Mörkare blå lob markerar den främre delen av pannloben som kallas prefrontala cortex.</a:t>
            </a:r>
          </a:p>
          <a:p>
            <a:endParaRPr lang="sv-SE" sz="1100" dirty="0"/>
          </a:p>
          <a:p>
            <a:r>
              <a:rPr lang="sv-SE" sz="1100" dirty="0"/>
              <a:t>Tvärsnittet till höger visar hur hjärnan ser ut utifrån och inåt, med två ganska tydliga lager med grå substans i den yttre delen (hjärnbarken) och vit substans i de inre delarna.</a:t>
            </a:r>
          </a:p>
          <a:p>
            <a:endParaRPr lang="sv-SE" sz="1100" dirty="0"/>
          </a:p>
          <a:p>
            <a:r>
              <a:rPr lang="sv-SE" sz="1100" dirty="0"/>
              <a:t>I pannloben sker tankar som gör att vi kan:</a:t>
            </a:r>
          </a:p>
          <a:p>
            <a:pPr marL="171450" indent="-171450">
              <a:buFont typeface="Arial" panose="020B0604020202020204" pitchFamily="34" charset="0"/>
              <a:buChar char="•"/>
            </a:pPr>
            <a:r>
              <a:rPr lang="sv-SE" sz="1100" dirty="0"/>
              <a:t>Planera</a:t>
            </a:r>
          </a:p>
          <a:p>
            <a:pPr marL="171450" indent="-171450">
              <a:buFont typeface="Arial" panose="020B0604020202020204" pitchFamily="34" charset="0"/>
              <a:buChar char="•"/>
            </a:pPr>
            <a:r>
              <a:rPr lang="sv-SE" sz="1100" dirty="0"/>
              <a:t>Kontrollera impulser</a:t>
            </a:r>
          </a:p>
          <a:p>
            <a:pPr marL="171450" indent="-171450">
              <a:buFont typeface="Arial" panose="020B0604020202020204" pitchFamily="34" charset="0"/>
              <a:buChar char="•"/>
            </a:pPr>
            <a:r>
              <a:rPr lang="sv-SE" sz="1100" dirty="0"/>
              <a:t>Tänka innan agera</a:t>
            </a:r>
          </a:p>
          <a:p>
            <a:pPr marL="171450" indent="-171450">
              <a:buFont typeface="Arial" panose="020B0604020202020204" pitchFamily="34" charset="0"/>
              <a:buChar char="•"/>
            </a:pPr>
            <a:r>
              <a:rPr lang="sv-SE" sz="1100" dirty="0"/>
              <a:t>Reflektera</a:t>
            </a:r>
          </a:p>
          <a:p>
            <a:pPr marL="171450" indent="-171450">
              <a:buFont typeface="Arial" panose="020B0604020202020204" pitchFamily="34" charset="0"/>
              <a:buChar char="•"/>
            </a:pPr>
            <a:r>
              <a:rPr lang="sv-SE" sz="1100" dirty="0"/>
              <a:t>Ångra oss</a:t>
            </a:r>
          </a:p>
          <a:p>
            <a:pPr marL="171450" indent="-171450">
              <a:buFont typeface="Arial" panose="020B0604020202020204" pitchFamily="34" charset="0"/>
              <a:buChar char="•"/>
            </a:pPr>
            <a:r>
              <a:rPr lang="sv-SE" sz="1100" dirty="0"/>
              <a:t>Hålla saker i minnet (arbetsminnet)</a:t>
            </a:r>
          </a:p>
          <a:p>
            <a:pPr marL="0" indent="0">
              <a:buFont typeface="Arial" panose="020B0604020202020204" pitchFamily="34" charset="0"/>
              <a:buNone/>
            </a:pPr>
            <a:endParaRPr lang="sv-SE" sz="11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1" dirty="0"/>
              <a:t>Övergång till nästa bild – om du vill gå in på hur mognaden går till:</a:t>
            </a:r>
          </a:p>
          <a:p>
            <a:pPr marL="0" indent="0">
              <a:buFont typeface="Arial" panose="020B0604020202020204" pitchFamily="34" charset="0"/>
              <a:buNone/>
            </a:pPr>
            <a:r>
              <a:rPr lang="sv-SE" sz="1100" dirty="0"/>
              <a:t>Det som händer när hjärnan ”mognar” ska vi titta närmare på.</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b="1" dirty="0"/>
              <a:t>Övergång till nästa bild – om du vill gå in direkt på fler av hjärnans inre delar (</a:t>
            </a:r>
            <a:r>
              <a:rPr lang="sv-SE" sz="1100" b="1" dirty="0" err="1"/>
              <a:t>amygdala</a:t>
            </a:r>
            <a:r>
              <a:rPr lang="sv-SE" sz="1100" b="1" dirty="0"/>
              <a:t> mm).</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kern="1200" dirty="0">
                <a:solidFill>
                  <a:schemeClr val="tx1"/>
                </a:solidFill>
                <a:effectLst/>
                <a:latin typeface="+mn-lt"/>
                <a:ea typeface="+mn-ea"/>
                <a:cs typeface="+mn-cs"/>
              </a:rPr>
              <a:t>Tankar är också kopplade till minnen och här behöver titta in i på hjärnans djupaste, eller innersta delar också.</a:t>
            </a:r>
          </a:p>
          <a:p>
            <a:pPr marL="0" indent="0">
              <a:buFont typeface="Arial" panose="020B0604020202020204" pitchFamily="34" charset="0"/>
              <a:buNone/>
            </a:pPr>
            <a:endParaRPr lang="sv-SE" sz="1100" dirty="0"/>
          </a:p>
          <a:p>
            <a:pPr marL="0" indent="0">
              <a:buFont typeface="Arial" panose="020B0604020202020204" pitchFamily="34" charset="0"/>
              <a:buNone/>
            </a:pPr>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10</a:t>
            </a:fld>
            <a:endParaRPr lang="sv-SE"/>
          </a:p>
        </p:txBody>
      </p:sp>
    </p:spTree>
    <p:extLst>
      <p:ext uri="{BB962C8B-B14F-4D97-AF65-F5344CB8AC3E}">
        <p14:creationId xmlns:p14="http://schemas.microsoft.com/office/powerpoint/2010/main" val="22968657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a:extLst>
              <a:ext uri="{FF2B5EF4-FFF2-40B4-BE49-F238E27FC236}">
                <a16:creationId xmlns:a16="http://schemas.microsoft.com/office/drawing/2014/main" id="{E53E2742-8D01-477E-8013-7949664CDAB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fld id="{E44B37E8-A471-416C-BEB9-DA432E0696B3}" type="slidenum">
              <a:rPr lang="en-US" altLang="sv-SE" sz="1200"/>
              <a:pPr/>
              <a:t>11</a:t>
            </a:fld>
            <a:endParaRPr lang="en-US" altLang="sv-SE" sz="1200"/>
          </a:p>
        </p:txBody>
      </p:sp>
      <p:sp>
        <p:nvSpPr>
          <p:cNvPr id="4099" name="Rectangle 2">
            <a:extLst>
              <a:ext uri="{FF2B5EF4-FFF2-40B4-BE49-F238E27FC236}">
                <a16:creationId xmlns:a16="http://schemas.microsoft.com/office/drawing/2014/main" id="{05EF1EB0-A4A4-4C63-8F9D-7196FE41F055}"/>
              </a:ext>
            </a:extLst>
          </p:cNvPr>
          <p:cNvSpPr>
            <a:spLocks noGrp="1" noRot="1" noChangeAspect="1" noChangeArrowheads="1" noTextEdit="1"/>
          </p:cNvSpPr>
          <p:nvPr>
            <p:ph type="sldImg"/>
          </p:nvPr>
        </p:nvSpPr>
        <p:spPr>
          <a:xfrm>
            <a:off x="914400" y="714375"/>
            <a:ext cx="3749675" cy="2109788"/>
          </a:xfrm>
          <a:ln/>
        </p:spPr>
      </p:sp>
      <p:sp>
        <p:nvSpPr>
          <p:cNvPr id="4100" name="Rectangle 3">
            <a:extLst>
              <a:ext uri="{FF2B5EF4-FFF2-40B4-BE49-F238E27FC236}">
                <a16:creationId xmlns:a16="http://schemas.microsoft.com/office/drawing/2014/main" id="{D2F61419-9151-40F5-AFFD-6C81204D8AE5}"/>
              </a:ext>
            </a:extLst>
          </p:cNvPr>
          <p:cNvSpPr>
            <a:spLocks noGrp="1" noChangeArrowheads="1"/>
          </p:cNvSpPr>
          <p:nvPr>
            <p:ph type="body" idx="1"/>
          </p:nvPr>
        </p:nvSpPr>
        <p:spPr>
          <a:xfrm>
            <a:off x="914400" y="2824163"/>
            <a:ext cx="4808538" cy="5494337"/>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r>
              <a:rPr lang="sv-SE" altLang="sv-SE" sz="1100" dirty="0">
                <a:latin typeface="+mn-lt"/>
                <a:ea typeface="SimSun" panose="02010600030101010101" pitchFamily="2" charset="-122"/>
              </a:rPr>
              <a:t>Bild till vänster visar ett tvärsnitt av hjärnan.</a:t>
            </a:r>
          </a:p>
          <a:p>
            <a:pPr algn="just" eaLnBrk="1" hangingPunct="1"/>
            <a:r>
              <a:rPr lang="sv-SE" altLang="sv-SE" sz="1100" dirty="0">
                <a:latin typeface="+mn-lt"/>
                <a:ea typeface="SimSun" panose="02010600030101010101" pitchFamily="2" charset="-122"/>
              </a:rPr>
              <a:t>Den yttre hjärnbarken (cortex) med grå substans består av nervceller.</a:t>
            </a:r>
          </a:p>
          <a:p>
            <a:pPr algn="just" eaLnBrk="1" hangingPunct="1"/>
            <a:r>
              <a:rPr lang="sv-SE" altLang="sv-SE" sz="1100" dirty="0">
                <a:latin typeface="+mn-lt"/>
                <a:ea typeface="SimSun" panose="02010600030101010101" pitchFamily="2" charset="-122"/>
              </a:rPr>
              <a:t>De inre delarna med vit substans består mest av nervcellernas långa utskott (</a:t>
            </a:r>
            <a:r>
              <a:rPr lang="sv-SE" altLang="sv-SE" sz="1100" dirty="0" err="1">
                <a:latin typeface="+mn-lt"/>
                <a:ea typeface="SimSun" panose="02010600030101010101" pitchFamily="2" charset="-122"/>
              </a:rPr>
              <a:t>axoner</a:t>
            </a:r>
            <a:r>
              <a:rPr lang="sv-SE" altLang="sv-SE" sz="1100" dirty="0">
                <a:latin typeface="+mn-lt"/>
                <a:ea typeface="SimSun" panose="02010600030101010101" pitchFamily="2" charset="-122"/>
              </a:rPr>
              <a:t>) som är isolerade av </a:t>
            </a:r>
            <a:r>
              <a:rPr lang="sv-SE" altLang="sv-SE" sz="1100" dirty="0" err="1">
                <a:latin typeface="+mn-lt"/>
                <a:ea typeface="SimSun" panose="02010600030101010101" pitchFamily="2" charset="-122"/>
              </a:rPr>
              <a:t>myelin</a:t>
            </a:r>
            <a:r>
              <a:rPr lang="sv-SE" altLang="sv-SE" sz="1100" dirty="0">
                <a:latin typeface="+mn-lt"/>
                <a:ea typeface="SimSun" panose="02010600030101010101" pitchFamily="2" charset="-122"/>
              </a:rPr>
              <a:t> (som ger den vitare färgen).</a:t>
            </a:r>
          </a:p>
          <a:p>
            <a:pPr algn="just" eaLnBrk="1" hangingPunct="1"/>
            <a:endParaRPr lang="sv-SE" altLang="sv-SE" sz="1100" dirty="0">
              <a:latin typeface="+mn-lt"/>
              <a:ea typeface="SimSun" panose="02010600030101010101" pitchFamily="2" charset="-122"/>
            </a:endParaRPr>
          </a:p>
          <a:p>
            <a:pPr algn="just" eaLnBrk="1" hangingPunct="1"/>
            <a:r>
              <a:rPr lang="sv-SE" altLang="sv-SE" sz="1100" dirty="0">
                <a:latin typeface="+mn-lt"/>
                <a:ea typeface="SimSun" panose="02010600030101010101" pitchFamily="2" charset="-122"/>
              </a:rPr>
              <a:t>Bild till höger (på grund av upphovsrätt kan vi inte lägga in bilden direkt, men du hämtar den via länken) är från en vetenskaplig </a:t>
            </a:r>
            <a:r>
              <a:rPr lang="sv-SE" altLang="sv-SE" sz="1100" dirty="0" err="1">
                <a:latin typeface="+mn-lt"/>
                <a:ea typeface="SimSun" panose="02010600030101010101" pitchFamily="2" charset="-122"/>
              </a:rPr>
              <a:t>reviewartikel</a:t>
            </a:r>
            <a:r>
              <a:rPr lang="sv-SE" altLang="sv-SE" sz="1100" dirty="0">
                <a:latin typeface="+mn-lt"/>
                <a:ea typeface="SimSun" panose="02010600030101010101" pitchFamily="2" charset="-122"/>
              </a:rPr>
              <a:t> från 2010:</a:t>
            </a:r>
          </a:p>
          <a:p>
            <a:r>
              <a:rPr lang="sv-SE" sz="1100" i="1" dirty="0" err="1">
                <a:latin typeface="+mn-lt"/>
              </a:rPr>
              <a:t>Structural</a:t>
            </a:r>
            <a:r>
              <a:rPr lang="sv-SE" sz="1100" i="1" dirty="0">
                <a:latin typeface="+mn-lt"/>
              </a:rPr>
              <a:t> MRI </a:t>
            </a:r>
            <a:r>
              <a:rPr lang="sv-SE" sz="1100" i="1" dirty="0" err="1">
                <a:latin typeface="+mn-lt"/>
              </a:rPr>
              <a:t>of</a:t>
            </a:r>
            <a:r>
              <a:rPr lang="sv-SE" sz="1100" i="1" dirty="0">
                <a:latin typeface="+mn-lt"/>
              </a:rPr>
              <a:t> </a:t>
            </a:r>
            <a:r>
              <a:rPr lang="sv-SE" sz="1100" i="1" dirty="0" err="1">
                <a:latin typeface="+mn-lt"/>
              </a:rPr>
              <a:t>Pediatric</a:t>
            </a:r>
            <a:r>
              <a:rPr lang="sv-SE" sz="1100" i="1" dirty="0">
                <a:latin typeface="+mn-lt"/>
              </a:rPr>
              <a:t> Brain </a:t>
            </a:r>
            <a:r>
              <a:rPr lang="sv-SE" sz="1100" i="1" dirty="0" err="1">
                <a:latin typeface="+mn-lt"/>
              </a:rPr>
              <a:t>Development</a:t>
            </a:r>
            <a:r>
              <a:rPr lang="sv-SE" sz="1100" i="1" dirty="0">
                <a:latin typeface="+mn-lt"/>
              </a:rPr>
              <a:t>: </a:t>
            </a:r>
            <a:r>
              <a:rPr lang="sv-SE" sz="1100" i="1" dirty="0" err="1">
                <a:latin typeface="+mn-lt"/>
              </a:rPr>
              <a:t>What</a:t>
            </a:r>
            <a:r>
              <a:rPr lang="sv-SE" sz="1100" i="1" dirty="0">
                <a:latin typeface="+mn-lt"/>
              </a:rPr>
              <a:t> </a:t>
            </a:r>
            <a:r>
              <a:rPr lang="sv-SE" sz="1100" i="1" dirty="0" err="1">
                <a:latin typeface="+mn-lt"/>
              </a:rPr>
              <a:t>Have</a:t>
            </a:r>
            <a:r>
              <a:rPr lang="sv-SE" sz="1100" i="1" dirty="0">
                <a:latin typeface="+mn-lt"/>
              </a:rPr>
              <a:t> </a:t>
            </a:r>
            <a:r>
              <a:rPr lang="sv-SE" sz="1100" i="1" dirty="0" err="1">
                <a:latin typeface="+mn-lt"/>
              </a:rPr>
              <a:t>We</a:t>
            </a:r>
            <a:r>
              <a:rPr lang="sv-SE" sz="1100" i="1" dirty="0">
                <a:latin typeface="+mn-lt"/>
              </a:rPr>
              <a:t> </a:t>
            </a:r>
            <a:r>
              <a:rPr lang="sv-SE" sz="1100" i="1" dirty="0" err="1">
                <a:latin typeface="+mn-lt"/>
              </a:rPr>
              <a:t>Learned</a:t>
            </a:r>
            <a:r>
              <a:rPr lang="sv-SE" sz="1100" i="1" dirty="0">
                <a:latin typeface="+mn-lt"/>
              </a:rPr>
              <a:t> and </a:t>
            </a:r>
            <a:r>
              <a:rPr lang="sv-SE" sz="1100" i="1" dirty="0" err="1">
                <a:latin typeface="+mn-lt"/>
              </a:rPr>
              <a:t>Where</a:t>
            </a:r>
            <a:r>
              <a:rPr lang="sv-SE" sz="1100" i="1" dirty="0">
                <a:latin typeface="+mn-lt"/>
              </a:rPr>
              <a:t> </a:t>
            </a:r>
            <a:r>
              <a:rPr lang="sv-SE" sz="1100" i="1" dirty="0" err="1">
                <a:latin typeface="+mn-lt"/>
              </a:rPr>
              <a:t>Are</a:t>
            </a:r>
            <a:r>
              <a:rPr lang="sv-SE" sz="1100" i="1" dirty="0">
                <a:latin typeface="+mn-lt"/>
              </a:rPr>
              <a:t> </a:t>
            </a:r>
            <a:r>
              <a:rPr lang="sv-SE" sz="1100" i="1" dirty="0" err="1">
                <a:latin typeface="+mn-lt"/>
              </a:rPr>
              <a:t>We</a:t>
            </a:r>
            <a:r>
              <a:rPr lang="sv-SE" sz="1100" i="1" dirty="0">
                <a:latin typeface="+mn-lt"/>
              </a:rPr>
              <a:t> Going?</a:t>
            </a:r>
          </a:p>
          <a:p>
            <a:r>
              <a:rPr lang="sv-SE" sz="1100" dirty="0">
                <a:latin typeface="+mn-lt"/>
              </a:rPr>
              <a:t>Jay N. </a:t>
            </a:r>
            <a:r>
              <a:rPr lang="sv-SE" sz="1100" dirty="0" err="1">
                <a:latin typeface="+mn-lt"/>
              </a:rPr>
              <a:t>Giedd</a:t>
            </a:r>
            <a:r>
              <a:rPr lang="sv-SE" sz="1100" dirty="0">
                <a:latin typeface="+mn-lt"/>
              </a:rPr>
              <a:t>* and Judith L. </a:t>
            </a:r>
            <a:r>
              <a:rPr lang="sv-SE" sz="1100" dirty="0" err="1">
                <a:latin typeface="+mn-lt"/>
              </a:rPr>
              <a:t>Rapoport</a:t>
            </a:r>
            <a:r>
              <a:rPr lang="sv-SE" sz="1100" dirty="0">
                <a:latin typeface="+mn-lt"/>
              </a:rPr>
              <a:t> DOI 10.1016/j.neuron.2010.08.040</a:t>
            </a:r>
            <a:endParaRPr lang="sv-SE" altLang="sv-SE" sz="1100" dirty="0">
              <a:latin typeface="+mn-lt"/>
              <a:ea typeface="SimSun" panose="02010600030101010101" pitchFamily="2" charset="-122"/>
            </a:endParaRPr>
          </a:p>
          <a:p>
            <a:pPr algn="just" eaLnBrk="1" hangingPunct="1"/>
            <a:endParaRPr lang="sv-SE" altLang="sv-SE" sz="1100" dirty="0">
              <a:latin typeface="+mn-lt"/>
              <a:ea typeface="SimSun" panose="02010600030101010101" pitchFamily="2" charset="-122"/>
            </a:endParaRPr>
          </a:p>
          <a:p>
            <a:pPr algn="just" eaLnBrk="1" hangingPunct="1"/>
            <a:r>
              <a:rPr lang="sv-SE" altLang="sv-SE" sz="1100" dirty="0">
                <a:latin typeface="+mn-lt"/>
                <a:ea typeface="SimSun" panose="02010600030101010101" pitchFamily="2" charset="-122"/>
              </a:rPr>
              <a:t>Färgskalan visar hur stor volym grå substans som olika områden i hjärnan har.</a:t>
            </a:r>
          </a:p>
          <a:p>
            <a:pPr algn="just" eaLnBrk="1" hangingPunct="1"/>
            <a:r>
              <a:rPr lang="sv-SE" altLang="sv-SE" sz="1100" dirty="0">
                <a:latin typeface="+mn-lt"/>
                <a:ea typeface="SimSun" panose="02010600030101010101" pitchFamily="2" charset="-122"/>
              </a:rPr>
              <a:t>Rött-rosa visar på större volym, och blå-lila visar på liten volym av grå substans.</a:t>
            </a:r>
          </a:p>
          <a:p>
            <a:pPr algn="just" eaLnBrk="1" hangingPunct="1"/>
            <a:endParaRPr lang="sv-SE" altLang="sv-SE" sz="1100" dirty="0">
              <a:latin typeface="+mn-lt"/>
              <a:ea typeface="SimSun" panose="02010600030101010101" pitchFamily="2" charset="-122"/>
            </a:endParaRPr>
          </a:p>
          <a:p>
            <a:pPr algn="just" eaLnBrk="1" hangingPunct="1"/>
            <a:r>
              <a:rPr lang="sv-SE" altLang="sv-SE" sz="1100" dirty="0">
                <a:latin typeface="+mn-lt"/>
                <a:ea typeface="SimSun" panose="02010600030101010101" pitchFamily="2" charset="-122"/>
              </a:rPr>
              <a:t>Hur kan vi tolka resultatet av mätningarna av grå substans som visas i bilden till höger?</a:t>
            </a:r>
          </a:p>
          <a:p>
            <a:pPr algn="just" eaLnBrk="1" hangingPunct="1"/>
            <a:endParaRPr lang="sv-SE" altLang="sv-SE" sz="1100" dirty="0">
              <a:latin typeface="+mn-lt"/>
              <a:ea typeface="SimSun" panose="02010600030101010101" pitchFamily="2" charset="-122"/>
            </a:endParaRPr>
          </a:p>
          <a:p>
            <a:pPr marL="171450" indent="-171450" algn="just" eaLnBrk="1" hangingPunct="1">
              <a:buFont typeface="Arial" panose="020B0604020202020204" pitchFamily="34" charset="0"/>
              <a:buChar char="•"/>
            </a:pPr>
            <a:r>
              <a:rPr lang="sv-SE" altLang="sv-SE" sz="1100" dirty="0">
                <a:latin typeface="+mn-lt"/>
                <a:ea typeface="SimSun" panose="02010600030101010101" pitchFamily="2" charset="-122"/>
              </a:rPr>
              <a:t>Volymen grå substans minskar med ökad ålder.</a:t>
            </a:r>
          </a:p>
          <a:p>
            <a:pPr marL="171450" indent="-171450" algn="just" eaLnBrk="1" hangingPunct="1">
              <a:buFont typeface="Arial" panose="020B0604020202020204" pitchFamily="34" charset="0"/>
              <a:buChar char="•"/>
            </a:pPr>
            <a:r>
              <a:rPr lang="sv-SE" altLang="sv-SE" sz="1100" dirty="0">
                <a:latin typeface="+mn-lt"/>
                <a:ea typeface="SimSun" panose="02010600030101010101" pitchFamily="2" charset="-122"/>
              </a:rPr>
              <a:t>Pannloben har kvar mer grå substans längre än de bakre delarna av hjärnan.</a:t>
            </a:r>
          </a:p>
          <a:p>
            <a:pPr marL="171450" indent="-171450" algn="just" eaLnBrk="1" hangingPunct="1">
              <a:buFont typeface="Arial" panose="020B0604020202020204" pitchFamily="34" charset="0"/>
              <a:buChar char="•"/>
            </a:pPr>
            <a:r>
              <a:rPr lang="sv-SE" altLang="sv-SE" sz="1100" dirty="0">
                <a:latin typeface="+mn-lt"/>
                <a:ea typeface="SimSun" panose="02010600030101010101" pitchFamily="2" charset="-122"/>
              </a:rPr>
              <a:t>Antalet nervceller minskar</a:t>
            </a:r>
          </a:p>
          <a:p>
            <a:pPr marL="171450" indent="-171450" algn="just" eaLnBrk="1" hangingPunct="1">
              <a:buFont typeface="Arial" panose="020B0604020202020204" pitchFamily="34" charset="0"/>
              <a:buChar char="•"/>
            </a:pPr>
            <a:r>
              <a:rPr lang="sv-SE" altLang="sv-SE" sz="1100" dirty="0">
                <a:latin typeface="+mn-lt"/>
                <a:ea typeface="SimSun" panose="02010600030101010101" pitchFamily="2" charset="-122"/>
              </a:rPr>
              <a:t>Antalet kopplingar mellan nervceller minskar</a:t>
            </a:r>
          </a:p>
          <a:p>
            <a:pPr marL="171450" marR="0" lvl="0" indent="-1714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dirty="0">
                <a:latin typeface="+mn-lt"/>
              </a:rPr>
              <a:t>Prefrontala cortex mognar sist under utvecklingen från barn till vuxen.</a:t>
            </a:r>
            <a:endParaRPr lang="sv-SE" altLang="sv-SE" sz="1100" dirty="0">
              <a:latin typeface="+mn-lt"/>
              <a:ea typeface="SimSun" panose="02010600030101010101" pitchFamily="2" charset="-122"/>
            </a:endParaRPr>
          </a:p>
          <a:p>
            <a:pPr algn="just" eaLnBrk="1" hangingPunct="1"/>
            <a:endParaRPr lang="sv-SE" altLang="sv-SE" sz="1100" dirty="0">
              <a:latin typeface="+mn-lt"/>
              <a:ea typeface="SimSun" panose="02010600030101010101" pitchFamily="2" charset="-122"/>
            </a:endParaRPr>
          </a:p>
          <a:p>
            <a:pPr algn="just" eaLnBrk="1" hangingPunct="1"/>
            <a:r>
              <a:rPr lang="sv-SE" altLang="sv-SE" sz="1100" b="1" dirty="0">
                <a:latin typeface="+mn-lt"/>
                <a:ea typeface="SimSun" panose="02010600030101010101" pitchFamily="2" charset="-122"/>
              </a:rPr>
              <a:t>Övergång till nästa bild:</a:t>
            </a:r>
          </a:p>
          <a:p>
            <a:pPr algn="just" eaLnBrk="1" hangingPunct="1"/>
            <a:r>
              <a:rPr lang="sv-SE" altLang="sv-SE" sz="1100" dirty="0">
                <a:latin typeface="+mn-lt"/>
                <a:ea typeface="SimSun" panose="02010600030101010101" pitchFamily="2" charset="-122"/>
              </a:rPr>
              <a:t>Samtidigt som den grå substansen minskar så ökar den vita substansen.</a:t>
            </a:r>
          </a:p>
          <a:p>
            <a:pPr algn="just" eaLnBrk="1" hangingPunct="1"/>
            <a:r>
              <a:rPr lang="sv-SE" altLang="sv-SE" sz="1100" dirty="0">
                <a:latin typeface="+mn-lt"/>
                <a:ea typeface="SimSun" panose="02010600030101010101" pitchFamily="2" charset="-122"/>
              </a:rPr>
              <a:t>Den vita substansen, </a:t>
            </a:r>
            <a:r>
              <a:rPr lang="sv-SE" altLang="sv-SE" sz="1100" dirty="0" err="1">
                <a:latin typeface="+mn-lt"/>
                <a:ea typeface="SimSun" panose="02010600030101010101" pitchFamily="2" charset="-122"/>
              </a:rPr>
              <a:t>myelinet</a:t>
            </a:r>
            <a:r>
              <a:rPr lang="sv-SE" altLang="sv-SE" sz="1100" dirty="0">
                <a:latin typeface="+mn-lt"/>
                <a:ea typeface="SimSun" panose="02010600030101010101" pitchFamily="2" charset="-122"/>
              </a:rPr>
              <a:t>, som ger effektivare signalöverföring.</a:t>
            </a:r>
          </a:p>
          <a:p>
            <a:pPr marL="0" marR="0" lvl="0" indent="0" algn="just" defTabSz="914400" rtl="0" eaLnBrk="1" fontAlgn="auto" latinLnBrk="0" hangingPunct="1">
              <a:lnSpc>
                <a:spcPct val="100000"/>
              </a:lnSpc>
              <a:spcBef>
                <a:spcPts val="0"/>
              </a:spcBef>
              <a:spcAft>
                <a:spcPts val="0"/>
              </a:spcAft>
              <a:buClrTx/>
              <a:buSzTx/>
              <a:buFontTx/>
              <a:buNone/>
              <a:tabLst/>
              <a:defRPr/>
            </a:pPr>
            <a:r>
              <a:rPr lang="sv-SE" altLang="sv-SE" sz="1100" dirty="0">
                <a:latin typeface="+mn-lt"/>
                <a:ea typeface="SimSun" panose="02010600030101010101" pitchFamily="2" charset="-122"/>
              </a:rPr>
              <a:t>Hjärnan mognar alltså bakifrån och framåt. Tankarnas plats i pannloben mognar sent.</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sv-SE" altLang="sv-SE" sz="1100" dirty="0">
              <a:latin typeface="+mn-lt"/>
              <a:ea typeface="SimSun" panose="02010600030101010101" pitchFamily="2" charset="-122"/>
            </a:endParaRPr>
          </a:p>
          <a:p>
            <a:pPr algn="just" eaLnBrk="1" hangingPunct="1"/>
            <a:endParaRPr lang="sv-SE" altLang="sv-SE" sz="1100" dirty="0">
              <a:latin typeface="+mn-lt"/>
              <a:ea typeface="SimSun" panose="02010600030101010101" pitchFamily="2" charset="-122"/>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773113" y="903288"/>
            <a:ext cx="3740150" cy="2103437"/>
          </a:xfrm>
        </p:spPr>
      </p:sp>
      <p:sp>
        <p:nvSpPr>
          <p:cNvPr id="3" name="Platshållare för anteckningar 2"/>
          <p:cNvSpPr>
            <a:spLocks noGrp="1"/>
          </p:cNvSpPr>
          <p:nvPr>
            <p:ph type="body" idx="1"/>
          </p:nvPr>
        </p:nvSpPr>
        <p:spPr>
          <a:xfrm>
            <a:off x="685800" y="3453319"/>
            <a:ext cx="5486400" cy="4547681"/>
          </a:xfrm>
        </p:spPr>
        <p:txBody>
          <a:bodyPr/>
          <a:lstStyle/>
          <a:p>
            <a:r>
              <a:rPr lang="sv-SE" altLang="sv-SE" sz="1100" dirty="0">
                <a:latin typeface="+mn-lt"/>
                <a:ea typeface="SimSun" panose="02010600030101010101" pitchFamily="2" charset="-122"/>
              </a:rPr>
              <a:t>Pannloben där vi kan tänka logiskt, förstå konsekvenser, ta genomtänkta beslut är inte fullt utvecklad förrän efter 20-årsåldern.</a:t>
            </a:r>
          </a:p>
          <a:p>
            <a:endParaRPr lang="sv-SE" sz="1100" dirty="0">
              <a:latin typeface="+mn-lt"/>
              <a:ea typeface="SimSun" panose="02010600030101010101" pitchFamily="2" charset="-122"/>
            </a:endParaRPr>
          </a:p>
          <a:p>
            <a:r>
              <a:rPr lang="sv-SE" sz="1100" dirty="0">
                <a:latin typeface="+mn-lt"/>
                <a:ea typeface="SimSun" panose="02010600030101010101" pitchFamily="2" charset="-122"/>
              </a:rPr>
              <a:t>Förslag på diskussionsfråga i bilden handlar om åldersgränser (se </a:t>
            </a:r>
            <a:r>
              <a:rPr lang="sv-SE" sz="1100" dirty="0">
                <a:latin typeface="+mn-lt"/>
                <a:hlinkClick r:id="rId3"/>
              </a:rPr>
              <a:t>Åldersgränser i Sverige – </a:t>
            </a:r>
            <a:r>
              <a:rPr lang="sv-SE" sz="1100" dirty="0" err="1">
                <a:latin typeface="+mn-lt"/>
                <a:hlinkClick r:id="rId3"/>
              </a:rPr>
              <a:t>Wikipedia</a:t>
            </a:r>
            <a:r>
              <a:rPr lang="sv-SE" sz="1100" dirty="0">
                <a:latin typeface="+mn-lt"/>
              </a:rPr>
              <a:t>)</a:t>
            </a:r>
            <a:r>
              <a:rPr lang="sv-SE" sz="1100" dirty="0">
                <a:latin typeface="+mn-lt"/>
                <a:ea typeface="SimSun" panose="02010600030101010101" pitchFamily="2" charset="-122"/>
              </a:rPr>
              <a:t>.</a:t>
            </a:r>
          </a:p>
          <a:p>
            <a:r>
              <a:rPr lang="sv-SE" sz="1100" dirty="0">
                <a:latin typeface="+mn-lt"/>
                <a:ea typeface="SimSun" panose="02010600030101010101" pitchFamily="2" charset="-122"/>
              </a:rPr>
              <a:t>Exempel på åldersgränser:</a:t>
            </a:r>
          </a:p>
          <a:p>
            <a:r>
              <a:rPr lang="sv-SE" sz="1100" dirty="0">
                <a:latin typeface="+mn-lt"/>
                <a:ea typeface="SimSun" panose="02010600030101010101" pitchFamily="2" charset="-122"/>
              </a:rPr>
              <a:t>13 år: öppna konto i sociala medier, besöka ungdomsmottagningar, utföra lättare arbete</a:t>
            </a:r>
          </a:p>
          <a:p>
            <a:r>
              <a:rPr lang="sv-SE" sz="1100" dirty="0">
                <a:latin typeface="+mn-lt"/>
                <a:ea typeface="SimSun" panose="02010600030101010101" pitchFamily="2" charset="-122"/>
              </a:rPr>
              <a:t>15 år: köpa energidryck, sexuell myndighetsålder, straffmyndig</a:t>
            </a:r>
          </a:p>
          <a:p>
            <a:r>
              <a:rPr lang="sv-SE" sz="1100" dirty="0">
                <a:latin typeface="+mn-lt"/>
                <a:ea typeface="SimSun" panose="02010600030101010101" pitchFamily="2" charset="-122"/>
              </a:rPr>
              <a:t>18 år: rösta i politiska val, ta körkort för bil, ansöka om vapenlicens</a:t>
            </a:r>
          </a:p>
          <a:p>
            <a:r>
              <a:rPr lang="sv-SE" sz="1100" dirty="0">
                <a:latin typeface="+mn-lt"/>
                <a:ea typeface="SimSun" panose="02010600030101010101" pitchFamily="2" charset="-122"/>
              </a:rPr>
              <a:t>21 år: ta körkort för medelstor buss och tung lastbil, taxiförarlicens, </a:t>
            </a:r>
          </a:p>
          <a:p>
            <a:r>
              <a:rPr lang="sv-SE" sz="1100" dirty="0">
                <a:latin typeface="+mn-lt"/>
                <a:ea typeface="SimSun" panose="02010600030101010101" pitchFamily="2" charset="-122"/>
              </a:rPr>
              <a:t>25 år: sterilisera sig på sjukhus, adoptera, få reklam för alkohol</a:t>
            </a:r>
          </a:p>
          <a:p>
            <a:endParaRPr lang="sv-SE" sz="1100" dirty="0">
              <a:latin typeface="+mn-lt"/>
            </a:endParaRPr>
          </a:p>
          <a:p>
            <a:r>
              <a:rPr lang="sv-SE" sz="1100" b="1" dirty="0">
                <a:latin typeface="+mn-lt"/>
              </a:rPr>
              <a:t>Övergång till nästa bild:</a:t>
            </a:r>
          </a:p>
          <a:p>
            <a:r>
              <a:rPr lang="sv-SE" sz="1100" dirty="0">
                <a:latin typeface="+mn-lt"/>
              </a:rPr>
              <a:t>Så vad händer när hjärnan mognar?</a:t>
            </a:r>
          </a:p>
        </p:txBody>
      </p:sp>
      <p:sp>
        <p:nvSpPr>
          <p:cNvPr id="4" name="Platshållare för bildnummer 3"/>
          <p:cNvSpPr>
            <a:spLocks noGrp="1"/>
          </p:cNvSpPr>
          <p:nvPr>
            <p:ph type="sldNum" sz="quarter" idx="5"/>
          </p:nvPr>
        </p:nvSpPr>
        <p:spPr/>
        <p:txBody>
          <a:bodyPr/>
          <a:lstStyle/>
          <a:p>
            <a:fld id="{FAD31592-3C66-914C-8F2B-350F777116DA}" type="slidenum">
              <a:rPr lang="sv-SE" smtClean="0"/>
              <a:t>12</a:t>
            </a:fld>
            <a:endParaRPr lang="sv-SE"/>
          </a:p>
        </p:txBody>
      </p:sp>
    </p:spTree>
    <p:extLst>
      <p:ext uri="{BB962C8B-B14F-4D97-AF65-F5344CB8AC3E}">
        <p14:creationId xmlns:p14="http://schemas.microsoft.com/office/powerpoint/2010/main" val="2969824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3556000" cy="2000250"/>
          </a:xfrm>
        </p:spPr>
      </p:sp>
      <p:sp>
        <p:nvSpPr>
          <p:cNvPr id="3" name="Platshållare för anteckningar 2"/>
          <p:cNvSpPr>
            <a:spLocks noGrp="1"/>
          </p:cNvSpPr>
          <p:nvPr>
            <p:ph type="body" idx="1"/>
          </p:nvPr>
        </p:nvSpPr>
        <p:spPr/>
        <p:txBody>
          <a:bodyPr/>
          <a:lstStyle/>
          <a:p>
            <a:r>
              <a:rPr lang="sv-SE" sz="1100" dirty="0"/>
              <a:t>En liknelse för hjärnans mognad är att den går från att vara lite rörig till mer ordnad och enklare.</a:t>
            </a:r>
          </a:p>
          <a:p>
            <a:r>
              <a:rPr lang="sv-SE" sz="1100" dirty="0"/>
              <a:t>Kopplingar mellan nervceller som inte används rensas bort. Den högra bilden i svartvitt visar förgreningar med flera sidospår, som kanske fanns tidigare, men nu är borta.</a:t>
            </a:r>
          </a:p>
          <a:p>
            <a:endParaRPr lang="sv-SE" sz="1100" dirty="0"/>
          </a:p>
          <a:p>
            <a:r>
              <a:rPr lang="sv-SE" sz="1100" dirty="0"/>
              <a:t>Ett aktivt järnvägsspår utan ”störningar”. Bara den koppling som används underhålls. Sidokopplingar rensas bort.</a:t>
            </a:r>
          </a:p>
          <a:p>
            <a:r>
              <a:rPr lang="sv-SE" sz="1100" dirty="0"/>
              <a:t>(som alla metaforer har denna sina begränsningar)</a:t>
            </a:r>
          </a:p>
          <a:p>
            <a:endParaRPr lang="sv-SE" sz="1100" dirty="0"/>
          </a:p>
          <a:p>
            <a:r>
              <a:rPr lang="sv-SE" sz="1100" b="1" dirty="0"/>
              <a:t>Övergång till nästa bild 14:</a:t>
            </a:r>
          </a:p>
          <a:p>
            <a:r>
              <a:rPr lang="sv-SE" sz="1100" dirty="0"/>
              <a:t>Vad vi gör i våra liv påverkar vilka kopplingar vi får när vi utvecklas.</a:t>
            </a:r>
          </a:p>
        </p:txBody>
      </p:sp>
      <p:sp>
        <p:nvSpPr>
          <p:cNvPr id="4" name="Platshållare för bildnummer 3"/>
          <p:cNvSpPr>
            <a:spLocks noGrp="1"/>
          </p:cNvSpPr>
          <p:nvPr>
            <p:ph type="sldNum" sz="quarter" idx="5"/>
          </p:nvPr>
        </p:nvSpPr>
        <p:spPr/>
        <p:txBody>
          <a:bodyPr/>
          <a:lstStyle/>
          <a:p>
            <a:fld id="{FAD31592-3C66-914C-8F2B-350F777116DA}" type="slidenum">
              <a:rPr lang="sv-SE" smtClean="0"/>
              <a:t>13</a:t>
            </a:fld>
            <a:endParaRPr lang="sv-SE"/>
          </a:p>
        </p:txBody>
      </p:sp>
    </p:spTree>
    <p:extLst>
      <p:ext uri="{BB962C8B-B14F-4D97-AF65-F5344CB8AC3E}">
        <p14:creationId xmlns:p14="http://schemas.microsoft.com/office/powerpoint/2010/main" val="31916300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4032250" cy="2268538"/>
          </a:xfrm>
        </p:spPr>
      </p:sp>
      <p:sp>
        <p:nvSpPr>
          <p:cNvPr id="3" name="Platshållare för anteckningar 2"/>
          <p:cNvSpPr>
            <a:spLocks noGrp="1"/>
          </p:cNvSpPr>
          <p:nvPr>
            <p:ph type="body" idx="1"/>
          </p:nvPr>
        </p:nvSpPr>
        <p:spPr>
          <a:xfrm>
            <a:off x="685800" y="3638145"/>
            <a:ext cx="5486400" cy="4362855"/>
          </a:xfrm>
        </p:spPr>
        <p:txBody>
          <a:bodyPr/>
          <a:lstStyle/>
          <a:p>
            <a:r>
              <a:rPr lang="sv-SE" sz="1100" b="0" dirty="0"/>
              <a:t>Användningen av mobiler har ökat drastiskt.</a:t>
            </a:r>
          </a:p>
          <a:p>
            <a:r>
              <a:rPr lang="sv-SE" sz="1100" b="0" dirty="0"/>
              <a:t>Antal timmar som vi som människor totalt sett lägger på att scrolla i exempelvis sociala medier tar tid från andra saker vi kan stimulera våra hjärnor med.</a:t>
            </a:r>
          </a:p>
          <a:p>
            <a:endParaRPr lang="sv-SE" sz="1100" b="0" dirty="0"/>
          </a:p>
          <a:p>
            <a:r>
              <a:rPr lang="sv-SE" sz="1100" b="0" dirty="0"/>
              <a:t>Diskutera vad de fyra bilderna bakom mobiltelefonbilden kan tänkas symbolisera i en diskussion om vi lägger vår tid på i relation till hjärnans mognad och utveckling.</a:t>
            </a:r>
          </a:p>
          <a:p>
            <a:endParaRPr lang="sv-SE" sz="1100" b="0" dirty="0"/>
          </a:p>
          <a:p>
            <a:r>
              <a:rPr lang="sv-SE" sz="1100" b="0" dirty="0"/>
              <a:t>Tänkbara kopplingar man kan göra till bilderna är att mobilen konkurrerar ut:</a:t>
            </a:r>
          </a:p>
          <a:p>
            <a:pPr marL="171450" indent="-171450">
              <a:buFont typeface="Arial" panose="020B0604020202020204" pitchFamily="34" charset="0"/>
              <a:buChar char="•"/>
            </a:pPr>
            <a:r>
              <a:rPr lang="sv-SE" sz="1100" b="0" dirty="0"/>
              <a:t>Vara ute, uppleva natur/miljö med kroppen (övre bild till vänster), även bilden nere till vänster visar hur ett barn upplever en julgran</a:t>
            </a:r>
          </a:p>
          <a:p>
            <a:pPr marL="171450" indent="-171450">
              <a:buFont typeface="Arial" panose="020B0604020202020204" pitchFamily="34" charset="0"/>
              <a:buChar char="•"/>
            </a:pPr>
            <a:r>
              <a:rPr lang="sv-SE" sz="1100" b="0" dirty="0"/>
              <a:t>Använda kreativa uttryck, t ex måla (övre bild till höger), musik (mikrofonbilden)</a:t>
            </a:r>
          </a:p>
          <a:p>
            <a:pPr marL="171450" indent="-171450">
              <a:buFont typeface="Arial" panose="020B0604020202020204" pitchFamily="34" charset="0"/>
              <a:buChar char="•"/>
            </a:pPr>
            <a:r>
              <a:rPr lang="sv-SE" sz="1100" b="0" dirty="0"/>
              <a:t>Umgås med andra (i bilden visas barn/vuxen), dvs träning i relationella färdigheter</a:t>
            </a:r>
          </a:p>
          <a:p>
            <a:endParaRPr lang="sv-SE" sz="1100" b="1" dirty="0"/>
          </a:p>
          <a:p>
            <a:r>
              <a:rPr lang="sv-SE" sz="1100" b="1" dirty="0"/>
              <a:t>Övergång till nästa bild 15-17 (för gymnasiet):</a:t>
            </a:r>
          </a:p>
          <a:p>
            <a:r>
              <a:rPr lang="sv-SE" sz="1100" dirty="0"/>
              <a:t>Hur skapas det effektiva kopplingar i hjärnan (”vem rensar ogräset”)? </a:t>
            </a:r>
            <a:br>
              <a:rPr lang="sv-SE" sz="1100" dirty="0"/>
            </a:br>
            <a:r>
              <a:rPr lang="sv-SE" sz="1100" dirty="0"/>
              <a:t>Vad händer biologiskt när hjärnan mognar?</a:t>
            </a:r>
          </a:p>
          <a:p>
            <a:endParaRPr lang="sv-SE" sz="1100" dirty="0"/>
          </a:p>
          <a:p>
            <a:r>
              <a:rPr lang="sv-SE" sz="1100" b="1" dirty="0"/>
              <a:t>Övergång till nästa bild (bild 18):</a:t>
            </a:r>
          </a:p>
          <a:p>
            <a:r>
              <a:rPr lang="sv-SE" sz="1100" dirty="0"/>
              <a:t>Vi ska titta närmare på hur tankar kan påverka det som händer i kroppen.</a:t>
            </a:r>
          </a:p>
        </p:txBody>
      </p:sp>
      <p:sp>
        <p:nvSpPr>
          <p:cNvPr id="4" name="Platshållare för bildnummer 3"/>
          <p:cNvSpPr>
            <a:spLocks noGrp="1"/>
          </p:cNvSpPr>
          <p:nvPr>
            <p:ph type="sldNum" sz="quarter" idx="5"/>
          </p:nvPr>
        </p:nvSpPr>
        <p:spPr/>
        <p:txBody>
          <a:bodyPr/>
          <a:lstStyle/>
          <a:p>
            <a:fld id="{FAD31592-3C66-914C-8F2B-350F777116DA}" type="slidenum">
              <a:rPr lang="sv-SE" smtClean="0"/>
              <a:t>14</a:t>
            </a:fld>
            <a:endParaRPr lang="sv-SE"/>
          </a:p>
        </p:txBody>
      </p:sp>
    </p:spTree>
    <p:extLst>
      <p:ext uri="{BB962C8B-B14F-4D97-AF65-F5344CB8AC3E}">
        <p14:creationId xmlns:p14="http://schemas.microsoft.com/office/powerpoint/2010/main" val="32948372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dirty="0"/>
              <a:t>För gymnasiet</a:t>
            </a:r>
          </a:p>
          <a:p>
            <a:endParaRPr lang="sv-SE" sz="1100" dirty="0"/>
          </a:p>
          <a:p>
            <a:r>
              <a:rPr lang="sv-SE" sz="1100" dirty="0"/>
              <a:t>Hjärnan mognar med hjälp av immunceller</a:t>
            </a:r>
          </a:p>
          <a:p>
            <a:pPr marL="171450" indent="-171450">
              <a:buFont typeface="Arial" panose="020B0604020202020204" pitchFamily="34" charset="0"/>
              <a:buChar char="•"/>
            </a:pPr>
            <a:r>
              <a:rPr lang="sv-SE" sz="1100" dirty="0"/>
              <a:t>Vissa immunceller rensar bort svagt kopplade nervceller.</a:t>
            </a:r>
          </a:p>
          <a:p>
            <a:pPr marL="171450" indent="-171450">
              <a:buFont typeface="Arial" panose="020B0604020202020204" pitchFamily="34" charset="0"/>
              <a:buChar char="•"/>
            </a:pPr>
            <a:r>
              <a:rPr lang="sv-SE" sz="1100" dirty="0"/>
              <a:t>Andra immunceller (</a:t>
            </a:r>
            <a:r>
              <a:rPr lang="sv-SE" sz="1100" dirty="0" err="1"/>
              <a:t>oligodendrocyter</a:t>
            </a:r>
            <a:r>
              <a:rPr lang="sv-SE" sz="1100" dirty="0"/>
              <a:t>) bygger på </a:t>
            </a:r>
            <a:r>
              <a:rPr lang="sv-SE" sz="1100" dirty="0" err="1"/>
              <a:t>myelinskikt</a:t>
            </a:r>
            <a:r>
              <a:rPr lang="sv-SE" sz="1100" dirty="0"/>
              <a:t> på nervcellernas utskott (</a:t>
            </a:r>
            <a:r>
              <a:rPr lang="sv-SE" sz="1100" dirty="0" err="1"/>
              <a:t>axon</a:t>
            </a:r>
            <a:r>
              <a:rPr lang="sv-SE" sz="1100" dirty="0"/>
              <a:t>).</a:t>
            </a:r>
          </a:p>
          <a:p>
            <a:pPr marL="171450" indent="-171450">
              <a:buFont typeface="Arial" panose="020B0604020202020204" pitchFamily="34" charset="0"/>
              <a:buChar char="•"/>
            </a:pPr>
            <a:r>
              <a:rPr lang="sv-SE" sz="1100" dirty="0" err="1"/>
              <a:t>Myelinet</a:t>
            </a:r>
            <a:r>
              <a:rPr lang="sv-SE" sz="1100" dirty="0"/>
              <a:t> ökar ”vit substans” i hjärnan.</a:t>
            </a:r>
          </a:p>
          <a:p>
            <a:pPr marL="171450" indent="-171450">
              <a:buFont typeface="Arial" panose="020B0604020202020204" pitchFamily="34" charset="0"/>
              <a:buChar char="•"/>
            </a:pPr>
            <a:r>
              <a:rPr lang="sv-SE" sz="1100" dirty="0"/>
              <a:t>Mer </a:t>
            </a:r>
            <a:r>
              <a:rPr lang="sv-SE" sz="1100" dirty="0" err="1"/>
              <a:t>myelin</a:t>
            </a:r>
            <a:r>
              <a:rPr lang="sv-SE" sz="1100" dirty="0"/>
              <a:t> ger snabbare signalöverföring</a:t>
            </a:r>
          </a:p>
          <a:p>
            <a:endParaRPr lang="sv-SE" sz="1100" dirty="0"/>
          </a:p>
          <a:p>
            <a:r>
              <a:rPr lang="sv-SE" sz="1100" b="1" dirty="0"/>
              <a:t>Övergång till nästa bild:</a:t>
            </a:r>
          </a:p>
          <a:p>
            <a:r>
              <a:rPr lang="sv-SE" sz="1100" dirty="0"/>
              <a:t>Liknande process händer när vi lär oss nya saker.</a:t>
            </a:r>
          </a:p>
          <a:p>
            <a:r>
              <a:rPr lang="sv-SE" sz="1100" dirty="0"/>
              <a:t>När vi repeterar så skapas mer stabila hjärnkopplingar.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kern="1200" dirty="0">
                <a:solidFill>
                  <a:schemeClr val="tx1"/>
                </a:solidFill>
                <a:effectLst/>
                <a:latin typeface="+mn-lt"/>
                <a:ea typeface="+mn-ea"/>
                <a:cs typeface="+mn-cs"/>
              </a:rPr>
              <a:t>Tankar är också kopplade till minnen och här behöver titta in i på hjärnans djupaste, eller innersta delar också.</a:t>
            </a:r>
          </a:p>
          <a:p>
            <a:endParaRPr lang="sv-SE" sz="1100" dirty="0"/>
          </a:p>
          <a:p>
            <a:r>
              <a:rPr lang="sv-SE" sz="1100" dirty="0"/>
              <a:t>                                                                                                                                                    </a:t>
            </a:r>
          </a:p>
        </p:txBody>
      </p:sp>
      <p:sp>
        <p:nvSpPr>
          <p:cNvPr id="4" name="Platshållare för bildnummer 3"/>
          <p:cNvSpPr>
            <a:spLocks noGrp="1"/>
          </p:cNvSpPr>
          <p:nvPr>
            <p:ph type="sldNum" sz="quarter" idx="5"/>
          </p:nvPr>
        </p:nvSpPr>
        <p:spPr/>
        <p:txBody>
          <a:bodyPr/>
          <a:lstStyle/>
          <a:p>
            <a:fld id="{FAD31592-3C66-914C-8F2B-350F777116DA}" type="slidenum">
              <a:rPr lang="sv-SE" smtClean="0"/>
              <a:t>15</a:t>
            </a:fld>
            <a:endParaRPr lang="sv-SE"/>
          </a:p>
        </p:txBody>
      </p:sp>
    </p:spTree>
    <p:extLst>
      <p:ext uri="{BB962C8B-B14F-4D97-AF65-F5344CB8AC3E}">
        <p14:creationId xmlns:p14="http://schemas.microsoft.com/office/powerpoint/2010/main" val="2562256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36588"/>
            <a:ext cx="3740150" cy="2103437"/>
          </a:xfrm>
        </p:spPr>
      </p:sp>
      <p:sp>
        <p:nvSpPr>
          <p:cNvPr id="3" name="Platshållare för anteckningar 2"/>
          <p:cNvSpPr>
            <a:spLocks noGrp="1"/>
          </p:cNvSpPr>
          <p:nvPr>
            <p:ph type="body" idx="1"/>
          </p:nvPr>
        </p:nvSpPr>
        <p:spPr>
          <a:xfrm>
            <a:off x="685800" y="2976664"/>
            <a:ext cx="5486400" cy="502433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För gymnasiet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Ta upp fakta som står i bilden (eller ta bort all information och behåll bara bakgrundsbilden där bara namn på delarna finns).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Prefrontala </a:t>
            </a:r>
            <a:r>
              <a:rPr lang="sv-SE" sz="1100" b="1" dirty="0" err="1"/>
              <a:t>kortex</a:t>
            </a:r>
            <a:r>
              <a:rPr lang="sv-SE" sz="1100" b="1" dirty="0"/>
              <a:t>: </a:t>
            </a:r>
            <a:r>
              <a:rPr lang="sv-SE" sz="1100" dirty="0"/>
              <a:t>Beslutsfattande, logiskt tänkande, impulskontroll. Viktig del för att reglerar känslor och hjälper oss att tänka innan vi reagerar.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Limbiska systemet: </a:t>
            </a:r>
            <a:r>
              <a:rPr lang="sv-SE" sz="1100" dirty="0"/>
              <a:t>Här bearbetas känslor och beteenden, viktigt även för att skapa minnen.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Talamus: </a:t>
            </a:r>
            <a:r>
              <a:rPr lang="sv-SE" sz="1100" dirty="0"/>
              <a:t>Viktig omkopplingsstation. Här filtreras och sorteras nervsignaler från alla sinnen (utom luktsinnet som går direkt till </a:t>
            </a:r>
            <a:r>
              <a:rPr lang="sv-SE" sz="1100" dirty="0" err="1"/>
              <a:t>tinningsloberna</a:t>
            </a:r>
            <a:r>
              <a:rPr lang="sv-SE" sz="1100" dirty="0"/>
              <a:t>) innan de skickas till olika lober i storhjärnan (t ex synintryck till nackloben).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Hippocampus: </a:t>
            </a:r>
            <a:r>
              <a:rPr lang="sv-SE" sz="1100" dirty="0"/>
              <a:t>Lagrar minnen (här ”sitter” långtidsminnet) och kopplar ihop ny information. Kopplar känslor till minnen – "hur kände jag mig sist detta hände?”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err="1"/>
              <a:t>Amygdala</a:t>
            </a:r>
            <a:r>
              <a:rPr lang="sv-SE" sz="1100" b="1" dirty="0"/>
              <a:t>: </a:t>
            </a:r>
            <a:r>
              <a:rPr lang="sv-SE" sz="1100" dirty="0"/>
              <a:t>Kopplar tankar till känslor, t.ex. rädsla eller glädje. Snabbt larmsystem!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Hypotalamus: </a:t>
            </a:r>
            <a:r>
              <a:rPr lang="sv-SE" sz="1100" dirty="0"/>
              <a:t>Viktig i att styra kroppens fysiska reaktioner (hjärtslag, svettning, hormoner).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Övergång till nästa bild: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När vi är med om något kommunicerar de olika delarna av hjärnan med varandra. Vi tar ett exempel.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16</a:t>
            </a:fld>
            <a:endParaRPr lang="sv-SE"/>
          </a:p>
        </p:txBody>
      </p:sp>
    </p:spTree>
    <p:extLst>
      <p:ext uri="{BB962C8B-B14F-4D97-AF65-F5344CB8AC3E}">
        <p14:creationId xmlns:p14="http://schemas.microsoft.com/office/powerpoint/2010/main" val="21949670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4751388" cy="2673350"/>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För gymnasiet</a:t>
            </a:r>
          </a:p>
          <a:p>
            <a:endParaRPr lang="sv-SE" sz="1100" dirty="0"/>
          </a:p>
          <a:p>
            <a:r>
              <a:rPr lang="sv-SE" sz="1100" dirty="0"/>
              <a:t>Exemplet är animerat så att fyra olika delar markeras i exemplet (</a:t>
            </a:r>
            <a:r>
              <a:rPr lang="sv-SE" sz="1100" dirty="0" err="1"/>
              <a:t>amygdala</a:t>
            </a:r>
            <a:r>
              <a:rPr lang="sv-SE" sz="1100" dirty="0"/>
              <a:t>, hypotalamus, </a:t>
            </a:r>
            <a:r>
              <a:rPr lang="sv-SE" sz="1100" dirty="0" err="1"/>
              <a:t>hippocampus</a:t>
            </a:r>
            <a:r>
              <a:rPr lang="sv-SE" sz="1100" dirty="0"/>
              <a:t> och prefrontala cortex). </a:t>
            </a:r>
          </a:p>
          <a:p>
            <a:pPr>
              <a:buNone/>
            </a:pPr>
            <a:endParaRPr lang="sv-SE" sz="1100" b="0" dirty="0"/>
          </a:p>
          <a:p>
            <a:pPr>
              <a:buNone/>
            </a:pPr>
            <a:r>
              <a:rPr lang="sv-SE" sz="1100" b="0" dirty="0"/>
              <a:t>Vi tar ett exempel på hur olika delar av hjärnan kan kommunicera med varandra när vi är med om något.</a:t>
            </a:r>
          </a:p>
          <a:p>
            <a:pPr>
              <a:buNone/>
            </a:pPr>
            <a:endParaRPr lang="sv-SE" sz="1100" b="0" dirty="0"/>
          </a:p>
          <a:p>
            <a:pPr>
              <a:buNone/>
            </a:pPr>
            <a:r>
              <a:rPr lang="sv-SE" sz="1100" b="0" dirty="0"/>
              <a:t>Exempel:</a:t>
            </a:r>
          </a:p>
          <a:p>
            <a:pPr>
              <a:buFont typeface="Arial" panose="020B0604020202020204" pitchFamily="34" charset="0"/>
              <a:buNone/>
            </a:pPr>
            <a:r>
              <a:rPr lang="sv-SE" sz="1100" b="0" dirty="0"/>
              <a:t>Du går ensam på en mörk gata och hör fotsteg bakom dig. </a:t>
            </a:r>
          </a:p>
          <a:p>
            <a:pPr marL="742950" lvl="1" indent="-285750">
              <a:buFont typeface="Arial" panose="020B0604020202020204" pitchFamily="34" charset="0"/>
              <a:buChar char="•"/>
            </a:pPr>
            <a:r>
              <a:rPr lang="sv-SE" sz="1100" b="0" dirty="0" err="1"/>
              <a:t>Amygdala</a:t>
            </a:r>
            <a:r>
              <a:rPr lang="sv-SE" sz="1100" b="0" dirty="0"/>
              <a:t> reagerar och skickar en varningssignal: "Det kan vara farligt!"</a:t>
            </a:r>
          </a:p>
          <a:p>
            <a:pPr marL="742950" lvl="1" indent="-285750">
              <a:buFont typeface="Arial" panose="020B0604020202020204" pitchFamily="34" charset="0"/>
              <a:buChar char="•"/>
            </a:pPr>
            <a:r>
              <a:rPr lang="sv-SE" sz="1100" b="0" dirty="0"/>
              <a:t>Hypotalamus aktiverar kroppen – hjärtat slår snabbare, muskler spänns.</a:t>
            </a:r>
          </a:p>
          <a:p>
            <a:pPr marL="742950" lvl="1" indent="-285750">
              <a:buFont typeface="Arial" panose="020B0604020202020204" pitchFamily="34" charset="0"/>
              <a:buChar char="•"/>
            </a:pPr>
            <a:r>
              <a:rPr lang="sv-SE" sz="1100" b="0" dirty="0"/>
              <a:t>Hippocampus försöker avgöra om du varit i en liknande situation tidigare.</a:t>
            </a:r>
          </a:p>
          <a:p>
            <a:pPr marL="742950" lvl="1" indent="-285750">
              <a:buFont typeface="Arial" panose="020B0604020202020204" pitchFamily="34" charset="0"/>
              <a:buChar char="•"/>
            </a:pPr>
            <a:r>
              <a:rPr lang="sv-SE" sz="1100" b="0" dirty="0"/>
              <a:t>Prefrontala </a:t>
            </a:r>
            <a:r>
              <a:rPr lang="sv-SE" sz="1100" b="0" dirty="0" err="1"/>
              <a:t>kortex</a:t>
            </a:r>
            <a:r>
              <a:rPr lang="sv-SE" sz="1100" b="0" dirty="0"/>
              <a:t> kan hjälpa dig att tänka logiskt: "Det är bara någon som också går hem."</a:t>
            </a:r>
          </a:p>
          <a:p>
            <a:endParaRPr lang="sv-SE" sz="1100" dirty="0"/>
          </a:p>
          <a:p>
            <a:r>
              <a:rPr lang="sv-SE" sz="1100" b="1" dirty="0"/>
              <a:t>Övergång till nästa bild:</a:t>
            </a:r>
          </a:p>
          <a:p>
            <a:r>
              <a:rPr lang="sv-SE" sz="1100" dirty="0"/>
              <a:t>Vi tar ett annat exempel också för att visa på samspelet mellan olika delar.</a:t>
            </a:r>
          </a:p>
        </p:txBody>
      </p:sp>
      <p:sp>
        <p:nvSpPr>
          <p:cNvPr id="4" name="Platshållare för bildnummer 3"/>
          <p:cNvSpPr>
            <a:spLocks noGrp="1"/>
          </p:cNvSpPr>
          <p:nvPr>
            <p:ph type="sldNum" sz="quarter" idx="5"/>
          </p:nvPr>
        </p:nvSpPr>
        <p:spPr/>
        <p:txBody>
          <a:bodyPr/>
          <a:lstStyle/>
          <a:p>
            <a:fld id="{FAD31592-3C66-914C-8F2B-350F777116DA}" type="slidenum">
              <a:rPr lang="sv-SE" smtClean="0"/>
              <a:t>17</a:t>
            </a:fld>
            <a:endParaRPr lang="sv-SE"/>
          </a:p>
        </p:txBody>
      </p:sp>
    </p:spTree>
    <p:extLst>
      <p:ext uri="{BB962C8B-B14F-4D97-AF65-F5344CB8AC3E}">
        <p14:creationId xmlns:p14="http://schemas.microsoft.com/office/powerpoint/2010/main" val="26324666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3198813" cy="1798638"/>
          </a:xfrm>
        </p:spPr>
      </p:sp>
      <p:sp>
        <p:nvSpPr>
          <p:cNvPr id="3" name="Platshållare för anteckningar 2"/>
          <p:cNvSpPr>
            <a:spLocks noGrp="1"/>
          </p:cNvSpPr>
          <p:nvPr>
            <p:ph type="body" idx="1"/>
          </p:nvPr>
        </p:nvSpPr>
        <p:spPr>
          <a:xfrm>
            <a:off x="685800" y="3064213"/>
            <a:ext cx="5486400" cy="4936787"/>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Till dig som lärare: Syftet med detta exempel är att visa på hur tankar kan ge upphov till kroppsliga reaktioner. Man kan även kalla det för en kort meditation. Förslagsvis börjar du berätta enligt nedanstående manus utan att förklara vad som ska hända.</a:t>
            </a:r>
          </a:p>
          <a:p>
            <a:endParaRPr lang="sv-SE" sz="1100" noProof="0" dirty="0"/>
          </a:p>
          <a:p>
            <a:pPr>
              <a:buNone/>
            </a:pPr>
            <a:r>
              <a:rPr lang="sv-SE" sz="1100" b="0" noProof="0" dirty="0"/>
              <a:t>Ni får gärna blunda nu och bara lyssna på min instruktion. </a:t>
            </a:r>
          </a:p>
          <a:p>
            <a:pPr>
              <a:buNone/>
            </a:pPr>
            <a:r>
              <a:rPr lang="sv-SE" sz="1100" b="1" noProof="0" dirty="0"/>
              <a:t>Tänk dig att du står i ett kök. </a:t>
            </a:r>
            <a:r>
              <a:rPr lang="sv-SE" sz="1100" noProof="0" dirty="0"/>
              <a:t>Framför dig ligger en solgul citron på en skärbräda. Den blanka ytan glänser i ljuset. </a:t>
            </a:r>
          </a:p>
          <a:p>
            <a:pPr>
              <a:buNone/>
            </a:pPr>
            <a:r>
              <a:rPr lang="sv-SE" sz="1100" noProof="0" dirty="0"/>
              <a:t>Du tar upp citronen – den känns kall och lite knottrig mot fingrarna. Du sätter kniven i den och skär långsamt itu den.</a:t>
            </a:r>
          </a:p>
          <a:p>
            <a:pPr>
              <a:buNone/>
            </a:pPr>
            <a:endParaRPr lang="sv-SE" sz="1100" noProof="0" dirty="0"/>
          </a:p>
          <a:p>
            <a:pPr>
              <a:buNone/>
            </a:pPr>
            <a:r>
              <a:rPr lang="sv-SE" sz="1100" b="1" noProof="0" dirty="0"/>
              <a:t>Direkt sprider sig den friska, syrliga doften. </a:t>
            </a:r>
            <a:r>
              <a:rPr lang="sv-SE" sz="1100" noProof="0" dirty="0"/>
              <a:t>Den är så stark att den sticker lite i näsan. </a:t>
            </a:r>
          </a:p>
          <a:p>
            <a:pPr>
              <a:buNone/>
            </a:pPr>
            <a:r>
              <a:rPr lang="sv-SE" sz="1100" noProof="0" dirty="0"/>
              <a:t>Du skär en klyfta och ser hur saften pärlar sig längs snittytan. </a:t>
            </a:r>
          </a:p>
          <a:p>
            <a:pPr>
              <a:buNone/>
            </a:pPr>
            <a:r>
              <a:rPr lang="sv-SE" sz="1100" noProof="0" dirty="0"/>
              <a:t>Den glittrar, och du märker att du sväljer redan innan du tagit en tugga.</a:t>
            </a:r>
          </a:p>
          <a:p>
            <a:pPr>
              <a:buNone/>
            </a:pPr>
            <a:r>
              <a:rPr lang="sv-SE" sz="1100" noProof="0" dirty="0"/>
              <a:t>Tänk dig nu att d</a:t>
            </a:r>
            <a:r>
              <a:rPr lang="sv-SE" sz="1100" b="1" noProof="0" dirty="0"/>
              <a:t>u lyfter citronklyftan till munnen.</a:t>
            </a:r>
            <a:br>
              <a:rPr lang="sv-SE" sz="1100" noProof="0" dirty="0"/>
            </a:br>
            <a:r>
              <a:rPr lang="sv-SE" sz="1100" noProof="0" dirty="0"/>
              <a:t>Du biter i den. En explosion av det sura slår till på tungan. Det drar ihop sig i kinderna. </a:t>
            </a:r>
          </a:p>
          <a:p>
            <a:pPr>
              <a:buNone/>
            </a:pPr>
            <a:r>
              <a:rPr lang="sv-SE" sz="1100" noProof="0" dirty="0"/>
              <a:t>Citronens saft rinner in i mungiporna och ner mot halsen. </a:t>
            </a:r>
          </a:p>
          <a:p>
            <a:pPr>
              <a:buNone/>
            </a:pPr>
            <a:r>
              <a:rPr lang="sv-SE" sz="1100" noProof="0" dirty="0"/>
              <a:t>Munnen blir full av saliv. </a:t>
            </a:r>
          </a:p>
          <a:p>
            <a:pPr>
              <a:buNone/>
            </a:pPr>
            <a:endParaRPr lang="sv-SE" sz="1100" noProof="0" dirty="0"/>
          </a:p>
          <a:p>
            <a:pPr>
              <a:buNone/>
            </a:pPr>
            <a:r>
              <a:rPr lang="sv-SE" sz="1100" noProof="0" dirty="0"/>
              <a:t>Hur många kunde känna att det vattnade sig i munnen? </a:t>
            </a:r>
          </a:p>
          <a:p>
            <a:pPr>
              <a:buNone/>
            </a:pPr>
            <a:endParaRPr lang="sv-SE" sz="1100" noProof="0" dirty="0"/>
          </a:p>
          <a:p>
            <a:pPr>
              <a:buNone/>
            </a:pPr>
            <a:r>
              <a:rPr lang="sv-SE" sz="1100" noProof="0" dirty="0"/>
              <a:t>Det här gjorde vi för att illustrera att tankar kan sätta igång processer i kroppen. Bara genom att vi tänker på en citron kan det dra igång salivproduktionen. </a:t>
            </a:r>
          </a:p>
          <a:p>
            <a:pPr>
              <a:buNone/>
            </a:pPr>
            <a:endParaRPr lang="sv-SE" sz="1100" noProof="0" dirty="0"/>
          </a:p>
          <a:p>
            <a:r>
              <a:rPr lang="sv-SE" sz="1100" b="1" dirty="0"/>
              <a:t>Övergång till nästa bild:</a:t>
            </a:r>
          </a:p>
          <a:p>
            <a:r>
              <a:rPr lang="sv-SE" sz="1100" b="0" noProof="0" dirty="0"/>
              <a:t>Tankar påverkar oss på många sätt.</a:t>
            </a:r>
            <a:endParaRPr lang="sv-SE" sz="1100" noProof="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18</a:t>
            </a:fld>
            <a:endParaRPr lang="sv-SE"/>
          </a:p>
        </p:txBody>
      </p:sp>
    </p:spTree>
    <p:extLst>
      <p:ext uri="{BB962C8B-B14F-4D97-AF65-F5344CB8AC3E}">
        <p14:creationId xmlns:p14="http://schemas.microsoft.com/office/powerpoint/2010/main" val="34534078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812800" y="904875"/>
            <a:ext cx="3409950" cy="1917700"/>
          </a:xfrm>
        </p:spPr>
      </p:sp>
      <p:sp>
        <p:nvSpPr>
          <p:cNvPr id="3" name="Platshållare för anteckningar 2"/>
          <p:cNvSpPr>
            <a:spLocks noGrp="1"/>
          </p:cNvSpPr>
          <p:nvPr>
            <p:ph type="body" idx="1"/>
          </p:nvPr>
        </p:nvSpPr>
        <p:spPr/>
        <p:txBody>
          <a:bodyPr/>
          <a:lstStyle/>
          <a:p>
            <a:r>
              <a:rPr lang="sv-SE" sz="1100" b="0" dirty="0"/>
              <a:t>Ta upp:</a:t>
            </a:r>
          </a:p>
          <a:p>
            <a:pPr marL="171450" indent="-171450">
              <a:buFont typeface="Arial" panose="020B0604020202020204" pitchFamily="34" charset="0"/>
              <a:buChar char="•"/>
            </a:pPr>
            <a:r>
              <a:rPr lang="sv-SE" sz="1100" b="0" dirty="0"/>
              <a:t>Tankar kan påverka kroppen och känslor</a:t>
            </a:r>
          </a:p>
          <a:p>
            <a:pPr marL="171450" indent="-171450">
              <a:buFont typeface="Arial" panose="020B0604020202020204" pitchFamily="34" charset="0"/>
              <a:buChar char="•"/>
            </a:pPr>
            <a:r>
              <a:rPr lang="sv-SE" sz="1100" b="0" dirty="0"/>
              <a:t>Tankar om att något kommer bli jobbigt, eller gå fel – det kan kännas i kroppen (t ex spänd i magen, högre puls, rynkad panna)</a:t>
            </a:r>
          </a:p>
          <a:p>
            <a:pPr marL="171450" indent="-171450">
              <a:buFont typeface="Arial" panose="020B0604020202020204" pitchFamily="34" charset="0"/>
              <a:buChar char="•"/>
            </a:pPr>
            <a:r>
              <a:rPr lang="sv-SE" sz="1100" b="0" dirty="0"/>
              <a:t>Tankar om att något roligt ska hända – ger också effekter (positiv förväntan, pirr i magen, vilja att skratta, leende)</a:t>
            </a:r>
          </a:p>
          <a:p>
            <a:endParaRPr lang="sv-SE" sz="1100" b="1" dirty="0"/>
          </a:p>
          <a:p>
            <a:r>
              <a:rPr lang="sv-SE" sz="1100" b="1" dirty="0"/>
              <a:t>Övergång till nästa bild (bild 21)– om du vill göra en meditation:</a:t>
            </a:r>
          </a:p>
          <a:p>
            <a:r>
              <a:rPr lang="sv-SE" sz="1100" b="0" dirty="0"/>
              <a:t>Ett sätt att låta tankarna vila och hitta ett lugn är att meditera. Vi ska prova en kort meditation.</a:t>
            </a:r>
          </a:p>
          <a:p>
            <a:endParaRPr lang="sv-SE" sz="1100" b="1" dirty="0"/>
          </a:p>
          <a:p>
            <a:r>
              <a:rPr lang="sv-SE" sz="1100" b="1" dirty="0"/>
              <a:t>Övergång till nästa bild (bild 22)– om du vill gå direkt till evolutionära perspektiv och frågan om varför vi har tankar:</a:t>
            </a:r>
          </a:p>
          <a:p>
            <a:r>
              <a:rPr lang="sv-SE" sz="1100" b="0" dirty="0"/>
              <a:t>Man kan fråga sig varför vi har tankar?</a:t>
            </a:r>
          </a:p>
          <a:p>
            <a:endParaRPr lang="sv-SE" sz="1100" b="0" dirty="0"/>
          </a:p>
          <a:p>
            <a:endParaRPr lang="sv-SE" sz="1100" b="1"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19</a:t>
            </a:fld>
            <a:endParaRPr lang="sv-SE"/>
          </a:p>
        </p:txBody>
      </p:sp>
    </p:spTree>
    <p:extLst>
      <p:ext uri="{BB962C8B-B14F-4D97-AF65-F5344CB8AC3E}">
        <p14:creationId xmlns:p14="http://schemas.microsoft.com/office/powerpoint/2010/main" val="42376801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C33C-9211-2AAE-D918-CD59C8101C5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EF2867FB-16DA-12A8-1759-69E51ACA87A4}"/>
              </a:ext>
            </a:extLst>
          </p:cNvPr>
          <p:cNvSpPr>
            <a:spLocks noGrp="1" noRot="1" noChangeAspect="1"/>
          </p:cNvSpPr>
          <p:nvPr>
            <p:ph type="sldImg"/>
          </p:nvPr>
        </p:nvSpPr>
        <p:spPr>
          <a:xfrm>
            <a:off x="685800" y="588963"/>
            <a:ext cx="3565525" cy="2005012"/>
          </a:xfrm>
        </p:spPr>
      </p:sp>
      <p:sp>
        <p:nvSpPr>
          <p:cNvPr id="3" name="Platshållare för anteckningar 2">
            <a:extLst>
              <a:ext uri="{FF2B5EF4-FFF2-40B4-BE49-F238E27FC236}">
                <a16:creationId xmlns:a16="http://schemas.microsoft.com/office/drawing/2014/main" id="{E1EF7AB9-9484-EDBD-56C8-42638BC3AF1B}"/>
              </a:ext>
            </a:extLst>
          </p:cNvPr>
          <p:cNvSpPr>
            <a:spLocks noGrp="1"/>
          </p:cNvSpPr>
          <p:nvPr>
            <p:ph type="body" idx="1"/>
          </p:nvPr>
        </p:nvSpPr>
        <p:spPr>
          <a:xfrm>
            <a:off x="685800" y="2752928"/>
            <a:ext cx="5486400" cy="524807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Översiktsbild som visar delar som kan ingå i undervisning om psykisk hälsa.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dirty="0"/>
              <a:t>I materialet ingår flera av dessa delar. De kan komma att kompletteras med fler delar framöver.</a:t>
            </a:r>
          </a:p>
          <a:p>
            <a:endParaRPr lang="sv-SE" sz="1100" dirty="0"/>
          </a:p>
          <a:p>
            <a:r>
              <a:rPr lang="sv-SE" sz="1100" dirty="0"/>
              <a:t>Svart text motsvarar innehållet i de moduler som ingår i undervisningsmaterialet.</a:t>
            </a:r>
          </a:p>
          <a:p>
            <a:r>
              <a:rPr lang="sv-SE" sz="1100" dirty="0"/>
              <a:t>Vit text för delar som för närvarande inte ingår i undervisningsmaterialet.</a:t>
            </a:r>
          </a:p>
          <a:p>
            <a:r>
              <a:rPr lang="sv-SE" sz="1100" dirty="0"/>
              <a:t>Röd färg för den modul som tas upp i denna PPT.</a:t>
            </a:r>
          </a:p>
          <a:p>
            <a:endParaRPr lang="sv-SE" sz="1100" dirty="0"/>
          </a:p>
          <a:p>
            <a:pPr marL="0" indent="0">
              <a:lnSpc>
                <a:spcPct val="107000"/>
              </a:lnSpc>
              <a:spcAft>
                <a:spcPts val="800"/>
              </a:spcAft>
              <a:buNone/>
            </a:pPr>
            <a:r>
              <a:rPr lang="sv-SE" sz="1100" b="1" dirty="0"/>
              <a:t>Syftet med modulen Tankar är att ge eleverna </a:t>
            </a:r>
          </a:p>
          <a:p>
            <a:pPr marL="171450" indent="-171450">
              <a:lnSpc>
                <a:spcPct val="107000"/>
              </a:lnSpc>
              <a:spcAft>
                <a:spcPts val="800"/>
              </a:spcAft>
              <a:buFont typeface="Arial" panose="020B0604020202020204" pitchFamily="34" charset="0"/>
              <a:buChar char="•"/>
            </a:pPr>
            <a:r>
              <a:rPr lang="sv-SE" sz="1100" b="0" dirty="0"/>
              <a:t>Kunskaper om tankar som nätverk av nervsignaler och pannlobens betydelse.</a:t>
            </a:r>
          </a:p>
          <a:p>
            <a:pPr marL="171450" indent="-171450">
              <a:lnSpc>
                <a:spcPct val="107000"/>
              </a:lnSpc>
              <a:spcAft>
                <a:spcPts val="800"/>
              </a:spcAft>
              <a:buFont typeface="Arial" panose="020B0604020202020204" pitchFamily="34" charset="0"/>
              <a:buChar char="•"/>
            </a:pPr>
            <a:r>
              <a:rPr lang="sv-SE" sz="1100" b="0" dirty="0"/>
              <a:t>Förståelse för att tankar påverkas av känslor, förnimmelser och beteenden.</a:t>
            </a:r>
          </a:p>
          <a:p>
            <a:pPr marL="171450" indent="-171450">
              <a:lnSpc>
                <a:spcPct val="107000"/>
              </a:lnSpc>
              <a:spcAft>
                <a:spcPts val="800"/>
              </a:spcAft>
              <a:buFont typeface="Arial" panose="020B0604020202020204" pitchFamily="34" charset="0"/>
              <a:buChar char="•"/>
            </a:pPr>
            <a:r>
              <a:rPr lang="sv-SE" sz="1100" b="0" dirty="0"/>
              <a:t>Kunskaper om pannlobens utveckling och effekter av det på våra förmågor att ta beslut.</a:t>
            </a:r>
          </a:p>
          <a:p>
            <a:pPr marL="171450" indent="-171450">
              <a:lnSpc>
                <a:spcPct val="107000"/>
              </a:lnSpc>
              <a:spcAft>
                <a:spcPts val="800"/>
              </a:spcAft>
              <a:buFont typeface="Arial" panose="020B0604020202020204" pitchFamily="34" charset="0"/>
              <a:buChar char="•"/>
            </a:pPr>
            <a:r>
              <a:rPr lang="sv-SE" sz="1100" b="0" dirty="0"/>
              <a:t>Förståelse för att tankar kan generera och upprätthålla känslor.</a:t>
            </a:r>
          </a:p>
          <a:p>
            <a:pPr marL="171450" indent="-171450">
              <a:lnSpc>
                <a:spcPct val="107000"/>
              </a:lnSpc>
              <a:spcAft>
                <a:spcPts val="800"/>
              </a:spcAft>
              <a:buFont typeface="Arial" panose="020B0604020202020204" pitchFamily="34" charset="0"/>
              <a:buChar char="•"/>
            </a:pPr>
            <a:r>
              <a:rPr lang="sv-SE" sz="1100" b="0" dirty="0"/>
              <a:t>Verktyg för att hantera tankar (meditation, påverka tankemönster).</a:t>
            </a:r>
          </a:p>
          <a:p>
            <a:pPr marL="171450" indent="-171450">
              <a:lnSpc>
                <a:spcPct val="107000"/>
              </a:lnSpc>
              <a:spcAft>
                <a:spcPts val="800"/>
              </a:spcAft>
              <a:buFont typeface="Arial" panose="020B0604020202020204" pitchFamily="34" charset="0"/>
              <a:buChar char="•"/>
            </a:pPr>
            <a:r>
              <a:rPr lang="sv-SE" sz="1100" b="0" dirty="0"/>
              <a:t>Kunskap om varför vi har tankar ur ett evolutionärt perspektiv.</a:t>
            </a:r>
          </a:p>
          <a:p>
            <a:pPr marL="171450" indent="-171450">
              <a:lnSpc>
                <a:spcPct val="107000"/>
              </a:lnSpc>
              <a:spcAft>
                <a:spcPts val="800"/>
              </a:spcAft>
              <a:buFont typeface="Arial" panose="020B0604020202020204" pitchFamily="34" charset="0"/>
              <a:buChar char="•"/>
            </a:pPr>
            <a:r>
              <a:rPr lang="sv-SE" sz="1100" b="0" dirty="0"/>
              <a:t>Kunskap om att hjärnan är energikrävande och effekter av att den gärna sparar energi.</a:t>
            </a:r>
          </a:p>
          <a:p>
            <a:pPr marL="171450" indent="-171450">
              <a:lnSpc>
                <a:spcPct val="107000"/>
              </a:lnSpc>
              <a:spcAft>
                <a:spcPts val="800"/>
              </a:spcAft>
              <a:buFont typeface="Arial" panose="020B0604020202020204" pitchFamily="34" charset="0"/>
              <a:buChar char="•"/>
            </a:pPr>
            <a:r>
              <a:rPr lang="sv-SE" sz="1100" b="0" dirty="0"/>
              <a:t>Förståelse för att hjärnan är formbar (plastisk)</a:t>
            </a:r>
          </a:p>
          <a:p>
            <a:pPr marL="0" indent="0">
              <a:lnSpc>
                <a:spcPct val="107000"/>
              </a:lnSpc>
              <a:spcAft>
                <a:spcPts val="800"/>
              </a:spcAft>
              <a:buFont typeface="Arial" panose="020B0604020202020204" pitchFamily="34" charset="0"/>
              <a:buNone/>
            </a:pPr>
            <a:r>
              <a:rPr lang="sv-SE" sz="1100" b="1" dirty="0"/>
              <a:t>För gymnasienivå </a:t>
            </a:r>
            <a:r>
              <a:rPr lang="sv-SE" sz="1100" b="0" dirty="0"/>
              <a:t>kan ytterligare lärandemål kopplas till hormon- och nervsystem:</a:t>
            </a:r>
          </a:p>
          <a:p>
            <a:pPr marL="171450" indent="-171450">
              <a:lnSpc>
                <a:spcPct val="107000"/>
              </a:lnSpc>
              <a:spcAft>
                <a:spcPts val="800"/>
              </a:spcAft>
              <a:buFont typeface="Arial" panose="020B0604020202020204" pitchFamily="34" charset="0"/>
              <a:buChar char="•"/>
            </a:pPr>
            <a:r>
              <a:rPr lang="sv-SE" sz="1100" b="0" dirty="0"/>
              <a:t>Kunna förklara hur mognaden av hjärnan sker på cellnivå (</a:t>
            </a:r>
            <a:r>
              <a:rPr lang="sv-SE" sz="1100" b="0" dirty="0" err="1"/>
              <a:t>myelinisering</a:t>
            </a:r>
            <a:r>
              <a:rPr lang="sv-SE" sz="1100" b="0" dirty="0"/>
              <a:t>, rensning av synapser).</a:t>
            </a:r>
          </a:p>
          <a:p>
            <a:pPr marL="171450" indent="-171450">
              <a:lnSpc>
                <a:spcPct val="107000"/>
              </a:lnSpc>
              <a:spcAft>
                <a:spcPts val="800"/>
              </a:spcAft>
              <a:buFont typeface="Arial" panose="020B0604020202020204" pitchFamily="34" charset="0"/>
              <a:buChar char="•"/>
            </a:pPr>
            <a:r>
              <a:rPr lang="sv-SE" sz="1100" b="0" dirty="0"/>
              <a:t>Kunna beskriva några funktioner hos inre hjärnstrukturer (</a:t>
            </a:r>
            <a:r>
              <a:rPr lang="sv-SE" sz="1100" b="0" dirty="0" err="1"/>
              <a:t>amygdala</a:t>
            </a:r>
            <a:r>
              <a:rPr lang="sv-SE" sz="1100" b="0" dirty="0"/>
              <a:t>, </a:t>
            </a:r>
            <a:r>
              <a:rPr lang="sv-SE" sz="1100" b="0" dirty="0" err="1"/>
              <a:t>hippocampus</a:t>
            </a:r>
            <a:r>
              <a:rPr lang="sv-SE" sz="1100" b="0" dirty="0"/>
              <a:t>, hypotalamus).</a:t>
            </a:r>
          </a:p>
          <a:p>
            <a:pPr marL="171450" indent="-171450">
              <a:lnSpc>
                <a:spcPct val="107000"/>
              </a:lnSpc>
              <a:spcAft>
                <a:spcPts val="800"/>
              </a:spcAft>
              <a:buFont typeface="Arial" panose="020B0604020202020204" pitchFamily="34" charset="0"/>
              <a:buChar char="•"/>
            </a:pPr>
            <a:endParaRPr lang="sv-SE" sz="1100" b="0" dirty="0"/>
          </a:p>
          <a:p>
            <a:pPr marL="171450" indent="-171450">
              <a:lnSpc>
                <a:spcPct val="107000"/>
              </a:lnSpc>
              <a:spcAft>
                <a:spcPts val="800"/>
              </a:spcAft>
              <a:buFont typeface="Arial" panose="020B0604020202020204" pitchFamily="34" charset="0"/>
              <a:buChar char="•"/>
            </a:pPr>
            <a:endParaRPr lang="sv-SE" sz="1100" b="0" dirty="0"/>
          </a:p>
        </p:txBody>
      </p:sp>
      <p:sp>
        <p:nvSpPr>
          <p:cNvPr id="4" name="Platshållare för bildnummer 3">
            <a:extLst>
              <a:ext uri="{FF2B5EF4-FFF2-40B4-BE49-F238E27FC236}">
                <a16:creationId xmlns:a16="http://schemas.microsoft.com/office/drawing/2014/main" id="{2F77519B-3F7F-4BAF-7DD1-7D8233B28E63}"/>
              </a:ext>
            </a:extLst>
          </p:cNvPr>
          <p:cNvSpPr>
            <a:spLocks noGrp="1"/>
          </p:cNvSpPr>
          <p:nvPr>
            <p:ph type="sldNum" sz="quarter" idx="5"/>
          </p:nvPr>
        </p:nvSpPr>
        <p:spPr/>
        <p:txBody>
          <a:bodyPr/>
          <a:lstStyle/>
          <a:p>
            <a:fld id="{FAD31592-3C66-914C-8F2B-350F777116DA}" type="slidenum">
              <a:rPr lang="sv-SE" smtClean="0"/>
              <a:t>2</a:t>
            </a:fld>
            <a:endParaRPr lang="sv-SE"/>
          </a:p>
        </p:txBody>
      </p:sp>
    </p:spTree>
    <p:extLst>
      <p:ext uri="{BB962C8B-B14F-4D97-AF65-F5344CB8AC3E}">
        <p14:creationId xmlns:p14="http://schemas.microsoft.com/office/powerpoint/2010/main" val="22643160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7:notes"/>
          <p:cNvSpPr txBox="1">
            <a:spLocks noGrp="1"/>
          </p:cNvSpPr>
          <p:nvPr>
            <p:ph type="body" idx="1"/>
          </p:nvPr>
        </p:nvSpPr>
        <p:spPr>
          <a:xfrm>
            <a:off x="685800" y="2694562"/>
            <a:ext cx="5486400" cy="5306438"/>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sv-SE" sz="1100" dirty="0">
                <a:latin typeface="+mn-lt"/>
              </a:rPr>
              <a:t>Till dig som lärare: Syftet med denna övning är att visa på meditation som ett sätt att vägleda tankarna. Syftet med meditationer är i regel att finna lugn eller fokus.</a:t>
            </a:r>
          </a:p>
          <a:p>
            <a:pPr marL="0" lvl="0" indent="0" algn="l" rtl="0">
              <a:spcBef>
                <a:spcPts val="0"/>
              </a:spcBef>
              <a:spcAft>
                <a:spcPts val="0"/>
              </a:spcAft>
              <a:buNone/>
            </a:pPr>
            <a:r>
              <a:rPr lang="sv-SE" sz="1100" dirty="0">
                <a:latin typeface="+mn-lt"/>
              </a:rPr>
              <a:t>Texten nedan är skriven för att ge en guidning där detaljerna som nämns är viktiga för att flytta fokus till olika kroppsdelar och olika intryck.</a:t>
            </a:r>
          </a:p>
          <a:p>
            <a:pPr marL="0" lvl="0" indent="0" algn="l" rtl="0">
              <a:spcBef>
                <a:spcPts val="0"/>
              </a:spcBef>
              <a:spcAft>
                <a:spcPts val="0"/>
              </a:spcAft>
              <a:buNone/>
            </a:pPr>
            <a:endParaRPr lang="sv-SE" sz="1100" dirty="0">
              <a:latin typeface="+mn-lt"/>
            </a:endParaRP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Jag vill ta med dig på en kort resa. Till en fin och behaglig plats. En plats där du tycker om att vara. Där du känner dig trygg och mår bra.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Så sätt dig skönt tillrätta. Slut gärna ögonen. Gärna fötterna i golvet och händerna i knät och ryggen mot ryggstödet.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Känn att du är ankrad där du sitter. Som en båt som kan guppa i vågorna, väl förankrad i brygga och boj.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Ta några djupa andetag. I din egen takt. Låt luften komma ner ända ner till magen. Känn hur magen spänns ut lite grann. Hur bröstkorgen kanske höjs lite. För att sen sjunka ihop igen.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Ta nu tre djupa andetag i din egen takt och landa i din kropp och där du är…… känn hur kroppen landat skönt där du sitter.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Du ska få följa med på promenad. Ner till en bäck.</a:t>
            </a:r>
            <a:r>
              <a:rPr lang="sv-SE" sz="1100" strike="sngStrike" dirty="0">
                <a:effectLst/>
                <a:latin typeface="+mn-lt"/>
                <a:ea typeface="Calibri" panose="020F0502020204030204" pitchFamily="34" charset="0"/>
                <a:cs typeface="Times New Roman" panose="02020603050405020304" pitchFamily="18" charset="0"/>
              </a:rPr>
              <a:t>.</a:t>
            </a:r>
            <a:r>
              <a:rPr lang="sv-SE" sz="1100" dirty="0">
                <a:effectLst/>
                <a:latin typeface="+mn-lt"/>
                <a:ea typeface="Calibri" panose="020F0502020204030204" pitchFamily="34" charset="0"/>
                <a:cs typeface="Times New Roman" panose="02020603050405020304" pitchFamily="18" charset="0"/>
              </a:rPr>
              <a:t> Du går sakta på stigen som leder ner till bäcken. Vid bäcken finns många träd, och under ett vackert träd finns en sten som du sätter dig på.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På vattnet kommer då och då löv som åker förbi. Det är gula, orangea löv från hösten. Ett och annat grönt löv flyter också förbi. Du sitter där på stenen och iakttar löven. Ett i taget åker de sakta förbi.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Det kommer tankar. Som det alltid gör. Hjärnan är ju expert på att producera tankar. Många.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Tänk dig nu att du tar dina tankar. En i taget. Där du sitter. Och lägger dem var och en på ett löv som åker förbi på bäcken.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När du lagt en tanke på ett löv tittar du på lövet tills det åkt förbi där bortom kröken vid trädet där borta. Du ser det inte längre. Det kommer en ny tanke. Och ett nytt löv.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Du lägger tanken varsamt på lövet och låter den glida iväg. Bort. Runt kröken igen. Ny tanke. Placera den återigen varsamt på lövet. Titta på den när den glider iväg.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Tankar kommer och går. Precis som löv på vattendrag. Låt dem åka iväg. Observera dem där du sitter på stenen. Värdera dem inte som fina eller fula. Bra eller dåliga. Låt dem bara vara.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Konstatera bara att de finns. Titta på dem. Och låt dem sen bara åka iväg. För tankar är bara tankar. Vi är inte våra tankar.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Det börjar bli dags att gå tillbaka. Stenen börjar kännas hård. Dagen börjar gå mot kväll. Du vill hem. Det är svalare nu. Nu börjar vi komma tillbaka.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Hit till rummet. Du kan nu sakta sträcka på dig lite. Öppna ögonen om du haft dem slutna. </a:t>
            </a:r>
          </a:p>
          <a:p>
            <a:pPr>
              <a:lnSpc>
                <a:spcPct val="107000"/>
              </a:lnSpc>
              <a:spcAft>
                <a:spcPts val="800"/>
              </a:spcAft>
              <a:buNone/>
            </a:pPr>
            <a:r>
              <a:rPr lang="sv-SE" sz="1100" dirty="0">
                <a:effectLst/>
                <a:latin typeface="+mn-lt"/>
                <a:ea typeface="Calibri" panose="020F0502020204030204" pitchFamily="34" charset="0"/>
                <a:cs typeface="Times New Roman" panose="02020603050405020304" pitchFamily="18" charset="0"/>
              </a:rPr>
              <a:t>Välkommen tillbaka &lt;3 </a:t>
            </a:r>
          </a:p>
          <a:p>
            <a:pPr>
              <a:lnSpc>
                <a:spcPct val="107000"/>
              </a:lnSpc>
              <a:spcAft>
                <a:spcPts val="800"/>
              </a:spcAft>
            </a:pPr>
            <a:r>
              <a:rPr lang="sv-SE" sz="1100" dirty="0">
                <a:effectLst/>
                <a:latin typeface="+mn-lt"/>
                <a:ea typeface="Calibri" panose="020F0502020204030204" pitchFamily="34" charset="0"/>
                <a:cs typeface="Times New Roman" panose="02020603050405020304" pitchFamily="18" charset="0"/>
              </a:rPr>
              <a:t> </a:t>
            </a:r>
          </a:p>
          <a:p>
            <a:pPr marL="0" lvl="0" indent="0" algn="l" rtl="0">
              <a:spcBef>
                <a:spcPts val="0"/>
              </a:spcBef>
              <a:spcAft>
                <a:spcPts val="0"/>
              </a:spcAft>
              <a:buNone/>
            </a:pPr>
            <a:endParaRPr sz="1100" dirty="0">
              <a:latin typeface="+mn-lt"/>
            </a:endParaRPr>
          </a:p>
        </p:txBody>
      </p:sp>
      <p:sp>
        <p:nvSpPr>
          <p:cNvPr id="225" name="Google Shape;225;p7:notes"/>
          <p:cNvSpPr>
            <a:spLocks noGrp="1" noRot="1" noChangeAspect="1"/>
          </p:cNvSpPr>
          <p:nvPr>
            <p:ph type="sldImg" idx="2"/>
          </p:nvPr>
        </p:nvSpPr>
        <p:spPr>
          <a:xfrm>
            <a:off x="685800" y="714375"/>
            <a:ext cx="3332163" cy="187483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None/>
            </a:pPr>
            <a:r>
              <a:rPr lang="sv-SE" sz="1100" dirty="0"/>
              <a:t>Varför tänker vi människor så mycket?</a:t>
            </a:r>
          </a:p>
          <a:p>
            <a:pPr>
              <a:buNone/>
            </a:pPr>
            <a:endParaRPr lang="sv-SE" sz="1100" dirty="0"/>
          </a:p>
          <a:p>
            <a:pPr>
              <a:buNone/>
            </a:pPr>
            <a:r>
              <a:rPr lang="sv-SE" sz="1100" dirty="0"/>
              <a:t>Förslagsvis en kort ”</a:t>
            </a:r>
            <a:r>
              <a:rPr lang="sv-SE" sz="1100" dirty="0" err="1"/>
              <a:t>snackis</a:t>
            </a:r>
            <a:r>
              <a:rPr lang="sv-SE" sz="1100" dirty="0"/>
              <a:t>” med bordsgrannen om frågan.</a:t>
            </a:r>
          </a:p>
          <a:p>
            <a:pPr>
              <a:buNone/>
            </a:pPr>
            <a:endParaRPr lang="sv-SE" sz="1100" b="1" dirty="0"/>
          </a:p>
          <a:p>
            <a:pPr>
              <a:buNone/>
            </a:pPr>
            <a:r>
              <a:rPr lang="sv-SE" sz="1100" b="1" dirty="0"/>
              <a:t>Övergång till nästa bild:</a:t>
            </a:r>
          </a:p>
          <a:p>
            <a:pPr>
              <a:buNone/>
            </a:pPr>
            <a:r>
              <a:rPr lang="sv-SE" sz="1100" dirty="0"/>
              <a:t>Vi ska titta på några evolutionära förklaringar till våra tankar.</a:t>
            </a:r>
          </a:p>
          <a:p>
            <a:r>
              <a:rPr lang="sv-SE" sz="1100" b="0" dirty="0"/>
              <a:t>I korthet har tankeförmågan hjälpt oss att överleva och förstå varandra och utvecklas som människor. </a:t>
            </a:r>
          </a:p>
        </p:txBody>
      </p:sp>
      <p:sp>
        <p:nvSpPr>
          <p:cNvPr id="4" name="Platshållare för bildnummer 3"/>
          <p:cNvSpPr>
            <a:spLocks noGrp="1"/>
          </p:cNvSpPr>
          <p:nvPr>
            <p:ph type="sldNum" sz="quarter" idx="5"/>
          </p:nvPr>
        </p:nvSpPr>
        <p:spPr/>
        <p:txBody>
          <a:bodyPr/>
          <a:lstStyle/>
          <a:p>
            <a:fld id="{FAD31592-3C66-914C-8F2B-350F777116DA}" type="slidenum">
              <a:rPr lang="sv-SE" smtClean="0"/>
              <a:t>21</a:t>
            </a:fld>
            <a:endParaRPr lang="sv-SE"/>
          </a:p>
        </p:txBody>
      </p:sp>
    </p:spTree>
    <p:extLst>
      <p:ext uri="{BB962C8B-B14F-4D97-AF65-F5344CB8AC3E}">
        <p14:creationId xmlns:p14="http://schemas.microsoft.com/office/powerpoint/2010/main" val="33768905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Ta upp:</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Förmåga att planera ger ökad överlevnad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noProof="0" dirty="0"/>
              <a:t>Simulera framtida scenario utan att ta risker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noProof="0" dirty="0"/>
              <a:t>Undvika faror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noProof="0" dirty="0"/>
              <a:t>Smarta lösningar som sparar energi</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noProof="0" dirty="0"/>
              <a:t>Både minne och fantasi viktiga i planering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r>
              <a:rPr lang="sv-SE" sz="1100" b="1" noProof="0" dirty="0"/>
              <a:t>Övergång till nästa bild:</a:t>
            </a:r>
          </a:p>
          <a:p>
            <a:r>
              <a:rPr lang="sv-SE" sz="1100" noProof="0" dirty="0"/>
              <a:t>Tankeförmågan är också viktig för att kunna samarbeta med andra.</a:t>
            </a:r>
          </a:p>
        </p:txBody>
      </p:sp>
      <p:sp>
        <p:nvSpPr>
          <p:cNvPr id="4" name="Platshållare för bildnummer 3"/>
          <p:cNvSpPr>
            <a:spLocks noGrp="1"/>
          </p:cNvSpPr>
          <p:nvPr>
            <p:ph type="sldNum" sz="quarter" idx="5"/>
          </p:nvPr>
        </p:nvSpPr>
        <p:spPr/>
        <p:txBody>
          <a:bodyPr/>
          <a:lstStyle/>
          <a:p>
            <a:fld id="{FAD31592-3C66-914C-8F2B-350F777116DA}" type="slidenum">
              <a:rPr lang="sv-SE" smtClean="0"/>
              <a:t>22</a:t>
            </a:fld>
            <a:endParaRPr lang="sv-SE"/>
          </a:p>
        </p:txBody>
      </p:sp>
    </p:spTree>
    <p:extLst>
      <p:ext uri="{BB962C8B-B14F-4D97-AF65-F5344CB8AC3E}">
        <p14:creationId xmlns:p14="http://schemas.microsoft.com/office/powerpoint/2010/main" val="19521181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27063"/>
            <a:ext cx="3198813" cy="1798637"/>
          </a:xfrm>
        </p:spPr>
      </p:sp>
      <p:sp>
        <p:nvSpPr>
          <p:cNvPr id="3" name="Platshållare för anteckningar 2"/>
          <p:cNvSpPr>
            <a:spLocks noGrp="1"/>
          </p:cNvSpPr>
          <p:nvPr>
            <p:ph type="body" idx="1"/>
          </p:nvPr>
        </p:nvSpPr>
        <p:spPr>
          <a:xfrm>
            <a:off x="685800" y="2684834"/>
            <a:ext cx="5486400" cy="5316166"/>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latin typeface="+mn-lt"/>
              </a:rPr>
              <a:t>Förslag på hur man kan introducera bilden, se extra talarmanus nedan.</a:t>
            </a:r>
          </a:p>
          <a:p>
            <a:pPr>
              <a:buNone/>
            </a:pPr>
            <a:endParaRPr lang="sv-SE" sz="1100" b="0" dirty="0">
              <a:latin typeface="+mn-lt"/>
            </a:endParaRPr>
          </a:p>
          <a:p>
            <a:pPr>
              <a:buNone/>
            </a:pPr>
            <a:r>
              <a:rPr lang="sv-SE" sz="1100" b="0" dirty="0">
                <a:latin typeface="+mn-lt"/>
              </a:rPr>
              <a:t>Både överlevnad och fortplantning har gynnats av att kunna kommunicera socialt t ex:</a:t>
            </a:r>
          </a:p>
          <a:p>
            <a:pPr marL="171450" indent="-171450">
              <a:buFont typeface="Arial" panose="020B0604020202020204" pitchFamily="34" charset="0"/>
              <a:buChar char="•"/>
            </a:pPr>
            <a:r>
              <a:rPr lang="sv-SE" sz="1100" b="0" dirty="0">
                <a:latin typeface="+mn-lt"/>
              </a:rPr>
              <a:t>kunna gissa hur andra personer tänker och reagerar</a:t>
            </a:r>
          </a:p>
          <a:p>
            <a:pPr marL="171450" indent="-171450">
              <a:buFont typeface="Arial" panose="020B0604020202020204" pitchFamily="34" charset="0"/>
              <a:buChar char="•"/>
            </a:pPr>
            <a:r>
              <a:rPr lang="sv-SE" sz="1100" b="0" dirty="0">
                <a:latin typeface="+mn-lt"/>
              </a:rPr>
              <a:t>planera vad vi ska säga till andra</a:t>
            </a:r>
          </a:p>
          <a:p>
            <a:pPr marL="171450" indent="-171450">
              <a:buFont typeface="Arial" panose="020B0604020202020204" pitchFamily="34" charset="0"/>
              <a:buChar char="•"/>
            </a:pPr>
            <a:r>
              <a:rPr lang="sv-SE" sz="1100" b="0" dirty="0">
                <a:latin typeface="+mn-lt"/>
              </a:rPr>
              <a:t>följa regler och normer för att hålla ihop gruppen</a:t>
            </a:r>
          </a:p>
          <a:p>
            <a:pPr>
              <a:buNone/>
            </a:pPr>
            <a:endParaRPr lang="sv-SE" sz="1100" b="0" dirty="0">
              <a:latin typeface="+mn-lt"/>
            </a:endParaRPr>
          </a:p>
          <a:p>
            <a:pPr>
              <a:buNone/>
            </a:pPr>
            <a:r>
              <a:rPr lang="sv-SE" sz="1100" b="1" dirty="0">
                <a:latin typeface="+mn-lt"/>
              </a:rPr>
              <a:t>Övergång till nästa bild:</a:t>
            </a:r>
          </a:p>
          <a:p>
            <a:pPr>
              <a:buNone/>
            </a:pPr>
            <a:r>
              <a:rPr lang="sv-SE" sz="1100" b="0" dirty="0">
                <a:latin typeface="+mn-lt"/>
              </a:rPr>
              <a:t>Tankeförmågan har också gett fördel på andra sätt. Att lösa olika problem.</a:t>
            </a:r>
          </a:p>
          <a:p>
            <a:endParaRPr lang="sv-SE"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latin typeface="+mn-lt"/>
              </a:rPr>
              <a:t>Extra talarmanus som stöd för hur man kan introducera bilden:</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Människan är ett flockdjur – vi överlever genom samarbete - vi klarar oss inte ensamma.</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Därför har vi utvecklat en fantastisk förmåga:</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Att kunna förstå och sätta oss in i vad andra tänker. Det kallas ibland för </a:t>
            </a:r>
            <a:r>
              <a:rPr lang="sv-SE" sz="1100" dirty="0" err="1">
                <a:effectLst/>
                <a:latin typeface="+mn-lt"/>
                <a:ea typeface="Calibri" panose="020F0502020204030204" pitchFamily="34" charset="0"/>
                <a:cs typeface="Arial" panose="020B0604020202020204" pitchFamily="34" charset="0"/>
              </a:rPr>
              <a:t>Theory</a:t>
            </a:r>
            <a:r>
              <a:rPr lang="sv-SE" sz="1100" dirty="0">
                <a:effectLst/>
                <a:latin typeface="+mn-lt"/>
                <a:ea typeface="Calibri" panose="020F0502020204030204" pitchFamily="34" charset="0"/>
                <a:cs typeface="Arial" panose="020B0604020202020204" pitchFamily="34" charset="0"/>
              </a:rPr>
              <a:t> </a:t>
            </a:r>
            <a:r>
              <a:rPr lang="sv-SE" sz="1100" dirty="0" err="1">
                <a:effectLst/>
                <a:latin typeface="+mn-lt"/>
                <a:ea typeface="Calibri" panose="020F0502020204030204" pitchFamily="34" charset="0"/>
                <a:cs typeface="Arial" panose="020B0604020202020204" pitchFamily="34" charset="0"/>
              </a:rPr>
              <a:t>of</a:t>
            </a:r>
            <a:r>
              <a:rPr lang="sv-SE" sz="1100" dirty="0">
                <a:effectLst/>
                <a:latin typeface="+mn-lt"/>
                <a:ea typeface="Calibri" panose="020F0502020204030204" pitchFamily="34" charset="0"/>
                <a:cs typeface="Arial" panose="020B0604020202020204" pitchFamily="34" charset="0"/>
              </a:rPr>
              <a:t> Mind eller</a:t>
            </a:r>
            <a:r>
              <a:rPr lang="sv-SE" sz="1100" b="1" dirty="0">
                <a:effectLst/>
                <a:latin typeface="+mn-lt"/>
                <a:ea typeface="Calibri" panose="020F0502020204030204" pitchFamily="34" charset="0"/>
                <a:cs typeface="Arial" panose="020B0604020202020204" pitchFamily="34" charset="0"/>
              </a:rPr>
              <a:t> </a:t>
            </a:r>
            <a:r>
              <a:rPr lang="sv-SE" sz="1100" b="1" dirty="0" err="1">
                <a:effectLst/>
                <a:latin typeface="+mn-lt"/>
                <a:ea typeface="Calibri" panose="020F0502020204030204" pitchFamily="34" charset="0"/>
                <a:cs typeface="Arial" panose="020B0604020202020204" pitchFamily="34" charset="0"/>
              </a:rPr>
              <a:t>mentaliseringsförmåga</a:t>
            </a:r>
            <a:r>
              <a:rPr lang="sv-SE" sz="1100" b="1" dirty="0">
                <a:effectLst/>
                <a:latin typeface="+mn-lt"/>
                <a:ea typeface="Calibri" panose="020F0502020204030204" pitchFamily="34" charset="0"/>
                <a:cs typeface="Arial" panose="020B0604020202020204" pitchFamily="34" charset="0"/>
              </a:rPr>
              <a:t> </a:t>
            </a:r>
            <a:r>
              <a:rPr lang="sv-SE" sz="1100" dirty="0">
                <a:effectLst/>
                <a:latin typeface="+mn-lt"/>
                <a:ea typeface="Calibri" panose="020F0502020204030204" pitchFamily="34" charset="0"/>
                <a:cs typeface="Arial" panose="020B0604020202020204" pitchFamily="34" charset="0"/>
              </a:rPr>
              <a:t>på svenska.</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Det gör att vi kan:</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Gissa hur andra kommer reagera när vi gör eller säger något</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Planera vad vi säger</a:t>
            </a:r>
          </a:p>
          <a:p>
            <a:pPr marL="342900" lvl="0" indent="-34290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Följa regler och normer för att inte bli utfrysta</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Till exempel: “Om jag säger så här kanske hen blir ledsen.”</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Det är en social överlevnadsstrategi. Den här förmågan har alltså också hjälpt oss under vår evolution. De som inte hade den här förmågan kanske hade svårare att överleva och fortplanta sig? </a:t>
            </a:r>
          </a:p>
          <a:p>
            <a:endParaRPr lang="sv-SE" sz="110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23</a:t>
            </a:fld>
            <a:endParaRPr lang="sv-SE"/>
          </a:p>
        </p:txBody>
      </p:sp>
    </p:spTree>
    <p:extLst>
      <p:ext uri="{BB962C8B-B14F-4D97-AF65-F5344CB8AC3E}">
        <p14:creationId xmlns:p14="http://schemas.microsoft.com/office/powerpoint/2010/main" val="7564616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754063"/>
            <a:ext cx="3525838" cy="1982787"/>
          </a:xfrm>
        </p:spPr>
      </p:sp>
      <p:sp>
        <p:nvSpPr>
          <p:cNvPr id="3" name="Platshållare för anteckningar 2"/>
          <p:cNvSpPr>
            <a:spLocks noGrp="1"/>
          </p:cNvSpPr>
          <p:nvPr>
            <p:ph type="body" idx="1"/>
          </p:nvPr>
        </p:nvSpPr>
        <p:spPr>
          <a:xfrm>
            <a:off x="685800" y="2736850"/>
            <a:ext cx="5486400" cy="52641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latin typeface="+mn-lt"/>
              </a:rPr>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latin typeface="+mn-lt"/>
              </a:rPr>
              <a:t>Bilderna visar exempel på olika lösningar på olika problem och kreativa uttryck.</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latin typeface="+mn-lt"/>
              </a:rPr>
              <a:t>Exempelvis: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latin typeface="+mn-lt"/>
              </a:rPr>
              <a:t>verktyg för olika syften,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latin typeface="+mn-lt"/>
              </a:rPr>
              <a:t>Språk och även blindskrift som alternativ för den som inte kan se,</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latin typeface="+mn-lt"/>
              </a:rPr>
              <a:t>Skapande av figurer med olika material och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latin typeface="+mn-lt"/>
              </a:rPr>
              <a:t>Byggnationer som skapar en särskild plats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latin typeface="+mn-lt"/>
              </a:rPr>
              <a:t>Skapa lösningar är en kreativ process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noProof="0" dirty="0">
                <a:latin typeface="+mn-lt"/>
              </a:rPr>
              <a:t>Vad händer om…?</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noProof="0" dirty="0">
                <a:latin typeface="+mn-lt"/>
              </a:rPr>
              <a:t>Kombinera information/kunskap på nya sätt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noProof="0"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1" noProof="0" dirty="0">
                <a:latin typeface="+mn-lt"/>
              </a:rPr>
              <a:t>Övergång till nästa bild: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noProof="0" dirty="0">
                <a:latin typeface="+mn-lt"/>
              </a:rPr>
              <a:t>Den mänskliga kreativiteten har skapat verktyg, spark, konst, kultur.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noProof="0" dirty="0">
                <a:latin typeface="+mn-lt"/>
              </a:rPr>
              <a:t>Och det som skapats av en person kan föras vidare till en annan person. Och från en generation till nästa generation.</a:t>
            </a:r>
          </a:p>
          <a:p>
            <a:pPr>
              <a:buNone/>
            </a:pP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latin typeface="+mn-lt"/>
              </a:rPr>
              <a:t>Extra talarmanus som stöd för hur man kan introducera bilden:</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Tankar och vår förmåga att tänka gör också att vi kan testa olika lösningar innan vi agerar.</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Vi kan tänka: “Vad händer om jag gör så här? Eller så här?”</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Vi kan också kombinera information eller kunskap på nya sätt. Det är det vi kallar kreativitet.</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Tack vare det har vi kunnat skapa verktyg, språk, konst, kultur.</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Att tänka är som att testa verkligheten i huvudet – utan att riskera allt ute i den riktiga världen.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latin typeface="+mn-lt"/>
            </a:endParaRPr>
          </a:p>
          <a:p>
            <a:endParaRPr lang="sv-SE" sz="1100" noProof="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24</a:t>
            </a:fld>
            <a:endParaRPr lang="sv-SE"/>
          </a:p>
        </p:txBody>
      </p:sp>
    </p:spTree>
    <p:extLst>
      <p:ext uri="{BB962C8B-B14F-4D97-AF65-F5344CB8AC3E}">
        <p14:creationId xmlns:p14="http://schemas.microsoft.com/office/powerpoint/2010/main" val="19652335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46113"/>
            <a:ext cx="3379788" cy="1901825"/>
          </a:xfrm>
        </p:spPr>
      </p:sp>
      <p:sp>
        <p:nvSpPr>
          <p:cNvPr id="3" name="Platshållare för anteckningar 2"/>
          <p:cNvSpPr>
            <a:spLocks noGrp="1"/>
          </p:cNvSpPr>
          <p:nvPr>
            <p:ph type="body" idx="1"/>
          </p:nvPr>
        </p:nvSpPr>
        <p:spPr>
          <a:xfrm>
            <a:off x="685800" y="2547938"/>
            <a:ext cx="5486400" cy="5453062"/>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latin typeface="+mn-lt"/>
              </a:rPr>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latin typeface="+mn-lt"/>
              </a:rPr>
              <a:t>Ta </a:t>
            </a:r>
            <a:r>
              <a:rPr lang="en-GB" sz="1100" dirty="0" err="1">
                <a:latin typeface="+mn-lt"/>
              </a:rPr>
              <a:t>upp</a:t>
            </a:r>
            <a:r>
              <a:rPr lang="en-GB" sz="1100" dirty="0">
                <a:latin typeface="+mn-lt"/>
              </a:rPr>
              <a:t> </a:t>
            </a:r>
            <a:r>
              <a:rPr lang="en-GB" sz="1100" dirty="0" err="1">
                <a:latin typeface="+mn-lt"/>
              </a:rPr>
              <a:t>att</a:t>
            </a:r>
            <a:r>
              <a:rPr lang="en-GB" sz="1100" dirty="0">
                <a:latin typeface="+mn-lt"/>
              </a:rPr>
              <a:t> </a:t>
            </a:r>
            <a:r>
              <a:rPr lang="en-GB" sz="1100" dirty="0" err="1">
                <a:latin typeface="+mn-lt"/>
              </a:rPr>
              <a:t>tankeförmågan</a:t>
            </a:r>
            <a:r>
              <a:rPr lang="en-GB" sz="1100" dirty="0">
                <a:latin typeface="+mn-lt"/>
              </a:rPr>
              <a:t> ger </a:t>
            </a:r>
            <a:r>
              <a:rPr lang="en-GB" sz="1100" dirty="0" err="1">
                <a:latin typeface="+mn-lt"/>
              </a:rPr>
              <a:t>möjlighet</a:t>
            </a:r>
            <a:r>
              <a:rPr lang="en-GB" sz="1100" dirty="0">
                <a:latin typeface="+mn-lt"/>
              </a:rPr>
              <a:t> till: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err="1">
                <a:latin typeface="+mn-lt"/>
              </a:rPr>
              <a:t>Självreflektion</a:t>
            </a:r>
            <a:endParaRPr lang="en-GB" sz="11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err="1">
                <a:latin typeface="+mn-lt"/>
              </a:rPr>
              <a:t>Lärande</a:t>
            </a:r>
            <a:endParaRPr lang="en-GB" sz="11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err="1">
                <a:latin typeface="+mn-lt"/>
              </a:rPr>
              <a:t>Självinsikt</a:t>
            </a:r>
            <a:endParaRPr lang="en-GB" sz="1100" dirty="0">
              <a:latin typeface="+mn-lt"/>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100" dirty="0">
              <a:latin typeface="+mn-l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b="1" dirty="0" err="1">
                <a:latin typeface="+mn-lt"/>
              </a:rPr>
              <a:t>Övergång</a:t>
            </a:r>
            <a:r>
              <a:rPr lang="en-GB" sz="1100" b="1" dirty="0">
                <a:latin typeface="+mn-lt"/>
              </a:rPr>
              <a:t> till </a:t>
            </a:r>
            <a:r>
              <a:rPr lang="en-GB" sz="1100" b="1" dirty="0" err="1">
                <a:latin typeface="+mn-lt"/>
              </a:rPr>
              <a:t>nästa</a:t>
            </a:r>
            <a:r>
              <a:rPr lang="en-GB" sz="1100" b="1" dirty="0">
                <a:latin typeface="+mn-lt"/>
              </a:rPr>
              <a:t> </a:t>
            </a:r>
            <a:r>
              <a:rPr lang="en-GB" sz="1100" b="1" dirty="0" err="1">
                <a:latin typeface="+mn-lt"/>
              </a:rPr>
              <a:t>bild</a:t>
            </a:r>
            <a:r>
              <a:rPr lang="en-GB" sz="1100" b="1" dirty="0">
                <a:latin typeface="+mn-lt"/>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err="1">
                <a:latin typeface="+mn-lt"/>
              </a:rPr>
              <a:t>Något</a:t>
            </a:r>
            <a:r>
              <a:rPr lang="en-GB" sz="1100" dirty="0">
                <a:latin typeface="+mn-lt"/>
              </a:rPr>
              <a:t> </a:t>
            </a:r>
            <a:r>
              <a:rPr lang="en-GB" sz="1100" dirty="0" err="1">
                <a:latin typeface="+mn-lt"/>
              </a:rPr>
              <a:t>som</a:t>
            </a:r>
            <a:r>
              <a:rPr lang="en-GB" sz="1100" dirty="0">
                <a:latin typeface="+mn-lt"/>
              </a:rPr>
              <a:t> </a:t>
            </a:r>
            <a:r>
              <a:rPr lang="en-GB" sz="1100" dirty="0" err="1">
                <a:latin typeface="+mn-lt"/>
              </a:rPr>
              <a:t>är</a:t>
            </a:r>
            <a:r>
              <a:rPr lang="en-GB" sz="1100" dirty="0">
                <a:latin typeface="+mn-lt"/>
              </a:rPr>
              <a:t> bra </a:t>
            </a:r>
            <a:r>
              <a:rPr lang="en-GB" sz="1100" dirty="0" err="1">
                <a:latin typeface="+mn-lt"/>
              </a:rPr>
              <a:t>att</a:t>
            </a:r>
            <a:r>
              <a:rPr lang="en-GB" sz="1100" dirty="0">
                <a:latin typeface="+mn-lt"/>
              </a:rPr>
              <a:t> </a:t>
            </a:r>
            <a:r>
              <a:rPr lang="en-GB" sz="1100" dirty="0" err="1">
                <a:latin typeface="+mn-lt"/>
              </a:rPr>
              <a:t>känna</a:t>
            </a:r>
            <a:r>
              <a:rPr lang="en-GB" sz="1100" dirty="0">
                <a:latin typeface="+mn-lt"/>
              </a:rPr>
              <a:t> till </a:t>
            </a:r>
            <a:r>
              <a:rPr lang="en-GB" sz="1100" dirty="0" err="1">
                <a:latin typeface="+mn-lt"/>
              </a:rPr>
              <a:t>är</a:t>
            </a:r>
            <a:r>
              <a:rPr lang="en-GB" sz="1100" dirty="0">
                <a:latin typeface="+mn-lt"/>
              </a:rPr>
              <a:t> dock </a:t>
            </a:r>
            <a:r>
              <a:rPr lang="en-GB" sz="1100" dirty="0" err="1">
                <a:latin typeface="+mn-lt"/>
              </a:rPr>
              <a:t>att</a:t>
            </a:r>
            <a:r>
              <a:rPr lang="en-GB" sz="1100" dirty="0">
                <a:latin typeface="+mn-lt"/>
              </a:rPr>
              <a:t> </a:t>
            </a:r>
            <a:r>
              <a:rPr lang="en-GB" sz="1100" dirty="0" err="1">
                <a:latin typeface="+mn-lt"/>
              </a:rPr>
              <a:t>även</a:t>
            </a:r>
            <a:r>
              <a:rPr lang="en-GB" sz="1100" dirty="0">
                <a:latin typeface="+mn-lt"/>
              </a:rPr>
              <a:t> om vi </a:t>
            </a:r>
            <a:r>
              <a:rPr lang="en-GB" sz="1100" dirty="0" err="1">
                <a:latin typeface="+mn-lt"/>
              </a:rPr>
              <a:t>når</a:t>
            </a:r>
            <a:r>
              <a:rPr lang="en-GB" sz="1100" dirty="0">
                <a:latin typeface="+mn-lt"/>
              </a:rPr>
              <a:t> </a:t>
            </a:r>
            <a:r>
              <a:rPr lang="en-GB" sz="1100" dirty="0" err="1">
                <a:latin typeface="+mn-lt"/>
              </a:rPr>
              <a:t>viss</a:t>
            </a:r>
            <a:r>
              <a:rPr lang="en-GB" sz="1100" dirty="0">
                <a:latin typeface="+mn-lt"/>
              </a:rPr>
              <a:t> </a:t>
            </a:r>
            <a:r>
              <a:rPr lang="en-GB" sz="1100" dirty="0" err="1">
                <a:latin typeface="+mn-lt"/>
              </a:rPr>
              <a:t>självinsikt</a:t>
            </a:r>
            <a:r>
              <a:rPr lang="en-GB" sz="1100" dirty="0">
                <a:latin typeface="+mn-lt"/>
              </a:rPr>
              <a:t> </a:t>
            </a:r>
            <a:r>
              <a:rPr lang="en-GB" sz="1100" dirty="0" err="1">
                <a:latin typeface="+mn-lt"/>
              </a:rPr>
              <a:t>så</a:t>
            </a:r>
            <a:r>
              <a:rPr lang="en-GB" sz="1100" dirty="0">
                <a:latin typeface="+mn-lt"/>
              </a:rPr>
              <a:t> har </a:t>
            </a:r>
            <a:r>
              <a:rPr lang="en-GB" sz="1100" dirty="0" err="1">
                <a:latin typeface="+mn-lt"/>
              </a:rPr>
              <a:t>våra</a:t>
            </a:r>
            <a:r>
              <a:rPr lang="en-GB" sz="1100" dirty="0">
                <a:latin typeface="+mn-lt"/>
              </a:rPr>
              <a:t> </a:t>
            </a:r>
            <a:r>
              <a:rPr lang="en-GB" sz="1100" dirty="0" err="1">
                <a:latin typeface="+mn-lt"/>
              </a:rPr>
              <a:t>hjärnor</a:t>
            </a:r>
            <a:r>
              <a:rPr lang="en-GB" sz="1100" dirty="0">
                <a:latin typeface="+mn-lt"/>
              </a:rPr>
              <a:t> </a:t>
            </a:r>
            <a:r>
              <a:rPr lang="en-GB" sz="1100" dirty="0" err="1">
                <a:latin typeface="+mn-lt"/>
              </a:rPr>
              <a:t>lättare</a:t>
            </a:r>
            <a:r>
              <a:rPr lang="en-GB" sz="1100" dirty="0">
                <a:latin typeface="+mn-lt"/>
              </a:rPr>
              <a:t> </a:t>
            </a:r>
            <a:r>
              <a:rPr lang="en-GB" sz="1100" dirty="0" err="1">
                <a:latin typeface="+mn-lt"/>
              </a:rPr>
              <a:t>att</a:t>
            </a:r>
            <a:r>
              <a:rPr lang="en-GB" sz="1100" dirty="0">
                <a:latin typeface="+mn-lt"/>
              </a:rPr>
              <a:t> </a:t>
            </a:r>
            <a:r>
              <a:rPr lang="en-GB" sz="1100" dirty="0" err="1">
                <a:latin typeface="+mn-lt"/>
              </a:rPr>
              <a:t>minnas</a:t>
            </a:r>
            <a:r>
              <a:rPr lang="en-GB" sz="1100" dirty="0">
                <a:latin typeface="+mn-lt"/>
              </a:rPr>
              <a:t> och </a:t>
            </a:r>
            <a:r>
              <a:rPr lang="en-GB" sz="1100" dirty="0" err="1">
                <a:latin typeface="+mn-lt"/>
              </a:rPr>
              <a:t>tolka</a:t>
            </a:r>
            <a:r>
              <a:rPr lang="en-GB" sz="1100" dirty="0">
                <a:latin typeface="+mn-lt"/>
              </a:rPr>
              <a:t> </a:t>
            </a:r>
            <a:r>
              <a:rPr lang="en-GB" sz="1100" dirty="0" err="1">
                <a:latin typeface="+mn-lt"/>
              </a:rPr>
              <a:t>händelser</a:t>
            </a:r>
            <a:r>
              <a:rPr lang="en-GB" sz="1100" dirty="0">
                <a:latin typeface="+mn-lt"/>
              </a:rPr>
              <a:t> </a:t>
            </a:r>
            <a:r>
              <a:rPr lang="en-GB" sz="1100" dirty="0" err="1">
                <a:latin typeface="+mn-lt"/>
              </a:rPr>
              <a:t>på</a:t>
            </a:r>
            <a:r>
              <a:rPr lang="en-GB" sz="1100" dirty="0">
                <a:latin typeface="+mn-lt"/>
              </a:rPr>
              <a:t> </a:t>
            </a:r>
            <a:r>
              <a:rPr lang="en-GB" sz="1100" dirty="0" err="1">
                <a:latin typeface="+mn-lt"/>
              </a:rPr>
              <a:t>ett</a:t>
            </a:r>
            <a:r>
              <a:rPr lang="en-GB" sz="1100" dirty="0">
                <a:latin typeface="+mn-lt"/>
              </a:rPr>
              <a:t> </a:t>
            </a:r>
            <a:r>
              <a:rPr lang="en-GB" sz="1100" dirty="0" err="1">
                <a:latin typeface="+mn-lt"/>
              </a:rPr>
              <a:t>ibland</a:t>
            </a:r>
            <a:r>
              <a:rPr lang="en-GB" sz="1100" dirty="0">
                <a:latin typeface="+mn-lt"/>
              </a:rPr>
              <a:t> </a:t>
            </a:r>
            <a:r>
              <a:rPr lang="en-GB" sz="1100" dirty="0" err="1">
                <a:latin typeface="+mn-lt"/>
              </a:rPr>
              <a:t>rätt</a:t>
            </a:r>
            <a:r>
              <a:rPr lang="en-GB" sz="1100" dirty="0">
                <a:latin typeface="+mn-lt"/>
              </a:rPr>
              <a:t> </a:t>
            </a:r>
            <a:r>
              <a:rPr lang="en-GB" sz="1100" dirty="0" err="1">
                <a:latin typeface="+mn-lt"/>
              </a:rPr>
              <a:t>snedvridet</a:t>
            </a:r>
            <a:r>
              <a:rPr lang="en-GB" sz="1100" dirty="0">
                <a:latin typeface="+mn-lt"/>
              </a:rPr>
              <a:t> </a:t>
            </a:r>
            <a:r>
              <a:rPr lang="en-GB" sz="1100" dirty="0" err="1">
                <a:latin typeface="+mn-lt"/>
              </a:rPr>
              <a:t>sätt</a:t>
            </a:r>
            <a:r>
              <a:rPr lang="en-GB" sz="1100" dirty="0">
                <a:latin typeface="+mn-lt"/>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100" dirty="0">
                <a:latin typeface="+mn-lt"/>
              </a:rPr>
              <a:t>Bland annat </a:t>
            </a:r>
            <a:r>
              <a:rPr lang="en-GB" sz="1100" dirty="0" err="1">
                <a:latin typeface="+mn-lt"/>
              </a:rPr>
              <a:t>är</a:t>
            </a:r>
            <a:r>
              <a:rPr lang="en-GB" sz="1100" dirty="0">
                <a:latin typeface="+mn-lt"/>
              </a:rPr>
              <a:t> </a:t>
            </a:r>
            <a:r>
              <a:rPr lang="en-GB" sz="1100" dirty="0" err="1">
                <a:latin typeface="+mn-lt"/>
              </a:rPr>
              <a:t>hjärnan</a:t>
            </a:r>
            <a:r>
              <a:rPr lang="en-GB" sz="1100" dirty="0">
                <a:latin typeface="+mn-lt"/>
              </a:rPr>
              <a:t> </a:t>
            </a:r>
            <a:r>
              <a:rPr lang="en-GB" sz="1100" dirty="0" err="1">
                <a:latin typeface="+mn-lt"/>
              </a:rPr>
              <a:t>en</a:t>
            </a:r>
            <a:r>
              <a:rPr lang="en-GB" sz="1100" dirty="0">
                <a:latin typeface="+mn-lt"/>
              </a:rPr>
              <a:t> </a:t>
            </a:r>
            <a:r>
              <a:rPr lang="en-GB" sz="1100" dirty="0" err="1">
                <a:latin typeface="+mn-lt"/>
              </a:rPr>
              <a:t>mästare</a:t>
            </a:r>
            <a:r>
              <a:rPr lang="en-GB" sz="1100" dirty="0">
                <a:latin typeface="+mn-lt"/>
              </a:rPr>
              <a:t> </a:t>
            </a:r>
            <a:r>
              <a:rPr lang="en-GB" sz="1100" dirty="0" err="1">
                <a:latin typeface="+mn-lt"/>
              </a:rPr>
              <a:t>på</a:t>
            </a:r>
            <a:r>
              <a:rPr lang="en-GB" sz="1100" dirty="0">
                <a:latin typeface="+mn-lt"/>
              </a:rPr>
              <a:t> </a:t>
            </a:r>
            <a:r>
              <a:rPr lang="en-GB" sz="1100" dirty="0" err="1">
                <a:latin typeface="+mn-lt"/>
              </a:rPr>
              <a:t>att</a:t>
            </a:r>
            <a:r>
              <a:rPr lang="en-GB" sz="1100" dirty="0">
                <a:latin typeface="+mn-lt"/>
              </a:rPr>
              <a:t> </a:t>
            </a:r>
            <a:r>
              <a:rPr lang="en-GB" sz="1100" dirty="0" err="1">
                <a:latin typeface="+mn-lt"/>
              </a:rPr>
              <a:t>förenkla</a:t>
            </a:r>
            <a:r>
              <a:rPr lang="en-GB" sz="1100" dirty="0">
                <a:latin typeface="+mn-lt"/>
              </a:rPr>
              <a:t>. </a:t>
            </a:r>
            <a:r>
              <a:rPr lang="en-GB" sz="1100" dirty="0" err="1">
                <a:latin typeface="+mn-lt"/>
              </a:rPr>
              <a:t>En</a:t>
            </a:r>
            <a:r>
              <a:rPr lang="en-GB" sz="1100" dirty="0">
                <a:latin typeface="+mn-lt"/>
              </a:rPr>
              <a:t> </a:t>
            </a:r>
            <a:r>
              <a:rPr lang="en-GB" sz="1100" dirty="0" err="1">
                <a:latin typeface="+mn-lt"/>
              </a:rPr>
              <a:t>anledning</a:t>
            </a:r>
            <a:r>
              <a:rPr lang="en-GB" sz="1100" dirty="0">
                <a:latin typeface="+mn-lt"/>
              </a:rPr>
              <a:t> </a:t>
            </a:r>
            <a:r>
              <a:rPr lang="en-GB" sz="1100" dirty="0" err="1">
                <a:latin typeface="+mn-lt"/>
              </a:rPr>
              <a:t>är</a:t>
            </a:r>
            <a:r>
              <a:rPr lang="en-GB" sz="1100" dirty="0">
                <a:latin typeface="+mn-lt"/>
              </a:rPr>
              <a:t> </a:t>
            </a:r>
            <a:r>
              <a:rPr lang="en-GB" sz="1100" dirty="0" err="1">
                <a:latin typeface="+mn-lt"/>
              </a:rPr>
              <a:t>att</a:t>
            </a:r>
            <a:r>
              <a:rPr lang="en-GB" sz="1100" dirty="0">
                <a:latin typeface="+mn-lt"/>
              </a:rPr>
              <a:t> </a:t>
            </a:r>
            <a:r>
              <a:rPr lang="en-GB" sz="1100" dirty="0" err="1">
                <a:latin typeface="+mn-lt"/>
              </a:rPr>
              <a:t>hjärnan</a:t>
            </a:r>
            <a:r>
              <a:rPr lang="en-GB" sz="1100" dirty="0">
                <a:latin typeface="+mn-lt"/>
              </a:rPr>
              <a:t> </a:t>
            </a:r>
            <a:r>
              <a:rPr lang="en-GB" sz="1100" dirty="0" err="1">
                <a:latin typeface="+mn-lt"/>
              </a:rPr>
              <a:t>då</a:t>
            </a:r>
            <a:r>
              <a:rPr lang="en-GB" sz="1100" dirty="0">
                <a:latin typeface="+mn-lt"/>
              </a:rPr>
              <a:t> </a:t>
            </a:r>
            <a:r>
              <a:rPr lang="en-GB" sz="1100" dirty="0" err="1">
                <a:latin typeface="+mn-lt"/>
              </a:rPr>
              <a:t>sparar</a:t>
            </a:r>
            <a:r>
              <a:rPr lang="en-GB" sz="1100" dirty="0">
                <a:latin typeface="+mn-lt"/>
              </a:rPr>
              <a:t> </a:t>
            </a:r>
            <a:r>
              <a:rPr lang="en-GB" sz="1100" dirty="0" err="1">
                <a:latin typeface="+mn-lt"/>
              </a:rPr>
              <a:t>energi</a:t>
            </a:r>
            <a:r>
              <a:rPr lang="en-GB" sz="1100" dirty="0">
                <a:latin typeface="+mn-lt"/>
              </a:rPr>
              <a:t>.</a:t>
            </a:r>
          </a:p>
          <a:p>
            <a:pPr>
              <a:buNone/>
            </a:pP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latin typeface="+mn-lt"/>
              </a:rPr>
              <a:t>Extra talarmanus som stöd för hur man kan introducera bilden:</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Människan kan också tänka om sig själv, sina val och känslor.</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Vi kan fråga oss:</a:t>
            </a:r>
          </a:p>
          <a:p>
            <a:pPr marL="342900" lvl="0" indent="-342900">
              <a:lnSpc>
                <a:spcPct val="107000"/>
              </a:lnSpc>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“Varför blev jag så arg?”</a:t>
            </a:r>
          </a:p>
          <a:p>
            <a:pPr marL="342900" lvl="0" indent="-342900">
              <a:lnSpc>
                <a:spcPct val="107000"/>
              </a:lnSpc>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“Hur påverkar mina val andra?”</a:t>
            </a:r>
          </a:p>
          <a:p>
            <a:pPr marL="342900" lvl="0" indent="-342900">
              <a:lnSpc>
                <a:spcPct val="107000"/>
              </a:lnSpc>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“Vad vill jag med mitt liv?”</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Det gör att vi kan utvecklas som personer, lära av våra erfarenheter och skapa mening. Vi kan justera beteenden, utveckla moral och förbättra relationer.</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Tankar hjälper oss också att förstå vår identitet och skapa mening. “Varför reagerade jag så? Hur kan jag göra annorlunda?”</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Tanke + känsla + reflektion = självinsikt</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Den här förmågan har förstås också hjälpt oss mycket både som personer och för människans utveckling. </a:t>
            </a:r>
          </a:p>
        </p:txBody>
      </p:sp>
      <p:sp>
        <p:nvSpPr>
          <p:cNvPr id="4" name="Platshållare för bildnummer 3"/>
          <p:cNvSpPr>
            <a:spLocks noGrp="1"/>
          </p:cNvSpPr>
          <p:nvPr>
            <p:ph type="sldNum" sz="quarter" idx="5"/>
          </p:nvPr>
        </p:nvSpPr>
        <p:spPr/>
        <p:txBody>
          <a:bodyPr/>
          <a:lstStyle/>
          <a:p>
            <a:fld id="{FAD31592-3C66-914C-8F2B-350F777116DA}" type="slidenum">
              <a:rPr lang="sv-SE" smtClean="0"/>
              <a:t>25</a:t>
            </a:fld>
            <a:endParaRPr lang="sv-SE"/>
          </a:p>
        </p:txBody>
      </p:sp>
    </p:spTree>
    <p:extLst>
      <p:ext uri="{BB962C8B-B14F-4D97-AF65-F5344CB8AC3E}">
        <p14:creationId xmlns:p14="http://schemas.microsoft.com/office/powerpoint/2010/main" val="37777123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3587750" cy="2017713"/>
          </a:xfrm>
        </p:spPr>
      </p:sp>
      <p:sp>
        <p:nvSpPr>
          <p:cNvPr id="3" name="Platshållare för anteckningar 2"/>
          <p:cNvSpPr>
            <a:spLocks noGrp="1"/>
          </p:cNvSpPr>
          <p:nvPr>
            <p:ph type="body" idx="1"/>
          </p:nvPr>
        </p:nvSpPr>
        <p:spPr/>
        <p:txBody>
          <a:bodyPr/>
          <a:lstStyle/>
          <a:p>
            <a:pPr>
              <a:buNone/>
            </a:pPr>
            <a:r>
              <a:rPr lang="sv-SE" sz="1100" b="1" dirty="0"/>
              <a:t>Ta upp:</a:t>
            </a:r>
          </a:p>
          <a:p>
            <a:pPr>
              <a:buNone/>
            </a:pPr>
            <a:endParaRPr lang="sv-SE" sz="1100" b="1" dirty="0"/>
          </a:p>
          <a:p>
            <a:pPr>
              <a:buNone/>
            </a:pPr>
            <a:r>
              <a:rPr lang="sv-SE" sz="1100" b="0" dirty="0"/>
              <a:t>Hjärnan sparar energi genom att den:</a:t>
            </a:r>
          </a:p>
          <a:p>
            <a:pPr marL="171450" indent="-171450">
              <a:buFont typeface="Arial" panose="020B0604020202020204" pitchFamily="34" charset="0"/>
              <a:buChar char="•"/>
            </a:pPr>
            <a:r>
              <a:rPr lang="sv-SE" sz="1100" b="0" dirty="0"/>
              <a:t>Gissar vad som kommer hända</a:t>
            </a:r>
          </a:p>
          <a:p>
            <a:pPr marL="171450" indent="-171450">
              <a:buFont typeface="Arial" panose="020B0604020202020204" pitchFamily="34" charset="0"/>
              <a:buChar char="•"/>
            </a:pPr>
            <a:r>
              <a:rPr lang="sv-SE" sz="1100" b="0" dirty="0"/>
              <a:t>Bygger mönster</a:t>
            </a:r>
          </a:p>
          <a:p>
            <a:pPr marL="171450" indent="-171450">
              <a:buFont typeface="Arial" panose="020B0604020202020204" pitchFamily="34" charset="0"/>
              <a:buChar char="•"/>
            </a:pPr>
            <a:r>
              <a:rPr lang="sv-SE" sz="1100" b="0" dirty="0"/>
              <a:t>Antyder vad andra tycker</a:t>
            </a:r>
          </a:p>
          <a:p>
            <a:pPr marL="171450" indent="-171450">
              <a:buFont typeface="Arial" panose="020B0604020202020204" pitchFamily="34" charset="0"/>
              <a:buChar char="•"/>
            </a:pPr>
            <a:r>
              <a:rPr lang="sv-SE" sz="1100" b="0" dirty="0"/>
              <a:t>Skapar snabba förklaringar</a:t>
            </a:r>
          </a:p>
          <a:p>
            <a:pPr marL="171450" indent="-171450">
              <a:buFont typeface="Arial" panose="020B0604020202020204" pitchFamily="34" charset="0"/>
              <a:buChar char="•"/>
            </a:pPr>
            <a:r>
              <a:rPr lang="sv-SE" sz="1100" b="0" dirty="0"/>
              <a:t>Generaliserar</a:t>
            </a:r>
          </a:p>
          <a:p>
            <a:pPr>
              <a:buFont typeface="Arial" panose="020B0604020202020204" pitchFamily="34" charset="0"/>
              <a:buNone/>
            </a:pPr>
            <a:endParaRPr lang="sv-SE" sz="1100" b="0" dirty="0"/>
          </a:p>
          <a:p>
            <a:r>
              <a:rPr lang="sv-SE" sz="1100" b="1" dirty="0"/>
              <a:t>Övergång till nästa bild:</a:t>
            </a:r>
          </a:p>
          <a:p>
            <a:r>
              <a:rPr lang="sv-SE" sz="1100" dirty="0"/>
              <a:t>Dessutom finns en tendens att tolka intryck och erfarenheter åt det negativa hållet.</a:t>
            </a:r>
          </a:p>
          <a:p>
            <a:r>
              <a:rPr lang="sv-SE" sz="1100" dirty="0"/>
              <a:t>Kanske har ett drag av pessimism haft ett visst överlevnadsvärde?</a:t>
            </a:r>
          </a:p>
          <a:p>
            <a:r>
              <a:rPr lang="sv-SE" sz="1100" dirty="0"/>
              <a:t>Vi ska titta på några ”baksidor” av hjärnans energisparande.</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26</a:t>
            </a:fld>
            <a:endParaRPr lang="sv-SE"/>
          </a:p>
        </p:txBody>
      </p:sp>
    </p:spTree>
    <p:extLst>
      <p:ext uri="{BB962C8B-B14F-4D97-AF65-F5344CB8AC3E}">
        <p14:creationId xmlns:p14="http://schemas.microsoft.com/office/powerpoint/2010/main" val="8791595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587375"/>
            <a:ext cx="3827463" cy="2152650"/>
          </a:xfrm>
        </p:spPr>
      </p:sp>
      <p:sp>
        <p:nvSpPr>
          <p:cNvPr id="3" name="Platshållare för anteckningar 2"/>
          <p:cNvSpPr>
            <a:spLocks noGrp="1"/>
          </p:cNvSpPr>
          <p:nvPr>
            <p:ph type="body" idx="1"/>
          </p:nvPr>
        </p:nvSpPr>
        <p:spPr>
          <a:xfrm>
            <a:off x="685800" y="2740025"/>
            <a:ext cx="5486400" cy="526097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Bilden ger tre exempel på bieffekter av hjärnans energisparande. I nästa bild finns ytterligare fyra exempel. Efter en genomgång av dem kan en kort diskussionsövning vara att hitta konkreta situationer på dem.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Effekter av att hjärnan sparar energi genom att förenkla: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t>Bekräftelsebias (letar efter tecken på att jag har rätt)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t>Negativitetsbias (mer fokus på det negativa än det positiva)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t>Övergeneralisering (drar slutsats av enstaka händelse)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0" dirty="0"/>
              <a:t>Några exempel på konkreta situationer:</a:t>
            </a:r>
          </a:p>
          <a:p>
            <a:r>
              <a:rPr lang="sv-SE" sz="1100" b="1" dirty="0"/>
              <a:t>Bekräftelsebias</a:t>
            </a:r>
          </a:p>
          <a:p>
            <a:r>
              <a:rPr lang="sv-SE" sz="1100" b="0" dirty="0"/>
              <a:t>- Du letar efter tecken på att du har rätt och ignorerar tecken på att du har fel.</a:t>
            </a:r>
          </a:p>
          <a:p>
            <a:r>
              <a:rPr lang="sv-SE" sz="1100" b="0" dirty="0"/>
              <a:t>”Den här nyhetsartikeln håller med mig. Alla andra nyhetsartiklar är </a:t>
            </a:r>
            <a:r>
              <a:rPr lang="sv-SE" sz="1100" b="0" dirty="0" err="1"/>
              <a:t>fake</a:t>
            </a:r>
            <a:r>
              <a:rPr lang="sv-SE" sz="1100" b="0" dirty="0"/>
              <a:t> </a:t>
            </a:r>
            <a:r>
              <a:rPr lang="sv-SE" sz="1100" b="0" dirty="0" err="1"/>
              <a:t>news</a:t>
            </a:r>
            <a:r>
              <a:rPr lang="sv-SE" sz="1100" b="0"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r>
              <a:rPr lang="sv-SE" sz="1100" b="1" dirty="0"/>
              <a:t>Negativitetsbias</a:t>
            </a:r>
          </a:p>
          <a:p>
            <a:r>
              <a:rPr lang="sv-SE" sz="1100" b="0" dirty="0"/>
              <a:t>- Du lägger mer fokus på problemen och det negativa än det positiva.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a:t>
            </a:r>
            <a:r>
              <a:rPr lang="sv-SE" sz="1100" dirty="0"/>
              <a:t>Alla skrattade när jag skämtade – utom en. Är jag tråkig?”</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Övergeneralisering</a:t>
            </a:r>
          </a:p>
          <a:p>
            <a:r>
              <a:rPr lang="sv-SE" sz="1100" dirty="0"/>
              <a:t>– Du drar en stor slutsats av enstaka händelser.</a:t>
            </a:r>
            <a:br>
              <a:rPr lang="sv-SE" sz="1100" dirty="0"/>
            </a:br>
            <a:r>
              <a:rPr lang="sv-SE" sz="1100" dirty="0"/>
              <a:t>"Jag träffade en kille från Malmö som var otrevlig – alla från Malmö är otrevliga!”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1" dirty="0"/>
              <a:t>Övergång till nästa bild (om du vill ta några fler exempel):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0" dirty="0"/>
              <a:t>Det finns fler exempel på bieffekter av vår hjärnas energisparande.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1" dirty="0"/>
              <a:t>Övergång till nästa bild (om du vill gå vidare till övertänkande):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dirty="0"/>
              <a:t>Att hantera sådana här ”</a:t>
            </a:r>
            <a:r>
              <a:rPr lang="sv-SE" sz="1100" dirty="0" err="1"/>
              <a:t>tankefällor</a:t>
            </a:r>
            <a:r>
              <a:rPr lang="sv-SE" sz="1100" dirty="0"/>
              <a:t>” handlar om att </a:t>
            </a:r>
            <a:r>
              <a:rPr lang="sv-SE" sz="1100" b="0" dirty="0"/>
              <a:t>bli medveten, utmana tanken och träna nya sätt att tänka. Vi ska titta mer på hur man kan träna upp nya tankar lite senare.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0" dirty="0"/>
              <a:t>Tankar tar alltså mycket energi. Man kan då också fråga sig om man kan tänka för mycket, och vad som händer då?</a:t>
            </a:r>
            <a:endParaRPr lang="sv-SE" sz="1100" dirty="0"/>
          </a:p>
          <a:p>
            <a:endParaRPr lang="sv-SE" sz="1100" dirty="0"/>
          </a:p>
          <a:p>
            <a:endParaRPr lang="sv-SE" sz="1100" dirty="0"/>
          </a:p>
          <a:p>
            <a:endParaRPr lang="sv-SE" sz="1100" b="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27</a:t>
            </a:fld>
            <a:endParaRPr lang="sv-SE"/>
          </a:p>
        </p:txBody>
      </p:sp>
    </p:spTree>
    <p:extLst>
      <p:ext uri="{BB962C8B-B14F-4D97-AF65-F5344CB8AC3E}">
        <p14:creationId xmlns:p14="http://schemas.microsoft.com/office/powerpoint/2010/main" val="29971084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3438525" cy="1933575"/>
          </a:xfrm>
        </p:spPr>
      </p:sp>
      <p:sp>
        <p:nvSpPr>
          <p:cNvPr id="3" name="Platshållare för anteckningar 2"/>
          <p:cNvSpPr>
            <a:spLocks noGrp="1"/>
          </p:cNvSpPr>
          <p:nvPr>
            <p:ph type="body" idx="1"/>
          </p:nvPr>
        </p:nvSpPr>
        <p:spPr>
          <a:xfrm>
            <a:off x="685800" y="3076575"/>
            <a:ext cx="5486400" cy="492442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dirty="0"/>
              <a:t>Fler exempel på effekter av att hjärnan sparar energi genom att förenkla: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t>Känslotänkande (tänker att det du känner bevisar något)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err="1"/>
              <a:t>Personalisering</a:t>
            </a:r>
            <a:r>
              <a:rPr lang="sv-SE" sz="1100" b="0" dirty="0"/>
              <a:t> (tror att allt handlar om dig)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t>Närtidseffekten (fortsätter med det du gör även om du vet att du borde göra något annat)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t>Fundamentala attributionsfelet (andra har fel, men jag i samma situation har bara otur)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0" dirty="0"/>
              <a:t>Några exempel på konkreta situationer: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b="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a:t>Känslotänkande</a:t>
            </a:r>
          </a:p>
          <a:p>
            <a:r>
              <a:rPr lang="sv-SE" sz="1100" dirty="0"/>
              <a:t>– Du tror att dina känslor bevisar något.</a:t>
            </a:r>
          </a:p>
          <a:p>
            <a:r>
              <a:rPr lang="sv-SE" sz="1100" dirty="0"/>
              <a:t>"Jag känner mig ful – alltså </a:t>
            </a:r>
            <a:r>
              <a:rPr lang="sv-SE" sz="1100" i="1" dirty="0"/>
              <a:t>är</a:t>
            </a:r>
            <a:r>
              <a:rPr lang="sv-SE" sz="1100" dirty="0"/>
              <a:t> jag ful.”</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dirty="0" err="1"/>
              <a:t>Personalisering</a:t>
            </a:r>
            <a:endParaRPr lang="sv-SE" sz="1100" b="1" dirty="0"/>
          </a:p>
          <a:p>
            <a:r>
              <a:rPr lang="sv-SE" sz="1100" dirty="0"/>
              <a:t>– Du tror att saker handlar om dig som egentligen handlar om något annat.</a:t>
            </a:r>
            <a:br>
              <a:rPr lang="sv-SE" sz="1100" dirty="0"/>
            </a:br>
            <a:r>
              <a:rPr lang="sv-SE" sz="1100" dirty="0"/>
              <a:t>"Om de är tysta är det nog mitt fel."</a:t>
            </a:r>
          </a:p>
          <a:p>
            <a:r>
              <a:rPr lang="sv-SE" sz="1100" b="1" dirty="0"/>
              <a:t>Närhetseffekten</a:t>
            </a:r>
          </a:p>
          <a:p>
            <a:r>
              <a:rPr lang="sv-SE" sz="1100" dirty="0"/>
              <a:t>- Du bryr dig mer om det som händer nu än det du vet kommer att hända i framtiden.</a:t>
            </a:r>
          </a:p>
          <a:p>
            <a:r>
              <a:rPr lang="sv-SE" sz="1100" dirty="0"/>
              <a:t>T ex du spelar datorspel i stället för att plugga till provet, trots att du fattar att det kanske inte är en så smart prioritering.</a:t>
            </a:r>
          </a:p>
          <a:p>
            <a:r>
              <a:rPr lang="sv-SE" sz="1100" b="1" dirty="0"/>
              <a:t>Fundamentala attributionsfelet</a:t>
            </a:r>
          </a:p>
          <a:p>
            <a:r>
              <a:rPr lang="sv-SE" sz="1100" b="0" dirty="0"/>
              <a:t>- När du gör fel tänker du att det beror på olyckliga omständigheter. Men när andra gör samma fel tänker du att det beror det på deras personlighet.</a:t>
            </a:r>
          </a:p>
          <a:p>
            <a:r>
              <a:rPr lang="sv-SE" sz="1100" b="0" dirty="0"/>
              <a:t>”Hon kom försent för att hon är långsam. När jag kom försent var det ju för att väckarklockan var trasig.”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sv-SE" sz="1100" b="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1" dirty="0"/>
              <a:t>Övergång till nästa bild:</a:t>
            </a:r>
          </a:p>
          <a:p>
            <a:r>
              <a:rPr lang="sv-SE" sz="1100" dirty="0"/>
              <a:t>Din hjärna är lat – den gillar inte att tänka om. Därför kan det kännas jobbigt och ta energi.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b="0" dirty="0"/>
              <a:t>Tankar tar helt enkelt mycket energi. Man kan också fråga sig om man kan tänka för mycket?</a:t>
            </a:r>
          </a:p>
          <a:p>
            <a:endParaRPr lang="sv-SE" sz="1100" dirty="0"/>
          </a:p>
          <a:p>
            <a:endParaRPr lang="sv-SE" sz="1100" b="0" dirty="0"/>
          </a:p>
          <a:p>
            <a:endParaRPr lang="sv-SE" sz="1100" dirty="0"/>
          </a:p>
          <a:p>
            <a:endParaRPr lang="sv-SE" sz="1100" dirty="0"/>
          </a:p>
          <a:p>
            <a:endParaRPr lang="sv-SE" sz="1100" dirty="0"/>
          </a:p>
          <a:p>
            <a:endParaRPr lang="sv-SE" sz="1100" dirty="0"/>
          </a:p>
          <a:p>
            <a:endParaRPr lang="sv-SE" sz="1100" dirty="0"/>
          </a:p>
          <a:p>
            <a:endParaRPr lang="sv-SE" sz="1100" dirty="0"/>
          </a:p>
          <a:p>
            <a:endParaRPr lang="sv-SE" sz="1100" dirty="0"/>
          </a:p>
          <a:p>
            <a:endParaRPr lang="sv-SE" sz="1100" dirty="0"/>
          </a:p>
          <a:p>
            <a:endParaRPr lang="sv-SE" sz="1100" b="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28</a:t>
            </a:fld>
            <a:endParaRPr lang="sv-SE"/>
          </a:p>
        </p:txBody>
      </p:sp>
    </p:spTree>
    <p:extLst>
      <p:ext uri="{BB962C8B-B14F-4D97-AF65-F5344CB8AC3E}">
        <p14:creationId xmlns:p14="http://schemas.microsoft.com/office/powerpoint/2010/main" val="2704057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3117850" cy="1754188"/>
          </a:xfrm>
        </p:spPr>
      </p:sp>
      <p:sp>
        <p:nvSpPr>
          <p:cNvPr id="3" name="Platshållare för anteckningar 2"/>
          <p:cNvSpPr>
            <a:spLocks noGrp="1"/>
          </p:cNvSpPr>
          <p:nvPr>
            <p:ph type="body" idx="1"/>
          </p:nvPr>
        </p:nvSpPr>
        <p:spPr>
          <a:xfrm>
            <a:off x="685800" y="3103123"/>
            <a:ext cx="5486400" cy="4897877"/>
          </a:xfrm>
        </p:spPr>
        <p:txBody>
          <a:bodyPr/>
          <a:lstStyle/>
          <a:p>
            <a:pPr>
              <a:buNone/>
            </a:pPr>
            <a:r>
              <a:rPr lang="sv-SE" sz="1100" b="1" dirty="0"/>
              <a:t>Diskussionsfråga</a:t>
            </a:r>
            <a:r>
              <a:rPr lang="sv-SE" sz="1100" b="0" dirty="0"/>
              <a:t>: Kan vi tänka för mycket?</a:t>
            </a:r>
          </a:p>
          <a:p>
            <a:pPr marL="171450" indent="-171450">
              <a:buFont typeface="Arial" panose="020B0604020202020204" pitchFamily="34" charset="0"/>
              <a:buChar char="•"/>
            </a:pPr>
            <a:r>
              <a:rPr lang="sv-SE" sz="1100" b="0" dirty="0"/>
              <a:t>Evolutionärt har tankeförmågan alltså varit viktig för överlevnad och fortplantning. </a:t>
            </a:r>
          </a:p>
          <a:p>
            <a:pPr marL="171450" indent="-171450">
              <a:buFont typeface="Arial" panose="020B0604020202020204" pitchFamily="34" charset="0"/>
              <a:buChar char="•"/>
            </a:pPr>
            <a:r>
              <a:rPr lang="sv-SE" sz="1100" b="0" dirty="0"/>
              <a:t>Den har gett förmåga att planera, interagera/socialisera, problemlösa/kreativitet, reflektion/lärande.</a:t>
            </a:r>
          </a:p>
          <a:p>
            <a:pPr marL="171450" indent="-171450">
              <a:buFont typeface="Arial" panose="020B0604020202020204" pitchFamily="34" charset="0"/>
              <a:buChar char="•"/>
            </a:pPr>
            <a:r>
              <a:rPr lang="sv-SE" sz="1100" b="0" dirty="0"/>
              <a:t>Gäller samma fördelar för tankeförmågan i dagens samhälle? Eller kan vi tänka för mycket? Vad tänker ni?</a:t>
            </a:r>
          </a:p>
          <a:p>
            <a:pPr>
              <a:buNone/>
            </a:pPr>
            <a:endParaRPr lang="sv-SE" sz="1100" b="0" dirty="0"/>
          </a:p>
          <a:p>
            <a:pPr>
              <a:buNone/>
            </a:pPr>
            <a:r>
              <a:rPr lang="sv-SE" sz="1100" b="1" dirty="0"/>
              <a:t>Förslagsvis</a:t>
            </a:r>
            <a:r>
              <a:rPr lang="sv-SE" sz="1100" b="0" dirty="0"/>
              <a:t> en TPS – Think (1 min egen reflektion), Pair (2 min parvis utbyte), </a:t>
            </a:r>
            <a:r>
              <a:rPr lang="sv-SE" sz="1100" b="0" dirty="0" err="1"/>
              <a:t>Share</a:t>
            </a:r>
            <a:r>
              <a:rPr lang="sv-SE" sz="1100" b="0" dirty="0"/>
              <a:t> (3 min gemensamt alla).</a:t>
            </a:r>
          </a:p>
          <a:p>
            <a:pPr>
              <a:buNone/>
            </a:pPr>
            <a:endParaRPr lang="sv-SE" sz="1100" b="0" dirty="0"/>
          </a:p>
          <a:p>
            <a:pPr>
              <a:buNone/>
            </a:pPr>
            <a:r>
              <a:rPr lang="sv-SE" sz="1100" b="0" dirty="0"/>
              <a:t>Summera gärna med:</a:t>
            </a:r>
          </a:p>
          <a:p>
            <a:pPr marL="171450" indent="-171450">
              <a:buFont typeface="Arial" panose="020B0604020202020204" pitchFamily="34" charset="0"/>
              <a:buChar char="•"/>
            </a:pPr>
            <a:r>
              <a:rPr lang="sv-SE" sz="1100" b="0" dirty="0"/>
              <a:t>Hoten är annorlunda idag (lejon igår, </a:t>
            </a:r>
            <a:r>
              <a:rPr lang="sv-SE" sz="1100" b="0" dirty="0" err="1"/>
              <a:t>pushnotiser</a:t>
            </a:r>
            <a:r>
              <a:rPr lang="sv-SE" sz="1100" b="0" dirty="0"/>
              <a:t> idag)</a:t>
            </a:r>
          </a:p>
          <a:p>
            <a:pPr marL="171450" indent="-171450">
              <a:buFont typeface="Arial" panose="020B0604020202020204" pitchFamily="34" charset="0"/>
              <a:buChar char="•"/>
            </a:pPr>
            <a:r>
              <a:rPr lang="sv-SE" sz="1100" b="0" dirty="0"/>
              <a:t>Prestationskrav kommer dygnet runt idag (</a:t>
            </a:r>
            <a:r>
              <a:rPr lang="sv-SE" sz="1100" b="0" dirty="0" err="1"/>
              <a:t>pushnotiser</a:t>
            </a:r>
            <a:r>
              <a:rPr lang="sv-SE" sz="1100" b="0" dirty="0"/>
              <a:t>, sociala medier)</a:t>
            </a:r>
          </a:p>
          <a:p>
            <a:pPr marL="171450" indent="-171450">
              <a:buFont typeface="Arial" panose="020B0604020202020204" pitchFamily="34" charset="0"/>
              <a:buChar char="•"/>
            </a:pPr>
            <a:r>
              <a:rPr lang="sv-SE" sz="1100" b="0" dirty="0"/>
              <a:t>Lätt att fastna i övertänkande (oro, ältande) när hjärnan ”gör sitt jobb”</a:t>
            </a:r>
          </a:p>
          <a:p>
            <a:pPr marL="171450" indent="-171450">
              <a:buFont typeface="Arial" panose="020B0604020202020204" pitchFamily="34" charset="0"/>
              <a:buChar char="•"/>
            </a:pPr>
            <a:r>
              <a:rPr lang="sv-SE" sz="1100" b="0" dirty="0"/>
              <a:t>Negativitetsbias (se tidigare bilder) bidrar till övertänkande</a:t>
            </a:r>
          </a:p>
          <a:p>
            <a:pPr marL="171450" indent="-171450">
              <a:buFont typeface="Arial" panose="020B0604020202020204" pitchFamily="34" charset="0"/>
              <a:buChar char="•"/>
            </a:pPr>
            <a:endParaRPr lang="sv-SE" sz="1100" b="0" dirty="0"/>
          </a:p>
          <a:p>
            <a:pPr marL="0" indent="0">
              <a:buFont typeface="Arial" panose="020B0604020202020204" pitchFamily="34" charset="0"/>
              <a:buNone/>
            </a:pPr>
            <a:r>
              <a:rPr lang="sv-SE" sz="1100" b="0" dirty="0"/>
              <a:t>Och som svar på frågan. JA – vi kan tänka för mycket!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t>Tankevila behövs, kräver träning!</a:t>
            </a:r>
          </a:p>
          <a:p>
            <a:pPr>
              <a:buNone/>
            </a:pPr>
            <a:endParaRPr lang="sv-SE" sz="1100" b="0" dirty="0"/>
          </a:p>
          <a:p>
            <a:pPr>
              <a:buNone/>
            </a:pPr>
            <a:r>
              <a:rPr lang="sv-SE" sz="1100" b="1" dirty="0"/>
              <a:t>Övergång till nästa bild:</a:t>
            </a:r>
          </a:p>
          <a:p>
            <a:pPr>
              <a:buNone/>
            </a:pPr>
            <a:r>
              <a:rPr lang="sv-SE" sz="1100" b="0" dirty="0"/>
              <a:t>Man kan också aktivt arbeta med att ändra tankemönster. Om man inser att jag </a:t>
            </a:r>
            <a:r>
              <a:rPr lang="sv-SE" sz="1100" b="0" dirty="0" err="1"/>
              <a:t>övergeneraliserar</a:t>
            </a:r>
            <a:r>
              <a:rPr lang="sv-SE" sz="1100" b="0" dirty="0"/>
              <a:t> eller fokuserar på det negativa i upplevelser kan man jobba med det. Man kan forma om sin hjärna.</a:t>
            </a:r>
          </a:p>
          <a:p>
            <a:pPr>
              <a:buNone/>
            </a:pPr>
            <a:endParaRPr lang="sv-SE" sz="1100" b="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29</a:t>
            </a:fld>
            <a:endParaRPr lang="sv-SE"/>
          </a:p>
        </p:txBody>
      </p:sp>
    </p:spTree>
    <p:extLst>
      <p:ext uri="{BB962C8B-B14F-4D97-AF65-F5344CB8AC3E}">
        <p14:creationId xmlns:p14="http://schemas.microsoft.com/office/powerpoint/2010/main" val="5051198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Syftet med bilden är att ge en start i form av en fråga.</a:t>
            </a:r>
          </a:p>
          <a:p>
            <a:r>
              <a:rPr lang="sv-SE" sz="1100" dirty="0"/>
              <a:t>Fånga eventuellt upp elevernas förkunskaper.</a:t>
            </a:r>
          </a:p>
          <a:p>
            <a:endParaRPr lang="sv-SE" sz="1100" dirty="0"/>
          </a:p>
          <a:p>
            <a:r>
              <a:rPr lang="sv-SE" sz="1100" b="1" dirty="0"/>
              <a:t>Övergång till nästa bild:</a:t>
            </a:r>
          </a:p>
          <a:p>
            <a:r>
              <a:rPr lang="sv-SE" sz="1100" dirty="0"/>
              <a:t>Ja, man kan mäta och undersöka tankarna.</a:t>
            </a:r>
          </a:p>
          <a:p>
            <a:r>
              <a:rPr lang="sv-SE" sz="1100" dirty="0"/>
              <a:t>Vi ska börja med ett exempel på det.</a:t>
            </a:r>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3</a:t>
            </a:fld>
            <a:endParaRPr lang="sv-SE"/>
          </a:p>
        </p:txBody>
      </p:sp>
    </p:spTree>
    <p:extLst>
      <p:ext uri="{BB962C8B-B14F-4D97-AF65-F5344CB8AC3E}">
        <p14:creationId xmlns:p14="http://schemas.microsoft.com/office/powerpoint/2010/main" val="18255728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1143000"/>
            <a:ext cx="3983038" cy="2239963"/>
          </a:xfrm>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err="1"/>
              <a:t>Hjärnan</a:t>
            </a:r>
            <a:r>
              <a:rPr lang="en-GB" sz="1100" dirty="0"/>
              <a:t> </a:t>
            </a:r>
            <a:r>
              <a:rPr lang="en-GB" sz="1100" dirty="0" err="1"/>
              <a:t>är</a:t>
            </a:r>
            <a:r>
              <a:rPr lang="en-GB" sz="1100" dirty="0"/>
              <a:t> </a:t>
            </a:r>
            <a:r>
              <a:rPr lang="en-GB" sz="1100" dirty="0" err="1"/>
              <a:t>formbar</a:t>
            </a:r>
            <a:r>
              <a:rPr lang="en-GB" sz="1100" dirty="0"/>
              <a:t>, och det </a:t>
            </a:r>
            <a:r>
              <a:rPr lang="en-GB" sz="1100" dirty="0" err="1"/>
              <a:t>innebär</a:t>
            </a:r>
            <a:r>
              <a:rPr lang="en-GB" sz="1100" dirty="0"/>
              <a:t> </a:t>
            </a:r>
            <a:r>
              <a:rPr lang="en-GB" sz="1100" dirty="0" err="1"/>
              <a:t>att</a:t>
            </a:r>
            <a:r>
              <a:rPr lang="en-GB" sz="1100"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a:t>Nya </a:t>
            </a:r>
            <a:r>
              <a:rPr lang="en-GB" sz="1100" dirty="0" err="1"/>
              <a:t>kopplingar</a:t>
            </a:r>
            <a:r>
              <a:rPr lang="en-GB" sz="1100" dirty="0"/>
              <a:t> </a:t>
            </a:r>
            <a:r>
              <a:rPr lang="en-GB" sz="1100" dirty="0" err="1"/>
              <a:t>kan</a:t>
            </a:r>
            <a:r>
              <a:rPr lang="en-GB" sz="1100" dirty="0"/>
              <a:t> </a:t>
            </a:r>
            <a:r>
              <a:rPr lang="en-GB" sz="1100" dirty="0" err="1"/>
              <a:t>skapas</a:t>
            </a:r>
            <a:r>
              <a:rPr lang="en-GB" sz="1100" dirty="0"/>
              <a:t> </a:t>
            </a:r>
            <a:r>
              <a:rPr lang="en-GB" sz="1100" dirty="0" err="1"/>
              <a:t>mellan</a:t>
            </a:r>
            <a:r>
              <a:rPr lang="en-GB" sz="1100" dirty="0"/>
              <a:t> </a:t>
            </a:r>
            <a:r>
              <a:rPr lang="en-GB" sz="1100" dirty="0" err="1"/>
              <a:t>hjärncellerna</a:t>
            </a:r>
            <a:endParaRPr lang="en-GB"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err="1"/>
              <a:t>Gamla</a:t>
            </a:r>
            <a:r>
              <a:rPr lang="en-GB" sz="1100" dirty="0"/>
              <a:t> </a:t>
            </a:r>
            <a:r>
              <a:rPr lang="en-GB" sz="1100" dirty="0" err="1"/>
              <a:t>tankevägar</a:t>
            </a:r>
            <a:r>
              <a:rPr lang="en-GB" sz="1100" dirty="0"/>
              <a:t> </a:t>
            </a:r>
            <a:r>
              <a:rPr lang="en-GB" sz="1100" dirty="0" err="1"/>
              <a:t>kan</a:t>
            </a:r>
            <a:r>
              <a:rPr lang="en-GB" sz="1100" dirty="0"/>
              <a:t> </a:t>
            </a:r>
            <a:r>
              <a:rPr lang="en-GB" sz="1100" dirty="0" err="1"/>
              <a:t>ersättas</a:t>
            </a:r>
            <a:r>
              <a:rPr lang="en-GB" sz="1100" dirty="0"/>
              <a:t> </a:t>
            </a:r>
            <a:r>
              <a:rPr lang="en-GB" sz="1100" dirty="0" err="1"/>
              <a:t>av</a:t>
            </a:r>
            <a:r>
              <a:rPr lang="en-GB" sz="1100" dirty="0"/>
              <a:t> </a:t>
            </a:r>
            <a:r>
              <a:rPr lang="en-GB" sz="1100" dirty="0" err="1"/>
              <a:t>nya</a:t>
            </a:r>
            <a:endParaRPr lang="en-GB"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err="1"/>
              <a:t>Myelinisering</a:t>
            </a:r>
            <a:r>
              <a:rPr lang="en-GB" sz="1100" dirty="0"/>
              <a:t> </a:t>
            </a:r>
            <a:r>
              <a:rPr lang="en-GB" sz="1100" dirty="0" err="1"/>
              <a:t>pågår</a:t>
            </a:r>
            <a:r>
              <a:rPr lang="en-GB" sz="1100" dirty="0"/>
              <a:t> </a:t>
            </a:r>
            <a:r>
              <a:rPr lang="en-GB" sz="1100" dirty="0" err="1"/>
              <a:t>hela</a:t>
            </a:r>
            <a:r>
              <a:rPr lang="en-GB" sz="1100" dirty="0"/>
              <a:t> </a:t>
            </a:r>
            <a:r>
              <a:rPr lang="en-GB" sz="1100" dirty="0" err="1"/>
              <a:t>tiden</a:t>
            </a:r>
            <a:endParaRPr lang="en-GB" sz="11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err="1"/>
              <a:t>Hjärnan</a:t>
            </a:r>
            <a:r>
              <a:rPr lang="en-GB" sz="1100" dirty="0"/>
              <a:t> </a:t>
            </a:r>
            <a:r>
              <a:rPr lang="en-GB" sz="1100" dirty="0" err="1"/>
              <a:t>är</a:t>
            </a:r>
            <a:r>
              <a:rPr lang="en-GB" sz="1100" dirty="0"/>
              <a:t> </a:t>
            </a:r>
            <a:r>
              <a:rPr lang="en-GB" sz="1100" dirty="0" err="1"/>
              <a:t>plastisk</a:t>
            </a:r>
            <a:r>
              <a:rPr lang="en-GB" sz="1100" dirty="0"/>
              <a:t> = </a:t>
            </a:r>
            <a:r>
              <a:rPr lang="en-GB" sz="1100" dirty="0" err="1"/>
              <a:t>formbar</a:t>
            </a:r>
            <a:r>
              <a:rPr lang="en-GB" sz="1100" dirty="0"/>
              <a:t> (</a:t>
            </a:r>
            <a:r>
              <a:rPr lang="en-GB" sz="1100" dirty="0" err="1"/>
              <a:t>även</a:t>
            </a:r>
            <a:r>
              <a:rPr lang="en-GB" sz="1100" dirty="0"/>
              <a:t> om det </a:t>
            </a:r>
            <a:r>
              <a:rPr lang="en-GB" sz="1100" dirty="0" err="1"/>
              <a:t>även</a:t>
            </a:r>
            <a:r>
              <a:rPr lang="en-GB" sz="1100" dirty="0"/>
              <a:t> </a:t>
            </a:r>
            <a:r>
              <a:rPr lang="en-GB" sz="1100" dirty="0" err="1"/>
              <a:t>börjar</a:t>
            </a:r>
            <a:r>
              <a:rPr lang="en-GB" sz="1100" dirty="0"/>
              <a:t> </a:t>
            </a:r>
            <a:r>
              <a:rPr lang="en-GB" sz="1100" dirty="0" err="1"/>
              <a:t>finnas</a:t>
            </a:r>
            <a:r>
              <a:rPr lang="en-GB" sz="1100" dirty="0"/>
              <a:t> </a:t>
            </a:r>
            <a:r>
              <a:rPr lang="en-GB" sz="1100" dirty="0" err="1"/>
              <a:t>en</a:t>
            </a:r>
            <a:r>
              <a:rPr lang="en-GB" sz="1100" dirty="0"/>
              <a:t> del </a:t>
            </a:r>
            <a:r>
              <a:rPr lang="en-GB" sz="1100" dirty="0" err="1"/>
              <a:t>plast</a:t>
            </a:r>
            <a:r>
              <a:rPr lang="en-GB" sz="1100" dirty="0"/>
              <a:t> i </a:t>
            </a:r>
            <a:r>
              <a:rPr lang="en-GB" sz="1100" dirty="0" err="1"/>
              <a:t>våra</a:t>
            </a:r>
            <a:r>
              <a:rPr lang="en-GB" sz="1100" dirty="0"/>
              <a:t> </a:t>
            </a:r>
            <a:r>
              <a:rPr lang="en-GB" sz="1100" dirty="0" err="1"/>
              <a:t>hjärnor</a:t>
            </a:r>
            <a:r>
              <a:rPr lang="en-GB" sz="1100" dirty="0"/>
              <a:t> </a:t>
            </a:r>
            <a:r>
              <a:rPr lang="en-GB" sz="1100" dirty="0" err="1"/>
              <a:t>också</a:t>
            </a:r>
            <a:r>
              <a:rPr lang="en-GB" sz="1100" dirty="0"/>
              <a:t> </a:t>
            </a:r>
            <a:r>
              <a:rPr lang="en-GB" sz="1100" dirty="0" err="1"/>
              <a:t>så</a:t>
            </a:r>
            <a:r>
              <a:rPr lang="en-GB" sz="1100" dirty="0"/>
              <a:t> </a:t>
            </a:r>
            <a:r>
              <a:rPr lang="en-GB" sz="1100" dirty="0" err="1"/>
              <a:t>är</a:t>
            </a:r>
            <a:r>
              <a:rPr lang="en-GB" sz="1100" dirty="0"/>
              <a:t> det </a:t>
            </a:r>
            <a:r>
              <a:rPr lang="en-GB" sz="1100" dirty="0" err="1"/>
              <a:t>inte</a:t>
            </a:r>
            <a:r>
              <a:rPr lang="en-GB" sz="1100" dirty="0"/>
              <a:t> det </a:t>
            </a:r>
            <a:r>
              <a:rPr lang="en-GB" sz="1100" dirty="0" err="1"/>
              <a:t>som</a:t>
            </a:r>
            <a:r>
              <a:rPr lang="en-GB" sz="1100" dirty="0"/>
              <a:t> </a:t>
            </a:r>
            <a:r>
              <a:rPr lang="en-GB" sz="1100" dirty="0" err="1"/>
              <a:t>avses</a:t>
            </a:r>
            <a:r>
              <a:rPr lang="en-GB" sz="1100" dirty="0"/>
              <a:t> med </a:t>
            </a:r>
            <a:r>
              <a:rPr lang="en-GB" sz="1100" dirty="0" err="1"/>
              <a:t>begreppet</a:t>
            </a:r>
            <a:r>
              <a:rPr lang="en-GB" sz="1100"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100" dirty="0" err="1"/>
              <a:t>Neuroplasticitet</a:t>
            </a:r>
            <a:r>
              <a:rPr lang="en-GB" sz="1100" dirty="0"/>
              <a:t> (</a:t>
            </a:r>
            <a:r>
              <a:rPr lang="en-GB" sz="1100" dirty="0" err="1"/>
              <a:t>en</a:t>
            </a:r>
            <a:r>
              <a:rPr lang="en-GB" sz="1100" dirty="0"/>
              <a:t> synonym)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p>
          <a:p>
            <a:r>
              <a:rPr lang="sv-SE" sz="1100" b="1" dirty="0"/>
              <a:t>Övergång till nästa bild:</a:t>
            </a:r>
          </a:p>
          <a:p>
            <a:r>
              <a:rPr lang="sv-SE" sz="1100" dirty="0"/>
              <a:t>Man kan kalla det för att man kan trampa upp nya tankestigar.</a:t>
            </a:r>
          </a:p>
        </p:txBody>
      </p:sp>
      <p:sp>
        <p:nvSpPr>
          <p:cNvPr id="4" name="Platshållare för bildnummer 3"/>
          <p:cNvSpPr>
            <a:spLocks noGrp="1"/>
          </p:cNvSpPr>
          <p:nvPr>
            <p:ph type="sldNum" sz="quarter" idx="5"/>
          </p:nvPr>
        </p:nvSpPr>
        <p:spPr/>
        <p:txBody>
          <a:bodyPr/>
          <a:lstStyle/>
          <a:p>
            <a:fld id="{FAD31592-3C66-914C-8F2B-350F777116DA}" type="slidenum">
              <a:rPr lang="sv-SE" smtClean="0"/>
              <a:t>30</a:t>
            </a:fld>
            <a:endParaRPr lang="sv-SE"/>
          </a:p>
        </p:txBody>
      </p:sp>
    </p:spTree>
    <p:extLst>
      <p:ext uri="{BB962C8B-B14F-4D97-AF65-F5344CB8AC3E}">
        <p14:creationId xmlns:p14="http://schemas.microsoft.com/office/powerpoint/2010/main" val="5374951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85800"/>
            <a:ext cx="3438525" cy="1933575"/>
          </a:xfrm>
        </p:spPr>
      </p:sp>
      <p:sp>
        <p:nvSpPr>
          <p:cNvPr id="3" name="Platshållare för anteckningar 2"/>
          <p:cNvSpPr>
            <a:spLocks noGrp="1"/>
          </p:cNvSpPr>
          <p:nvPr>
            <p:ph type="body" idx="1"/>
          </p:nvPr>
        </p:nvSpPr>
        <p:spPr>
          <a:xfrm>
            <a:off x="685800" y="2772383"/>
            <a:ext cx="5486400" cy="4805465"/>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i="1" u="none" dirty="0">
                <a:latin typeface="+mn-lt"/>
              </a:rPr>
              <a:t>Förslag på hur man kan introducera bilden, se extra talarmanus nedan.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err="1">
                <a:latin typeface="+mn-lt"/>
              </a:rPr>
              <a:t>Bilden</a:t>
            </a:r>
            <a:r>
              <a:rPr lang="en-GB" sz="1100" dirty="0">
                <a:latin typeface="+mn-lt"/>
              </a:rPr>
              <a:t> </a:t>
            </a:r>
            <a:r>
              <a:rPr lang="en-GB" sz="1100" dirty="0" err="1">
                <a:latin typeface="+mn-lt"/>
              </a:rPr>
              <a:t>visar</a:t>
            </a:r>
            <a:r>
              <a:rPr lang="en-GB" sz="1100" dirty="0">
                <a:latin typeface="+mn-lt"/>
              </a:rPr>
              <a:t> </a:t>
            </a:r>
            <a:r>
              <a:rPr lang="en-GB" sz="1100" dirty="0" err="1">
                <a:latin typeface="+mn-lt"/>
              </a:rPr>
              <a:t>hur</a:t>
            </a:r>
            <a:r>
              <a:rPr lang="en-GB" sz="1100" dirty="0">
                <a:latin typeface="+mn-lt"/>
              </a:rPr>
              <a:t> man </a:t>
            </a:r>
            <a:r>
              <a:rPr lang="en-GB" sz="1100" dirty="0" err="1">
                <a:latin typeface="+mn-lt"/>
              </a:rPr>
              <a:t>stegvis</a:t>
            </a:r>
            <a:r>
              <a:rPr lang="en-GB" sz="1100" dirty="0">
                <a:latin typeface="+mn-lt"/>
              </a:rPr>
              <a:t> </a:t>
            </a:r>
            <a:r>
              <a:rPr lang="en-GB" sz="1100" dirty="0" err="1">
                <a:latin typeface="+mn-lt"/>
              </a:rPr>
              <a:t>kan</a:t>
            </a:r>
            <a:r>
              <a:rPr lang="en-GB" sz="1100" dirty="0">
                <a:latin typeface="+mn-lt"/>
              </a:rPr>
              <a:t> </a:t>
            </a:r>
            <a:r>
              <a:rPr lang="en-GB" sz="1100" dirty="0" err="1">
                <a:latin typeface="+mn-lt"/>
              </a:rPr>
              <a:t>skapa</a:t>
            </a:r>
            <a:r>
              <a:rPr lang="en-GB" sz="1100" dirty="0">
                <a:latin typeface="+mn-lt"/>
              </a:rPr>
              <a:t> </a:t>
            </a:r>
            <a:r>
              <a:rPr lang="en-GB" sz="1100" dirty="0" err="1">
                <a:latin typeface="+mn-lt"/>
              </a:rPr>
              <a:t>ett</a:t>
            </a:r>
            <a:r>
              <a:rPr lang="en-GB" sz="1100" dirty="0">
                <a:latin typeface="+mn-lt"/>
              </a:rPr>
              <a:t> </a:t>
            </a:r>
            <a:r>
              <a:rPr lang="en-GB" sz="1100" dirty="0" err="1">
                <a:latin typeface="+mn-lt"/>
              </a:rPr>
              <a:t>nytt</a:t>
            </a:r>
            <a:r>
              <a:rPr lang="en-GB" sz="1100" dirty="0">
                <a:latin typeface="+mn-lt"/>
              </a:rPr>
              <a:t> </a:t>
            </a:r>
            <a:r>
              <a:rPr lang="en-GB" sz="1100" dirty="0" err="1">
                <a:latin typeface="+mn-lt"/>
              </a:rPr>
              <a:t>tankemönster</a:t>
            </a:r>
            <a:r>
              <a:rPr lang="en-GB" sz="1100" dirty="0">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err="1">
                <a:latin typeface="+mn-lt"/>
              </a:rPr>
              <a:t>För</a:t>
            </a:r>
            <a:r>
              <a:rPr lang="en-GB" sz="1100" dirty="0">
                <a:latin typeface="+mn-lt"/>
              </a:rPr>
              <a:t> </a:t>
            </a:r>
            <a:r>
              <a:rPr lang="en-GB" sz="1100" dirty="0" err="1">
                <a:latin typeface="+mn-lt"/>
              </a:rPr>
              <a:t>att</a:t>
            </a:r>
            <a:r>
              <a:rPr lang="en-GB" sz="1100" dirty="0">
                <a:latin typeface="+mn-lt"/>
              </a:rPr>
              <a:t> </a:t>
            </a:r>
            <a:r>
              <a:rPr lang="en-GB" sz="1100" dirty="0" err="1">
                <a:latin typeface="+mn-lt"/>
              </a:rPr>
              <a:t>ändra</a:t>
            </a:r>
            <a:r>
              <a:rPr lang="en-GB" sz="1100" dirty="0">
                <a:latin typeface="+mn-lt"/>
              </a:rPr>
              <a:t> </a:t>
            </a:r>
            <a:r>
              <a:rPr lang="en-GB" sz="1100" dirty="0" err="1">
                <a:latin typeface="+mn-lt"/>
              </a:rPr>
              <a:t>ett</a:t>
            </a:r>
            <a:r>
              <a:rPr lang="en-GB" sz="1100" dirty="0">
                <a:latin typeface="+mn-lt"/>
              </a:rPr>
              <a:t> </a:t>
            </a:r>
            <a:r>
              <a:rPr lang="en-GB" sz="1100" dirty="0" err="1">
                <a:latin typeface="+mn-lt"/>
              </a:rPr>
              <a:t>tankemönster</a:t>
            </a:r>
            <a:r>
              <a:rPr lang="en-GB" sz="1100" dirty="0">
                <a:latin typeface="+mn-lt"/>
              </a:rPr>
              <a:t>:</a:t>
            </a: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err="1">
                <a:latin typeface="+mn-lt"/>
              </a:rPr>
              <a:t>Observera</a:t>
            </a:r>
            <a:r>
              <a:rPr lang="en-GB" sz="1100" dirty="0">
                <a:latin typeface="+mn-lt"/>
              </a:rPr>
              <a:t> </a:t>
            </a:r>
            <a:r>
              <a:rPr lang="en-GB" sz="1100" dirty="0" err="1">
                <a:latin typeface="+mn-lt"/>
              </a:rPr>
              <a:t>tanken</a:t>
            </a:r>
            <a:endParaRPr lang="en-GB" sz="1100" dirty="0">
              <a:latin typeface="+mn-l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a:latin typeface="+mn-lt"/>
              </a:rPr>
              <a:t>Testa </a:t>
            </a:r>
            <a:r>
              <a:rPr lang="en-GB" sz="1100" dirty="0" err="1">
                <a:latin typeface="+mn-lt"/>
              </a:rPr>
              <a:t>en</a:t>
            </a:r>
            <a:r>
              <a:rPr lang="en-GB" sz="1100" dirty="0">
                <a:latin typeface="+mn-lt"/>
              </a:rPr>
              <a:t> </a:t>
            </a:r>
            <a:r>
              <a:rPr lang="en-GB" sz="1100" dirty="0" err="1">
                <a:latin typeface="+mn-lt"/>
              </a:rPr>
              <a:t>ny</a:t>
            </a:r>
            <a:r>
              <a:rPr lang="en-GB" sz="1100" dirty="0">
                <a:latin typeface="+mn-lt"/>
              </a:rPr>
              <a:t> </a:t>
            </a:r>
            <a:r>
              <a:rPr lang="en-GB" sz="1100" dirty="0" err="1">
                <a:latin typeface="+mn-lt"/>
              </a:rPr>
              <a:t>tanke</a:t>
            </a:r>
            <a:endParaRPr lang="en-GB" sz="1100" dirty="0">
              <a:latin typeface="+mn-l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err="1">
                <a:latin typeface="+mn-lt"/>
              </a:rPr>
              <a:t>Skriv</a:t>
            </a:r>
            <a:r>
              <a:rPr lang="en-GB" sz="1100" dirty="0">
                <a:latin typeface="+mn-lt"/>
              </a:rPr>
              <a:t> </a:t>
            </a:r>
            <a:r>
              <a:rPr lang="en-GB" sz="1100" dirty="0" err="1">
                <a:latin typeface="+mn-lt"/>
              </a:rPr>
              <a:t>ner</a:t>
            </a:r>
            <a:r>
              <a:rPr lang="en-GB" sz="1100" dirty="0">
                <a:latin typeface="+mn-lt"/>
              </a:rPr>
              <a:t> den </a:t>
            </a:r>
            <a:r>
              <a:rPr lang="en-GB" sz="1100" dirty="0" err="1">
                <a:latin typeface="+mn-lt"/>
              </a:rPr>
              <a:t>nya</a:t>
            </a:r>
            <a:r>
              <a:rPr lang="en-GB" sz="1100" dirty="0">
                <a:latin typeface="+mn-lt"/>
              </a:rPr>
              <a:t> </a:t>
            </a:r>
            <a:r>
              <a:rPr lang="en-GB" sz="1100" dirty="0" err="1">
                <a:latin typeface="+mn-lt"/>
              </a:rPr>
              <a:t>tanken</a:t>
            </a:r>
            <a:endParaRPr lang="en-GB" sz="1100" dirty="0">
              <a:latin typeface="+mn-l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err="1">
                <a:latin typeface="+mn-lt"/>
              </a:rPr>
              <a:t>Stanna</a:t>
            </a:r>
            <a:r>
              <a:rPr lang="en-GB" sz="1100" dirty="0">
                <a:latin typeface="+mn-lt"/>
              </a:rPr>
              <a:t> </a:t>
            </a:r>
            <a:r>
              <a:rPr lang="en-GB" sz="1100" dirty="0" err="1">
                <a:latin typeface="+mn-lt"/>
              </a:rPr>
              <a:t>upp</a:t>
            </a:r>
            <a:r>
              <a:rPr lang="en-GB" sz="1100" dirty="0">
                <a:latin typeface="+mn-lt"/>
              </a:rPr>
              <a:t>, </a:t>
            </a:r>
            <a:r>
              <a:rPr lang="en-GB" sz="1100" dirty="0" err="1">
                <a:latin typeface="+mn-lt"/>
              </a:rPr>
              <a:t>medveten</a:t>
            </a:r>
            <a:r>
              <a:rPr lang="en-GB" sz="1100" dirty="0">
                <a:latin typeface="+mn-lt"/>
              </a:rPr>
              <a:t> </a:t>
            </a:r>
            <a:r>
              <a:rPr lang="en-GB" sz="1100" dirty="0" err="1">
                <a:latin typeface="+mn-lt"/>
              </a:rPr>
              <a:t>närvaro</a:t>
            </a:r>
            <a:endParaRPr lang="en-GB" sz="1100" dirty="0">
              <a:latin typeface="+mn-lt"/>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r>
              <a:rPr lang="en-GB" sz="1100" dirty="0" err="1">
                <a:latin typeface="+mn-lt"/>
              </a:rPr>
              <a:t>Uthållighet</a:t>
            </a:r>
            <a:r>
              <a:rPr lang="en-GB" sz="1100" dirty="0">
                <a:latin typeface="+mn-lt"/>
              </a:rPr>
              <a:t>, </a:t>
            </a:r>
            <a:r>
              <a:rPr lang="en-GB" sz="1100" dirty="0" err="1">
                <a:latin typeface="+mn-lt"/>
              </a:rPr>
              <a:t>träna</a:t>
            </a:r>
            <a:r>
              <a:rPr lang="en-GB" sz="1100" dirty="0">
                <a:latin typeface="+mn-lt"/>
              </a:rPr>
              <a:t> om och om </a:t>
            </a:r>
            <a:r>
              <a:rPr lang="en-GB" sz="1100" dirty="0" err="1">
                <a:latin typeface="+mn-lt"/>
              </a:rPr>
              <a:t>igen</a:t>
            </a:r>
            <a:endParaRPr lang="en-GB"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b="1" dirty="0" err="1">
                <a:latin typeface="+mn-lt"/>
              </a:rPr>
              <a:t>Övergång</a:t>
            </a:r>
            <a:r>
              <a:rPr lang="en-GB" sz="1100" b="1" dirty="0">
                <a:latin typeface="+mn-lt"/>
              </a:rPr>
              <a:t> till </a:t>
            </a:r>
            <a:r>
              <a:rPr lang="en-GB" sz="1100" b="1" dirty="0" err="1">
                <a:latin typeface="+mn-lt"/>
              </a:rPr>
              <a:t>nästa</a:t>
            </a:r>
            <a:r>
              <a:rPr lang="en-GB" sz="1100" b="1" dirty="0">
                <a:latin typeface="+mn-lt"/>
              </a:rPr>
              <a:t> </a:t>
            </a:r>
            <a:r>
              <a:rPr lang="en-GB" sz="1100" b="1" dirty="0" err="1">
                <a:latin typeface="+mn-lt"/>
              </a:rPr>
              <a:t>bild</a:t>
            </a:r>
            <a:r>
              <a:rPr lang="en-GB" sz="1100" b="1" dirty="0">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100" dirty="0">
                <a:latin typeface="+mn-lt"/>
              </a:rPr>
              <a:t>Vi tar </a:t>
            </a:r>
            <a:r>
              <a:rPr lang="en-GB" sz="1100" dirty="0" err="1">
                <a:latin typeface="+mn-lt"/>
              </a:rPr>
              <a:t>några</a:t>
            </a:r>
            <a:r>
              <a:rPr lang="en-GB" sz="1100" dirty="0">
                <a:latin typeface="+mn-lt"/>
              </a:rPr>
              <a:t> </a:t>
            </a:r>
            <a:r>
              <a:rPr lang="en-GB" sz="1100" dirty="0" err="1">
                <a:latin typeface="+mn-lt"/>
              </a:rPr>
              <a:t>konkreta</a:t>
            </a:r>
            <a:r>
              <a:rPr lang="en-GB" sz="1100" dirty="0">
                <a:latin typeface="+mn-lt"/>
              </a:rPr>
              <a:t> </a:t>
            </a:r>
            <a:r>
              <a:rPr lang="en-GB" sz="1100" dirty="0" err="1">
                <a:latin typeface="+mn-lt"/>
              </a:rPr>
              <a:t>exempel</a:t>
            </a:r>
            <a:r>
              <a:rPr lang="en-GB" sz="1100" dirty="0">
                <a:latin typeface="+mn-lt"/>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10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i="0" dirty="0">
                <a:latin typeface="+mn-lt"/>
              </a:rPr>
              <a:t>Extra talarmanus som stöd för hur man kan introducera bilden:</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Hjärnan är alltså föränderlig – det som kallas </a:t>
            </a:r>
            <a:r>
              <a:rPr lang="sv-SE" sz="1100" dirty="0" err="1">
                <a:effectLst/>
                <a:latin typeface="+mn-lt"/>
                <a:ea typeface="Calibri" panose="020F0502020204030204" pitchFamily="34" charset="0"/>
                <a:cs typeface="Arial" panose="020B0604020202020204" pitchFamily="34" charset="0"/>
              </a:rPr>
              <a:t>neuroplasticitet</a:t>
            </a:r>
            <a:r>
              <a:rPr lang="sv-SE" sz="1100" dirty="0">
                <a:effectLst/>
                <a:latin typeface="+mn-lt"/>
                <a:ea typeface="Calibri" panose="020F0502020204030204" pitchFamily="34" charset="0"/>
                <a:cs typeface="Arial" panose="020B0604020202020204" pitchFamily="34" charset="0"/>
              </a:rPr>
              <a:t>.</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Det betyder att varje gång du tänker en tanke, tränar du en väg i hjärnan.</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Och ju fler gånger du tänker den – desto lättare blir det att tänka så nästa gång.</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Så: Vill du forma nya sätt att tänka? Då behöver du börja gå nya stigar. Och det gör du så här:</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1. Lägg märke till gamla tankespår</a:t>
            </a:r>
          </a:p>
          <a:p>
            <a:pPr marL="171450" indent="-171450">
              <a:lnSpc>
                <a:spcPct val="107000"/>
              </a:lnSpc>
              <a:spcAft>
                <a:spcPts val="800"/>
              </a:spcAft>
              <a:buFont typeface="Arial" panose="020B0604020202020204" pitchFamily="34" charset="0"/>
              <a:buChar char="•"/>
            </a:pPr>
            <a:r>
              <a:rPr lang="sv-SE" sz="1100" dirty="0">
                <a:effectLst/>
                <a:latin typeface="+mn-lt"/>
                <a:ea typeface="Calibri" panose="020F0502020204030204" pitchFamily="34" charset="0"/>
                <a:cs typeface="Times New Roman" panose="02020603050405020304" pitchFamily="18" charset="0"/>
              </a:rPr>
              <a:t>Börja med att observera dina tankar. Vad tänker du ofta? Vad är det för ton i dina tankar?</a:t>
            </a:r>
          </a:p>
          <a:p>
            <a:pPr marL="171450" indent="-171450">
              <a:lnSpc>
                <a:spcPct val="107000"/>
              </a:lnSpc>
              <a:spcAft>
                <a:spcPts val="800"/>
              </a:spcAft>
              <a:buFont typeface="Arial" panose="020B0604020202020204" pitchFamily="34" charset="0"/>
              <a:buChar char="•"/>
            </a:pPr>
            <a:r>
              <a:rPr lang="sv-SE" sz="1100" dirty="0">
                <a:effectLst/>
                <a:latin typeface="+mn-lt"/>
                <a:ea typeface="Calibri" panose="020F0502020204030204" pitchFamily="34" charset="0"/>
                <a:cs typeface="Times New Roman" panose="02020603050405020304" pitchFamily="18" charset="0"/>
              </a:rPr>
              <a:t>Exempel: “Jag klarar aldrig det här”, “Alla andra är bättre än jag”</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När du känner igen de gamla mönstren, kan du börja ifrågasätta dem.</a:t>
            </a:r>
          </a:p>
          <a:p>
            <a:pPr>
              <a:lnSpc>
                <a:spcPct val="107000"/>
              </a:lnSpc>
              <a:spcAft>
                <a:spcPts val="800"/>
              </a:spcAft>
            </a:pPr>
            <a:endParaRPr lang="sv-SE" sz="1100" dirty="0">
              <a:effectLst/>
              <a:latin typeface="+mn-lt"/>
              <a:ea typeface="Calibri" panose="020F0502020204030204" pitchFamily="34" charset="0"/>
              <a:cs typeface="Arial" panose="020B0604020202020204" pitchFamily="34" charset="0"/>
            </a:endParaRP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2. Testa att prata med dig själv på ett nytt sätt</a:t>
            </a:r>
          </a:p>
          <a:p>
            <a:pPr marL="0" lvl="0" indent="0">
              <a:lnSpc>
                <a:spcPct val="107000"/>
              </a:lnSpc>
              <a:spcAft>
                <a:spcPts val="800"/>
              </a:spcAft>
              <a:buFont typeface="Arial" panose="020B0604020202020204" pitchFamily="34" charset="0"/>
              <a:buNone/>
              <a:tabLst>
                <a:tab pos="457200" algn="l"/>
              </a:tabLst>
            </a:pPr>
            <a:r>
              <a:rPr lang="sv-SE" sz="1100" dirty="0">
                <a:effectLst/>
                <a:latin typeface="+mn-lt"/>
                <a:ea typeface="Calibri" panose="020F0502020204030204" pitchFamily="34" charset="0"/>
                <a:cs typeface="Times New Roman" panose="02020603050405020304" pitchFamily="18" charset="0"/>
              </a:rPr>
              <a:t>Byt ut “Jag kommer misslyckas” mot:</a:t>
            </a:r>
          </a:p>
          <a:p>
            <a:pPr marL="171450" lvl="0" indent="-17145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“Jag gör mitt bästa just nu“</a:t>
            </a:r>
          </a:p>
          <a:p>
            <a:pPr marL="171450" lvl="0" indent="-17145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”Det här är en utmaning, men jag lär mig”</a:t>
            </a:r>
          </a:p>
          <a:p>
            <a:pPr marL="0" lvl="0" indent="0">
              <a:lnSpc>
                <a:spcPct val="107000"/>
              </a:lnSpc>
              <a:spcAft>
                <a:spcPts val="800"/>
              </a:spcAft>
              <a:buFont typeface="Arial" panose="020B0604020202020204" pitchFamily="34" charset="0"/>
              <a:buNone/>
              <a:tabLst>
                <a:tab pos="457200" algn="l"/>
              </a:tabLst>
            </a:pPr>
            <a:r>
              <a:rPr lang="sv-SE" sz="1100" dirty="0">
                <a:effectLst/>
                <a:latin typeface="+mn-lt"/>
                <a:ea typeface="Calibri" panose="020F0502020204030204" pitchFamily="34" charset="0"/>
                <a:cs typeface="Times New Roman" panose="02020603050405020304" pitchFamily="18" charset="0"/>
              </a:rPr>
              <a:t>Det handlar inte om att lura sig själv, utan om att skapa mer hjälpsamma perspektiv.</a:t>
            </a:r>
          </a:p>
          <a:p>
            <a:pPr>
              <a:lnSpc>
                <a:spcPct val="107000"/>
              </a:lnSpc>
              <a:spcAft>
                <a:spcPts val="800"/>
              </a:spcAft>
            </a:pPr>
            <a:endParaRPr lang="sv-SE" sz="1100" dirty="0">
              <a:effectLst/>
              <a:latin typeface="+mn-lt"/>
              <a:ea typeface="Calibri" panose="020F0502020204030204" pitchFamily="34" charset="0"/>
              <a:cs typeface="Arial" panose="020B0604020202020204" pitchFamily="34" charset="0"/>
            </a:endParaRP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3. Skriv ner dina nya tankar</a:t>
            </a:r>
          </a:p>
          <a:p>
            <a:pPr marL="171450" lvl="0" indent="-17145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Hjärnan älskar repetition och tydlighet</a:t>
            </a:r>
          </a:p>
          <a:p>
            <a:pPr marL="171450" lvl="0" indent="-17145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Att skriva hjälper dig att forma nya kopplingar</a:t>
            </a:r>
          </a:p>
          <a:p>
            <a:pPr marL="0" lvl="0" indent="0">
              <a:lnSpc>
                <a:spcPct val="107000"/>
              </a:lnSpc>
              <a:spcAft>
                <a:spcPts val="800"/>
              </a:spcAft>
              <a:buFont typeface="Arial" panose="020B0604020202020204" pitchFamily="34" charset="0"/>
              <a:buNone/>
              <a:tabLst>
                <a:tab pos="457200" algn="l"/>
              </a:tabLst>
            </a:pPr>
            <a:r>
              <a:rPr lang="sv-SE" sz="1100" dirty="0">
                <a:effectLst/>
                <a:latin typeface="+mn-lt"/>
                <a:ea typeface="Calibri" panose="020F0502020204030204" pitchFamily="34" charset="0"/>
                <a:cs typeface="Times New Roman" panose="02020603050405020304" pitchFamily="18" charset="0"/>
              </a:rPr>
              <a:t>Du kan t.ex. göra en lista över snälla, stärkande eller kloka saker du vill säga till dig själv</a:t>
            </a:r>
          </a:p>
          <a:p>
            <a:pPr>
              <a:lnSpc>
                <a:spcPct val="107000"/>
              </a:lnSpc>
              <a:spcAft>
                <a:spcPts val="800"/>
              </a:spcAft>
            </a:pPr>
            <a:endParaRPr lang="sv-SE" sz="1100" dirty="0">
              <a:effectLst/>
              <a:latin typeface="+mn-lt"/>
              <a:ea typeface="Calibri" panose="020F0502020204030204" pitchFamily="34" charset="0"/>
              <a:cs typeface="Arial" panose="020B0604020202020204" pitchFamily="34" charset="0"/>
            </a:endParaRP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4. Träna närvaro och andning</a:t>
            </a:r>
          </a:p>
          <a:p>
            <a:pPr marL="171450" indent="-171450">
              <a:lnSpc>
                <a:spcPct val="107000"/>
              </a:lnSpc>
              <a:spcAft>
                <a:spcPts val="800"/>
              </a:spcAft>
              <a:buFont typeface="Arial" panose="020B0604020202020204" pitchFamily="34" charset="0"/>
              <a:buChar char="•"/>
            </a:pPr>
            <a:r>
              <a:rPr lang="sv-SE" sz="1100" dirty="0">
                <a:effectLst/>
                <a:latin typeface="+mn-lt"/>
                <a:ea typeface="Calibri" panose="020F0502020204030204" pitchFamily="34" charset="0"/>
                <a:cs typeface="Times New Roman" panose="02020603050405020304" pitchFamily="18" charset="0"/>
              </a:rPr>
              <a:t>När du stannar upp, märker du lättare vad du faktiskt tänker</a:t>
            </a:r>
          </a:p>
          <a:p>
            <a:pPr marL="171450" indent="-171450">
              <a:lnSpc>
                <a:spcPct val="107000"/>
              </a:lnSpc>
              <a:spcAft>
                <a:spcPts val="800"/>
              </a:spcAft>
              <a:buFont typeface="Arial" panose="020B0604020202020204" pitchFamily="34" charset="0"/>
              <a:buChar char="•"/>
            </a:pPr>
            <a:r>
              <a:rPr lang="sv-SE" sz="1100" dirty="0">
                <a:effectLst/>
                <a:latin typeface="+mn-lt"/>
                <a:ea typeface="Calibri" panose="020F0502020204030204" pitchFamily="34" charset="0"/>
                <a:cs typeface="Times New Roman" panose="02020603050405020304" pitchFamily="18" charset="0"/>
              </a:rPr>
              <a:t>Andning, medveten närvaro (att vara i nuet med alla sina sinnen och observera det som sker) och kroppsnärvaro skapar paus mellan tanke och reaktion</a:t>
            </a:r>
          </a:p>
          <a:p>
            <a:pPr marL="0" indent="0">
              <a:lnSpc>
                <a:spcPct val="107000"/>
              </a:lnSpc>
              <a:spcAft>
                <a:spcPts val="800"/>
              </a:spcAft>
              <a:buFont typeface="Arial" panose="020B0604020202020204" pitchFamily="34" charset="0"/>
              <a:buNone/>
            </a:pPr>
            <a:endParaRPr lang="sv-SE" sz="1100" dirty="0">
              <a:effectLst/>
              <a:latin typeface="+mn-lt"/>
              <a:ea typeface="Calibri" panose="020F0502020204030204" pitchFamily="34" charset="0"/>
              <a:cs typeface="Times New Roman" panose="02020603050405020304" pitchFamily="18" charset="0"/>
            </a:endParaRP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5. Ge det tid – och träning</a:t>
            </a:r>
          </a:p>
          <a:p>
            <a:pPr marL="171450" lvl="0" indent="-17145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Att bygga en ny tanke-väg är som att träna en ny muskel.</a:t>
            </a:r>
          </a:p>
          <a:p>
            <a:pPr marL="171450" lvl="0" indent="-171450">
              <a:lnSpc>
                <a:spcPct val="107000"/>
              </a:lnSpc>
              <a:spcAft>
                <a:spcPts val="800"/>
              </a:spcAft>
              <a:buFont typeface="Arial" panose="020B0604020202020204" pitchFamily="34" charset="0"/>
              <a:buChar char="•"/>
              <a:tabLst>
                <a:tab pos="457200" algn="l"/>
              </a:tabLst>
            </a:pPr>
            <a:r>
              <a:rPr lang="sv-SE" sz="1100" dirty="0">
                <a:effectLst/>
                <a:latin typeface="+mn-lt"/>
                <a:ea typeface="Calibri" panose="020F0502020204030204" pitchFamily="34" charset="0"/>
                <a:cs typeface="Times New Roman" panose="02020603050405020304" pitchFamily="18" charset="0"/>
              </a:rPr>
              <a:t>Det kräver övning, tålamod och upprepning – men det går.</a:t>
            </a:r>
          </a:p>
          <a:p>
            <a:pPr>
              <a:lnSpc>
                <a:spcPct val="107000"/>
              </a:lnSpc>
              <a:spcAft>
                <a:spcPts val="800"/>
              </a:spcAft>
            </a:pPr>
            <a:r>
              <a:rPr lang="sv-SE" sz="1100" dirty="0">
                <a:effectLst/>
                <a:latin typeface="+mn-lt"/>
                <a:ea typeface="Calibri" panose="020F0502020204030204" pitchFamily="34" charset="0"/>
                <a:cs typeface="Arial" panose="020B0604020202020204" pitchFamily="34" charset="0"/>
              </a:rPr>
              <a:t>Tänk så här:</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Varje gång du väljer en ny tanke, bygger du ett nytt spår i hjärnan.</a:t>
            </a:r>
            <a:br>
              <a:rPr lang="sv-SE" sz="1100" dirty="0">
                <a:effectLst/>
                <a:latin typeface="+mn-lt"/>
                <a:ea typeface="Calibri" panose="020F0502020204030204" pitchFamily="34" charset="0"/>
                <a:cs typeface="Arial" panose="020B0604020202020204" pitchFamily="34" charset="0"/>
              </a:rPr>
            </a:br>
            <a:r>
              <a:rPr lang="sv-SE" sz="1100" dirty="0">
                <a:effectLst/>
                <a:latin typeface="+mn-lt"/>
                <a:ea typeface="Calibri" panose="020F0502020204030204" pitchFamily="34" charset="0"/>
                <a:cs typeface="Arial" panose="020B0604020202020204" pitchFamily="34" charset="0"/>
              </a:rPr>
              <a:t>Och ju fler gånger du väljer det spåret – desto lättare blir det att gå där nästa gång.</a:t>
            </a:r>
          </a:p>
        </p:txBody>
      </p:sp>
      <p:sp>
        <p:nvSpPr>
          <p:cNvPr id="4" name="Platshållare för bildnummer 3"/>
          <p:cNvSpPr>
            <a:spLocks noGrp="1"/>
          </p:cNvSpPr>
          <p:nvPr>
            <p:ph type="sldNum" sz="quarter" idx="5"/>
          </p:nvPr>
        </p:nvSpPr>
        <p:spPr/>
        <p:txBody>
          <a:bodyPr/>
          <a:lstStyle/>
          <a:p>
            <a:fld id="{FAD31592-3C66-914C-8F2B-350F777116DA}" type="slidenum">
              <a:rPr lang="sv-SE" smtClean="0"/>
              <a:t>31</a:t>
            </a:fld>
            <a:endParaRPr lang="sv-SE"/>
          </a:p>
        </p:txBody>
      </p:sp>
    </p:spTree>
    <p:extLst>
      <p:ext uri="{BB962C8B-B14F-4D97-AF65-F5344CB8AC3E}">
        <p14:creationId xmlns:p14="http://schemas.microsoft.com/office/powerpoint/2010/main" val="245017662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Övning som kan göras enskilt, i par eller i helklass (diskutera och/eller skriva).</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t>Övergång till nästa bild – om du vill gå direkt på summeringen: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Det här att sätta ord på vad man tänker och att tänka ut alternativ är en strategi man kan använda.</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Vi kommer titta mer på olika strategier, eller </a:t>
            </a:r>
            <a:r>
              <a:rPr lang="sv-SE" sz="1100" noProof="0" dirty="0" err="1"/>
              <a:t>coping</a:t>
            </a:r>
            <a:r>
              <a:rPr lang="sv-SE" sz="1100" noProof="0" dirty="0"/>
              <a:t> som det också kallas.</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Men nu ska vi summera vad vi har lärt oss om tankar.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t>Övergång till nästa bild – om du vill avsluta med en biologiskt komplex bild av </a:t>
            </a:r>
            <a:r>
              <a:rPr lang="sv-SE" sz="1100" b="1" noProof="0" dirty="0" err="1"/>
              <a:t>myelinisering</a:t>
            </a:r>
            <a:r>
              <a:rPr lang="sv-SE" sz="1100" b="1" noProof="0" dirty="0"/>
              <a:t> mm:</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Det är fascinerande att tänka på att när vi gör de här sakerna, tänker nya tankar och lär oss nya saker, då händer det saker med våra hjärnor, cellerna vi har här inne förändras.</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32</a:t>
            </a:fld>
            <a:endParaRPr lang="sv-SE"/>
          </a:p>
        </p:txBody>
      </p:sp>
    </p:spTree>
    <p:extLst>
      <p:ext uri="{BB962C8B-B14F-4D97-AF65-F5344CB8AC3E}">
        <p14:creationId xmlns:p14="http://schemas.microsoft.com/office/powerpoint/2010/main" val="100572334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Att trampa upp nya tankemönster handlar precis som när vi lär oss nya saker om starkare kopplingar mellan nervceller som används och ökad </a:t>
            </a:r>
            <a:r>
              <a:rPr lang="sv-SE" sz="1100" dirty="0" err="1"/>
              <a:t>myelinisering</a:t>
            </a:r>
            <a:r>
              <a:rPr lang="sv-SE" sz="1100" dirty="0"/>
              <a:t> i de tankebanor som används. Vi får ett mer koordinerat nätverk.</a:t>
            </a:r>
          </a:p>
          <a:p>
            <a:endParaRPr lang="sv-SE" sz="1100" dirty="0"/>
          </a:p>
          <a:p>
            <a:r>
              <a:rPr lang="sv-SE" sz="1100" dirty="0"/>
              <a:t>Är plastiskt – vi kan ändra våra tankemönster</a:t>
            </a:r>
          </a:p>
          <a:p>
            <a:endParaRPr lang="sv-SE" sz="1100" dirty="0"/>
          </a:p>
          <a:p>
            <a:r>
              <a:rPr lang="sv-SE" sz="1100" dirty="0"/>
              <a:t>Referenser till illustrationen:</a:t>
            </a:r>
          </a:p>
          <a:p>
            <a:r>
              <a:rPr lang="sv-SE" sz="1100" dirty="0" err="1"/>
              <a:t>References</a:t>
            </a:r>
            <a:endParaRPr lang="sv-SE" sz="1100" dirty="0"/>
          </a:p>
          <a:p>
            <a:r>
              <a:rPr lang="sv-SE" sz="1100" dirty="0" err="1"/>
              <a:t>Bacmeister</a:t>
            </a:r>
            <a:r>
              <a:rPr lang="sv-SE" sz="1100" dirty="0"/>
              <a:t>. (2020) Motor </a:t>
            </a:r>
            <a:r>
              <a:rPr lang="sv-SE" sz="1100" dirty="0" err="1"/>
              <a:t>learning</a:t>
            </a:r>
            <a:r>
              <a:rPr lang="sv-SE" sz="1100" dirty="0"/>
              <a:t> </a:t>
            </a:r>
            <a:r>
              <a:rPr lang="sv-SE" sz="1100" dirty="0" err="1"/>
              <a:t>promotes</a:t>
            </a:r>
            <a:r>
              <a:rPr lang="sv-SE" sz="1100" dirty="0"/>
              <a:t> </a:t>
            </a:r>
            <a:r>
              <a:rPr lang="sv-SE" sz="1100" dirty="0" err="1"/>
              <a:t>remyelination</a:t>
            </a:r>
            <a:r>
              <a:rPr lang="sv-SE" sz="1100" dirty="0"/>
              <a:t> via new and </a:t>
            </a:r>
            <a:r>
              <a:rPr lang="sv-SE" sz="1100" dirty="0" err="1"/>
              <a:t>surviving</a:t>
            </a:r>
            <a:r>
              <a:rPr lang="sv-SE" sz="1100" dirty="0"/>
              <a:t> </a:t>
            </a:r>
            <a:r>
              <a:rPr lang="sv-SE" sz="1100" dirty="0" err="1"/>
              <a:t>oligodendrocytes</a:t>
            </a:r>
            <a:r>
              <a:rPr lang="sv-SE" sz="1100" dirty="0"/>
              <a:t>. Nature </a:t>
            </a:r>
            <a:r>
              <a:rPr lang="sv-SE" sz="1100" dirty="0" err="1"/>
              <a:t>Neuroscience</a:t>
            </a:r>
            <a:r>
              <a:rPr lang="sv-SE" sz="1100" dirty="0"/>
              <a:t>. https://www.nature.com/articles/s41593-020-0637-3?draft=collection</a:t>
            </a:r>
          </a:p>
          <a:p>
            <a:r>
              <a:rPr lang="sv-SE" sz="1100" dirty="0"/>
              <a:t>McKenzie. (2014) Motor </a:t>
            </a:r>
            <a:r>
              <a:rPr lang="sv-SE" sz="1100" dirty="0" err="1"/>
              <a:t>Skill</a:t>
            </a:r>
            <a:r>
              <a:rPr lang="sv-SE" sz="1100" dirty="0"/>
              <a:t> Learning </a:t>
            </a:r>
            <a:r>
              <a:rPr lang="sv-SE" sz="1100" dirty="0" err="1"/>
              <a:t>Requires</a:t>
            </a:r>
            <a:r>
              <a:rPr lang="sv-SE" sz="1100" dirty="0"/>
              <a:t> Active Central </a:t>
            </a:r>
            <a:r>
              <a:rPr lang="sv-SE" sz="1100" dirty="0" err="1"/>
              <a:t>Myelination</a:t>
            </a:r>
            <a:r>
              <a:rPr lang="sv-SE" sz="1100" dirty="0"/>
              <a:t>. Science. https://science.sciencemag.org/content/346/6207/318.long</a:t>
            </a:r>
          </a:p>
          <a:p>
            <a:endParaRPr lang="sv-SE" sz="1100" dirty="0"/>
          </a:p>
          <a:p>
            <a:r>
              <a:rPr lang="sv-SE" sz="1100" b="1" dirty="0"/>
              <a:t>Övergång till nästa bild:</a:t>
            </a:r>
          </a:p>
          <a:p>
            <a:r>
              <a:rPr lang="sv-SE" sz="1100" dirty="0"/>
              <a:t>Dags att summera vad vi har lärt oss om tankar.</a:t>
            </a:r>
          </a:p>
        </p:txBody>
      </p:sp>
      <p:sp>
        <p:nvSpPr>
          <p:cNvPr id="4" name="Platshållare för bildnummer 3"/>
          <p:cNvSpPr>
            <a:spLocks noGrp="1"/>
          </p:cNvSpPr>
          <p:nvPr>
            <p:ph type="sldNum" sz="quarter" idx="5"/>
          </p:nvPr>
        </p:nvSpPr>
        <p:spPr/>
        <p:txBody>
          <a:bodyPr/>
          <a:lstStyle/>
          <a:p>
            <a:fld id="{FAD31592-3C66-914C-8F2B-350F777116DA}" type="slidenum">
              <a:rPr lang="sv-SE" smtClean="0"/>
              <a:t>33</a:t>
            </a:fld>
            <a:endParaRPr lang="sv-SE"/>
          </a:p>
        </p:txBody>
      </p:sp>
    </p:spTree>
    <p:extLst>
      <p:ext uri="{BB962C8B-B14F-4D97-AF65-F5344CB8AC3E}">
        <p14:creationId xmlns:p14="http://schemas.microsoft.com/office/powerpoint/2010/main" val="364777534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a:xfrm>
            <a:off x="685800" y="617538"/>
            <a:ext cx="3516313" cy="1978025"/>
          </a:xfrm>
        </p:spPr>
      </p:sp>
      <p:sp>
        <p:nvSpPr>
          <p:cNvPr id="3" name="Platshållare för anteckningar 2"/>
          <p:cNvSpPr>
            <a:spLocks noGrp="1"/>
          </p:cNvSpPr>
          <p:nvPr>
            <p:ph type="body" idx="1"/>
          </p:nvPr>
        </p:nvSpPr>
        <p:spPr>
          <a:xfrm>
            <a:off x="685800" y="2723745"/>
            <a:ext cx="5486400" cy="5277255"/>
          </a:xfrm>
        </p:spPr>
        <p:txBody>
          <a:bodyPr/>
          <a:lstStyle/>
          <a:p>
            <a:r>
              <a:rPr lang="sv-SE" dirty="0"/>
              <a:t>Svarsförslag:</a:t>
            </a:r>
          </a:p>
          <a:p>
            <a:endParaRPr lang="sv-SE" dirty="0"/>
          </a:p>
          <a:p>
            <a:r>
              <a:rPr lang="sv-SE" dirty="0"/>
              <a:t>1. Vad är en tanke rent biologiskt?</a:t>
            </a:r>
          </a:p>
          <a:p>
            <a:r>
              <a:rPr lang="sv-SE" dirty="0"/>
              <a:t>Komplext nätverk av nervsignaler i hjärnan.</a:t>
            </a:r>
          </a:p>
          <a:p>
            <a:endParaRPr lang="sv-SE" dirty="0"/>
          </a:p>
          <a:p>
            <a:r>
              <a:rPr lang="sv-SE" dirty="0"/>
              <a:t>2. Var i hjärnan tänker vi mest?</a:t>
            </a:r>
          </a:p>
          <a:p>
            <a:r>
              <a:rPr lang="sv-SE" dirty="0"/>
              <a:t>Främre delen av pannloben (frontalloben).</a:t>
            </a:r>
          </a:p>
          <a:p>
            <a:endParaRPr lang="sv-SE" dirty="0"/>
          </a:p>
          <a:p>
            <a:r>
              <a:rPr lang="sv-SE" dirty="0"/>
              <a:t>3. Ge ett exempel på hur tankar, förnimmelser, känslor och beteenden hör ihop och påverkar varandra?</a:t>
            </a:r>
          </a:p>
          <a:p>
            <a:r>
              <a:rPr lang="sv-SE" dirty="0"/>
              <a:t>Om det kurrar i magen (förnimmelse) kan jag tänka att jag är hungrig (tanke) och det kan leda till att jag går och letar mat (beteende) och om jag då hittar mat så kan det leda till att jag känner glädje (känsla).</a:t>
            </a:r>
          </a:p>
          <a:p>
            <a:endParaRPr lang="sv-SE" dirty="0"/>
          </a:p>
          <a:p>
            <a:r>
              <a:rPr lang="sv-SE" dirty="0"/>
              <a:t>4. Vad innebär det rent biologiskt att hjärnan rensar och effektiviserar tankemönster?</a:t>
            </a:r>
          </a:p>
          <a:p>
            <a:r>
              <a:rPr lang="sv-SE" dirty="0"/>
              <a:t>Nervcellerna har dels långa utskott som överför signaler via elektrisk urladdning (över cellmembranet, aktionspotentialer) och dels överförs signaler till andra celler via synapser (kemisk överföring, signalämnen = </a:t>
            </a:r>
            <a:r>
              <a:rPr lang="sv-SE" dirty="0" err="1"/>
              <a:t>neurotransmittorer</a:t>
            </a:r>
            <a:r>
              <a:rPr lang="sv-SE" dirty="0"/>
              <a:t>). Som ung har vi många kopplingar (synapser) mellan många olika nervceller i hjärnan. Rensningen kan beskrivas som att de synapser som inte används bryts/försvinner. Effektiv signalöverförning kan man koppla till </a:t>
            </a:r>
            <a:r>
              <a:rPr lang="sv-SE" dirty="0" err="1"/>
              <a:t>myeliniseringen</a:t>
            </a:r>
            <a:r>
              <a:rPr lang="sv-SE" dirty="0"/>
              <a:t>, att de långa utskotten hos nervcellerna får en isolering som gör att den elektriska signalöverföringen går snabbare än utan </a:t>
            </a:r>
            <a:r>
              <a:rPr lang="sv-SE" dirty="0" err="1"/>
              <a:t>myelin</a:t>
            </a:r>
            <a:r>
              <a:rPr lang="sv-SE" dirty="0"/>
              <a:t>.</a:t>
            </a:r>
          </a:p>
          <a:p>
            <a:endParaRPr lang="sv-SE" dirty="0"/>
          </a:p>
          <a:p>
            <a:r>
              <a:rPr lang="sv-SE" dirty="0"/>
              <a:t>5. Vilka evolutionära förklaringar finns till varför människor tänker så mycket?</a:t>
            </a:r>
          </a:p>
          <a:p>
            <a:r>
              <a:rPr lang="sv-SE" dirty="0"/>
              <a:t>Tankarna har kopplingar till förmågor som att planera, lösa problem men även hantera sociala relationer. Exempelvis kan vår förmåga att tänka förutsäga faror så att vi kan undvika att hamna i potentiellt farliga situationer.</a:t>
            </a:r>
          </a:p>
          <a:p>
            <a:endParaRPr lang="sv-SE" dirty="0"/>
          </a:p>
          <a:p>
            <a:r>
              <a:rPr lang="sv-SE" dirty="0"/>
              <a:t>6. Ge några olika exempel på hur tankar och beteenden kan påverkas av att hjärnan sparar energi?</a:t>
            </a:r>
          </a:p>
          <a:p>
            <a:r>
              <a:rPr lang="sv-SE" dirty="0"/>
              <a:t>Exempelvis bekräftelsebias, att vi har lättare att ta till oss information som vi redan vet eller tror på. Eller övergeneralisering, som innebär att vi drar snabba slutsatser om att vi redan vet hur något är, utan att kanske ta till oss all nödvändig information. Eller närtidseffekten som handlar om att vi bryr oss mer om de kortsiktiga konsekvenserna än de långsiktiga (det är exempelvis lättare för oss att fortsätta göra något vi håller på med än att byta aktivitet). För fler exempel se bild 27-28.</a:t>
            </a:r>
          </a:p>
          <a:p>
            <a:endParaRPr lang="sv-SE" dirty="0"/>
          </a:p>
          <a:p>
            <a:r>
              <a:rPr lang="sv-SE" dirty="0"/>
              <a:t>7. Vad menas med att hjärnan är plastisk?</a:t>
            </a:r>
          </a:p>
          <a:p>
            <a:r>
              <a:rPr lang="sv-SE" dirty="0"/>
              <a:t>Att den är formbar. Att kopplingar mellan nervceller kan förändras, både att det kan skapas nya mönster av kopplingar när vi lär oss nya saker, och att kopplingar kan minska/försvinna för sådana tankar eller beteenden som vi inte använder. Eftersom hjärnans nätverk formas av det vi gör ofta, kan ensidiga vanor – till exempel om mycket tid läggs på enbart skärmar – innebära att andra förmågor och intressen får mindre utrymme att utvecklas. Därför är det värdefullt att variera sina aktiviteter, så att hjärnan får många olika intryck att bygga vidare på. Hjärnans plasticitet är särskilt stor tidigt i livet, vilket gör att olika erfarenheter kan skapa många förgreningar och nätverk av nervkopplingar. Samtidigt fortsätter hjärnan att vara formbar hela livet, även om det går långsammare, vilket betyder att vi kan lära nytt och förändras även som vuxna.</a:t>
            </a:r>
          </a:p>
          <a:p>
            <a:endParaRPr lang="sv-SE"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34</a:t>
            </a:fld>
            <a:endParaRPr lang="sv-SE"/>
          </a:p>
        </p:txBody>
      </p:sp>
    </p:spTree>
    <p:extLst>
      <p:ext uri="{BB962C8B-B14F-4D97-AF65-F5344CB8AC3E}">
        <p14:creationId xmlns:p14="http://schemas.microsoft.com/office/powerpoint/2010/main" val="24931991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Titta på videoklippet </a:t>
            </a:r>
            <a:r>
              <a:rPr lang="sv-SE" sz="1100" b="0" i="0" noProof="0" dirty="0"/>
              <a:t>https://www.youtube.com/watch?v=iTZ2N-HJbwA&amp;t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Eller berätta om forskningen (se utförligt talarmanus I lärarhandledningen)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i="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0" i="0" noProof="0" dirty="0"/>
              <a:t>Forskning har visat att: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i="0" noProof="0" dirty="0"/>
              <a:t>Tankar inuti hjärnan kan mätas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i="0" noProof="0" dirty="0"/>
              <a:t>Elektroder kan mäta elektriska signaler i hjärnan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i="0" noProof="0" dirty="0"/>
              <a:t>AI tränad på mönster av elektriska signaler för personer som kan tala.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i="0" noProof="0" dirty="0"/>
              <a:t>AI fick ta in elektriska signaler från en person som INTE kunde prata och översätta till tal.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b="1" noProof="0" dirty="0"/>
              <a:t>Övergång till nästa bild: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100" noProof="0" dirty="0"/>
              <a:t>Hur många tankar har vi per dag?</a:t>
            </a:r>
          </a:p>
          <a:p>
            <a:endParaRPr lang="sv-SE" sz="1100" noProof="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4</a:t>
            </a:fld>
            <a:endParaRPr lang="sv-SE"/>
          </a:p>
        </p:txBody>
      </p:sp>
    </p:spTree>
    <p:extLst>
      <p:ext uri="{BB962C8B-B14F-4D97-AF65-F5344CB8AC3E}">
        <p14:creationId xmlns:p14="http://schemas.microsoft.com/office/powerpoint/2010/main" val="1173484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buNone/>
            </a:pPr>
            <a:r>
              <a:rPr lang="sv-SE" sz="1100" b="0" dirty="0">
                <a:latin typeface="+mn-lt"/>
              </a:rPr>
              <a:t>Animation från </a:t>
            </a:r>
            <a:r>
              <a:rPr lang="sv-SE" sz="1100" b="0" dirty="0" err="1">
                <a:latin typeface="+mn-lt"/>
              </a:rPr>
              <a:t>Pixabay</a:t>
            </a:r>
            <a:r>
              <a:rPr lang="sv-SE" sz="1100" b="0" dirty="0">
                <a:latin typeface="+mn-lt"/>
              </a:rPr>
              <a:t> (se referens i bilden).</a:t>
            </a:r>
          </a:p>
          <a:p>
            <a:pPr>
              <a:buNone/>
            </a:pPr>
            <a:endParaRPr lang="sv-SE" sz="1100" b="0" dirty="0">
              <a:latin typeface="+mn-lt"/>
            </a:endParaRPr>
          </a:p>
          <a:p>
            <a:pPr marL="171450" indent="-171450">
              <a:buFont typeface="Arial" panose="020B0604020202020204" pitchFamily="34" charset="0"/>
              <a:buChar char="•"/>
            </a:pPr>
            <a:r>
              <a:rPr lang="sv-SE" sz="1100" b="0" dirty="0">
                <a:latin typeface="+mn-lt"/>
              </a:rPr>
              <a:t>Vi har många tankar per dag </a:t>
            </a:r>
          </a:p>
          <a:p>
            <a:pPr marL="171450" indent="-171450">
              <a:buFont typeface="Arial" panose="020B0604020202020204" pitchFamily="34" charset="0"/>
              <a:buChar char="•"/>
            </a:pPr>
            <a:r>
              <a:rPr lang="sv-SE" sz="1100" b="0" dirty="0">
                <a:latin typeface="+mn-lt"/>
              </a:rPr>
              <a:t>”Rätt svar” är ca 6000 tankar/dag, men det varierar och beror på vilken metod man använder för att mäta. Se t ex referensen: </a:t>
            </a:r>
            <a:r>
              <a:rPr lang="sv-SE" sz="1100" b="1" dirty="0">
                <a:effectLst/>
                <a:latin typeface="+mn-lt"/>
                <a:hlinkClick r:id="rId3"/>
              </a:rPr>
              <a:t>https://www.queensu.ca/gazette/stories/discovery-thought-worms-opens-window-mind</a:t>
            </a:r>
            <a:r>
              <a:rPr lang="sv-SE" sz="1100" b="0" dirty="0">
                <a:latin typeface="+mn-lt"/>
              </a:rPr>
              <a:t>)</a:t>
            </a:r>
          </a:p>
          <a:p>
            <a:pPr marL="171450" indent="-171450">
              <a:buFont typeface="Arial" panose="020B0604020202020204" pitchFamily="34" charset="0"/>
              <a:buChar char="•"/>
            </a:pPr>
            <a:r>
              <a:rPr lang="sv-SE" sz="1100" b="0" dirty="0">
                <a:latin typeface="+mn-lt"/>
              </a:rPr>
              <a:t>Metoderna bygger på att nervcellernas elektriska urladdningar är mätbara.</a:t>
            </a:r>
          </a:p>
          <a:p>
            <a:pPr marL="171450" indent="-171450">
              <a:buFont typeface="Arial" panose="020B0604020202020204" pitchFamily="34" charset="0"/>
              <a:buChar char="•"/>
            </a:pPr>
            <a:r>
              <a:rPr lang="sv-SE" sz="1100" b="0" dirty="0">
                <a:latin typeface="+mn-lt"/>
              </a:rPr>
              <a:t>Signalöverföringen mellan nervcellerna (i synapser) är kemisk (kräver andra mätmetoder).</a:t>
            </a:r>
          </a:p>
          <a:p>
            <a:pPr marL="171450" indent="-171450">
              <a:buFont typeface="Arial" panose="020B0604020202020204" pitchFamily="34" charset="0"/>
              <a:buChar char="•"/>
            </a:pPr>
            <a:r>
              <a:rPr lang="sv-SE" sz="1100" b="0" dirty="0">
                <a:latin typeface="+mn-lt"/>
              </a:rPr>
              <a:t>En tanke mer än en urladdning, tänk nätverk och mönster bland miljarder av hjärnceller (neuron)</a:t>
            </a:r>
          </a:p>
          <a:p>
            <a:pPr marL="171450" indent="-171450">
              <a:buFont typeface="Arial" panose="020B0604020202020204" pitchFamily="34" charset="0"/>
              <a:buChar char="•"/>
            </a:pPr>
            <a:r>
              <a:rPr lang="sv-SE" sz="1100" b="0" dirty="0">
                <a:latin typeface="+mn-lt"/>
              </a:rPr>
              <a:t>Mycket av de elektriska urladdningarna i hjärnan handlar om omedveten bearbetning av signaler från inre organ (andning, tarmrörelser etc.)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latin typeface="+mn-lt"/>
              </a:rPr>
              <a:t>Tidigare uppskattningar av antal tankar har varit 60000 tankar/dag – men där ingick förmodligen även dessa omedvetna signalöverföringar.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sv-SE" sz="1100" b="0" dirty="0">
                <a:latin typeface="+mn-lt"/>
              </a:rPr>
              <a:t>Tankar är medvetna</a:t>
            </a:r>
          </a:p>
          <a:p>
            <a:pPr>
              <a:buNone/>
            </a:pPr>
            <a:endParaRPr lang="sv-SE" sz="1100" b="0" dirty="0">
              <a:latin typeface="+mn-lt"/>
            </a:endParaRPr>
          </a:p>
          <a:p>
            <a:pPr>
              <a:buNone/>
            </a:pPr>
            <a:r>
              <a:rPr lang="sv-SE" sz="1100" b="1" dirty="0">
                <a:latin typeface="+mn-lt"/>
              </a:rPr>
              <a:t>Övergång till nästa bild:</a:t>
            </a:r>
          </a:p>
          <a:p>
            <a:pPr>
              <a:buNone/>
            </a:pPr>
            <a:r>
              <a:rPr lang="sv-SE" sz="1100" b="0" dirty="0">
                <a:latin typeface="+mn-lt"/>
              </a:rPr>
              <a:t>Tankarna påverkar och påverkas av flera saker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latin typeface="+mn-l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100" b="0" dirty="0">
              <a:latin typeface="+mn-lt"/>
            </a:endParaRPr>
          </a:p>
        </p:txBody>
      </p:sp>
      <p:sp>
        <p:nvSpPr>
          <p:cNvPr id="4" name="Platshållare för bildnummer 3"/>
          <p:cNvSpPr>
            <a:spLocks noGrp="1"/>
          </p:cNvSpPr>
          <p:nvPr>
            <p:ph type="sldNum" sz="quarter" idx="5"/>
          </p:nvPr>
        </p:nvSpPr>
        <p:spPr/>
        <p:txBody>
          <a:bodyPr/>
          <a:lstStyle/>
          <a:p>
            <a:fld id="{FAD31592-3C66-914C-8F2B-350F777116DA}" type="slidenum">
              <a:rPr lang="sv-SE" smtClean="0"/>
              <a:t>5</a:t>
            </a:fld>
            <a:endParaRPr lang="sv-SE"/>
          </a:p>
        </p:txBody>
      </p:sp>
    </p:spTree>
    <p:extLst>
      <p:ext uri="{BB962C8B-B14F-4D97-AF65-F5344CB8AC3E}">
        <p14:creationId xmlns:p14="http://schemas.microsoft.com/office/powerpoint/2010/main" val="31354565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dirty="0"/>
              <a:t>En modell som ska visa på hur tankar </a:t>
            </a:r>
            <a:r>
              <a:rPr lang="sv-SE" sz="1100" b="1" dirty="0"/>
              <a:t>påverkar och påverkas </a:t>
            </a:r>
            <a:r>
              <a:rPr lang="sv-SE" sz="1100" dirty="0"/>
              <a:t>av:</a:t>
            </a:r>
          </a:p>
          <a:p>
            <a:pPr marL="171450" indent="-171450">
              <a:buFont typeface="Arial" panose="020B0604020202020204" pitchFamily="34" charset="0"/>
              <a:buChar char="•"/>
            </a:pPr>
            <a:r>
              <a:rPr lang="sv-SE" sz="1100" dirty="0"/>
              <a:t>Förnimmelser</a:t>
            </a:r>
          </a:p>
          <a:p>
            <a:pPr marL="171450" indent="-171450">
              <a:buFont typeface="Arial" panose="020B0604020202020204" pitchFamily="34" charset="0"/>
              <a:buChar char="•"/>
            </a:pPr>
            <a:r>
              <a:rPr lang="sv-SE" sz="1100" dirty="0"/>
              <a:t>Känslor</a:t>
            </a:r>
          </a:p>
          <a:p>
            <a:pPr marL="171450" indent="-171450">
              <a:buFont typeface="Arial" panose="020B0604020202020204" pitchFamily="34" charset="0"/>
              <a:buChar char="•"/>
            </a:pPr>
            <a:r>
              <a:rPr lang="sv-SE" sz="1100" dirty="0"/>
              <a:t>Beteenden</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b="1" dirty="0"/>
              <a:t>Övergång till nästa bild:</a:t>
            </a:r>
          </a:p>
          <a:p>
            <a:pPr marL="0" indent="0">
              <a:buFont typeface="Arial" panose="020B0604020202020204" pitchFamily="34" charset="0"/>
              <a:buNone/>
            </a:pPr>
            <a:r>
              <a:rPr lang="sv-SE" sz="1100" dirty="0"/>
              <a:t>Vad som kommer först och vad det leder till kan variera.</a:t>
            </a:r>
          </a:p>
          <a:p>
            <a:pPr marL="0" indent="0">
              <a:buFont typeface="Arial" panose="020B0604020202020204" pitchFamily="34" charset="0"/>
              <a:buNone/>
            </a:pPr>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6</a:t>
            </a:fld>
            <a:endParaRPr lang="sv-SE"/>
          </a:p>
        </p:txBody>
      </p:sp>
    </p:spTree>
    <p:extLst>
      <p:ext uri="{BB962C8B-B14F-4D97-AF65-F5344CB8AC3E}">
        <p14:creationId xmlns:p14="http://schemas.microsoft.com/office/powerpoint/2010/main" val="40708338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sz="1100" dirty="0"/>
              <a:t>Modellen tillsammans med ett konkret exempel</a:t>
            </a:r>
          </a:p>
          <a:p>
            <a:pPr marL="171450" indent="-171450">
              <a:buFont typeface="Arial" panose="020B0604020202020204" pitchFamily="34" charset="0"/>
              <a:buChar char="•"/>
            </a:pPr>
            <a:r>
              <a:rPr lang="sv-SE" sz="1100" dirty="0"/>
              <a:t>Vad kom först här? </a:t>
            </a:r>
          </a:p>
          <a:p>
            <a:pPr marL="171450" indent="-171450">
              <a:buFont typeface="Arial" panose="020B0604020202020204" pitchFamily="34" charset="0"/>
              <a:buChar char="•"/>
            </a:pPr>
            <a:r>
              <a:rPr lang="sv-SE" sz="1100" dirty="0"/>
              <a:t>Vad ledde till vad? </a:t>
            </a:r>
          </a:p>
          <a:p>
            <a:pPr marL="171450" indent="-171450">
              <a:buFont typeface="Arial" panose="020B0604020202020204" pitchFamily="34" charset="0"/>
              <a:buChar char="•"/>
            </a:pPr>
            <a:r>
              <a:rPr lang="sv-SE" sz="1100" dirty="0"/>
              <a:t>Kom känslan före tanken eller tvärtom?</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dirty="0"/>
              <a:t>Här kan eleverna få en kort stund att fundera över vad de tror om förloppet.</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dirty="0"/>
              <a:t>Gå igenom en tänkbar förklaring: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kern="1200" dirty="0">
                <a:solidFill>
                  <a:schemeClr val="tx1"/>
                </a:solidFill>
                <a:effectLst/>
                <a:latin typeface="+mn-lt"/>
                <a:ea typeface="+mn-ea"/>
                <a:cs typeface="+mn-cs"/>
              </a:rPr>
              <a:t>Du känner kurr i magen (förnimmelse i kroppen). Du tänker ”Jag är hungrig” (tanke). Du går till kylskåpet (beteende). Det är tomt och du blir besviken (känsla). </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i="1" dirty="0"/>
              <a:t>Bild 8-9 ger två till konkreta exempel på modellen.</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b="1" dirty="0"/>
              <a:t>Övergång till nästa bild (bild 10) om du vill gå vidare utan fler exempel):</a:t>
            </a:r>
          </a:p>
          <a:p>
            <a:pPr marL="0" indent="0">
              <a:buFont typeface="Arial" panose="020B0604020202020204" pitchFamily="34" charset="0"/>
              <a:buNone/>
            </a:pPr>
            <a:r>
              <a:rPr lang="sv-SE" sz="1100" dirty="0"/>
              <a:t>Hjärnan är inblandad i både förnimmelser, känslor, tankar och beteenden.</a:t>
            </a:r>
          </a:p>
          <a:p>
            <a:pPr marL="0" indent="0">
              <a:buFont typeface="Arial" panose="020B0604020202020204" pitchFamily="34" charset="0"/>
              <a:buNone/>
            </a:pPr>
            <a:r>
              <a:rPr lang="sv-SE" sz="1100" dirty="0"/>
              <a:t>Olika delar av hjärnan har olika uppgifter.</a:t>
            </a:r>
          </a:p>
          <a:p>
            <a:pPr marL="0" indent="0">
              <a:buFont typeface="Arial" panose="020B0604020202020204" pitchFamily="34" charset="0"/>
              <a:buNone/>
            </a:pPr>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7</a:t>
            </a:fld>
            <a:endParaRPr lang="sv-SE"/>
          </a:p>
        </p:txBody>
      </p:sp>
    </p:spTree>
    <p:extLst>
      <p:ext uri="{BB962C8B-B14F-4D97-AF65-F5344CB8AC3E}">
        <p14:creationId xmlns:p14="http://schemas.microsoft.com/office/powerpoint/2010/main" val="1944821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E35200-AEE7-E599-EAF3-7CCA446E8C6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8F98FA4-826E-B8B2-3439-E215511AF9D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96957BD-BE3D-58FB-6EA2-0E576EBAFED5}"/>
              </a:ext>
            </a:extLst>
          </p:cNvPr>
          <p:cNvSpPr>
            <a:spLocks noGrp="1"/>
          </p:cNvSpPr>
          <p:nvPr>
            <p:ph type="body" idx="1"/>
          </p:nvPr>
        </p:nvSpPr>
        <p:spPr/>
        <p:txBody>
          <a:bodyPr/>
          <a:lstStyle/>
          <a:p>
            <a:pPr marL="0" indent="0">
              <a:buFont typeface="Arial" panose="020B0604020202020204" pitchFamily="34" charset="0"/>
              <a:buNone/>
            </a:pPr>
            <a:r>
              <a:rPr lang="sv-SE" sz="1100" dirty="0"/>
              <a:t>Ett förslag på ytterligare exempel på modellen tillsammans med konkreta exempel</a:t>
            </a:r>
          </a:p>
          <a:p>
            <a:pPr marL="171450" indent="-171450">
              <a:buFont typeface="Arial" panose="020B0604020202020204" pitchFamily="34" charset="0"/>
              <a:buChar char="•"/>
            </a:pPr>
            <a:r>
              <a:rPr lang="sv-SE" sz="1100" dirty="0"/>
              <a:t>Vad kom först här? </a:t>
            </a:r>
          </a:p>
          <a:p>
            <a:pPr marL="171450" indent="-171450">
              <a:buFont typeface="Arial" panose="020B0604020202020204" pitchFamily="34" charset="0"/>
              <a:buChar char="•"/>
            </a:pPr>
            <a:r>
              <a:rPr lang="sv-SE" sz="1100" dirty="0"/>
              <a:t>Vad ledde till vad? </a:t>
            </a:r>
          </a:p>
          <a:p>
            <a:pPr marL="171450" indent="-171450">
              <a:buFont typeface="Arial" panose="020B0604020202020204" pitchFamily="34" charset="0"/>
              <a:buChar char="•"/>
            </a:pPr>
            <a:r>
              <a:rPr lang="sv-SE" sz="1100" dirty="0"/>
              <a:t>Kom känslan före tanken eller tvärtom?</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dirty="0"/>
              <a:t>Tänkbart förlopp (men det kan vara svårt att avgöra ibland vad som kommer först och sedan):</a:t>
            </a:r>
          </a:p>
          <a:p>
            <a:pPr marL="0" indent="0">
              <a:buFont typeface="Arial" panose="020B0604020202020204" pitchFamily="34" charset="0"/>
              <a:buNone/>
            </a:pPr>
            <a:r>
              <a:rPr lang="sv-SE" sz="1100" dirty="0"/>
              <a:t>Du ser X och </a:t>
            </a:r>
            <a:r>
              <a:rPr lang="sv-SE" sz="1100" b="1" dirty="0"/>
              <a:t>tänker</a:t>
            </a:r>
            <a:r>
              <a:rPr lang="sv-SE" sz="1100" dirty="0"/>
              <a:t> att du längtat efter detta möte.</a:t>
            </a:r>
          </a:p>
          <a:p>
            <a:pPr marL="0" indent="0">
              <a:buFont typeface="Arial" panose="020B0604020202020204" pitchFamily="34" charset="0"/>
              <a:buNone/>
            </a:pPr>
            <a:r>
              <a:rPr lang="sv-SE" sz="1100" dirty="0"/>
              <a:t>En </a:t>
            </a:r>
            <a:r>
              <a:rPr lang="sv-SE" sz="1100" b="1" dirty="0"/>
              <a:t>känsla</a:t>
            </a:r>
            <a:r>
              <a:rPr lang="sv-SE" sz="1100" dirty="0"/>
              <a:t> av glädje uppkommer.</a:t>
            </a:r>
          </a:p>
          <a:p>
            <a:pPr marL="0" indent="0">
              <a:buFont typeface="Arial" panose="020B0604020202020204" pitchFamily="34" charset="0"/>
              <a:buNone/>
            </a:pPr>
            <a:r>
              <a:rPr lang="sv-SE" sz="1100" dirty="0"/>
              <a:t>Du </a:t>
            </a:r>
            <a:r>
              <a:rPr lang="sv-SE" sz="1100" b="1" dirty="0"/>
              <a:t>kramar</a:t>
            </a:r>
            <a:r>
              <a:rPr lang="sv-SE" sz="1100" dirty="0"/>
              <a:t> om vännen X.</a:t>
            </a:r>
          </a:p>
          <a:p>
            <a:pPr marL="0" indent="0">
              <a:buFont typeface="Arial" panose="020B0604020202020204" pitchFamily="34" charset="0"/>
              <a:buNone/>
            </a:pPr>
            <a:r>
              <a:rPr lang="sv-SE" sz="1100" dirty="0"/>
              <a:t>Du tar ett djupt andetag och </a:t>
            </a:r>
            <a:r>
              <a:rPr lang="sv-SE" sz="1100" b="1" dirty="0"/>
              <a:t>förnimmer</a:t>
            </a:r>
            <a:r>
              <a:rPr lang="sv-SE" sz="1100" dirty="0"/>
              <a:t> en varm känsla i bröstet</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b="1" dirty="0"/>
              <a:t>Övergång till nästa bild:</a:t>
            </a:r>
          </a:p>
          <a:p>
            <a:pPr marL="0" indent="0">
              <a:buFont typeface="Arial" panose="020B0604020202020204" pitchFamily="34" charset="0"/>
              <a:buNone/>
            </a:pPr>
            <a:r>
              <a:rPr lang="sv-SE" sz="1100" dirty="0"/>
              <a:t>Hjärnan är inblandad i både förnimmelser, känslor, tankar och beteenden.</a:t>
            </a:r>
          </a:p>
          <a:p>
            <a:pPr marL="0" indent="0">
              <a:buFont typeface="Arial" panose="020B0604020202020204" pitchFamily="34" charset="0"/>
              <a:buNone/>
            </a:pPr>
            <a:r>
              <a:rPr lang="sv-SE" sz="1100" dirty="0"/>
              <a:t>Olika delar av hjärnan har olika uppgifter.</a:t>
            </a:r>
          </a:p>
          <a:p>
            <a:pPr marL="0" indent="0">
              <a:buFont typeface="Arial" panose="020B0604020202020204" pitchFamily="34" charset="0"/>
              <a:buNone/>
            </a:pPr>
            <a:endParaRPr lang="sv-SE" sz="1100" dirty="0"/>
          </a:p>
        </p:txBody>
      </p:sp>
      <p:sp>
        <p:nvSpPr>
          <p:cNvPr id="4" name="Platshållare för bildnummer 3">
            <a:extLst>
              <a:ext uri="{FF2B5EF4-FFF2-40B4-BE49-F238E27FC236}">
                <a16:creationId xmlns:a16="http://schemas.microsoft.com/office/drawing/2014/main" id="{86F57188-86A6-737C-0564-920CC7088AC7}"/>
              </a:ext>
            </a:extLst>
          </p:cNvPr>
          <p:cNvSpPr>
            <a:spLocks noGrp="1"/>
          </p:cNvSpPr>
          <p:nvPr>
            <p:ph type="sldNum" sz="quarter" idx="5"/>
          </p:nvPr>
        </p:nvSpPr>
        <p:spPr/>
        <p:txBody>
          <a:bodyPr/>
          <a:lstStyle/>
          <a:p>
            <a:fld id="{FAD31592-3C66-914C-8F2B-350F777116DA}" type="slidenum">
              <a:rPr lang="sv-SE" smtClean="0"/>
              <a:t>8</a:t>
            </a:fld>
            <a:endParaRPr lang="sv-SE"/>
          </a:p>
        </p:txBody>
      </p:sp>
    </p:spTree>
    <p:extLst>
      <p:ext uri="{BB962C8B-B14F-4D97-AF65-F5344CB8AC3E}">
        <p14:creationId xmlns:p14="http://schemas.microsoft.com/office/powerpoint/2010/main" val="19812026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indent="0">
              <a:buFont typeface="Arial" panose="020B0604020202020204" pitchFamily="34" charset="0"/>
              <a:buNone/>
            </a:pPr>
            <a:r>
              <a:rPr lang="sv-SE" sz="1100" dirty="0"/>
              <a:t>Storhjärnan med olika lober samt lillhjärnan har olika funktioner.</a:t>
            </a:r>
          </a:p>
          <a:p>
            <a:pPr marL="0" indent="0">
              <a:buFont typeface="Arial" panose="020B0604020202020204" pitchFamily="34" charset="0"/>
              <a:buNone/>
            </a:pPr>
            <a:r>
              <a:rPr lang="sv-SE" sz="1100" dirty="0"/>
              <a:t>Olika delar bearbetar olika typer av information:</a:t>
            </a:r>
          </a:p>
          <a:p>
            <a:pPr marL="171450" indent="-171450">
              <a:buFont typeface="Arial" panose="020B0604020202020204" pitchFamily="34" charset="0"/>
              <a:buChar char="•"/>
            </a:pPr>
            <a:r>
              <a:rPr lang="sv-SE" sz="1100" dirty="0"/>
              <a:t>Hjässloben bearbetar information från känselsinnet</a:t>
            </a:r>
          </a:p>
          <a:p>
            <a:pPr marL="171450" indent="-171450">
              <a:buFont typeface="Arial" panose="020B0604020202020204" pitchFamily="34" charset="0"/>
              <a:buChar char="•"/>
            </a:pPr>
            <a:r>
              <a:rPr lang="sv-SE" sz="1100" dirty="0"/>
              <a:t>Nackloben bearbetar synintryck och</a:t>
            </a:r>
          </a:p>
          <a:p>
            <a:pPr marL="171450" indent="-171450">
              <a:buFont typeface="Arial" panose="020B0604020202020204" pitchFamily="34" charset="0"/>
              <a:buChar char="•"/>
            </a:pPr>
            <a:r>
              <a:rPr lang="sv-SE" sz="1100" dirty="0" err="1"/>
              <a:t>Tinningsloben</a:t>
            </a:r>
            <a:r>
              <a:rPr lang="sv-SE" sz="1100" dirty="0"/>
              <a:t> hörsel och lukt</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dirty="0"/>
              <a:t>Lillhjärnan är viktig för balans och rörelser.</a:t>
            </a:r>
          </a:p>
          <a:p>
            <a:pPr marL="171450" indent="-171450">
              <a:buFont typeface="Arial" panose="020B0604020202020204" pitchFamily="34" charset="0"/>
              <a:buChar char="•"/>
            </a:pPr>
            <a:r>
              <a:rPr lang="sv-SE" sz="1100" dirty="0"/>
              <a:t>Styr inte rörelser men koordinerar</a:t>
            </a:r>
          </a:p>
          <a:p>
            <a:pPr marL="171450" indent="-171450">
              <a:buFont typeface="Arial" panose="020B0604020202020204" pitchFamily="34" charset="0"/>
              <a:buChar char="•"/>
            </a:pPr>
            <a:r>
              <a:rPr lang="sv-SE" sz="1100" dirty="0"/>
              <a:t>Omedvetna rörelser ”kommer” från lillhjärnan</a:t>
            </a:r>
          </a:p>
          <a:p>
            <a:pPr marL="171450" indent="-171450">
              <a:buFont typeface="Arial" panose="020B0604020202020204" pitchFamily="34" charset="0"/>
              <a:buChar char="•"/>
            </a:pPr>
            <a:r>
              <a:rPr lang="sv-SE" sz="1100" dirty="0"/>
              <a:t>Koordination ger anpassning av medvetna rörelser till miljön</a:t>
            </a:r>
          </a:p>
          <a:p>
            <a:pPr marL="0" indent="0">
              <a:buFont typeface="Arial" panose="020B0604020202020204" pitchFamily="34" charset="0"/>
              <a:buNone/>
            </a:pPr>
            <a:r>
              <a:rPr lang="sv-SE" sz="1100" dirty="0"/>
              <a:t>(ex. gångmönster på olika underlag, som is/grus/sten/uppför/nerför)</a:t>
            </a:r>
          </a:p>
          <a:p>
            <a:pPr marL="0" indent="0">
              <a:buFont typeface="Arial" panose="020B0604020202020204" pitchFamily="34" charset="0"/>
              <a:buNone/>
            </a:pPr>
            <a:endParaRPr lang="sv-SE" sz="11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dirty="0"/>
              <a:t>Förnimmelser bearbetas i flera delar i hjärnan.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sv-SE" sz="1100" dirty="0"/>
              <a:t>I modulen om känslor tar vi upp lite mer om förnimmelser.</a:t>
            </a:r>
          </a:p>
          <a:p>
            <a:pPr marL="0" indent="0">
              <a:buFont typeface="Arial" panose="020B0604020202020204" pitchFamily="34" charset="0"/>
              <a:buNone/>
            </a:pPr>
            <a:endParaRPr lang="sv-SE" sz="1100" dirty="0"/>
          </a:p>
          <a:p>
            <a:pPr marL="0" indent="0">
              <a:buFont typeface="Arial" panose="020B0604020202020204" pitchFamily="34" charset="0"/>
              <a:buNone/>
            </a:pPr>
            <a:r>
              <a:rPr lang="sv-SE" sz="1100" b="1" dirty="0"/>
              <a:t>Övergång till nästa bild:</a:t>
            </a:r>
          </a:p>
          <a:p>
            <a:pPr marL="0" indent="0">
              <a:buFont typeface="Arial" panose="020B0604020202020204" pitchFamily="34" charset="0"/>
              <a:buNone/>
            </a:pPr>
            <a:r>
              <a:rPr lang="sv-SE" sz="1100" dirty="0"/>
              <a:t>Så var i hjärnan tänker vi våra tankar?</a:t>
            </a:r>
          </a:p>
          <a:p>
            <a:pPr marL="0" indent="0">
              <a:buFont typeface="Arial" panose="020B0604020202020204" pitchFamily="34" charset="0"/>
              <a:buNone/>
            </a:pPr>
            <a:endParaRPr lang="sv-SE" sz="1100" dirty="0"/>
          </a:p>
          <a:p>
            <a:endParaRPr lang="sv-SE" sz="1100" dirty="0"/>
          </a:p>
        </p:txBody>
      </p:sp>
      <p:sp>
        <p:nvSpPr>
          <p:cNvPr id="4" name="Platshållare för bildnummer 3"/>
          <p:cNvSpPr>
            <a:spLocks noGrp="1"/>
          </p:cNvSpPr>
          <p:nvPr>
            <p:ph type="sldNum" sz="quarter" idx="5"/>
          </p:nvPr>
        </p:nvSpPr>
        <p:spPr/>
        <p:txBody>
          <a:bodyPr/>
          <a:lstStyle/>
          <a:p>
            <a:fld id="{FAD31592-3C66-914C-8F2B-350F777116DA}" type="slidenum">
              <a:rPr lang="sv-SE" smtClean="0"/>
              <a:t>9</a:t>
            </a:fld>
            <a:endParaRPr lang="sv-SE"/>
          </a:p>
        </p:txBody>
      </p:sp>
    </p:spTree>
    <p:extLst>
      <p:ext uri="{BB962C8B-B14F-4D97-AF65-F5344CB8AC3E}">
        <p14:creationId xmlns:p14="http://schemas.microsoft.com/office/powerpoint/2010/main" val="212114682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 ">
    <p:bg>
      <p:bgPr>
        <a:solidFill>
          <a:schemeClr val="tx1"/>
        </a:solidFill>
        <a:effectLst/>
      </p:bgPr>
    </p:bg>
    <p:spTree>
      <p:nvGrpSpPr>
        <p:cNvPr id="1" name=""/>
        <p:cNvGrpSpPr/>
        <p:nvPr/>
      </p:nvGrpSpPr>
      <p:grpSpPr>
        <a:xfrm>
          <a:off x="0" y="0"/>
          <a:ext cx="0" cy="0"/>
          <a:chOff x="0" y="0"/>
          <a:chExt cx="0" cy="0"/>
        </a:xfrm>
      </p:grpSpPr>
      <p:sp>
        <p:nvSpPr>
          <p:cNvPr id="5" name="Rubrik 1">
            <a:extLst>
              <a:ext uri="{FF2B5EF4-FFF2-40B4-BE49-F238E27FC236}">
                <a16:creationId xmlns:a16="http://schemas.microsoft.com/office/drawing/2014/main" id="{B8C1BEF0-CC6B-5D80-AC3F-DCD9982497A0}"/>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dirty="0"/>
              <a:t>Presentation </a:t>
            </a:r>
            <a:r>
              <a:rPr lang="sv-SE" dirty="0" err="1"/>
              <a:t>title</a:t>
            </a:r>
            <a:endParaRPr lang="sv-SE" dirty="0"/>
          </a:p>
        </p:txBody>
      </p:sp>
      <p:sp>
        <p:nvSpPr>
          <p:cNvPr id="6" name="Underrubrik 2">
            <a:extLst>
              <a:ext uri="{FF2B5EF4-FFF2-40B4-BE49-F238E27FC236}">
                <a16:creationId xmlns:a16="http://schemas.microsoft.com/office/drawing/2014/main" id="{C3841BD3-5439-F0D1-9827-775AB47EAB5C}"/>
              </a:ext>
            </a:extLst>
          </p:cNvPr>
          <p:cNvSpPr>
            <a:spLocks noGrp="1"/>
          </p:cNvSpPr>
          <p:nvPr>
            <p:ph type="subTitle" idx="1" hasCustomPrompt="1"/>
          </p:nvPr>
        </p:nvSpPr>
        <p:spPr>
          <a:xfrm>
            <a:off x="2132013" y="5388994"/>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err="1"/>
              <a:t>Subtitle</a:t>
            </a:r>
            <a:r>
              <a:rPr lang="sv-SE" dirty="0"/>
              <a:t> </a:t>
            </a:r>
            <a:r>
              <a:rPr lang="sv-SE" dirty="0" err="1"/>
              <a:t>here</a:t>
            </a:r>
            <a:endParaRPr lang="sv-SE" dirty="0"/>
          </a:p>
        </p:txBody>
      </p:sp>
      <p:pic>
        <p:nvPicPr>
          <p:cNvPr id="7" name="Bildobjekt 6">
            <a:extLst>
              <a:ext uri="{FF2B5EF4-FFF2-40B4-BE49-F238E27FC236}">
                <a16:creationId xmlns:a16="http://schemas.microsoft.com/office/drawing/2014/main" id="{53D5B1F5-B822-4293-9478-EA8EE3A5803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5188504" y="774361"/>
            <a:ext cx="1739917" cy="1654175"/>
          </a:xfrm>
          <a:prstGeom prst="rect">
            <a:avLst/>
          </a:prstGeom>
        </p:spPr>
      </p:pic>
    </p:spTree>
    <p:extLst>
      <p:ext uri="{BB962C8B-B14F-4D97-AF65-F5344CB8AC3E}">
        <p14:creationId xmlns:p14="http://schemas.microsoft.com/office/powerpoint/2010/main" val="328885427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Rubrik och 3 bilder, text">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1687633"/>
            <a:ext cx="2822004" cy="332569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1687633"/>
            <a:ext cx="2822004" cy="332569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1687633"/>
            <a:ext cx="2822004" cy="3325692"/>
          </a:xfrm>
        </p:spPr>
        <p:txBody>
          <a:bodyPr/>
          <a:lstStyle/>
          <a:p>
            <a:r>
              <a:rPr lang="sv-SE"/>
              <a:t>Klicka på ikonen för att lägga till en bild</a:t>
            </a:r>
            <a:endParaRPr lang="en-GB"/>
          </a:p>
        </p:txBody>
      </p:sp>
      <p:sp>
        <p:nvSpPr>
          <p:cNvPr id="2" name="Platshållare för text 14">
            <a:extLst>
              <a:ext uri="{FF2B5EF4-FFF2-40B4-BE49-F238E27FC236}">
                <a16:creationId xmlns:a16="http://schemas.microsoft.com/office/drawing/2014/main" id="{590AE671-F2B6-FABF-A578-926E5EABFF30}"/>
              </a:ext>
            </a:extLst>
          </p:cNvPr>
          <p:cNvSpPr>
            <a:spLocks noGrp="1"/>
          </p:cNvSpPr>
          <p:nvPr>
            <p:ph type="body" sz="quarter" idx="21"/>
          </p:nvPr>
        </p:nvSpPr>
        <p:spPr>
          <a:xfrm>
            <a:off x="947738"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7" name="Platshållare för text 14">
            <a:extLst>
              <a:ext uri="{FF2B5EF4-FFF2-40B4-BE49-F238E27FC236}">
                <a16:creationId xmlns:a16="http://schemas.microsoft.com/office/drawing/2014/main" id="{66BB79A9-07F3-3923-86C2-83C52FDEA60B}"/>
              </a:ext>
            </a:extLst>
          </p:cNvPr>
          <p:cNvSpPr>
            <a:spLocks noGrp="1"/>
          </p:cNvSpPr>
          <p:nvPr>
            <p:ph type="body" sz="quarter" idx="22"/>
          </p:nvPr>
        </p:nvSpPr>
        <p:spPr>
          <a:xfrm>
            <a:off x="4096379"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8" name="Platshållare för text 14">
            <a:extLst>
              <a:ext uri="{FF2B5EF4-FFF2-40B4-BE49-F238E27FC236}">
                <a16:creationId xmlns:a16="http://schemas.microsoft.com/office/drawing/2014/main" id="{3BC5D95A-77B0-95FD-F967-BDB03FDE710D}"/>
              </a:ext>
            </a:extLst>
          </p:cNvPr>
          <p:cNvSpPr>
            <a:spLocks noGrp="1"/>
          </p:cNvSpPr>
          <p:nvPr>
            <p:ph type="body" sz="quarter" idx="23"/>
          </p:nvPr>
        </p:nvSpPr>
        <p:spPr>
          <a:xfrm>
            <a:off x="7245021" y="5192713"/>
            <a:ext cx="2822004"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29256812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Logo">
    <p:spTree>
      <p:nvGrpSpPr>
        <p:cNvPr id="1" name=""/>
        <p:cNvGrpSpPr/>
        <p:nvPr/>
      </p:nvGrpSpPr>
      <p:grpSpPr>
        <a:xfrm>
          <a:off x="0" y="0"/>
          <a:ext cx="0" cy="0"/>
          <a:chOff x="0" y="0"/>
          <a:chExt cx="0" cy="0"/>
        </a:xfrm>
      </p:grpSpPr>
      <p:pic>
        <p:nvPicPr>
          <p:cNvPr id="6" name="Bildobjekt 5">
            <a:extLst>
              <a:ext uri="{FF2B5EF4-FFF2-40B4-BE49-F238E27FC236}">
                <a16:creationId xmlns:a16="http://schemas.microsoft.com/office/drawing/2014/main" id="{1BEAE4BB-8616-AD66-D017-A34248E73762}"/>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819006" y="1272750"/>
            <a:ext cx="4556257" cy="4331726"/>
          </a:xfrm>
          <a:prstGeom prst="rect">
            <a:avLst/>
          </a:prstGeom>
        </p:spPr>
      </p:pic>
    </p:spTree>
    <p:extLst>
      <p:ext uri="{BB962C8B-B14F-4D97-AF65-F5344CB8AC3E}">
        <p14:creationId xmlns:p14="http://schemas.microsoft.com/office/powerpoint/2010/main" val="1215728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2003734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F1ED537-4B8B-433F-A630-3292CCB633A4}"/>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C26AD7DC-CB46-48B1-B61C-CD1AC4D24BF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DEF462F1-5CB3-4091-A75E-FF1CF72315D4}"/>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60BF3996-FD81-4251-94C8-0A0D08726F7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CD31D39-EDB5-402D-B429-2ECEC7A37949}"/>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9102240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6415190-49E2-4390-BFB8-6E8495E4F2B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CD18E755-5598-40BE-B28D-47E482A7C6A0}"/>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6E41773-C78E-4259-A5A9-37CF292BF607}"/>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32D60A98-9EB7-4C7A-A88E-D81D3ED3E58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6E1144A-7D12-4A07-B268-43B9A583FB18}"/>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142943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FBF74C-6160-4FE7-8420-A8121660578F}"/>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AFB0CC24-4B2C-4A6F-875D-CBF7A7A878B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53F4680-E1C9-4C50-90ED-9C0E0A3EFC36}"/>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AB347689-90B9-42E0-83DB-FDA50351DBB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4FD61F7-7C22-4380-A9EE-89B2DA04110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284108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C5C73A6-6B8E-48C9-94E3-EE57955AFFB0}"/>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F68D84A-B6DD-4404-9C5D-C835661AD7AE}"/>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30A57345-25E1-44C0-9DA4-E52DDDD9FFEA}"/>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5FE0AAAD-B30F-420F-803F-462282BB4E3A}"/>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35BCA351-3DE7-42D8-9D5D-B9C97959C66F}"/>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EECA9F1-4117-43FF-AFBE-D2B538826AF4}"/>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154722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F5DF36-C69E-40D3-A6BC-B86A495D864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1AF38C2A-D0A0-4386-B75B-6199F4EE52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C815EC8D-FA8E-4B0F-BCAD-F902C3D04CF2}"/>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BA46C5BC-CAE8-4924-A0E4-C599FACF6A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01095177-8526-4972-83F9-AA197CEEC8AA}"/>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BA81AF2E-2860-4F5B-A9D3-3A7718BF2861}"/>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8" name="Platshållare för sidfot 7">
            <a:extLst>
              <a:ext uri="{FF2B5EF4-FFF2-40B4-BE49-F238E27FC236}">
                <a16:creationId xmlns:a16="http://schemas.microsoft.com/office/drawing/2014/main" id="{F53D0EED-0659-4C29-92ED-D69DFCEC683B}"/>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7980F80C-373F-4E85-85EA-0A7BC3331063}"/>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29264765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6A10B5-D9A4-4803-AFF9-C1011C0482E5}"/>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67700804-BE00-4147-A7FF-447AAA5547EA}"/>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4" name="Platshållare för sidfot 3">
            <a:extLst>
              <a:ext uri="{FF2B5EF4-FFF2-40B4-BE49-F238E27FC236}">
                <a16:creationId xmlns:a16="http://schemas.microsoft.com/office/drawing/2014/main" id="{A5CAA88F-2A45-4D85-865B-1CDCDD4FEE6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1C9F8403-FCDE-434D-8B01-3DAA1523B56D}"/>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10174444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567A3719-2B0A-4A2C-AEE2-3891E22E0203}"/>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3" name="Platshållare för sidfot 2">
            <a:extLst>
              <a:ext uri="{FF2B5EF4-FFF2-40B4-BE49-F238E27FC236}">
                <a16:creationId xmlns:a16="http://schemas.microsoft.com/office/drawing/2014/main" id="{93C4F332-16D9-4E3A-B922-3BCE14F4C042}"/>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A4612DA6-BEE3-4E82-B9EA-B8BDA1D7343F}"/>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8696262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ubrik och innehåll">
    <p:bg>
      <p:bgPr>
        <a:solidFill>
          <a:schemeClr val="bg1"/>
        </a:solidFill>
        <a:effectLst/>
      </p:bgPr>
    </p:bg>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00ADBFD3-494F-0006-CF49-3526BB979BEE}"/>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E609E1BD-AA5D-00B1-E039-47660A7F4059}"/>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4A18E1F-D479-AB8E-0971-6711BBC8DC2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7A283842-21B2-F132-5C80-A0C11430002D}"/>
              </a:ext>
            </a:extLst>
          </p:cNvPr>
          <p:cNvSpPr>
            <a:spLocks noGrp="1"/>
          </p:cNvSpPr>
          <p:nvPr>
            <p:ph type="title"/>
          </p:nvPr>
        </p:nvSpPr>
        <p:spPr>
          <a:xfrm>
            <a:off x="947738" y="836613"/>
            <a:ext cx="9472971" cy="71614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innehåll 7">
            <a:extLst>
              <a:ext uri="{FF2B5EF4-FFF2-40B4-BE49-F238E27FC236}">
                <a16:creationId xmlns:a16="http://schemas.microsoft.com/office/drawing/2014/main" id="{49F71313-69F3-3473-0FB7-308AC801C51B}"/>
              </a:ext>
            </a:extLst>
          </p:cNvPr>
          <p:cNvSpPr>
            <a:spLocks noGrp="1"/>
          </p:cNvSpPr>
          <p:nvPr>
            <p:ph sz="quarter" idx="13"/>
          </p:nvPr>
        </p:nvSpPr>
        <p:spPr>
          <a:xfrm>
            <a:off x="947738" y="1776413"/>
            <a:ext cx="9472971" cy="4244974"/>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63441954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B984E87-D151-42AC-81F7-6FD15D244C6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96CEFC-298C-409D-AA55-CD1A022413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681F5153-9EE3-441E-AA2F-979CD972C5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57B04821-30DB-48CF-A99C-5D562B35B881}"/>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0AA83D16-4E0E-4DFD-8E5A-935C89F3C85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41F2DA1-BEFC-4443-AE8A-335FCB4E3C92}"/>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4476026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33A0CE-381D-4F2A-BB4D-F1E6D5E3780A}"/>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EF1941AF-CC4C-497D-82A3-AFFF5198F73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54D3407-5707-40D8-9AA3-CC1514A182A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B477E687-BDE3-49FC-97BA-AE9E4B487282}"/>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6" name="Platshållare för sidfot 5">
            <a:extLst>
              <a:ext uri="{FF2B5EF4-FFF2-40B4-BE49-F238E27FC236}">
                <a16:creationId xmlns:a16="http://schemas.microsoft.com/office/drawing/2014/main" id="{299C6D37-9717-402A-83F3-ED51EFFACCB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9669F6D-063C-4487-818F-41B7386828D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8510183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1B10D47-B4A0-43E6-B09D-A7D4B6DBF861}"/>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3FD4EB6-5B23-4877-A289-D2EAD7FE84F4}"/>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BFF45FC4-27E5-43A5-A301-DB2B7C4275B4}"/>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6A1428DD-E4B5-430D-92E6-1CE9177FF98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F6D658-9C9D-4002-99CD-524DE9AA951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825592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3DB58346-A430-4629-BA5A-0F79AE0EC81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A76FB22-5D88-440C-B3CE-0C23D681A619}"/>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2354A701-0F9D-4DB0-8764-B48A9F7345CF}"/>
              </a:ext>
            </a:extLst>
          </p:cNvPr>
          <p:cNvSpPr>
            <a:spLocks noGrp="1"/>
          </p:cNvSpPr>
          <p:nvPr>
            <p:ph type="dt" sz="half" idx="10"/>
          </p:nvPr>
        </p:nvSpPr>
        <p:spPr/>
        <p:txBody>
          <a:body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A5DD8E2A-7FBF-4F0E-9FDC-4E7F0FD0F9A4}"/>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C9D3B0BD-4391-4490-BA8A-754B7161918B}"/>
              </a:ext>
            </a:extLst>
          </p:cNvPr>
          <p:cNvSpPr>
            <a:spLocks noGrp="1"/>
          </p:cNvSpPr>
          <p:nvPr>
            <p:ph type="sldNum" sz="quarter" idx="12"/>
          </p:nvPr>
        </p:nvSpPr>
        <p:spPr/>
        <p:txBody>
          <a:bodyPr/>
          <a:lstStyle/>
          <a:p>
            <a:fld id="{2F02CD57-D6DA-4099-847E-5D4203ED9411}" type="slidenum">
              <a:rPr lang="sv-SE" smtClean="0"/>
              <a:t>‹#›</a:t>
            </a:fld>
            <a:endParaRPr lang="sv-SE"/>
          </a:p>
        </p:txBody>
      </p:sp>
    </p:spTree>
    <p:extLst>
      <p:ext uri="{BB962C8B-B14F-4D97-AF65-F5344CB8AC3E}">
        <p14:creationId xmlns:p14="http://schemas.microsoft.com/office/powerpoint/2010/main" val="3229589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och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CC32F3E5-D4FB-6CAF-7271-81A8E70744CD}"/>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6E6D920F-9B89-6CE6-44CC-CA866A2473CF}"/>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F1D8D47-4CF2-999B-CC89-CCC79A3C52B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8" name="Platshållare för bild 2">
            <a:extLst>
              <a:ext uri="{FF2B5EF4-FFF2-40B4-BE49-F238E27FC236}">
                <a16:creationId xmlns:a16="http://schemas.microsoft.com/office/drawing/2014/main" id="{82EBE0E1-BE11-020E-84EC-67233813B7CE}"/>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17" name="Platshållare för rubrik 1">
            <a:extLst>
              <a:ext uri="{FF2B5EF4-FFF2-40B4-BE49-F238E27FC236}">
                <a16:creationId xmlns:a16="http://schemas.microsoft.com/office/drawing/2014/main" id="{31F0A250-9FA8-F7E1-916A-3CC75EC2F36D}"/>
              </a:ext>
            </a:extLst>
          </p:cNvPr>
          <p:cNvSpPr>
            <a:spLocks noGrp="1"/>
          </p:cNvSpPr>
          <p:nvPr>
            <p:ph type="title"/>
          </p:nvPr>
        </p:nvSpPr>
        <p:spPr>
          <a:xfrm>
            <a:off x="6743700" y="836613"/>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1" name="Platshållare för text 9">
            <a:extLst>
              <a:ext uri="{FF2B5EF4-FFF2-40B4-BE49-F238E27FC236}">
                <a16:creationId xmlns:a16="http://schemas.microsoft.com/office/drawing/2014/main" id="{B292B661-7CCD-4000-08D7-733BB70F4D9D}"/>
              </a:ext>
            </a:extLst>
          </p:cNvPr>
          <p:cNvSpPr>
            <a:spLocks noGrp="1"/>
          </p:cNvSpPr>
          <p:nvPr>
            <p:ph type="body" sz="quarter" idx="14"/>
          </p:nvPr>
        </p:nvSpPr>
        <p:spPr>
          <a:xfrm>
            <a:off x="6743700" y="2024063"/>
            <a:ext cx="4114800" cy="1910751"/>
          </a:xfrm>
        </p:spPr>
        <p:txBody>
          <a:bodyPr/>
          <a:lstStyle>
            <a:lvl1pPr marL="0" indent="0">
              <a:lnSpc>
                <a:spcPts val="2120"/>
              </a:lnSpc>
              <a:spcBef>
                <a:spcPts val="300"/>
              </a:spcBef>
              <a:buFontTx/>
              <a:buNone/>
              <a:defRPr sz="16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12190791"/>
      </p:ext>
    </p:extLst>
  </p:cSld>
  <p:clrMapOvr>
    <a:masterClrMapping/>
  </p:clrMapOvr>
  <p:extLst>
    <p:ext uri="{DCECCB84-F9BA-43D5-87BE-67443E8EF086}">
      <p15:sldGuideLst xmlns:p15="http://schemas.microsoft.com/office/powerpoint/2012/main">
        <p15:guide id="1" orient="horz" pos="1275">
          <p15:clr>
            <a:srgbClr val="FBAE40"/>
          </p15:clr>
        </p15:guide>
        <p15:guide id="2" pos="3840">
          <p15:clr>
            <a:srgbClr val="FBAE40"/>
          </p15:clr>
        </p15:guide>
        <p15:guide id="3" orient="horz" pos="527">
          <p15:clr>
            <a:srgbClr val="FBAE40"/>
          </p15:clr>
        </p15:guide>
        <p15:guide id="4" pos="4248">
          <p15:clr>
            <a:srgbClr val="FBAE40"/>
          </p15:clr>
        </p15:guide>
        <p15:guide id="5" pos="6834">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bild">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D40FDF65-DDD5-E90D-E5DB-B558EDECD8E0}"/>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8BC36520-22BB-EFA2-853F-F3E7342A23D2}"/>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9A6DF841-EA31-7BF4-9684-209279B6DCF2}"/>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bild 2">
            <a:extLst>
              <a:ext uri="{FF2B5EF4-FFF2-40B4-BE49-F238E27FC236}">
                <a16:creationId xmlns:a16="http://schemas.microsoft.com/office/drawing/2014/main" id="{3038389D-D197-86D6-9D3E-5A61199E6874}"/>
              </a:ext>
            </a:extLst>
          </p:cNvPr>
          <p:cNvSpPr>
            <a:spLocks noGrp="1"/>
          </p:cNvSpPr>
          <p:nvPr>
            <p:ph type="pic" sz="quarter" idx="13" hasCustomPrompt="1"/>
          </p:nvPr>
        </p:nvSpPr>
        <p:spPr>
          <a:xfrm>
            <a:off x="-795" y="0"/>
            <a:ext cx="6096000" cy="6858000"/>
          </a:xfrm>
        </p:spPr>
        <p:txBody>
          <a:bodyPr bIns="1044000" anchor="ctr"/>
          <a:lstStyle>
            <a:lvl1pPr marL="0" indent="0" algn="ctr">
              <a:buNone/>
              <a:defRPr/>
            </a:lvl1pPr>
          </a:lstStyle>
          <a:p>
            <a:r>
              <a:rPr lang="sv-SE" dirty="0" err="1"/>
              <a:t>Click</a:t>
            </a:r>
            <a:r>
              <a:rPr lang="sv-SE" dirty="0"/>
              <a:t> on the </a:t>
            </a:r>
            <a:r>
              <a:rPr lang="sv-SE" dirty="0" err="1"/>
              <a:t>icon</a:t>
            </a:r>
            <a:r>
              <a:rPr lang="sv-SE" dirty="0"/>
              <a:t> or </a:t>
            </a:r>
            <a:br>
              <a:rPr lang="sv-SE" dirty="0"/>
            </a:br>
            <a:r>
              <a:rPr lang="sv-SE" dirty="0"/>
              <a:t>drag and </a:t>
            </a:r>
            <a:r>
              <a:rPr lang="sv-SE" dirty="0" err="1"/>
              <a:t>drop</a:t>
            </a:r>
            <a:r>
              <a:rPr lang="sv-SE" dirty="0"/>
              <a:t> to </a:t>
            </a:r>
            <a:r>
              <a:rPr lang="sv-SE" dirty="0" err="1"/>
              <a:t>insert</a:t>
            </a:r>
            <a:r>
              <a:rPr lang="sv-SE" dirty="0"/>
              <a:t> an image</a:t>
            </a:r>
          </a:p>
        </p:txBody>
      </p:sp>
      <p:sp>
        <p:nvSpPr>
          <p:cNvPr id="7" name="Platshållare för rubrik 1">
            <a:extLst>
              <a:ext uri="{FF2B5EF4-FFF2-40B4-BE49-F238E27FC236}">
                <a16:creationId xmlns:a16="http://schemas.microsoft.com/office/drawing/2014/main" id="{72E0C1A0-A9BD-243C-0ED6-127A99F43D70}"/>
              </a:ext>
            </a:extLst>
          </p:cNvPr>
          <p:cNvSpPr>
            <a:spLocks noGrp="1"/>
          </p:cNvSpPr>
          <p:nvPr>
            <p:ph type="title"/>
          </p:nvPr>
        </p:nvSpPr>
        <p:spPr>
          <a:xfrm>
            <a:off x="6743700" y="1844674"/>
            <a:ext cx="4114800" cy="145924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8" name="Platshållare för text 9">
            <a:extLst>
              <a:ext uri="{FF2B5EF4-FFF2-40B4-BE49-F238E27FC236}">
                <a16:creationId xmlns:a16="http://schemas.microsoft.com/office/drawing/2014/main" id="{6A8C23D9-7BD3-7E9D-6E90-B458B8D27045}"/>
              </a:ext>
            </a:extLst>
          </p:cNvPr>
          <p:cNvSpPr>
            <a:spLocks noGrp="1"/>
          </p:cNvSpPr>
          <p:nvPr>
            <p:ph type="body" sz="quarter" idx="14"/>
          </p:nvPr>
        </p:nvSpPr>
        <p:spPr>
          <a:xfrm>
            <a:off x="6743700" y="3429000"/>
            <a:ext cx="4114800" cy="1910751"/>
          </a:xfrm>
        </p:spPr>
        <p:txBody>
          <a:bodyPr/>
          <a:lstStyle>
            <a:lvl1pPr marL="0" indent="0">
              <a:lnSpc>
                <a:spcPts val="2360"/>
              </a:lnSpc>
              <a:spcBef>
                <a:spcPts val="0"/>
              </a:spcBef>
              <a:buFontTx/>
              <a:buNone/>
              <a:defRPr sz="1800" baseline="0">
                <a:solidFill>
                  <a:schemeClr val="tx1">
                    <a:lumMod val="65000"/>
                    <a:lumOff val="35000"/>
                  </a:schemeClr>
                </a:solidFill>
              </a:defRPr>
            </a:lvl1pPr>
            <a:lvl2pPr marL="457200" indent="0">
              <a:buFontTx/>
              <a:buNone/>
              <a:defRPr sz="1400" baseline="0">
                <a:solidFill>
                  <a:schemeClr val="tx1">
                    <a:lumMod val="65000"/>
                    <a:lumOff val="35000"/>
                  </a:schemeClr>
                </a:solidFill>
              </a:defRPr>
            </a:lvl2pPr>
            <a:lvl3pPr marL="914400" indent="0">
              <a:buFontTx/>
              <a:buNone/>
              <a:defRPr sz="1200" baseline="0">
                <a:solidFill>
                  <a:schemeClr val="tx1">
                    <a:lumMod val="65000"/>
                    <a:lumOff val="35000"/>
                  </a:schemeClr>
                </a:solidFill>
              </a:defRPr>
            </a:lvl3pPr>
            <a:lvl4pPr marL="1371600" indent="0">
              <a:buFontTx/>
              <a:buNone/>
              <a:defRPr sz="1000" baseline="0">
                <a:solidFill>
                  <a:schemeClr val="tx1">
                    <a:lumMod val="65000"/>
                    <a:lumOff val="35000"/>
                  </a:schemeClr>
                </a:solidFill>
              </a:defRPr>
            </a:lvl4pPr>
            <a:lvl5pPr marL="1828800" indent="0">
              <a:buFontTx/>
              <a:buNone/>
              <a:defRPr sz="1000" baseline="0">
                <a:solidFill>
                  <a:schemeClr val="tx1">
                    <a:lumMod val="65000"/>
                    <a:lumOff val="35000"/>
                  </a:schemeClr>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27590832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1865"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vå dela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83462A3D-BC6E-33F6-D482-0EDC48C6DC9E}"/>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CB664D28-D961-D1F2-AC74-C753E5DCB3D4}"/>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FA6E489E-66C8-8766-0520-C9DA822D5EAB}"/>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12" name="Platshållare för rubrik 1">
            <a:extLst>
              <a:ext uri="{FF2B5EF4-FFF2-40B4-BE49-F238E27FC236}">
                <a16:creationId xmlns:a16="http://schemas.microsoft.com/office/drawing/2014/main" id="{1DFB9773-1D7F-F3B3-C706-28A8C2D92E34}"/>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4" name="Platshållare för innehåll 13">
            <a:extLst>
              <a:ext uri="{FF2B5EF4-FFF2-40B4-BE49-F238E27FC236}">
                <a16:creationId xmlns:a16="http://schemas.microsoft.com/office/drawing/2014/main" id="{67484F84-26D1-126E-3D9A-EE9938F14D35}"/>
              </a:ext>
            </a:extLst>
          </p:cNvPr>
          <p:cNvSpPr>
            <a:spLocks noGrp="1"/>
          </p:cNvSpPr>
          <p:nvPr>
            <p:ph sz="quarter" idx="15"/>
          </p:nvPr>
        </p:nvSpPr>
        <p:spPr>
          <a:xfrm>
            <a:off x="947738"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5" name="Platshållare för innehåll 13">
            <a:extLst>
              <a:ext uri="{FF2B5EF4-FFF2-40B4-BE49-F238E27FC236}">
                <a16:creationId xmlns:a16="http://schemas.microsoft.com/office/drawing/2014/main" id="{BF275934-BA93-B26D-2430-57E339605908}"/>
              </a:ext>
            </a:extLst>
          </p:cNvPr>
          <p:cNvSpPr>
            <a:spLocks noGrp="1"/>
          </p:cNvSpPr>
          <p:nvPr>
            <p:ph sz="quarter" idx="16"/>
          </p:nvPr>
        </p:nvSpPr>
        <p:spPr>
          <a:xfrm>
            <a:off x="6089081" y="2528888"/>
            <a:ext cx="4559300" cy="257795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91348943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orient="horz" pos="527">
          <p15:clr>
            <a:srgbClr val="FBAE40"/>
          </p15:clr>
        </p15:guide>
        <p15:guide id="5" orient="horz" pos="1593">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Jämförelse">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7" name="Platshållare för innehåll 6">
            <a:extLst>
              <a:ext uri="{FF2B5EF4-FFF2-40B4-BE49-F238E27FC236}">
                <a16:creationId xmlns:a16="http://schemas.microsoft.com/office/drawing/2014/main" id="{BA1374A7-E0B7-54FC-E679-6FEEF0E72FA1}"/>
              </a:ext>
            </a:extLst>
          </p:cNvPr>
          <p:cNvSpPr>
            <a:spLocks noGrp="1"/>
          </p:cNvSpPr>
          <p:nvPr>
            <p:ph sz="quarter" idx="19"/>
          </p:nvPr>
        </p:nvSpPr>
        <p:spPr>
          <a:xfrm>
            <a:off x="947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9" name="Platshållare för innehåll 6">
            <a:extLst>
              <a:ext uri="{FF2B5EF4-FFF2-40B4-BE49-F238E27FC236}">
                <a16:creationId xmlns:a16="http://schemas.microsoft.com/office/drawing/2014/main" id="{B41E123B-B2EB-E3F8-6438-FA8E1D383E07}"/>
              </a:ext>
            </a:extLst>
          </p:cNvPr>
          <p:cNvSpPr>
            <a:spLocks noGrp="1"/>
          </p:cNvSpPr>
          <p:nvPr>
            <p:ph sz="quarter" idx="20"/>
          </p:nvPr>
        </p:nvSpPr>
        <p:spPr>
          <a:xfrm>
            <a:off x="5519738" y="2024063"/>
            <a:ext cx="4262617" cy="37639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2" name="Platshållare för rubrik 1">
            <a:extLst>
              <a:ext uri="{FF2B5EF4-FFF2-40B4-BE49-F238E27FC236}">
                <a16:creationId xmlns:a16="http://schemas.microsoft.com/office/drawing/2014/main" id="{939A7C66-E96C-ED31-2BDE-4005A0E8618E}"/>
              </a:ext>
            </a:extLst>
          </p:cNvPr>
          <p:cNvSpPr>
            <a:spLocks noGrp="1"/>
          </p:cNvSpPr>
          <p:nvPr>
            <p:ph type="title"/>
          </p:nvPr>
        </p:nvSpPr>
        <p:spPr>
          <a:xfrm>
            <a:off x="947738" y="836612"/>
            <a:ext cx="4262617" cy="1052573"/>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23" name="Platshållare för text 22">
            <a:extLst>
              <a:ext uri="{FF2B5EF4-FFF2-40B4-BE49-F238E27FC236}">
                <a16:creationId xmlns:a16="http://schemas.microsoft.com/office/drawing/2014/main" id="{FAE689B1-F36C-71C2-F115-C9B65A0A00CE}"/>
              </a:ext>
            </a:extLst>
          </p:cNvPr>
          <p:cNvSpPr>
            <a:spLocks noGrp="1"/>
          </p:cNvSpPr>
          <p:nvPr>
            <p:ph type="body" sz="quarter" idx="21"/>
          </p:nvPr>
        </p:nvSpPr>
        <p:spPr>
          <a:xfrm>
            <a:off x="5519738" y="905624"/>
            <a:ext cx="4262437" cy="1052512"/>
          </a:xfrm>
        </p:spPr>
        <p:txBody>
          <a:bodyPr/>
          <a:lstStyle>
            <a:lvl1pPr marL="0" indent="0">
              <a:lnSpc>
                <a:spcPts val="3840"/>
              </a:lnSpc>
              <a:spcBef>
                <a:spcPts val="0"/>
              </a:spcBef>
              <a:spcAft>
                <a:spcPts val="0"/>
              </a:spcAft>
              <a:buNone/>
              <a:defRPr sz="3200" baseline="0">
                <a:solidFill>
                  <a:schemeClr val="tx1"/>
                </a:solidFill>
              </a:defRPr>
            </a:lvl1pPr>
          </a:lstStyle>
          <a:p>
            <a:pPr lvl="0"/>
            <a:r>
              <a:rPr lang="sv-SE"/>
              <a:t>Klicka här för att ändra format på bakgrundstexten</a:t>
            </a:r>
          </a:p>
        </p:txBody>
      </p:sp>
    </p:spTree>
    <p:extLst>
      <p:ext uri="{BB962C8B-B14F-4D97-AF65-F5344CB8AC3E}">
        <p14:creationId xmlns:p14="http://schemas.microsoft.com/office/powerpoint/2010/main" val="2663736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guide id="8" orient="horz" pos="527">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ubrik och två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2973266"/>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2989262"/>
          </a:xfrm>
        </p:spPr>
        <p:txBody>
          <a:bodyPr/>
          <a:lstStyle/>
          <a:p>
            <a:r>
              <a:rPr lang="sv-SE"/>
              <a:t>Klicka på ikonen för att lägga till en bild</a:t>
            </a:r>
            <a:endParaRPr lang="en-GB"/>
          </a:p>
        </p:txBody>
      </p:sp>
      <p:sp>
        <p:nvSpPr>
          <p:cNvPr id="15" name="Platshållare för text 14">
            <a:extLst>
              <a:ext uri="{FF2B5EF4-FFF2-40B4-BE49-F238E27FC236}">
                <a16:creationId xmlns:a16="http://schemas.microsoft.com/office/drawing/2014/main" id="{7EA82616-DB96-A57E-04F3-E904D69359DD}"/>
              </a:ext>
            </a:extLst>
          </p:cNvPr>
          <p:cNvSpPr>
            <a:spLocks noGrp="1"/>
          </p:cNvSpPr>
          <p:nvPr>
            <p:ph type="body" sz="quarter" idx="19"/>
          </p:nvPr>
        </p:nvSpPr>
        <p:spPr>
          <a:xfrm>
            <a:off x="947738"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
        <p:nvSpPr>
          <p:cNvPr id="16" name="Platshållare för text 14">
            <a:extLst>
              <a:ext uri="{FF2B5EF4-FFF2-40B4-BE49-F238E27FC236}">
                <a16:creationId xmlns:a16="http://schemas.microsoft.com/office/drawing/2014/main" id="{09876A58-6661-933D-30BB-FCB61348535C}"/>
              </a:ext>
            </a:extLst>
          </p:cNvPr>
          <p:cNvSpPr>
            <a:spLocks noGrp="1"/>
          </p:cNvSpPr>
          <p:nvPr>
            <p:ph type="body" sz="quarter" idx="20"/>
          </p:nvPr>
        </p:nvSpPr>
        <p:spPr>
          <a:xfrm>
            <a:off x="6089081" y="5192713"/>
            <a:ext cx="4572000" cy="90646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GB"/>
          </a:p>
        </p:txBody>
      </p:sp>
    </p:spTree>
    <p:extLst>
      <p:ext uri="{BB962C8B-B14F-4D97-AF65-F5344CB8AC3E}">
        <p14:creationId xmlns:p14="http://schemas.microsoft.com/office/powerpoint/2010/main" val="172752210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Rubrik och 2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1" name="Platshållare för bild 10">
            <a:extLst>
              <a:ext uri="{FF2B5EF4-FFF2-40B4-BE49-F238E27FC236}">
                <a16:creationId xmlns:a16="http://schemas.microsoft.com/office/drawing/2014/main" id="{49E648CF-56EA-9980-F69D-2AC8D23AEE07}"/>
              </a:ext>
            </a:extLst>
          </p:cNvPr>
          <p:cNvSpPr>
            <a:spLocks noGrp="1"/>
          </p:cNvSpPr>
          <p:nvPr>
            <p:ph type="pic" sz="quarter" idx="17"/>
          </p:nvPr>
        </p:nvSpPr>
        <p:spPr>
          <a:xfrm>
            <a:off x="6089650" y="2035175"/>
            <a:ext cx="4559300" cy="3753150"/>
          </a:xfrm>
        </p:spPr>
        <p:txBody>
          <a:bodyPr/>
          <a:lstStyle/>
          <a:p>
            <a:r>
              <a:rPr lang="sv-SE"/>
              <a:t>Klicka på ikonen för att lägga till en bild</a:t>
            </a:r>
            <a:endParaRPr lang="en-GB"/>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8" y="2024063"/>
            <a:ext cx="4572000"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213180111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ubrik och 3 bilder">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48721948-959B-87EC-FA49-B45A4B605E29}"/>
              </a:ext>
            </a:extLst>
          </p:cNvPr>
          <p:cNvSpPr>
            <a:spLocks noGrp="1"/>
          </p:cNvSpPr>
          <p:nvPr>
            <p:ph type="dt" sz="half" idx="10"/>
          </p:nvPr>
        </p:nvSpPr>
        <p:spPr/>
        <p:txBody>
          <a:bodyPr/>
          <a:lstStyle/>
          <a:p>
            <a:fld id="{888E4D63-BE2C-4D4B-BBD2-256262659A9F}" type="datetime1">
              <a:rPr lang="sv-SE" smtClean="0"/>
              <a:pPr/>
              <a:t>2025-12-08</a:t>
            </a:fld>
            <a:endParaRPr lang="sv-SE" dirty="0"/>
          </a:p>
        </p:txBody>
      </p:sp>
      <p:sp>
        <p:nvSpPr>
          <p:cNvPr id="4" name="Platshållare för sidfot 3">
            <a:extLst>
              <a:ext uri="{FF2B5EF4-FFF2-40B4-BE49-F238E27FC236}">
                <a16:creationId xmlns:a16="http://schemas.microsoft.com/office/drawing/2014/main" id="{3E95995D-2E7D-4CB8-015A-F2384939846A}"/>
              </a:ext>
            </a:extLst>
          </p:cNvPr>
          <p:cNvSpPr>
            <a:spLocks noGrp="1"/>
          </p:cNvSpPr>
          <p:nvPr>
            <p:ph type="ftr" sz="quarter" idx="11"/>
          </p:nvPr>
        </p:nvSpPr>
        <p:spPr/>
        <p:txBody>
          <a:bodyPr/>
          <a:lstStyle/>
          <a:p>
            <a:r>
              <a:rPr lang="sv-SE"/>
              <a:t>Presentation footer</a:t>
            </a:r>
            <a:endParaRPr lang="sv-SE" dirty="0"/>
          </a:p>
        </p:txBody>
      </p:sp>
      <p:sp>
        <p:nvSpPr>
          <p:cNvPr id="5" name="Platshållare för bildnummer 4">
            <a:extLst>
              <a:ext uri="{FF2B5EF4-FFF2-40B4-BE49-F238E27FC236}">
                <a16:creationId xmlns:a16="http://schemas.microsoft.com/office/drawing/2014/main" id="{48F2DE99-6303-F89C-1611-0FFF475B652F}"/>
              </a:ext>
            </a:extLst>
          </p:cNvPr>
          <p:cNvSpPr>
            <a:spLocks noGrp="1"/>
          </p:cNvSpPr>
          <p:nvPr>
            <p:ph type="sldNum" sz="quarter" idx="12"/>
          </p:nvPr>
        </p:nvSpPr>
        <p:spPr/>
        <p:txBody>
          <a:bodyPr/>
          <a:lstStyle/>
          <a:p>
            <a:fld id="{B716C8F4-20CD-364A-8A8E-DE130115B178}" type="slidenum">
              <a:rPr lang="sv-SE" smtClean="0"/>
              <a:pPr/>
              <a:t>‹#›</a:t>
            </a:fld>
            <a:endParaRPr lang="sv-SE" dirty="0"/>
          </a:p>
        </p:txBody>
      </p:sp>
      <p:sp>
        <p:nvSpPr>
          <p:cNvPr id="6" name="Platshållare för rubrik 1">
            <a:extLst>
              <a:ext uri="{FF2B5EF4-FFF2-40B4-BE49-F238E27FC236}">
                <a16:creationId xmlns:a16="http://schemas.microsoft.com/office/drawing/2014/main" id="{2AE870AB-060B-0FB2-E725-21BB65BCB5A1}"/>
              </a:ext>
            </a:extLst>
          </p:cNvPr>
          <p:cNvSpPr>
            <a:spLocks noGrp="1"/>
          </p:cNvSpPr>
          <p:nvPr>
            <p:ph type="title"/>
          </p:nvPr>
        </p:nvSpPr>
        <p:spPr>
          <a:xfrm>
            <a:off x="947739" y="836613"/>
            <a:ext cx="8196262" cy="1311364"/>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13" name="Platshållare för bild 12">
            <a:extLst>
              <a:ext uri="{FF2B5EF4-FFF2-40B4-BE49-F238E27FC236}">
                <a16:creationId xmlns:a16="http://schemas.microsoft.com/office/drawing/2014/main" id="{3835E09C-BA82-D9ED-C123-DAF1093D8E89}"/>
              </a:ext>
            </a:extLst>
          </p:cNvPr>
          <p:cNvSpPr>
            <a:spLocks noGrp="1"/>
          </p:cNvSpPr>
          <p:nvPr>
            <p:ph type="pic" sz="quarter" idx="18"/>
          </p:nvPr>
        </p:nvSpPr>
        <p:spPr>
          <a:xfrm>
            <a:off x="947739" y="2024063"/>
            <a:ext cx="2822004" cy="3764262"/>
          </a:xfrm>
        </p:spPr>
        <p:txBody>
          <a:bodyPr/>
          <a:lstStyle/>
          <a:p>
            <a:r>
              <a:rPr lang="sv-SE"/>
              <a:t>Klicka på ikonen för att lägga till en bild</a:t>
            </a:r>
            <a:endParaRPr lang="en-GB"/>
          </a:p>
        </p:txBody>
      </p:sp>
      <p:sp>
        <p:nvSpPr>
          <p:cNvPr id="9" name="Platshållare för bild 12">
            <a:extLst>
              <a:ext uri="{FF2B5EF4-FFF2-40B4-BE49-F238E27FC236}">
                <a16:creationId xmlns:a16="http://schemas.microsoft.com/office/drawing/2014/main" id="{A1B32E41-89F9-9ED1-454D-E09D343B8235}"/>
              </a:ext>
            </a:extLst>
          </p:cNvPr>
          <p:cNvSpPr>
            <a:spLocks noGrp="1"/>
          </p:cNvSpPr>
          <p:nvPr>
            <p:ph type="pic" sz="quarter" idx="19"/>
          </p:nvPr>
        </p:nvSpPr>
        <p:spPr>
          <a:xfrm>
            <a:off x="4096380" y="2024063"/>
            <a:ext cx="2822004" cy="3764262"/>
          </a:xfrm>
        </p:spPr>
        <p:txBody>
          <a:bodyPr/>
          <a:lstStyle/>
          <a:p>
            <a:r>
              <a:rPr lang="sv-SE"/>
              <a:t>Klicka på ikonen för att lägga till en bild</a:t>
            </a:r>
            <a:endParaRPr lang="en-GB"/>
          </a:p>
        </p:txBody>
      </p:sp>
      <p:sp>
        <p:nvSpPr>
          <p:cNvPr id="10" name="Platshållare för bild 12">
            <a:extLst>
              <a:ext uri="{FF2B5EF4-FFF2-40B4-BE49-F238E27FC236}">
                <a16:creationId xmlns:a16="http://schemas.microsoft.com/office/drawing/2014/main" id="{BC3C8CFC-2399-786C-A053-51FD97723AC6}"/>
              </a:ext>
            </a:extLst>
          </p:cNvPr>
          <p:cNvSpPr>
            <a:spLocks noGrp="1"/>
          </p:cNvSpPr>
          <p:nvPr>
            <p:ph type="pic" sz="quarter" idx="20"/>
          </p:nvPr>
        </p:nvSpPr>
        <p:spPr>
          <a:xfrm>
            <a:off x="7245021" y="2024063"/>
            <a:ext cx="2822004" cy="3764262"/>
          </a:xfrm>
        </p:spPr>
        <p:txBody>
          <a:bodyPr/>
          <a:lstStyle/>
          <a:p>
            <a:r>
              <a:rPr lang="sv-SE"/>
              <a:t>Klicka på ikonen för att lägga till en bild</a:t>
            </a:r>
            <a:endParaRPr lang="en-GB"/>
          </a:p>
        </p:txBody>
      </p:sp>
    </p:spTree>
    <p:extLst>
      <p:ext uri="{BB962C8B-B14F-4D97-AF65-F5344CB8AC3E}">
        <p14:creationId xmlns:p14="http://schemas.microsoft.com/office/powerpoint/2010/main" val="9880211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97">
          <p15:clr>
            <a:srgbClr val="FBAE40"/>
          </p15:clr>
        </p15:guide>
        <p15:guide id="4" pos="3477">
          <p15:clr>
            <a:srgbClr val="FBAE40"/>
          </p15:clr>
        </p15:guide>
        <p15:guide id="5" orient="horz" pos="1275">
          <p15:clr>
            <a:srgbClr val="FBAE40"/>
          </p15:clr>
        </p15:guide>
        <p15:guide id="6" orient="horz" pos="3158">
          <p15:clr>
            <a:srgbClr val="FBAE40"/>
          </p15:clr>
        </p15:guide>
        <p15:guide id="7" orient="horz" pos="327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EDEDED"/>
        </a:solidFill>
        <a:effectLst/>
      </p:bgPr>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09A81581-C5EB-CCB3-0B2C-C4573813B28E}"/>
              </a:ext>
            </a:extLst>
          </p:cNvPr>
          <p:cNvSpPr>
            <a:spLocks noGrp="1"/>
          </p:cNvSpPr>
          <p:nvPr>
            <p:ph type="title"/>
          </p:nvPr>
        </p:nvSpPr>
        <p:spPr>
          <a:xfrm>
            <a:off x="600075" y="1169520"/>
            <a:ext cx="10990263" cy="568412"/>
          </a:xfrm>
          <a:prstGeom prst="rect">
            <a:avLst/>
          </a:prstGeom>
        </p:spPr>
        <p:txBody>
          <a:bodyPr vert="horz" lIns="91440" tIns="108000" rIns="91440" bIns="45720" rtlCol="0" anchor="t">
            <a:noAutofit/>
          </a:bodyPr>
          <a:lstStyle/>
          <a:p>
            <a:r>
              <a:rPr lang="sv-SE" dirty="0"/>
              <a:t>Klicka här för att ändra mall för rubrikformat</a:t>
            </a:r>
          </a:p>
        </p:txBody>
      </p:sp>
      <p:sp>
        <p:nvSpPr>
          <p:cNvPr id="3" name="Platshållare för text 2">
            <a:extLst>
              <a:ext uri="{FF2B5EF4-FFF2-40B4-BE49-F238E27FC236}">
                <a16:creationId xmlns:a16="http://schemas.microsoft.com/office/drawing/2014/main" id="{79CF6E4A-7E25-7C38-5E61-0F057A6F15F8}"/>
              </a:ext>
            </a:extLst>
          </p:cNvPr>
          <p:cNvSpPr>
            <a:spLocks noGrp="1"/>
          </p:cNvSpPr>
          <p:nvPr>
            <p:ph type="body" idx="1"/>
          </p:nvPr>
        </p:nvSpPr>
        <p:spPr>
          <a:xfrm>
            <a:off x="600075" y="1795850"/>
            <a:ext cx="10990263" cy="4530302"/>
          </a:xfrm>
          <a:prstGeom prst="rect">
            <a:avLst/>
          </a:prstGeom>
        </p:spPr>
        <p:txBody>
          <a:bodyPr vert="horz" lIns="91440" tIns="45720" rIns="91440" bIns="4572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a:extLst>
              <a:ext uri="{FF2B5EF4-FFF2-40B4-BE49-F238E27FC236}">
                <a16:creationId xmlns:a16="http://schemas.microsoft.com/office/drawing/2014/main" id="{B02802BE-5037-20C2-C69A-3687142E17FF}"/>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baseline="0">
                <a:solidFill>
                  <a:schemeClr val="accent2"/>
                </a:solidFill>
                <a:latin typeface="Arial" panose="020B0604020202020204" pitchFamily="34" charset="0"/>
              </a:defRPr>
            </a:lvl1pPr>
          </a:lstStyle>
          <a:p>
            <a:fld id="{888E4D63-BE2C-4D4B-BBD2-256262659A9F}" type="datetime1">
              <a:rPr lang="sv-SE" smtClean="0"/>
              <a:pPr/>
              <a:t>2025-12-08</a:t>
            </a:fld>
            <a:endParaRPr lang="sv-SE" dirty="0"/>
          </a:p>
        </p:txBody>
      </p:sp>
      <p:sp>
        <p:nvSpPr>
          <p:cNvPr id="5" name="Platshållare för sidfot 4">
            <a:extLst>
              <a:ext uri="{FF2B5EF4-FFF2-40B4-BE49-F238E27FC236}">
                <a16:creationId xmlns:a16="http://schemas.microsoft.com/office/drawing/2014/main" id="{8EB4FE33-ACB2-4359-61CD-3E894F726E20}"/>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baseline="0">
                <a:solidFill>
                  <a:schemeClr val="accent2"/>
                </a:solidFill>
                <a:latin typeface="Arial" panose="020B0604020202020204" pitchFamily="34" charset="0"/>
              </a:defRPr>
            </a:lvl1pPr>
          </a:lstStyle>
          <a:p>
            <a:r>
              <a:rPr lang="sv-SE" dirty="0"/>
              <a:t>Presentation </a:t>
            </a:r>
            <a:r>
              <a:rPr lang="sv-SE" dirty="0" err="1"/>
              <a:t>footer</a:t>
            </a:r>
            <a:endParaRPr lang="sv-SE" dirty="0"/>
          </a:p>
        </p:txBody>
      </p:sp>
      <p:sp>
        <p:nvSpPr>
          <p:cNvPr id="6" name="Platshållare för bildnummer 5">
            <a:extLst>
              <a:ext uri="{FF2B5EF4-FFF2-40B4-BE49-F238E27FC236}">
                <a16:creationId xmlns:a16="http://schemas.microsoft.com/office/drawing/2014/main" id="{5847F348-31E2-5BEB-84BB-B45A40BF191E}"/>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baseline="0">
                <a:solidFill>
                  <a:schemeClr val="accent2"/>
                </a:solidFill>
                <a:latin typeface="Arial" panose="020B0604020202020204" pitchFamily="34" charset="0"/>
              </a:defRPr>
            </a:lvl1pPr>
          </a:lstStyle>
          <a:p>
            <a:fld id="{B716C8F4-20CD-364A-8A8E-DE130115B178}" type="slidenum">
              <a:rPr lang="sv-SE" smtClean="0"/>
              <a:pPr/>
              <a:t>‹#›</a:t>
            </a:fld>
            <a:endParaRPr lang="sv-SE" dirty="0"/>
          </a:p>
        </p:txBody>
      </p:sp>
      <p:pic>
        <p:nvPicPr>
          <p:cNvPr id="9" name="Bildobjekt 8">
            <a:extLst>
              <a:ext uri="{FF2B5EF4-FFF2-40B4-BE49-F238E27FC236}">
                <a16:creationId xmlns:a16="http://schemas.microsoft.com/office/drawing/2014/main" id="{BA73C57C-1F53-4877-833E-AB6E383E835E}"/>
              </a:ext>
            </a:extLst>
          </p:cNvPr>
          <p:cNvPicPr>
            <a:picLocks noChangeAspect="1"/>
          </p:cNvPicPr>
          <p:nvPr userDrawn="1"/>
        </p:nvPicPr>
        <p:blipFill>
          <a:blip r:embed="rId14" cstate="email">
            <a:extLst>
              <a:ext uri="{28A0092B-C50C-407E-A947-70E740481C1C}">
                <a14:useLocalDpi xmlns:a14="http://schemas.microsoft.com/office/drawing/2010/main"/>
              </a:ext>
            </a:extLst>
          </a:blip>
          <a:stretch>
            <a:fillRect/>
          </a:stretch>
        </p:blipFill>
        <p:spPr>
          <a:xfrm>
            <a:off x="8491539" y="4786707"/>
            <a:ext cx="3875202" cy="2739595"/>
          </a:xfrm>
          <a:prstGeom prst="rect">
            <a:avLst/>
          </a:prstGeom>
        </p:spPr>
      </p:pic>
    </p:spTree>
    <p:extLst>
      <p:ext uri="{BB962C8B-B14F-4D97-AF65-F5344CB8AC3E}">
        <p14:creationId xmlns:p14="http://schemas.microsoft.com/office/powerpoint/2010/main" val="2342682161"/>
      </p:ext>
    </p:extLst>
  </p:cSld>
  <p:clrMap bg1="lt1" tx1="dk1" bg2="lt2" tx2="dk2" accent1="accent1" accent2="accent2" accent3="accent3" accent4="accent4" accent5="accent5" accent6="accent6" hlink="hlink" folHlink="folHlink"/>
  <p:sldLayoutIdLst>
    <p:sldLayoutId id="2147483666"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99" r:id="rId12"/>
  </p:sldLayoutIdLst>
  <p:txStyles>
    <p:title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p:titleStyle>
    <p:bodyStyle>
      <a:lvl1pPr marL="228600" indent="-228600" algn="l" defTabSz="914400" rtl="0" eaLnBrk="1" latinLnBrk="0" hangingPunct="1">
        <a:lnSpc>
          <a:spcPts val="2120"/>
        </a:lnSpc>
        <a:spcBef>
          <a:spcPts val="300"/>
        </a:spcBef>
        <a:buFont typeface="Arial" panose="020B0604020202020204" pitchFamily="34" charset="0"/>
        <a:buChar char="•"/>
        <a:defRPr sz="1600" kern="1200" baseline="0">
          <a:solidFill>
            <a:schemeClr val="tx1">
              <a:lumMod val="65000"/>
              <a:lumOff val="35000"/>
            </a:schemeClr>
          </a:solidFill>
          <a:latin typeface="Arial" panose="020B0604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baseline="0">
          <a:solidFill>
            <a:schemeClr val="tx1">
              <a:lumMod val="65000"/>
              <a:lumOff val="35000"/>
            </a:schemeClr>
          </a:solidFill>
          <a:latin typeface="Arial" panose="020B0604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200" kern="1200" baseline="0">
          <a:solidFill>
            <a:schemeClr val="tx1">
              <a:lumMod val="65000"/>
              <a:lumOff val="35000"/>
            </a:schemeClr>
          </a:solidFill>
          <a:latin typeface="Arial" panose="020B0604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000" kern="1200" baseline="0">
          <a:solidFill>
            <a:schemeClr val="tx1">
              <a:lumMod val="65000"/>
              <a:lumOff val="35000"/>
            </a:schemeClr>
          </a:solidFill>
          <a:latin typeface="Arial" panose="020B0604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9392F357-1F0D-4018-94E4-21A8ECB99C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CD229E6-923C-43A4-923A-1E56F73A3F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F0D1C2B-95C8-4712-BA15-6BCACC2541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0AF35C-0F45-47F5-8AC9-CDAB68629FA6}" type="datetimeFigureOut">
              <a:rPr lang="sv-SE" smtClean="0"/>
              <a:t>2025-12-08</a:t>
            </a:fld>
            <a:endParaRPr lang="sv-SE"/>
          </a:p>
        </p:txBody>
      </p:sp>
      <p:sp>
        <p:nvSpPr>
          <p:cNvPr id="5" name="Platshållare för sidfot 4">
            <a:extLst>
              <a:ext uri="{FF2B5EF4-FFF2-40B4-BE49-F238E27FC236}">
                <a16:creationId xmlns:a16="http://schemas.microsoft.com/office/drawing/2014/main" id="{B9B02CD8-BC3B-42BB-8708-0604213E6F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C58ACF8B-742A-4ED1-85DE-7FD124C85A1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F02CD57-D6DA-4099-847E-5D4203ED9411}" type="slidenum">
              <a:rPr lang="sv-SE" smtClean="0"/>
              <a:t>‹#›</a:t>
            </a:fld>
            <a:endParaRPr lang="sv-SE"/>
          </a:p>
        </p:txBody>
      </p:sp>
    </p:spTree>
    <p:extLst>
      <p:ext uri="{BB962C8B-B14F-4D97-AF65-F5344CB8AC3E}">
        <p14:creationId xmlns:p14="http://schemas.microsoft.com/office/powerpoint/2010/main" val="4134816575"/>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bioresurs.uu.se/"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2.xml"/><Relationship Id="rId4" Type="http://schemas.openxmlformats.org/officeDocument/2006/relationships/hyperlink" Target="https://pubmed.ncbi.nlm.nih.gov/20826305/#&amp;gid=article-figures&amp;pid=figure-2-uid-1" TargetMode="External"/></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3.png"/><Relationship Id="rId7" Type="http://schemas.openxmlformats.org/officeDocument/2006/relationships/image" Target="../media/image16.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19.jp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4" Type="http://schemas.openxmlformats.org/officeDocument/2006/relationships/image" Target="../media/image35.jpe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42.png"/><Relationship Id="rId4" Type="http://schemas.openxmlformats.org/officeDocument/2006/relationships/image" Target="../media/image41.jpeg"/></Relationships>
</file>

<file path=ppt/slides/_rels/slide2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28.xml"/><Relationship Id="rId1" Type="http://schemas.openxmlformats.org/officeDocument/2006/relationships/slideLayout" Target="../slideLayouts/slideLayout3.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3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video" Target="https://www.youtube.com/embed/iTZ2N-HJbwA?feature=oembed" TargetMode="Externa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2.xml"/><Relationship Id="rId7" Type="http://schemas.openxmlformats.org/officeDocument/2006/relationships/hyperlink" Target="https://pixabay.com/?utm_source=link-attribution&amp;utm_medium=referral&amp;utm_campaign=video&amp;utm_content=143567"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pixabay.com/users/ahsan-ashraf-32052546/?utm_source=link-attribution&amp;utm_medium=referral&amp;utm_campaign=video&amp;utm_content=143567" TargetMode="External"/><Relationship Id="rId5" Type="http://schemas.openxmlformats.org/officeDocument/2006/relationships/image" Target="../media/image7.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derrubrik 2">
            <a:extLst>
              <a:ext uri="{FF2B5EF4-FFF2-40B4-BE49-F238E27FC236}">
                <a16:creationId xmlns:a16="http://schemas.microsoft.com/office/drawing/2014/main" id="{DF124AE1-51B6-3A65-7304-E64D67C08D68}"/>
              </a:ext>
            </a:extLst>
          </p:cNvPr>
          <p:cNvSpPr>
            <a:spLocks noGrp="1"/>
          </p:cNvSpPr>
          <p:nvPr>
            <p:ph type="subTitle" idx="1"/>
          </p:nvPr>
        </p:nvSpPr>
        <p:spPr>
          <a:xfrm>
            <a:off x="2595717" y="4959482"/>
            <a:ext cx="7275870" cy="1441318"/>
          </a:xfrm>
        </p:spPr>
        <p:txBody>
          <a:bodyPr>
            <a:normAutofit/>
          </a:bodyPr>
          <a:lstStyle/>
          <a:p>
            <a:r>
              <a:rPr lang="sv-SE" sz="1600" dirty="0">
                <a:solidFill>
                  <a:srgbClr val="000000"/>
                </a:solidFill>
                <a:effectLst/>
                <a:latin typeface="Aptos"/>
                <a:ea typeface="Times New Roman" panose="02020603050405020304" pitchFamily="18" charset="0"/>
                <a:cs typeface="Calibri" panose="020F0502020204030204" pitchFamily="34" charset="0"/>
              </a:rPr>
              <a:t>Undervisnings­materialet har tagits fram av Nationellt resurscentrum för biologiundervisning (2025) i samarbete med Sara Göransson, fil. dr., Clara Göransson, </a:t>
            </a:r>
            <a:r>
              <a:rPr lang="sv-SE" sz="1400" b="0" i="0" dirty="0">
                <a:solidFill>
                  <a:srgbClr val="000000"/>
                </a:solidFill>
                <a:effectLst/>
                <a:latin typeface="Arial" panose="020B0604020202020204" pitchFamily="34" charset="0"/>
              </a:rPr>
              <a:t>beteendevetare</a:t>
            </a:r>
            <a:r>
              <a:rPr lang="sv-SE" sz="1600" dirty="0">
                <a:solidFill>
                  <a:srgbClr val="000000"/>
                </a:solidFill>
                <a:effectLst/>
                <a:latin typeface="Aptos"/>
                <a:ea typeface="Times New Roman" panose="02020603050405020304" pitchFamily="18" charset="0"/>
                <a:cs typeface="Calibri" panose="020F0502020204030204" pitchFamily="34" charset="0"/>
              </a:rPr>
              <a:t> och Siri Helle, leg. psykolog. </a:t>
            </a:r>
          </a:p>
          <a:p>
            <a:r>
              <a:rPr lang="sv-SE" sz="1600" dirty="0">
                <a:solidFill>
                  <a:srgbClr val="000000"/>
                </a:solidFill>
                <a:effectLst/>
                <a:latin typeface="Aptos"/>
                <a:ea typeface="Times New Roman" panose="02020603050405020304" pitchFamily="18" charset="0"/>
                <a:cs typeface="Calibri" panose="020F0502020204030204" pitchFamily="34" charset="0"/>
              </a:rPr>
              <a:t>Allt material finns samlat på </a:t>
            </a:r>
            <a:r>
              <a:rPr lang="sv-SE" sz="1600" u="sng" dirty="0">
                <a:solidFill>
                  <a:srgbClr val="000000"/>
                </a:solidFill>
                <a:effectLst/>
                <a:latin typeface="Aptos"/>
                <a:ea typeface="Times New Roman" panose="02020603050405020304" pitchFamily="18" charset="0"/>
                <a:cs typeface="Calibri" panose="020F0502020204030204" pitchFamily="34" charset="0"/>
                <a:hlinkClick r:id="rId3"/>
              </a:rPr>
              <a:t>www.bioresurs.uu.se</a:t>
            </a:r>
            <a:endParaRPr lang="sv-SE" sz="1400" dirty="0"/>
          </a:p>
        </p:txBody>
      </p:sp>
      <p:sp>
        <p:nvSpPr>
          <p:cNvPr id="4" name="Rubrik 4">
            <a:extLst>
              <a:ext uri="{FF2B5EF4-FFF2-40B4-BE49-F238E27FC236}">
                <a16:creationId xmlns:a16="http://schemas.microsoft.com/office/drawing/2014/main" id="{672E597E-E5AA-482B-ACB2-53AA6C676EEE}"/>
              </a:ext>
            </a:extLst>
          </p:cNvPr>
          <p:cNvSpPr txBox="1">
            <a:spLocks/>
          </p:cNvSpPr>
          <p:nvPr/>
        </p:nvSpPr>
        <p:spPr>
          <a:xfrm>
            <a:off x="1628501" y="2565232"/>
            <a:ext cx="9144000" cy="1727536"/>
          </a:xfrm>
          <a:prstGeom prst="rect">
            <a:avLst/>
          </a:prstGeom>
        </p:spPr>
        <p:txBody>
          <a:bodyPr vert="horz" lIns="91440" tIns="108000" rIns="91440" bIns="45720" rtlCol="0" anchor="ctr">
            <a:normAutofit/>
          </a:bodyPr>
          <a:lstStyle>
            <a:lvl1pPr algn="ctr" defTabSz="914400" rtl="0" eaLnBrk="1" latinLnBrk="0" hangingPunct="1">
              <a:lnSpc>
                <a:spcPts val="3840"/>
              </a:lnSpc>
              <a:spcBef>
                <a:spcPct val="0"/>
              </a:spcBef>
              <a:buNone/>
              <a:defRPr sz="4800" kern="1200" baseline="0">
                <a:solidFill>
                  <a:schemeClr val="bg1"/>
                </a:solidFill>
                <a:latin typeface="Arial" panose="020B0604020202020204" pitchFamily="34" charset="0"/>
                <a:ea typeface="+mj-ea"/>
                <a:cs typeface="+mj-cs"/>
              </a:defRPr>
            </a:lvl1pPr>
          </a:lstStyle>
          <a:p>
            <a:r>
              <a:rPr lang="sv-SE" dirty="0"/>
              <a:t>Undervisning för psykisk hälsa</a:t>
            </a:r>
            <a:br>
              <a:rPr lang="sv-SE" dirty="0"/>
            </a:br>
            <a:r>
              <a:rPr lang="sv-SE" sz="3600" dirty="0"/>
              <a:t>– med biologiska perspektiv</a:t>
            </a:r>
          </a:p>
        </p:txBody>
      </p:sp>
      <p:sp>
        <p:nvSpPr>
          <p:cNvPr id="7" name="Google Shape;94;p1">
            <a:extLst>
              <a:ext uri="{FF2B5EF4-FFF2-40B4-BE49-F238E27FC236}">
                <a16:creationId xmlns:a16="http://schemas.microsoft.com/office/drawing/2014/main" id="{5261320C-9349-4F9C-9885-8A14085EDB60}"/>
              </a:ext>
            </a:extLst>
          </p:cNvPr>
          <p:cNvSpPr/>
          <p:nvPr/>
        </p:nvSpPr>
        <p:spPr>
          <a:xfrm>
            <a:off x="646038" y="4374912"/>
            <a:ext cx="4035680" cy="1169140"/>
          </a:xfrm>
          <a:prstGeom prst="rect">
            <a:avLst/>
          </a:prstGeom>
          <a:noFill/>
          <a:ln>
            <a:noFill/>
          </a:ln>
        </p:spPr>
        <p:txBody>
          <a:bodyPr spcFirstLastPara="1" wrap="square" lIns="91425" tIns="45700" rIns="91425" bIns="45700" anchor="ctr" anchorCtr="0">
            <a:noAutofit/>
          </a:bodyPr>
          <a:lstStyle/>
          <a:p>
            <a:endParaRPr lang="sv-SE" baseline="30000" dirty="0">
              <a:solidFill>
                <a:schemeClr val="bg1"/>
              </a:solidFill>
              <a:latin typeface="Arial" panose="020B0604020202020204" pitchFamily="34" charset="0"/>
            </a:endParaRPr>
          </a:p>
        </p:txBody>
      </p:sp>
    </p:spTree>
    <p:extLst>
      <p:ext uri="{BB962C8B-B14F-4D97-AF65-F5344CB8AC3E}">
        <p14:creationId xmlns:p14="http://schemas.microsoft.com/office/powerpoint/2010/main" val="8052015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0DC31FC9-7DE1-43C7-9EAD-95026B0FA48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7950" y="1142852"/>
            <a:ext cx="9144019" cy="6400813"/>
          </a:xfrm>
          <a:prstGeom prst="rect">
            <a:avLst/>
          </a:prstGeom>
        </p:spPr>
      </p:pic>
      <p:sp>
        <p:nvSpPr>
          <p:cNvPr id="2" name="Rubrik 1">
            <a:extLst>
              <a:ext uri="{FF2B5EF4-FFF2-40B4-BE49-F238E27FC236}">
                <a16:creationId xmlns:a16="http://schemas.microsoft.com/office/drawing/2014/main" id="{044C3A33-9399-45CA-995F-273A4CEF6AC6}"/>
              </a:ext>
            </a:extLst>
          </p:cNvPr>
          <p:cNvSpPr>
            <a:spLocks noGrp="1"/>
          </p:cNvSpPr>
          <p:nvPr>
            <p:ph type="title"/>
          </p:nvPr>
        </p:nvSpPr>
        <p:spPr>
          <a:xfrm>
            <a:off x="947738" y="426710"/>
            <a:ext cx="9472971" cy="716142"/>
          </a:xfrm>
        </p:spPr>
        <p:txBody>
          <a:bodyPr/>
          <a:lstStyle/>
          <a:p>
            <a:r>
              <a:rPr lang="sv-SE" dirty="0"/>
              <a:t>Tankarnas plats</a:t>
            </a:r>
          </a:p>
        </p:txBody>
      </p:sp>
      <p:sp>
        <p:nvSpPr>
          <p:cNvPr id="6" name="textruta 5">
            <a:extLst>
              <a:ext uri="{FF2B5EF4-FFF2-40B4-BE49-F238E27FC236}">
                <a16:creationId xmlns:a16="http://schemas.microsoft.com/office/drawing/2014/main" id="{8E5ED607-A373-4C4A-B9A8-3D6AAC703E71}"/>
              </a:ext>
            </a:extLst>
          </p:cNvPr>
          <p:cNvSpPr txBox="1"/>
          <p:nvPr/>
        </p:nvSpPr>
        <p:spPr>
          <a:xfrm>
            <a:off x="1064172" y="1442545"/>
            <a:ext cx="5031828" cy="646331"/>
          </a:xfrm>
          <a:prstGeom prst="rect">
            <a:avLst/>
          </a:prstGeom>
          <a:noFill/>
        </p:spPr>
        <p:txBody>
          <a:bodyPr wrap="square" rtlCol="0">
            <a:spAutoFit/>
          </a:bodyPr>
          <a:lstStyle/>
          <a:p>
            <a:r>
              <a:rPr lang="sv-SE" dirty="0"/>
              <a:t>Främre del av pannloben (frontalloben)</a:t>
            </a:r>
          </a:p>
          <a:p>
            <a:r>
              <a:rPr lang="sv-SE" dirty="0"/>
              <a:t>Prefrontala cortex</a:t>
            </a:r>
          </a:p>
        </p:txBody>
      </p:sp>
      <p:pic>
        <p:nvPicPr>
          <p:cNvPr id="10" name="Bildobjekt 9">
            <a:extLst>
              <a:ext uri="{FF2B5EF4-FFF2-40B4-BE49-F238E27FC236}">
                <a16:creationId xmlns:a16="http://schemas.microsoft.com/office/drawing/2014/main" id="{AC202646-E6F5-405C-83DF-EB89295EFA9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814467" y="1858994"/>
            <a:ext cx="4377533" cy="3064273"/>
          </a:xfrm>
          <a:prstGeom prst="rect">
            <a:avLst/>
          </a:prstGeom>
        </p:spPr>
      </p:pic>
      <p:sp>
        <p:nvSpPr>
          <p:cNvPr id="7" name="textruta 6">
            <a:extLst>
              <a:ext uri="{FF2B5EF4-FFF2-40B4-BE49-F238E27FC236}">
                <a16:creationId xmlns:a16="http://schemas.microsoft.com/office/drawing/2014/main" id="{9F77A225-7601-499F-9877-A1FD62A5141B}"/>
              </a:ext>
            </a:extLst>
          </p:cNvPr>
          <p:cNvSpPr txBox="1"/>
          <p:nvPr/>
        </p:nvSpPr>
        <p:spPr>
          <a:xfrm>
            <a:off x="1292697" y="6316861"/>
            <a:ext cx="2565069" cy="276999"/>
          </a:xfrm>
          <a:prstGeom prst="rect">
            <a:avLst/>
          </a:prstGeom>
          <a:noFill/>
        </p:spPr>
        <p:txBody>
          <a:bodyPr wrap="square" rtlCol="0">
            <a:spAutoFit/>
          </a:bodyPr>
          <a:lstStyle/>
          <a:p>
            <a:r>
              <a:rPr lang="sv-SE" sz="1200" dirty="0"/>
              <a:t>Illustration: Biorender.com</a:t>
            </a:r>
          </a:p>
        </p:txBody>
      </p:sp>
    </p:spTree>
    <p:extLst>
      <p:ext uri="{BB962C8B-B14F-4D97-AF65-F5344CB8AC3E}">
        <p14:creationId xmlns:p14="http://schemas.microsoft.com/office/powerpoint/2010/main" val="3553657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2599E1EF-8D3F-4D3A-959C-DFE690D2614B}"/>
              </a:ext>
            </a:extLst>
          </p:cNvPr>
          <p:cNvSpPr>
            <a:spLocks noGrp="1"/>
          </p:cNvSpPr>
          <p:nvPr>
            <p:ph type="title"/>
          </p:nvPr>
        </p:nvSpPr>
        <p:spPr>
          <a:xfrm>
            <a:off x="537013" y="562548"/>
            <a:ext cx="3577787" cy="568412"/>
          </a:xfrm>
        </p:spPr>
        <p:txBody>
          <a:bodyPr/>
          <a:lstStyle/>
          <a:p>
            <a:r>
              <a:rPr lang="sv-SE" dirty="0"/>
              <a:t>Gradvis mognad</a:t>
            </a:r>
          </a:p>
        </p:txBody>
      </p:sp>
      <p:pic>
        <p:nvPicPr>
          <p:cNvPr id="12" name="Bildobjekt 11">
            <a:extLst>
              <a:ext uri="{FF2B5EF4-FFF2-40B4-BE49-F238E27FC236}">
                <a16:creationId xmlns:a16="http://schemas.microsoft.com/office/drawing/2014/main" id="{358CCB5E-5157-4C3F-8D33-A4D9F6697C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528" y="1510394"/>
            <a:ext cx="5302207" cy="3711545"/>
          </a:xfrm>
          <a:prstGeom prst="rect">
            <a:avLst/>
          </a:prstGeom>
        </p:spPr>
      </p:pic>
      <p:sp>
        <p:nvSpPr>
          <p:cNvPr id="7" name="textruta 6">
            <a:extLst>
              <a:ext uri="{FF2B5EF4-FFF2-40B4-BE49-F238E27FC236}">
                <a16:creationId xmlns:a16="http://schemas.microsoft.com/office/drawing/2014/main" id="{9B2791D0-69A2-432B-9FB1-3F715B1A973F}"/>
              </a:ext>
            </a:extLst>
          </p:cNvPr>
          <p:cNvSpPr txBox="1"/>
          <p:nvPr/>
        </p:nvSpPr>
        <p:spPr>
          <a:xfrm>
            <a:off x="456690" y="5209106"/>
            <a:ext cx="2565069" cy="276999"/>
          </a:xfrm>
          <a:prstGeom prst="rect">
            <a:avLst/>
          </a:prstGeom>
          <a:noFill/>
        </p:spPr>
        <p:txBody>
          <a:bodyPr wrap="square" rtlCol="0">
            <a:spAutoFit/>
          </a:bodyPr>
          <a:lstStyle/>
          <a:p>
            <a:r>
              <a:rPr lang="sv-SE" sz="1200" dirty="0"/>
              <a:t>Illustration: Biorender.com</a:t>
            </a:r>
          </a:p>
        </p:txBody>
      </p:sp>
      <p:sp>
        <p:nvSpPr>
          <p:cNvPr id="5" name="textruta 4">
            <a:extLst>
              <a:ext uri="{FF2B5EF4-FFF2-40B4-BE49-F238E27FC236}">
                <a16:creationId xmlns:a16="http://schemas.microsoft.com/office/drawing/2014/main" id="{4E8F6232-6786-428E-9FB1-DEE9B281F01B}"/>
              </a:ext>
            </a:extLst>
          </p:cNvPr>
          <p:cNvSpPr txBox="1"/>
          <p:nvPr/>
        </p:nvSpPr>
        <p:spPr>
          <a:xfrm>
            <a:off x="3021759" y="5587077"/>
            <a:ext cx="5029491" cy="830997"/>
          </a:xfrm>
          <a:prstGeom prst="rect">
            <a:avLst/>
          </a:prstGeom>
        </p:spPr>
        <p:style>
          <a:lnRef idx="3">
            <a:schemeClr val="lt1"/>
          </a:lnRef>
          <a:fillRef idx="1">
            <a:schemeClr val="dk1"/>
          </a:fillRef>
          <a:effectRef idx="1">
            <a:schemeClr val="dk1"/>
          </a:effectRef>
          <a:fontRef idx="minor">
            <a:schemeClr val="lt1"/>
          </a:fontRef>
        </p:style>
        <p:txBody>
          <a:bodyPr wrap="square" rtlCol="0">
            <a:spAutoFit/>
          </a:bodyPr>
          <a:lstStyle/>
          <a:p>
            <a:pPr algn="ctr"/>
            <a:r>
              <a:rPr lang="sv-SE" sz="2400" dirty="0"/>
              <a:t>Vad händer med den grå substansen från barn till vuxen?</a:t>
            </a:r>
          </a:p>
        </p:txBody>
      </p:sp>
      <p:sp>
        <p:nvSpPr>
          <p:cNvPr id="10" name="textruta 9">
            <a:extLst>
              <a:ext uri="{FF2B5EF4-FFF2-40B4-BE49-F238E27FC236}">
                <a16:creationId xmlns:a16="http://schemas.microsoft.com/office/drawing/2014/main" id="{B2873F28-8691-4003-AF0D-8164B8A21CD5}"/>
              </a:ext>
            </a:extLst>
          </p:cNvPr>
          <p:cNvSpPr txBox="1"/>
          <p:nvPr/>
        </p:nvSpPr>
        <p:spPr>
          <a:xfrm>
            <a:off x="8474927" y="5635657"/>
            <a:ext cx="3598127" cy="830997"/>
          </a:xfrm>
          <a:prstGeom prst="rect">
            <a:avLst/>
          </a:prstGeom>
          <a:solidFill>
            <a:schemeClr val="bg1"/>
          </a:solidFill>
        </p:spPr>
        <p:txBody>
          <a:bodyPr wrap="square">
            <a:spAutoFit/>
          </a:bodyPr>
          <a:lstStyle/>
          <a:p>
            <a:r>
              <a:rPr lang="sv-SE" sz="1200" i="1" dirty="0" err="1"/>
              <a:t>Structural</a:t>
            </a:r>
            <a:r>
              <a:rPr lang="sv-SE" sz="1200" i="1" dirty="0"/>
              <a:t> MRI </a:t>
            </a:r>
            <a:r>
              <a:rPr lang="sv-SE" sz="1200" i="1" dirty="0" err="1"/>
              <a:t>of</a:t>
            </a:r>
            <a:r>
              <a:rPr lang="sv-SE" sz="1200" i="1" dirty="0"/>
              <a:t> </a:t>
            </a:r>
            <a:r>
              <a:rPr lang="sv-SE" sz="1200" i="1" dirty="0" err="1"/>
              <a:t>Pediatric</a:t>
            </a:r>
            <a:r>
              <a:rPr lang="sv-SE" sz="1200" i="1" dirty="0"/>
              <a:t> Brain </a:t>
            </a:r>
            <a:r>
              <a:rPr lang="sv-SE" sz="1200" i="1" dirty="0" err="1"/>
              <a:t>Development</a:t>
            </a:r>
            <a:r>
              <a:rPr lang="sv-SE" sz="1200" i="1" dirty="0"/>
              <a:t>:</a:t>
            </a:r>
          </a:p>
          <a:p>
            <a:r>
              <a:rPr lang="sv-SE" sz="1200" i="1" dirty="0" err="1"/>
              <a:t>What</a:t>
            </a:r>
            <a:r>
              <a:rPr lang="sv-SE" sz="1200" i="1" dirty="0"/>
              <a:t> </a:t>
            </a:r>
            <a:r>
              <a:rPr lang="sv-SE" sz="1200" i="1" dirty="0" err="1"/>
              <a:t>Have</a:t>
            </a:r>
            <a:r>
              <a:rPr lang="sv-SE" sz="1200" i="1" dirty="0"/>
              <a:t> </a:t>
            </a:r>
            <a:r>
              <a:rPr lang="sv-SE" sz="1200" i="1" dirty="0" err="1"/>
              <a:t>We</a:t>
            </a:r>
            <a:r>
              <a:rPr lang="sv-SE" sz="1200" i="1" dirty="0"/>
              <a:t> </a:t>
            </a:r>
            <a:r>
              <a:rPr lang="sv-SE" sz="1200" i="1" dirty="0" err="1"/>
              <a:t>Learned</a:t>
            </a:r>
            <a:r>
              <a:rPr lang="sv-SE" sz="1200" i="1" dirty="0"/>
              <a:t> and </a:t>
            </a:r>
            <a:r>
              <a:rPr lang="sv-SE" sz="1200" i="1" dirty="0" err="1"/>
              <a:t>Where</a:t>
            </a:r>
            <a:r>
              <a:rPr lang="sv-SE" sz="1200" i="1" dirty="0"/>
              <a:t> </a:t>
            </a:r>
            <a:r>
              <a:rPr lang="sv-SE" sz="1200" i="1" dirty="0" err="1"/>
              <a:t>Are</a:t>
            </a:r>
            <a:r>
              <a:rPr lang="sv-SE" sz="1200" i="1" dirty="0"/>
              <a:t> </a:t>
            </a:r>
            <a:r>
              <a:rPr lang="sv-SE" sz="1200" i="1" dirty="0" err="1"/>
              <a:t>We</a:t>
            </a:r>
            <a:r>
              <a:rPr lang="sv-SE" sz="1200" i="1" dirty="0"/>
              <a:t> Going?</a:t>
            </a:r>
          </a:p>
          <a:p>
            <a:r>
              <a:rPr lang="sv-SE" sz="1200" dirty="0"/>
              <a:t>Jay N. </a:t>
            </a:r>
            <a:r>
              <a:rPr lang="sv-SE" sz="1200" dirty="0" err="1"/>
              <a:t>Giedd</a:t>
            </a:r>
            <a:r>
              <a:rPr lang="sv-SE" sz="1200" dirty="0"/>
              <a:t>* and Judith L. </a:t>
            </a:r>
            <a:r>
              <a:rPr lang="sv-SE" sz="1200" dirty="0" err="1"/>
              <a:t>Rapoport</a:t>
            </a:r>
            <a:endParaRPr lang="sv-SE" sz="1200" dirty="0"/>
          </a:p>
          <a:p>
            <a:r>
              <a:rPr lang="sv-SE" sz="1200" dirty="0"/>
              <a:t>DOI 10.1016/j.neuron.2010.08.040</a:t>
            </a:r>
          </a:p>
        </p:txBody>
      </p:sp>
      <p:sp>
        <p:nvSpPr>
          <p:cNvPr id="11" name="textruta 10">
            <a:extLst>
              <a:ext uri="{FF2B5EF4-FFF2-40B4-BE49-F238E27FC236}">
                <a16:creationId xmlns:a16="http://schemas.microsoft.com/office/drawing/2014/main" id="{BF3C45C6-DD6C-4C61-8DE1-F3E46CDE1A80}"/>
              </a:ext>
            </a:extLst>
          </p:cNvPr>
          <p:cNvSpPr txBox="1"/>
          <p:nvPr/>
        </p:nvSpPr>
        <p:spPr>
          <a:xfrm>
            <a:off x="8363414" y="3517148"/>
            <a:ext cx="3402903" cy="923330"/>
          </a:xfrm>
          <a:prstGeom prst="rect">
            <a:avLst/>
          </a:prstGeom>
          <a:noFill/>
        </p:spPr>
        <p:txBody>
          <a:bodyPr wrap="square">
            <a:spAutoFit/>
          </a:bodyPr>
          <a:lstStyle/>
          <a:p>
            <a:r>
              <a:rPr lang="sv-SE" dirty="0">
                <a:hlinkClick r:id="rId4"/>
              </a:rPr>
              <a:t>LÄNK till figur med bilder på hjärnans utveckling – öppna länken!</a:t>
            </a:r>
            <a:endParaRPr lang="sv-SE" dirty="0"/>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ruta 7">
            <a:extLst>
              <a:ext uri="{FF2B5EF4-FFF2-40B4-BE49-F238E27FC236}">
                <a16:creationId xmlns:a16="http://schemas.microsoft.com/office/drawing/2014/main" id="{B16C855F-81C2-44B3-9880-940C44391D23}"/>
              </a:ext>
            </a:extLst>
          </p:cNvPr>
          <p:cNvSpPr txBox="1"/>
          <p:nvPr/>
        </p:nvSpPr>
        <p:spPr>
          <a:xfrm>
            <a:off x="961988" y="5925020"/>
            <a:ext cx="7616403" cy="523220"/>
          </a:xfrm>
          <a:prstGeom prst="rect">
            <a:avLst/>
          </a:prstGeom>
          <a:solidFill>
            <a:schemeClr val="tx1">
              <a:lumMod val="75000"/>
              <a:lumOff val="25000"/>
            </a:schemeClr>
          </a:solidFill>
        </p:spPr>
        <p:txBody>
          <a:bodyPr wrap="square" rtlCol="0">
            <a:spAutoFit/>
          </a:bodyPr>
          <a:lstStyle/>
          <a:p>
            <a:r>
              <a:rPr lang="sv-SE" sz="2800" dirty="0">
                <a:solidFill>
                  <a:schemeClr val="bg1"/>
                </a:solidFill>
              </a:rPr>
              <a:t>Bra åldersgränser utifrån hjärnans utveckling?</a:t>
            </a:r>
          </a:p>
        </p:txBody>
      </p:sp>
      <p:pic>
        <p:nvPicPr>
          <p:cNvPr id="14" name="Bildobjekt 13">
            <a:extLst>
              <a:ext uri="{FF2B5EF4-FFF2-40B4-BE49-F238E27FC236}">
                <a16:creationId xmlns:a16="http://schemas.microsoft.com/office/drawing/2014/main" id="{D52DF149-6434-4A6D-91CF-C0EE1FA86188}"/>
              </a:ext>
            </a:extLst>
          </p:cNvPr>
          <p:cNvPicPr>
            <a:picLocks noChangeAspect="1"/>
          </p:cNvPicPr>
          <p:nvPr/>
        </p:nvPicPr>
        <p:blipFill rotWithShape="1">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rcRect/>
          <a:stretch/>
        </p:blipFill>
        <p:spPr>
          <a:xfrm>
            <a:off x="3936517" y="1207289"/>
            <a:ext cx="1476210" cy="2197825"/>
          </a:xfrm>
          <a:prstGeom prst="rect">
            <a:avLst/>
          </a:prstGeom>
        </p:spPr>
      </p:pic>
      <p:pic>
        <p:nvPicPr>
          <p:cNvPr id="19" name="Bildobjekt 18">
            <a:extLst>
              <a:ext uri="{FF2B5EF4-FFF2-40B4-BE49-F238E27FC236}">
                <a16:creationId xmlns:a16="http://schemas.microsoft.com/office/drawing/2014/main" id="{64E5B438-0E89-45F1-AEF5-F4ACCFE270E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625710" y="1187591"/>
            <a:ext cx="3169498" cy="2188769"/>
          </a:xfrm>
          <a:prstGeom prst="rect">
            <a:avLst/>
          </a:prstGeom>
        </p:spPr>
      </p:pic>
      <p:pic>
        <p:nvPicPr>
          <p:cNvPr id="23" name="Bildobjekt 22">
            <a:extLst>
              <a:ext uri="{FF2B5EF4-FFF2-40B4-BE49-F238E27FC236}">
                <a16:creationId xmlns:a16="http://schemas.microsoft.com/office/drawing/2014/main" id="{D64A3AF0-DE1B-4716-9DAD-254757DF423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501666" y="1207289"/>
            <a:ext cx="3261674" cy="2173600"/>
          </a:xfrm>
          <a:prstGeom prst="rect">
            <a:avLst/>
          </a:prstGeom>
        </p:spPr>
      </p:pic>
      <p:pic>
        <p:nvPicPr>
          <p:cNvPr id="25" name="Bildobjekt 24">
            <a:extLst>
              <a:ext uri="{FF2B5EF4-FFF2-40B4-BE49-F238E27FC236}">
                <a16:creationId xmlns:a16="http://schemas.microsoft.com/office/drawing/2014/main" id="{57CF7C79-7D9F-4397-A536-B1D16203BEF1}"/>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01666" y="3693442"/>
            <a:ext cx="5124044" cy="1943250"/>
          </a:xfrm>
          <a:prstGeom prst="rect">
            <a:avLst/>
          </a:prstGeom>
        </p:spPr>
      </p:pic>
      <p:pic>
        <p:nvPicPr>
          <p:cNvPr id="27" name="Bildobjekt 26">
            <a:extLst>
              <a:ext uri="{FF2B5EF4-FFF2-40B4-BE49-F238E27FC236}">
                <a16:creationId xmlns:a16="http://schemas.microsoft.com/office/drawing/2014/main" id="{8AC40F32-4F91-4E34-8052-6BE6BB4BA6ED}"/>
              </a:ext>
            </a:extLst>
          </p:cNvPr>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5840820" y="3693442"/>
            <a:ext cx="2954388" cy="1943250"/>
          </a:xfrm>
          <a:prstGeom prst="rect">
            <a:avLst/>
          </a:prstGeom>
        </p:spPr>
      </p:pic>
      <p:sp>
        <p:nvSpPr>
          <p:cNvPr id="28" name="textruta 27">
            <a:extLst>
              <a:ext uri="{FF2B5EF4-FFF2-40B4-BE49-F238E27FC236}">
                <a16:creationId xmlns:a16="http://schemas.microsoft.com/office/drawing/2014/main" id="{6F995508-28D4-4D2A-8475-05E1F7A302E1}"/>
              </a:ext>
            </a:extLst>
          </p:cNvPr>
          <p:cNvSpPr txBox="1"/>
          <p:nvPr/>
        </p:nvSpPr>
        <p:spPr>
          <a:xfrm>
            <a:off x="939247" y="409760"/>
            <a:ext cx="7450609" cy="523220"/>
          </a:xfrm>
          <a:prstGeom prst="rect">
            <a:avLst/>
          </a:prstGeom>
          <a:ln>
            <a:noFill/>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sv-SE" sz="2800" dirty="0"/>
              <a:t>Vilken åldersgräns till vilken bild?</a:t>
            </a:r>
          </a:p>
        </p:txBody>
      </p:sp>
      <p:sp>
        <p:nvSpPr>
          <p:cNvPr id="29" name="textruta 28">
            <a:extLst>
              <a:ext uri="{FF2B5EF4-FFF2-40B4-BE49-F238E27FC236}">
                <a16:creationId xmlns:a16="http://schemas.microsoft.com/office/drawing/2014/main" id="{B9B9367C-1287-4703-8C86-8997175B7094}"/>
              </a:ext>
            </a:extLst>
          </p:cNvPr>
          <p:cNvSpPr txBox="1"/>
          <p:nvPr/>
        </p:nvSpPr>
        <p:spPr>
          <a:xfrm>
            <a:off x="9653047" y="1593130"/>
            <a:ext cx="2121031" cy="3682226"/>
          </a:xfrm>
          <a:prstGeom prst="rect">
            <a:avLst/>
          </a:prstGeom>
          <a:noFill/>
        </p:spPr>
        <p:txBody>
          <a:bodyPr wrap="square" rtlCol="0">
            <a:spAutoFit/>
          </a:bodyPr>
          <a:lstStyle/>
          <a:p>
            <a:pPr>
              <a:lnSpc>
                <a:spcPct val="200000"/>
              </a:lnSpc>
            </a:pPr>
            <a:r>
              <a:rPr lang="sv-SE" sz="2400" dirty="0"/>
              <a:t>13 år</a:t>
            </a:r>
          </a:p>
          <a:p>
            <a:pPr>
              <a:lnSpc>
                <a:spcPct val="200000"/>
              </a:lnSpc>
            </a:pPr>
            <a:r>
              <a:rPr lang="sv-SE" sz="2400" dirty="0"/>
              <a:t>15 år</a:t>
            </a:r>
          </a:p>
          <a:p>
            <a:pPr>
              <a:lnSpc>
                <a:spcPct val="200000"/>
              </a:lnSpc>
            </a:pPr>
            <a:r>
              <a:rPr lang="sv-SE" sz="2400" dirty="0"/>
              <a:t>18 år</a:t>
            </a:r>
          </a:p>
          <a:p>
            <a:pPr>
              <a:lnSpc>
                <a:spcPct val="200000"/>
              </a:lnSpc>
            </a:pPr>
            <a:r>
              <a:rPr lang="sv-SE" sz="2400" dirty="0"/>
              <a:t>21 år</a:t>
            </a:r>
          </a:p>
          <a:p>
            <a:pPr>
              <a:lnSpc>
                <a:spcPct val="200000"/>
              </a:lnSpc>
            </a:pPr>
            <a:r>
              <a:rPr lang="sv-SE" sz="2400" dirty="0"/>
              <a:t>25 år</a:t>
            </a:r>
          </a:p>
        </p:txBody>
      </p:sp>
    </p:spTree>
    <p:extLst>
      <p:ext uri="{BB962C8B-B14F-4D97-AF65-F5344CB8AC3E}">
        <p14:creationId xmlns:p14="http://schemas.microsoft.com/office/powerpoint/2010/main" val="37825310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AB1C0DA-7CCA-45AE-AB00-F18CE0B1AC2F}"/>
              </a:ext>
            </a:extLst>
          </p:cNvPr>
          <p:cNvSpPr>
            <a:spLocks noGrp="1"/>
          </p:cNvSpPr>
          <p:nvPr>
            <p:ph type="title"/>
          </p:nvPr>
        </p:nvSpPr>
        <p:spPr>
          <a:xfrm>
            <a:off x="600868" y="800552"/>
            <a:ext cx="10990263" cy="568412"/>
          </a:xfrm>
        </p:spPr>
        <p:txBody>
          <a:bodyPr/>
          <a:lstStyle/>
          <a:p>
            <a:r>
              <a:rPr lang="sv-SE" dirty="0"/>
              <a:t>Från många till färre kopplingar</a:t>
            </a:r>
          </a:p>
        </p:txBody>
      </p:sp>
      <p:pic>
        <p:nvPicPr>
          <p:cNvPr id="7" name="Bildobjekt 6">
            <a:extLst>
              <a:ext uri="{FF2B5EF4-FFF2-40B4-BE49-F238E27FC236}">
                <a16:creationId xmlns:a16="http://schemas.microsoft.com/office/drawing/2014/main" id="{2C8AD329-47E3-4C6B-BCB0-609E227A3D38}"/>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80945" y="1742033"/>
            <a:ext cx="5315055" cy="3903496"/>
          </a:xfrm>
          <a:prstGeom prst="rect">
            <a:avLst/>
          </a:prstGeom>
        </p:spPr>
      </p:pic>
      <p:pic>
        <p:nvPicPr>
          <p:cNvPr id="8" name="Bildobjekt 7">
            <a:extLst>
              <a:ext uri="{FF2B5EF4-FFF2-40B4-BE49-F238E27FC236}">
                <a16:creationId xmlns:a16="http://schemas.microsoft.com/office/drawing/2014/main" id="{DD367437-9963-415A-AC31-636741B3576B}"/>
              </a:ext>
            </a:extLst>
          </p:cNvPr>
          <p:cNvPicPr>
            <a:picLocks noChangeAspect="1"/>
          </p:cNvPicPr>
          <p:nvPr/>
        </p:nvPicPr>
        <p:blipFill>
          <a:blip r:embed="rId4"/>
          <a:stretch>
            <a:fillRect/>
          </a:stretch>
        </p:blipFill>
        <p:spPr>
          <a:xfrm>
            <a:off x="7077307" y="1742033"/>
            <a:ext cx="3159514" cy="2369635"/>
          </a:xfrm>
          <a:prstGeom prst="rect">
            <a:avLst/>
          </a:prstGeom>
        </p:spPr>
      </p:pic>
    </p:spTree>
    <p:extLst>
      <p:ext uri="{BB962C8B-B14F-4D97-AF65-F5344CB8AC3E}">
        <p14:creationId xmlns:p14="http://schemas.microsoft.com/office/powerpoint/2010/main" val="2106576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535197F-1CE0-46D9-A73F-E1617B1E7893}"/>
              </a:ext>
            </a:extLst>
          </p:cNvPr>
          <p:cNvSpPr>
            <a:spLocks noGrp="1"/>
          </p:cNvSpPr>
          <p:nvPr>
            <p:ph type="title"/>
          </p:nvPr>
        </p:nvSpPr>
        <p:spPr>
          <a:xfrm>
            <a:off x="360663" y="1056397"/>
            <a:ext cx="1860321" cy="1281449"/>
          </a:xfrm>
        </p:spPr>
        <p:txBody>
          <a:bodyPr/>
          <a:lstStyle/>
          <a:p>
            <a:r>
              <a:rPr lang="sv-SE" dirty="0"/>
              <a:t>”</a:t>
            </a:r>
            <a:r>
              <a:rPr lang="sv-SE" dirty="0" err="1"/>
              <a:t>Use</a:t>
            </a:r>
            <a:r>
              <a:rPr lang="sv-SE" dirty="0"/>
              <a:t> it or </a:t>
            </a:r>
            <a:r>
              <a:rPr lang="sv-SE" dirty="0" err="1"/>
              <a:t>lose</a:t>
            </a:r>
            <a:r>
              <a:rPr lang="sv-SE" dirty="0"/>
              <a:t> it”</a:t>
            </a:r>
          </a:p>
        </p:txBody>
      </p:sp>
      <p:pic>
        <p:nvPicPr>
          <p:cNvPr id="5" name="Bildobjekt 4" descr="Mikrofon och piano">
            <a:extLst>
              <a:ext uri="{FF2B5EF4-FFF2-40B4-BE49-F238E27FC236}">
                <a16:creationId xmlns:a16="http://schemas.microsoft.com/office/drawing/2014/main" id="{05CEB146-2D7A-4C15-987F-B6E8F5841A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154944" y="3587749"/>
            <a:ext cx="4625189" cy="3064640"/>
          </a:xfrm>
          <a:prstGeom prst="rect">
            <a:avLst/>
          </a:prstGeom>
        </p:spPr>
      </p:pic>
      <p:pic>
        <p:nvPicPr>
          <p:cNvPr id="7" name="Bildobjekt 6" descr="Närbild av person som målar">
            <a:extLst>
              <a:ext uri="{FF2B5EF4-FFF2-40B4-BE49-F238E27FC236}">
                <a16:creationId xmlns:a16="http://schemas.microsoft.com/office/drawing/2014/main" id="{32F2C842-A58A-4053-8D23-B07E8709B94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154944" y="210575"/>
            <a:ext cx="4625189" cy="3082707"/>
          </a:xfrm>
          <a:prstGeom prst="rect">
            <a:avLst/>
          </a:prstGeom>
        </p:spPr>
      </p:pic>
      <p:pic>
        <p:nvPicPr>
          <p:cNvPr id="9" name="Bildobjekt 8" descr="Familj som firar jul inomhus">
            <a:extLst>
              <a:ext uri="{FF2B5EF4-FFF2-40B4-BE49-F238E27FC236}">
                <a16:creationId xmlns:a16="http://schemas.microsoft.com/office/drawing/2014/main" id="{E5613C5B-8956-4B7D-884D-4AAE907A65D0}"/>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651692" y="3587749"/>
            <a:ext cx="4194481" cy="3064640"/>
          </a:xfrm>
          <a:prstGeom prst="rect">
            <a:avLst/>
          </a:prstGeom>
        </p:spPr>
      </p:pic>
      <p:pic>
        <p:nvPicPr>
          <p:cNvPr id="12" name="Bildobjekt 11" descr="Kvinnas hand som rör vid vete på ett fält">
            <a:extLst>
              <a:ext uri="{FF2B5EF4-FFF2-40B4-BE49-F238E27FC236}">
                <a16:creationId xmlns:a16="http://schemas.microsoft.com/office/drawing/2014/main" id="{EC317084-A556-4DAC-AF78-4576B0A72AB1}"/>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651693" y="205610"/>
            <a:ext cx="4194480" cy="3082707"/>
          </a:xfrm>
          <a:prstGeom prst="rect">
            <a:avLst/>
          </a:prstGeom>
        </p:spPr>
      </p:pic>
      <p:pic>
        <p:nvPicPr>
          <p:cNvPr id="13" name="Bildobjekt 12">
            <a:extLst>
              <a:ext uri="{FF2B5EF4-FFF2-40B4-BE49-F238E27FC236}">
                <a16:creationId xmlns:a16="http://schemas.microsoft.com/office/drawing/2014/main" id="{E669E5EF-C8A6-4DC3-B7C4-7CB244E27A0C}"/>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297122" y="2116445"/>
            <a:ext cx="3563272" cy="2343744"/>
          </a:xfrm>
          <a:prstGeom prst="rect">
            <a:avLst/>
          </a:prstGeom>
        </p:spPr>
      </p:pic>
    </p:spTree>
    <p:extLst>
      <p:ext uri="{BB962C8B-B14F-4D97-AF65-F5344CB8AC3E}">
        <p14:creationId xmlns:p14="http://schemas.microsoft.com/office/powerpoint/2010/main" val="3718681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2739240D-43A5-481D-9391-4EAAEFDF86F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7624826" cy="6858000"/>
          </a:xfrm>
          <a:prstGeom prst="rect">
            <a:avLst/>
          </a:prstGeom>
        </p:spPr>
      </p:pic>
      <p:sp>
        <p:nvSpPr>
          <p:cNvPr id="3" name="textruta 2">
            <a:extLst>
              <a:ext uri="{FF2B5EF4-FFF2-40B4-BE49-F238E27FC236}">
                <a16:creationId xmlns:a16="http://schemas.microsoft.com/office/drawing/2014/main" id="{18DF4DDC-BFC8-45C1-9AB7-68FE9FD31442}"/>
              </a:ext>
            </a:extLst>
          </p:cNvPr>
          <p:cNvSpPr txBox="1"/>
          <p:nvPr/>
        </p:nvSpPr>
        <p:spPr>
          <a:xfrm>
            <a:off x="7427496" y="1010653"/>
            <a:ext cx="4315326" cy="2677656"/>
          </a:xfrm>
          <a:prstGeom prst="rect">
            <a:avLst/>
          </a:prstGeom>
          <a:noFill/>
        </p:spPr>
        <p:txBody>
          <a:bodyPr wrap="square" rtlCol="0">
            <a:spAutoFit/>
          </a:bodyPr>
          <a:lstStyle/>
          <a:p>
            <a:pPr marL="285750" indent="-285750">
              <a:buFont typeface="Arial" panose="020B0604020202020204" pitchFamily="34" charset="0"/>
              <a:buChar char="•"/>
            </a:pPr>
            <a:r>
              <a:rPr lang="sv-SE" sz="2400" dirty="0"/>
              <a:t>Hjärnan mognar med hjälp av immunceller</a:t>
            </a:r>
            <a:br>
              <a:rPr lang="sv-SE" sz="2400" dirty="0"/>
            </a:br>
            <a:endParaRPr lang="sv-SE" sz="2400" dirty="0"/>
          </a:p>
          <a:p>
            <a:pPr marL="285750" indent="-285750">
              <a:buFont typeface="Arial" panose="020B0604020202020204" pitchFamily="34" charset="0"/>
              <a:buChar char="•"/>
            </a:pPr>
            <a:r>
              <a:rPr lang="sv-SE" sz="2400" dirty="0"/>
              <a:t>Färre kopplingar (synapser)</a:t>
            </a:r>
            <a:br>
              <a:rPr lang="sv-SE" sz="2400" dirty="0"/>
            </a:br>
            <a:endParaRPr lang="sv-SE" sz="2400" dirty="0"/>
          </a:p>
          <a:p>
            <a:pPr marL="285750" indent="-285750">
              <a:buFont typeface="Arial" panose="020B0604020202020204" pitchFamily="34" charset="0"/>
              <a:buChar char="•"/>
            </a:pPr>
            <a:r>
              <a:rPr lang="sv-SE" sz="2400" dirty="0"/>
              <a:t>Mer </a:t>
            </a:r>
            <a:r>
              <a:rPr lang="sv-SE" sz="2400" dirty="0" err="1"/>
              <a:t>myelin</a:t>
            </a:r>
            <a:r>
              <a:rPr lang="sv-SE" sz="2400" dirty="0"/>
              <a:t> (snabbare signaler)</a:t>
            </a:r>
          </a:p>
        </p:txBody>
      </p:sp>
      <p:sp>
        <p:nvSpPr>
          <p:cNvPr id="4" name="textruta 3">
            <a:extLst>
              <a:ext uri="{FF2B5EF4-FFF2-40B4-BE49-F238E27FC236}">
                <a16:creationId xmlns:a16="http://schemas.microsoft.com/office/drawing/2014/main" id="{466FF1D0-ABD6-42B7-A984-F6FD4E192607}"/>
              </a:ext>
            </a:extLst>
          </p:cNvPr>
          <p:cNvSpPr txBox="1"/>
          <p:nvPr/>
        </p:nvSpPr>
        <p:spPr>
          <a:xfrm>
            <a:off x="1427747" y="6272463"/>
            <a:ext cx="4058653" cy="276999"/>
          </a:xfrm>
          <a:prstGeom prst="rect">
            <a:avLst/>
          </a:prstGeom>
          <a:noFill/>
        </p:spPr>
        <p:txBody>
          <a:bodyPr wrap="square" rtlCol="0">
            <a:spAutoFit/>
          </a:bodyPr>
          <a:lstStyle/>
          <a:p>
            <a:r>
              <a:rPr lang="sv-SE" sz="1200" dirty="0"/>
              <a:t>Illustration: Biorender.com</a:t>
            </a:r>
          </a:p>
        </p:txBody>
      </p:sp>
    </p:spTree>
    <p:extLst>
      <p:ext uri="{BB962C8B-B14F-4D97-AF65-F5344CB8AC3E}">
        <p14:creationId xmlns:p14="http://schemas.microsoft.com/office/powerpoint/2010/main" val="16156960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CEEADDAA-E2AA-4267-AB15-07D604E90B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100591" y="654899"/>
            <a:ext cx="7990817" cy="5283185"/>
          </a:xfrm>
          <a:prstGeom prst="rect">
            <a:avLst/>
          </a:prstGeom>
        </p:spPr>
      </p:pic>
      <p:sp>
        <p:nvSpPr>
          <p:cNvPr id="4" name="textruta 3">
            <a:extLst>
              <a:ext uri="{FF2B5EF4-FFF2-40B4-BE49-F238E27FC236}">
                <a16:creationId xmlns:a16="http://schemas.microsoft.com/office/drawing/2014/main" id="{90866C19-8896-4190-A6B4-5BAE4CE87331}"/>
              </a:ext>
            </a:extLst>
          </p:cNvPr>
          <p:cNvSpPr txBox="1"/>
          <p:nvPr/>
        </p:nvSpPr>
        <p:spPr>
          <a:xfrm>
            <a:off x="3861031" y="229277"/>
            <a:ext cx="3213092" cy="1200329"/>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sv-SE" dirty="0"/>
              <a:t>Limbiska systemet</a:t>
            </a:r>
          </a:p>
          <a:p>
            <a:pPr marL="285750" indent="-285750">
              <a:buFont typeface="Arial" panose="020B0604020202020204" pitchFamily="34" charset="0"/>
              <a:buChar char="•"/>
            </a:pPr>
            <a:r>
              <a:rPr lang="sv-SE" dirty="0"/>
              <a:t>Känslor,</a:t>
            </a:r>
          </a:p>
          <a:p>
            <a:pPr marL="285750" indent="-285750">
              <a:buFont typeface="Arial" panose="020B0604020202020204" pitchFamily="34" charset="0"/>
              <a:buChar char="•"/>
            </a:pPr>
            <a:r>
              <a:rPr lang="sv-SE" dirty="0"/>
              <a:t>Beteenden,</a:t>
            </a:r>
          </a:p>
          <a:p>
            <a:pPr marL="285750" indent="-285750">
              <a:buFont typeface="Arial" panose="020B0604020202020204" pitchFamily="34" charset="0"/>
              <a:buChar char="•"/>
            </a:pPr>
            <a:r>
              <a:rPr lang="sv-SE" dirty="0"/>
              <a:t>Minnen</a:t>
            </a:r>
          </a:p>
        </p:txBody>
      </p:sp>
      <p:sp>
        <p:nvSpPr>
          <p:cNvPr id="5" name="textruta 4">
            <a:extLst>
              <a:ext uri="{FF2B5EF4-FFF2-40B4-BE49-F238E27FC236}">
                <a16:creationId xmlns:a16="http://schemas.microsoft.com/office/drawing/2014/main" id="{E6A36303-8E8B-47FA-A4DB-7B582AB50A79}"/>
              </a:ext>
            </a:extLst>
          </p:cNvPr>
          <p:cNvSpPr txBox="1"/>
          <p:nvPr/>
        </p:nvSpPr>
        <p:spPr>
          <a:xfrm>
            <a:off x="7946157" y="1375390"/>
            <a:ext cx="4019999" cy="1200329"/>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sv-SE" dirty="0"/>
              <a:t>Talamus</a:t>
            </a:r>
          </a:p>
          <a:p>
            <a:pPr marL="285750" indent="-285750">
              <a:buFont typeface="Arial" panose="020B0604020202020204" pitchFamily="34" charset="0"/>
              <a:buChar char="•"/>
            </a:pPr>
            <a:r>
              <a:rPr lang="sv-SE" dirty="0"/>
              <a:t>Filtrerar och leder vidare sensoriska nervsignaler</a:t>
            </a:r>
          </a:p>
          <a:p>
            <a:pPr marL="285750" indent="-285750">
              <a:buFont typeface="Arial" panose="020B0604020202020204" pitchFamily="34" charset="0"/>
              <a:buChar char="•"/>
            </a:pPr>
            <a:r>
              <a:rPr lang="sv-SE" dirty="0"/>
              <a:t>Koordinerar signaler till musklerna</a:t>
            </a:r>
          </a:p>
        </p:txBody>
      </p:sp>
      <p:sp>
        <p:nvSpPr>
          <p:cNvPr id="6" name="textruta 5">
            <a:extLst>
              <a:ext uri="{FF2B5EF4-FFF2-40B4-BE49-F238E27FC236}">
                <a16:creationId xmlns:a16="http://schemas.microsoft.com/office/drawing/2014/main" id="{05738452-D948-4674-842A-53D889A6F9B3}"/>
              </a:ext>
            </a:extLst>
          </p:cNvPr>
          <p:cNvSpPr txBox="1"/>
          <p:nvPr/>
        </p:nvSpPr>
        <p:spPr>
          <a:xfrm>
            <a:off x="8749708" y="3579284"/>
            <a:ext cx="2061047" cy="923330"/>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sv-SE" dirty="0"/>
              <a:t>Hippocampus</a:t>
            </a:r>
          </a:p>
          <a:p>
            <a:pPr marL="285750" indent="-285750">
              <a:buFont typeface="Arial" panose="020B0604020202020204" pitchFamily="34" charset="0"/>
              <a:buChar char="•"/>
            </a:pPr>
            <a:r>
              <a:rPr lang="sv-SE" dirty="0"/>
              <a:t>Minnen</a:t>
            </a:r>
          </a:p>
          <a:p>
            <a:pPr marL="285750" indent="-285750">
              <a:buFont typeface="Arial" panose="020B0604020202020204" pitchFamily="34" charset="0"/>
              <a:buChar char="•"/>
            </a:pPr>
            <a:r>
              <a:rPr lang="sv-SE" dirty="0"/>
              <a:t>Långtidsminnet</a:t>
            </a:r>
          </a:p>
        </p:txBody>
      </p:sp>
      <p:sp>
        <p:nvSpPr>
          <p:cNvPr id="7" name="textruta 6">
            <a:extLst>
              <a:ext uri="{FF2B5EF4-FFF2-40B4-BE49-F238E27FC236}">
                <a16:creationId xmlns:a16="http://schemas.microsoft.com/office/drawing/2014/main" id="{0A798E8C-143F-4AEE-AB09-BEC544920D7C}"/>
              </a:ext>
            </a:extLst>
          </p:cNvPr>
          <p:cNvSpPr txBox="1"/>
          <p:nvPr/>
        </p:nvSpPr>
        <p:spPr>
          <a:xfrm>
            <a:off x="4531624" y="4886378"/>
            <a:ext cx="3414533" cy="1477328"/>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sv-SE" dirty="0" err="1"/>
              <a:t>Amygdala</a:t>
            </a:r>
            <a:endParaRPr lang="sv-SE" dirty="0"/>
          </a:p>
          <a:p>
            <a:pPr marL="285750" indent="-285750">
              <a:buFont typeface="Arial" panose="020B0604020202020204" pitchFamily="34" charset="0"/>
              <a:buChar char="•"/>
            </a:pPr>
            <a:r>
              <a:rPr lang="sv-SE" dirty="0"/>
              <a:t>Kopplar tankar till känslor</a:t>
            </a:r>
          </a:p>
          <a:p>
            <a:pPr marL="285750" indent="-285750">
              <a:buFont typeface="Arial" panose="020B0604020202020204" pitchFamily="34" charset="0"/>
              <a:buChar char="•"/>
            </a:pPr>
            <a:r>
              <a:rPr lang="sv-SE" dirty="0"/>
              <a:t>Snabbt larmsystem</a:t>
            </a:r>
          </a:p>
          <a:p>
            <a:pPr marL="285750" indent="-285750">
              <a:buFont typeface="Arial" panose="020B0604020202020204" pitchFamily="34" charset="0"/>
              <a:buChar char="•"/>
            </a:pPr>
            <a:r>
              <a:rPr lang="sv-SE" dirty="0"/>
              <a:t>Rädsla, ångest, ”flykt/kamp”</a:t>
            </a:r>
          </a:p>
          <a:p>
            <a:pPr marL="285750" indent="-285750">
              <a:buFont typeface="Arial" panose="020B0604020202020204" pitchFamily="34" charset="0"/>
              <a:buChar char="•"/>
            </a:pPr>
            <a:r>
              <a:rPr lang="sv-SE" dirty="0"/>
              <a:t>Sociala relationer</a:t>
            </a:r>
          </a:p>
        </p:txBody>
      </p:sp>
      <p:sp>
        <p:nvSpPr>
          <p:cNvPr id="8" name="textruta 7">
            <a:extLst>
              <a:ext uri="{FF2B5EF4-FFF2-40B4-BE49-F238E27FC236}">
                <a16:creationId xmlns:a16="http://schemas.microsoft.com/office/drawing/2014/main" id="{715DED63-69CD-4B1F-881C-8ADB0E83D322}"/>
              </a:ext>
            </a:extLst>
          </p:cNvPr>
          <p:cNvSpPr txBox="1"/>
          <p:nvPr/>
        </p:nvSpPr>
        <p:spPr>
          <a:xfrm>
            <a:off x="356523" y="2748288"/>
            <a:ext cx="2993174" cy="1754326"/>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sv-SE" dirty="0"/>
              <a:t>Hypotalamus</a:t>
            </a:r>
          </a:p>
          <a:p>
            <a:pPr marL="285750" indent="-285750">
              <a:buFont typeface="Arial" panose="020B0604020202020204" pitchFamily="34" charset="0"/>
              <a:buChar char="•"/>
            </a:pPr>
            <a:r>
              <a:rPr lang="sv-SE" dirty="0"/>
              <a:t>”Chef” för inre balans</a:t>
            </a:r>
          </a:p>
          <a:p>
            <a:pPr marL="285750" indent="-285750">
              <a:buFont typeface="Arial" panose="020B0604020202020204" pitchFamily="34" charset="0"/>
              <a:buChar char="•"/>
            </a:pPr>
            <a:r>
              <a:rPr lang="sv-SE" dirty="0"/>
              <a:t>Pulsen, hunger/törst, sömn/vaken, tempen</a:t>
            </a:r>
          </a:p>
          <a:p>
            <a:pPr marL="285750" indent="-285750">
              <a:buFont typeface="Arial" panose="020B0604020202020204" pitchFamily="34" charset="0"/>
              <a:buChar char="•"/>
            </a:pPr>
            <a:r>
              <a:rPr lang="sv-SE" dirty="0"/>
              <a:t>Styr med hormoner via hypofysen</a:t>
            </a:r>
          </a:p>
        </p:txBody>
      </p:sp>
      <p:sp>
        <p:nvSpPr>
          <p:cNvPr id="13" name="textruta 12">
            <a:extLst>
              <a:ext uri="{FF2B5EF4-FFF2-40B4-BE49-F238E27FC236}">
                <a16:creationId xmlns:a16="http://schemas.microsoft.com/office/drawing/2014/main" id="{93276D42-C15D-4D65-AE7F-58DA7FC521E4}"/>
              </a:ext>
            </a:extLst>
          </p:cNvPr>
          <p:cNvSpPr txBox="1"/>
          <p:nvPr/>
        </p:nvSpPr>
        <p:spPr>
          <a:xfrm>
            <a:off x="843746" y="623728"/>
            <a:ext cx="2725869" cy="1754326"/>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sv-SE" dirty="0"/>
              <a:t>Prefrontala cortex</a:t>
            </a:r>
          </a:p>
          <a:p>
            <a:pPr marL="285750" indent="-285750">
              <a:buFont typeface="Arial" panose="020B0604020202020204" pitchFamily="34" charset="0"/>
              <a:buChar char="•"/>
            </a:pPr>
            <a:r>
              <a:rPr lang="sv-SE" dirty="0"/>
              <a:t>Känslor, beteenden, </a:t>
            </a:r>
          </a:p>
          <a:p>
            <a:pPr marL="285750" indent="-285750">
              <a:buFont typeface="Arial" panose="020B0604020202020204" pitchFamily="34" charset="0"/>
              <a:buChar char="•"/>
            </a:pPr>
            <a:r>
              <a:rPr lang="sv-SE" dirty="0"/>
              <a:t>Arbetsminne</a:t>
            </a:r>
          </a:p>
          <a:p>
            <a:pPr marL="285750" indent="-285750">
              <a:buFont typeface="Arial" panose="020B0604020202020204" pitchFamily="34" charset="0"/>
              <a:buChar char="•"/>
            </a:pPr>
            <a:r>
              <a:rPr lang="sv-SE" dirty="0"/>
              <a:t>Beslutsfattande,</a:t>
            </a:r>
          </a:p>
          <a:p>
            <a:pPr marL="285750" indent="-285750">
              <a:buFont typeface="Arial" panose="020B0604020202020204" pitchFamily="34" charset="0"/>
              <a:buChar char="•"/>
            </a:pPr>
            <a:r>
              <a:rPr lang="sv-SE" dirty="0"/>
              <a:t>Logiskt tänkande,</a:t>
            </a:r>
          </a:p>
          <a:p>
            <a:pPr marL="285750" indent="-285750">
              <a:buFont typeface="Arial" panose="020B0604020202020204" pitchFamily="34" charset="0"/>
              <a:buChar char="•"/>
            </a:pPr>
            <a:r>
              <a:rPr lang="sv-SE" dirty="0"/>
              <a:t>Impulskontroll</a:t>
            </a:r>
          </a:p>
        </p:txBody>
      </p:sp>
      <p:sp>
        <p:nvSpPr>
          <p:cNvPr id="9" name="textruta 8">
            <a:extLst>
              <a:ext uri="{FF2B5EF4-FFF2-40B4-BE49-F238E27FC236}">
                <a16:creationId xmlns:a16="http://schemas.microsoft.com/office/drawing/2014/main" id="{BA96C919-EE87-4131-89AD-053824015A3E}"/>
              </a:ext>
            </a:extLst>
          </p:cNvPr>
          <p:cNvSpPr txBox="1"/>
          <p:nvPr/>
        </p:nvSpPr>
        <p:spPr>
          <a:xfrm>
            <a:off x="1292697" y="6316861"/>
            <a:ext cx="2565069" cy="276999"/>
          </a:xfrm>
          <a:prstGeom prst="rect">
            <a:avLst/>
          </a:prstGeom>
          <a:noFill/>
        </p:spPr>
        <p:txBody>
          <a:bodyPr wrap="square" rtlCol="0">
            <a:spAutoFit/>
          </a:bodyPr>
          <a:lstStyle/>
          <a:p>
            <a:r>
              <a:rPr lang="sv-SE" sz="1200" dirty="0"/>
              <a:t>Illustration: Biorender.com</a:t>
            </a:r>
          </a:p>
        </p:txBody>
      </p:sp>
    </p:spTree>
    <p:extLst>
      <p:ext uri="{BB962C8B-B14F-4D97-AF65-F5344CB8AC3E}">
        <p14:creationId xmlns:p14="http://schemas.microsoft.com/office/powerpoint/2010/main" val="23662149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CEEADDAA-E2AA-4267-AB15-07D604E90BF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100591" y="654899"/>
            <a:ext cx="7990817" cy="5283185"/>
          </a:xfrm>
          <a:prstGeom prst="rect">
            <a:avLst/>
          </a:prstGeom>
        </p:spPr>
      </p:pic>
      <p:grpSp>
        <p:nvGrpSpPr>
          <p:cNvPr id="25" name="Grupp 24">
            <a:extLst>
              <a:ext uri="{FF2B5EF4-FFF2-40B4-BE49-F238E27FC236}">
                <a16:creationId xmlns:a16="http://schemas.microsoft.com/office/drawing/2014/main" id="{2445EED2-AB44-434C-B647-2EDCAEBF3656}"/>
              </a:ext>
            </a:extLst>
          </p:cNvPr>
          <p:cNvGrpSpPr/>
          <p:nvPr/>
        </p:nvGrpSpPr>
        <p:grpSpPr>
          <a:xfrm>
            <a:off x="676582" y="3521937"/>
            <a:ext cx="2616029" cy="975023"/>
            <a:chOff x="676582" y="3521937"/>
            <a:chExt cx="2616029" cy="975023"/>
          </a:xfrm>
        </p:grpSpPr>
        <p:sp>
          <p:nvSpPr>
            <p:cNvPr id="16" name="Ellips 15">
              <a:extLst>
                <a:ext uri="{FF2B5EF4-FFF2-40B4-BE49-F238E27FC236}">
                  <a16:creationId xmlns:a16="http://schemas.microsoft.com/office/drawing/2014/main" id="{2B51E1AB-F52A-4C96-86A3-637DC5A16037}"/>
                </a:ext>
              </a:extLst>
            </p:cNvPr>
            <p:cNvSpPr/>
            <p:nvPr/>
          </p:nvSpPr>
          <p:spPr>
            <a:xfrm>
              <a:off x="2089453" y="3521937"/>
              <a:ext cx="1203158" cy="836657"/>
            </a:xfrm>
            <a:prstGeom prst="ellipse">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7" name="textruta 16">
              <a:extLst>
                <a:ext uri="{FF2B5EF4-FFF2-40B4-BE49-F238E27FC236}">
                  <a16:creationId xmlns:a16="http://schemas.microsoft.com/office/drawing/2014/main" id="{AAEDE98A-EBE8-4322-8AF4-77B08E99DDB9}"/>
                </a:ext>
              </a:extLst>
            </p:cNvPr>
            <p:cNvSpPr txBox="1"/>
            <p:nvPr/>
          </p:nvSpPr>
          <p:spPr>
            <a:xfrm>
              <a:off x="676582" y="4127628"/>
              <a:ext cx="2529605" cy="369332"/>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sv-SE" dirty="0"/>
                <a:t>Pulsen ökar…</a:t>
              </a:r>
            </a:p>
          </p:txBody>
        </p:sp>
      </p:grpSp>
      <p:grpSp>
        <p:nvGrpSpPr>
          <p:cNvPr id="23" name="Grupp 22">
            <a:extLst>
              <a:ext uri="{FF2B5EF4-FFF2-40B4-BE49-F238E27FC236}">
                <a16:creationId xmlns:a16="http://schemas.microsoft.com/office/drawing/2014/main" id="{2C131751-1047-40D6-87B5-12313C3235EA}"/>
              </a:ext>
            </a:extLst>
          </p:cNvPr>
          <p:cNvGrpSpPr/>
          <p:nvPr/>
        </p:nvGrpSpPr>
        <p:grpSpPr>
          <a:xfrm>
            <a:off x="8749547" y="3758880"/>
            <a:ext cx="2663661" cy="1199745"/>
            <a:chOff x="8749547" y="3758880"/>
            <a:chExt cx="2663661" cy="1199745"/>
          </a:xfrm>
        </p:grpSpPr>
        <p:sp>
          <p:nvSpPr>
            <p:cNvPr id="18" name="Ellips 17">
              <a:extLst>
                <a:ext uri="{FF2B5EF4-FFF2-40B4-BE49-F238E27FC236}">
                  <a16:creationId xmlns:a16="http://schemas.microsoft.com/office/drawing/2014/main" id="{A42CCFE4-C8E3-4730-988B-A76047BA96BE}"/>
                </a:ext>
              </a:extLst>
            </p:cNvPr>
            <p:cNvSpPr/>
            <p:nvPr/>
          </p:nvSpPr>
          <p:spPr>
            <a:xfrm>
              <a:off x="8749547" y="3758880"/>
              <a:ext cx="1203158" cy="836657"/>
            </a:xfrm>
            <a:prstGeom prst="ellipse">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textruta 18">
              <a:extLst>
                <a:ext uri="{FF2B5EF4-FFF2-40B4-BE49-F238E27FC236}">
                  <a16:creationId xmlns:a16="http://schemas.microsoft.com/office/drawing/2014/main" id="{64FC486D-F354-489E-AF7D-683FD3113BC3}"/>
                </a:ext>
              </a:extLst>
            </p:cNvPr>
            <p:cNvSpPr txBox="1"/>
            <p:nvPr/>
          </p:nvSpPr>
          <p:spPr>
            <a:xfrm>
              <a:off x="8749547" y="4312294"/>
              <a:ext cx="2663661" cy="646331"/>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sv-SE" dirty="0"/>
                <a:t>Har jag varit med om det här förut…?</a:t>
              </a:r>
            </a:p>
          </p:txBody>
        </p:sp>
      </p:grpSp>
      <p:grpSp>
        <p:nvGrpSpPr>
          <p:cNvPr id="24" name="Grupp 23">
            <a:extLst>
              <a:ext uri="{FF2B5EF4-FFF2-40B4-BE49-F238E27FC236}">
                <a16:creationId xmlns:a16="http://schemas.microsoft.com/office/drawing/2014/main" id="{58989FA6-F1BD-4F8D-9AFD-DCC10BC9BE1E}"/>
              </a:ext>
            </a:extLst>
          </p:cNvPr>
          <p:cNvGrpSpPr/>
          <p:nvPr/>
        </p:nvGrpSpPr>
        <p:grpSpPr>
          <a:xfrm>
            <a:off x="675250" y="1202327"/>
            <a:ext cx="2663661" cy="1183904"/>
            <a:chOff x="675250" y="1202327"/>
            <a:chExt cx="2663661" cy="1183904"/>
          </a:xfrm>
        </p:grpSpPr>
        <p:sp>
          <p:nvSpPr>
            <p:cNvPr id="20" name="Ellips 19">
              <a:extLst>
                <a:ext uri="{FF2B5EF4-FFF2-40B4-BE49-F238E27FC236}">
                  <a16:creationId xmlns:a16="http://schemas.microsoft.com/office/drawing/2014/main" id="{FA1BEBEF-E5D0-4252-9F9C-8202EF262D24}"/>
                </a:ext>
              </a:extLst>
            </p:cNvPr>
            <p:cNvSpPr/>
            <p:nvPr/>
          </p:nvSpPr>
          <p:spPr>
            <a:xfrm>
              <a:off x="2135753" y="1202327"/>
              <a:ext cx="1203158" cy="836657"/>
            </a:xfrm>
            <a:prstGeom prst="ellipse">
              <a:avLst/>
            </a:prstGeom>
            <a:noFill/>
            <a:ln w="63500">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1" name="textruta 20">
              <a:extLst>
                <a:ext uri="{FF2B5EF4-FFF2-40B4-BE49-F238E27FC236}">
                  <a16:creationId xmlns:a16="http://schemas.microsoft.com/office/drawing/2014/main" id="{161CCC88-DF7B-4776-8A34-2F68299EA8D4}"/>
                </a:ext>
              </a:extLst>
            </p:cNvPr>
            <p:cNvSpPr txBox="1"/>
            <p:nvPr/>
          </p:nvSpPr>
          <p:spPr>
            <a:xfrm>
              <a:off x="675250" y="1739900"/>
              <a:ext cx="2663661" cy="646331"/>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sv-SE" dirty="0"/>
                <a:t>Det är bara någon som också går hem…</a:t>
              </a:r>
            </a:p>
          </p:txBody>
        </p:sp>
      </p:grpSp>
      <p:grpSp>
        <p:nvGrpSpPr>
          <p:cNvPr id="22" name="Grupp 21">
            <a:extLst>
              <a:ext uri="{FF2B5EF4-FFF2-40B4-BE49-F238E27FC236}">
                <a16:creationId xmlns:a16="http://schemas.microsoft.com/office/drawing/2014/main" id="{9F080CEE-83F3-4833-8001-4202AB9E514E}"/>
              </a:ext>
            </a:extLst>
          </p:cNvPr>
          <p:cNvGrpSpPr/>
          <p:nvPr/>
        </p:nvGrpSpPr>
        <p:grpSpPr>
          <a:xfrm>
            <a:off x="2935034" y="4665785"/>
            <a:ext cx="2663661" cy="906905"/>
            <a:chOff x="2935034" y="4665785"/>
            <a:chExt cx="2663661" cy="906905"/>
          </a:xfrm>
        </p:grpSpPr>
        <p:sp>
          <p:nvSpPr>
            <p:cNvPr id="14" name="Ellips 13">
              <a:extLst>
                <a:ext uri="{FF2B5EF4-FFF2-40B4-BE49-F238E27FC236}">
                  <a16:creationId xmlns:a16="http://schemas.microsoft.com/office/drawing/2014/main" id="{5B474D03-1D91-43D1-8ADB-1D89EE9FC141}"/>
                </a:ext>
              </a:extLst>
            </p:cNvPr>
            <p:cNvSpPr/>
            <p:nvPr/>
          </p:nvSpPr>
          <p:spPr>
            <a:xfrm>
              <a:off x="4395537" y="4665785"/>
              <a:ext cx="1203158" cy="836657"/>
            </a:xfrm>
            <a:prstGeom prst="ellipse">
              <a:avLst/>
            </a:prstGeom>
            <a:noFill/>
            <a:ln w="635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textruta 14">
              <a:extLst>
                <a:ext uri="{FF2B5EF4-FFF2-40B4-BE49-F238E27FC236}">
                  <a16:creationId xmlns:a16="http://schemas.microsoft.com/office/drawing/2014/main" id="{4E2D808B-C66A-4E27-AC10-31B015ECBA7A}"/>
                </a:ext>
              </a:extLst>
            </p:cNvPr>
            <p:cNvSpPr txBox="1"/>
            <p:nvPr/>
          </p:nvSpPr>
          <p:spPr>
            <a:xfrm>
              <a:off x="2935034" y="5203358"/>
              <a:ext cx="2663661" cy="369332"/>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sv-SE" dirty="0"/>
                <a:t>Mörk gata. Fotsteg…</a:t>
              </a:r>
            </a:p>
          </p:txBody>
        </p:sp>
      </p:grpSp>
      <p:sp>
        <p:nvSpPr>
          <p:cNvPr id="26" name="textruta 25">
            <a:extLst>
              <a:ext uri="{FF2B5EF4-FFF2-40B4-BE49-F238E27FC236}">
                <a16:creationId xmlns:a16="http://schemas.microsoft.com/office/drawing/2014/main" id="{E1614456-44E0-4E5C-8BE5-3AACD61F8621}"/>
              </a:ext>
            </a:extLst>
          </p:cNvPr>
          <p:cNvSpPr txBox="1"/>
          <p:nvPr/>
        </p:nvSpPr>
        <p:spPr>
          <a:xfrm>
            <a:off x="1292697" y="6316861"/>
            <a:ext cx="2565069" cy="276999"/>
          </a:xfrm>
          <a:prstGeom prst="rect">
            <a:avLst/>
          </a:prstGeom>
          <a:noFill/>
        </p:spPr>
        <p:txBody>
          <a:bodyPr wrap="square" rtlCol="0">
            <a:spAutoFit/>
          </a:bodyPr>
          <a:lstStyle/>
          <a:p>
            <a:r>
              <a:rPr lang="sv-SE" sz="1200" dirty="0"/>
              <a:t>Illustration: Biorender.com</a:t>
            </a:r>
          </a:p>
        </p:txBody>
      </p:sp>
    </p:spTree>
    <p:extLst>
      <p:ext uri="{BB962C8B-B14F-4D97-AF65-F5344CB8AC3E}">
        <p14:creationId xmlns:p14="http://schemas.microsoft.com/office/powerpoint/2010/main" val="20159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fade">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A79A9B9B-9CD8-4BFF-B809-1ABE2C2316D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155032"/>
            <a:ext cx="12192001" cy="8016176"/>
          </a:xfrm>
          <a:prstGeom prst="rect">
            <a:avLst/>
          </a:prstGeom>
        </p:spPr>
      </p:pic>
      <p:sp>
        <p:nvSpPr>
          <p:cNvPr id="4" name="textruta 3">
            <a:extLst>
              <a:ext uri="{FF2B5EF4-FFF2-40B4-BE49-F238E27FC236}">
                <a16:creationId xmlns:a16="http://schemas.microsoft.com/office/drawing/2014/main" id="{B1D67527-1996-45B9-AB59-76759CB18953}"/>
              </a:ext>
            </a:extLst>
          </p:cNvPr>
          <p:cNvSpPr txBox="1"/>
          <p:nvPr/>
        </p:nvSpPr>
        <p:spPr>
          <a:xfrm>
            <a:off x="131976" y="6315115"/>
            <a:ext cx="6183982"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noProof="0" dirty="0"/>
              <a:t>Foto: </a:t>
            </a:r>
            <a:r>
              <a:rPr lang="sv-SE" sz="1200" noProof="0" dirty="0" err="1"/>
              <a:t>Pixabay</a:t>
            </a:r>
            <a:endParaRPr lang="sv-SE" sz="1200" noProof="0" dirty="0"/>
          </a:p>
        </p:txBody>
      </p:sp>
    </p:spTree>
    <p:extLst>
      <p:ext uri="{BB962C8B-B14F-4D97-AF65-F5344CB8AC3E}">
        <p14:creationId xmlns:p14="http://schemas.microsoft.com/office/powerpoint/2010/main" val="1757350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2">
            <a:extLst>
              <a:ext uri="{FF2B5EF4-FFF2-40B4-BE49-F238E27FC236}">
                <a16:creationId xmlns:a16="http://schemas.microsoft.com/office/drawing/2014/main" id="{E7F5E561-2718-3069-27B6-28085F4917A7}"/>
              </a:ext>
            </a:extLst>
          </p:cNvPr>
          <p:cNvSpPr>
            <a:spLocks noGrp="1"/>
          </p:cNvSpPr>
          <p:nvPr>
            <p:ph type="title"/>
          </p:nvPr>
        </p:nvSpPr>
        <p:spPr>
          <a:xfrm>
            <a:off x="4686300" y="785159"/>
            <a:ext cx="4114800" cy="1459243"/>
          </a:xfrm>
        </p:spPr>
        <p:txBody>
          <a:bodyPr/>
          <a:lstStyle/>
          <a:p>
            <a:r>
              <a:rPr lang="en-US" dirty="0" err="1"/>
              <a:t>Tankars</a:t>
            </a:r>
            <a:r>
              <a:rPr lang="en-US" dirty="0"/>
              <a:t> </a:t>
            </a:r>
            <a:r>
              <a:rPr lang="en-US" dirty="0" err="1"/>
              <a:t>påverkan</a:t>
            </a:r>
            <a:endParaRPr lang="en-US" dirty="0"/>
          </a:p>
        </p:txBody>
      </p:sp>
      <p:pic>
        <p:nvPicPr>
          <p:cNvPr id="3" name="Bildobjekt 2">
            <a:extLst>
              <a:ext uri="{FF2B5EF4-FFF2-40B4-BE49-F238E27FC236}">
                <a16:creationId xmlns:a16="http://schemas.microsoft.com/office/drawing/2014/main" id="{6439B3D0-C3F2-474F-84FB-8D8F93CFA38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830770" y="1689903"/>
            <a:ext cx="3294421" cy="4297846"/>
          </a:xfrm>
          <a:prstGeom prst="rect">
            <a:avLst/>
          </a:prstGeom>
        </p:spPr>
      </p:pic>
      <p:pic>
        <p:nvPicPr>
          <p:cNvPr id="11" name="Platshållare för bild 10">
            <a:extLst>
              <a:ext uri="{FF2B5EF4-FFF2-40B4-BE49-F238E27FC236}">
                <a16:creationId xmlns:a16="http://schemas.microsoft.com/office/drawing/2014/main" id="{6FAEC62E-245B-4C6D-8E33-B6C8D84E2E4E}"/>
              </a:ext>
            </a:extLst>
          </p:cNvPr>
          <p:cNvPicPr>
            <a:picLocks noGrp="1" noChangeAspect="1"/>
          </p:cNvPicPr>
          <p:nvPr>
            <p:ph type="pic" sz="quarter" idx="13"/>
          </p:nvPr>
        </p:nvPicPr>
        <p:blipFill>
          <a:blip r:embed="rId4" cstate="email">
            <a:extLst>
              <a:ext uri="{28A0092B-C50C-407E-A947-70E740481C1C}">
                <a14:useLocalDpi xmlns:a14="http://schemas.microsoft.com/office/drawing/2010/main"/>
              </a:ext>
            </a:extLst>
          </a:blip>
          <a:srcRect/>
          <a:stretch>
            <a:fillRect/>
          </a:stretch>
        </p:blipFill>
        <p:spPr>
          <a:xfrm>
            <a:off x="552065" y="1689903"/>
            <a:ext cx="3868516" cy="4299449"/>
          </a:xfrm>
        </p:spPr>
      </p:pic>
      <p:sp>
        <p:nvSpPr>
          <p:cNvPr id="5" name="textruta 4">
            <a:extLst>
              <a:ext uri="{FF2B5EF4-FFF2-40B4-BE49-F238E27FC236}">
                <a16:creationId xmlns:a16="http://schemas.microsoft.com/office/drawing/2014/main" id="{7D2A89AC-C270-4F28-8469-7120318F43BF}"/>
              </a:ext>
            </a:extLst>
          </p:cNvPr>
          <p:cNvSpPr txBox="1"/>
          <p:nvPr/>
        </p:nvSpPr>
        <p:spPr>
          <a:xfrm>
            <a:off x="552064" y="6363093"/>
            <a:ext cx="5763893"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noProof="0" dirty="0"/>
              <a:t>Foto: </a:t>
            </a:r>
            <a:r>
              <a:rPr lang="sv-SE" sz="1200" noProof="0" dirty="0" err="1"/>
              <a:t>Pixabay</a:t>
            </a:r>
            <a:endParaRPr lang="sv-SE" sz="1200" noProof="0" dirty="0"/>
          </a:p>
        </p:txBody>
      </p:sp>
    </p:spTree>
    <p:extLst>
      <p:ext uri="{BB962C8B-B14F-4D97-AF65-F5344CB8AC3E}">
        <p14:creationId xmlns:p14="http://schemas.microsoft.com/office/powerpoint/2010/main" val="37176326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FFE3E-492F-5C1D-2F5E-25C49C4BC630}"/>
            </a:ext>
          </a:extLst>
        </p:cNvPr>
        <p:cNvGrpSpPr/>
        <p:nvPr/>
      </p:nvGrpSpPr>
      <p:grpSpPr>
        <a:xfrm>
          <a:off x="0" y="0"/>
          <a:ext cx="0" cy="0"/>
          <a:chOff x="0" y="0"/>
          <a:chExt cx="0" cy="0"/>
        </a:xfrm>
      </p:grpSpPr>
      <p:sp>
        <p:nvSpPr>
          <p:cNvPr id="47" name="textruta 46">
            <a:extLst>
              <a:ext uri="{FF2B5EF4-FFF2-40B4-BE49-F238E27FC236}">
                <a16:creationId xmlns:a16="http://schemas.microsoft.com/office/drawing/2014/main" id="{274BFF6A-CE85-41BF-A00E-8908708222A3}"/>
              </a:ext>
            </a:extLst>
          </p:cNvPr>
          <p:cNvSpPr txBox="1"/>
          <p:nvPr/>
        </p:nvSpPr>
        <p:spPr>
          <a:xfrm>
            <a:off x="864147" y="334505"/>
            <a:ext cx="4201339" cy="1754326"/>
          </a:xfrm>
          <a:prstGeom prst="rect">
            <a:avLst/>
          </a:prstGeom>
          <a:noFill/>
        </p:spPr>
        <p:txBody>
          <a:bodyPr wrap="square" rtlCol="0">
            <a:spAutoFit/>
          </a:bodyPr>
          <a:lstStyle/>
          <a:p>
            <a:r>
              <a:rPr lang="sv-SE" sz="3600" dirty="0"/>
              <a:t>Vad är tankar?</a:t>
            </a:r>
          </a:p>
          <a:p>
            <a:r>
              <a:rPr lang="sv-SE" sz="3600" dirty="0"/>
              <a:t>Varför har vi dem?</a:t>
            </a:r>
          </a:p>
          <a:p>
            <a:r>
              <a:rPr lang="sv-SE" sz="3600" dirty="0"/>
              <a:t>Hur påverkar de oss?</a:t>
            </a:r>
          </a:p>
        </p:txBody>
      </p:sp>
      <p:sp>
        <p:nvSpPr>
          <p:cNvPr id="51" name="Sexhörning 50">
            <a:extLst>
              <a:ext uri="{FF2B5EF4-FFF2-40B4-BE49-F238E27FC236}">
                <a16:creationId xmlns:a16="http://schemas.microsoft.com/office/drawing/2014/main" id="{48908ADC-D381-4E60-B5F1-EF66C49C5A11}"/>
              </a:ext>
            </a:extLst>
          </p:cNvPr>
          <p:cNvSpPr/>
          <p:nvPr/>
        </p:nvSpPr>
        <p:spPr>
          <a:xfrm>
            <a:off x="864147" y="2729515"/>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solidFill>
                  <a:schemeClr val="tx1"/>
                </a:solidFill>
              </a:rPr>
              <a:t>Hälsa</a:t>
            </a:r>
          </a:p>
        </p:txBody>
      </p:sp>
      <p:sp>
        <p:nvSpPr>
          <p:cNvPr id="52" name="Sexhörning 51">
            <a:extLst>
              <a:ext uri="{FF2B5EF4-FFF2-40B4-BE49-F238E27FC236}">
                <a16:creationId xmlns:a16="http://schemas.microsoft.com/office/drawing/2014/main" id="{419A03A4-1C4E-4D15-B649-5FA1DD8084C3}"/>
              </a:ext>
            </a:extLst>
          </p:cNvPr>
          <p:cNvSpPr/>
          <p:nvPr/>
        </p:nvSpPr>
        <p:spPr>
          <a:xfrm>
            <a:off x="2186388" y="3459217"/>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Sömn</a:t>
            </a:r>
          </a:p>
        </p:txBody>
      </p:sp>
      <p:sp>
        <p:nvSpPr>
          <p:cNvPr id="53" name="Sexhörning 52">
            <a:extLst>
              <a:ext uri="{FF2B5EF4-FFF2-40B4-BE49-F238E27FC236}">
                <a16:creationId xmlns:a16="http://schemas.microsoft.com/office/drawing/2014/main" id="{09123206-A9B7-4F06-A8EB-84FC9ECE6C25}"/>
              </a:ext>
            </a:extLst>
          </p:cNvPr>
          <p:cNvSpPr/>
          <p:nvPr/>
        </p:nvSpPr>
        <p:spPr>
          <a:xfrm>
            <a:off x="3501545" y="2723886"/>
            <a:ext cx="1653739" cy="1448321"/>
          </a:xfrm>
          <a:prstGeom prst="hexagon">
            <a:avLst/>
          </a:prstGeom>
          <a:solidFill>
            <a:srgbClr val="C7C7C7"/>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spc="-50" dirty="0"/>
              <a:t>Relationer</a:t>
            </a:r>
          </a:p>
        </p:txBody>
      </p:sp>
      <p:sp>
        <p:nvSpPr>
          <p:cNvPr id="54" name="Sexhörning 53">
            <a:extLst>
              <a:ext uri="{FF2B5EF4-FFF2-40B4-BE49-F238E27FC236}">
                <a16:creationId xmlns:a16="http://schemas.microsoft.com/office/drawing/2014/main" id="{DD836CAA-30D5-4D77-95DA-0B0CDDCA6D30}"/>
              </a:ext>
            </a:extLst>
          </p:cNvPr>
          <p:cNvSpPr/>
          <p:nvPr/>
        </p:nvSpPr>
        <p:spPr>
          <a:xfrm>
            <a:off x="4814919" y="1985869"/>
            <a:ext cx="1653739" cy="1448321"/>
          </a:xfrm>
          <a:prstGeom prst="hexagon">
            <a:avLst/>
          </a:prstGeom>
          <a:solidFill>
            <a:srgbClr val="990000"/>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Tankar</a:t>
            </a:r>
          </a:p>
        </p:txBody>
      </p:sp>
      <p:sp>
        <p:nvSpPr>
          <p:cNvPr id="55" name="Sexhörning 54">
            <a:extLst>
              <a:ext uri="{FF2B5EF4-FFF2-40B4-BE49-F238E27FC236}">
                <a16:creationId xmlns:a16="http://schemas.microsoft.com/office/drawing/2014/main" id="{7A1F416E-CD41-484A-AC35-A8D4EE7E4F65}"/>
              </a:ext>
            </a:extLst>
          </p:cNvPr>
          <p:cNvSpPr/>
          <p:nvPr/>
        </p:nvSpPr>
        <p:spPr>
          <a:xfrm>
            <a:off x="6130354" y="1262605"/>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Känslor</a:t>
            </a:r>
          </a:p>
        </p:txBody>
      </p:sp>
      <p:sp>
        <p:nvSpPr>
          <p:cNvPr id="56" name="Sexhörning 55">
            <a:extLst>
              <a:ext uri="{FF2B5EF4-FFF2-40B4-BE49-F238E27FC236}">
                <a16:creationId xmlns:a16="http://schemas.microsoft.com/office/drawing/2014/main" id="{12AA47D2-C24B-4F77-8CBB-CE0230EF6ACF}"/>
              </a:ext>
            </a:extLst>
          </p:cNvPr>
          <p:cNvSpPr/>
          <p:nvPr/>
        </p:nvSpPr>
        <p:spPr>
          <a:xfrm>
            <a:off x="7450021" y="1981779"/>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Stress</a:t>
            </a:r>
          </a:p>
        </p:txBody>
      </p:sp>
      <p:sp>
        <p:nvSpPr>
          <p:cNvPr id="57" name="Sexhörning 56">
            <a:extLst>
              <a:ext uri="{FF2B5EF4-FFF2-40B4-BE49-F238E27FC236}">
                <a16:creationId xmlns:a16="http://schemas.microsoft.com/office/drawing/2014/main" id="{0937345C-3934-4E28-BE36-99AF4F8092B8}"/>
              </a:ext>
            </a:extLst>
          </p:cNvPr>
          <p:cNvSpPr/>
          <p:nvPr/>
        </p:nvSpPr>
        <p:spPr>
          <a:xfrm>
            <a:off x="7450021" y="3454313"/>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a:t>Åter-hämtning</a:t>
            </a:r>
          </a:p>
        </p:txBody>
      </p:sp>
      <p:sp>
        <p:nvSpPr>
          <p:cNvPr id="58" name="Sexhörning 57">
            <a:extLst>
              <a:ext uri="{FF2B5EF4-FFF2-40B4-BE49-F238E27FC236}">
                <a16:creationId xmlns:a16="http://schemas.microsoft.com/office/drawing/2014/main" id="{0E6A3E08-D32B-42FD-89F7-60E577A275CF}"/>
              </a:ext>
            </a:extLst>
          </p:cNvPr>
          <p:cNvSpPr/>
          <p:nvPr/>
        </p:nvSpPr>
        <p:spPr>
          <a:xfrm>
            <a:off x="8770634" y="4176428"/>
            <a:ext cx="1653739" cy="1448321"/>
          </a:xfrm>
          <a:prstGeom prst="hexagon">
            <a:avLst/>
          </a:prstGeom>
          <a:solidFill>
            <a:schemeClr val="accent1">
              <a:lumMod val="90000"/>
            </a:schemeClr>
          </a:solidFill>
        </p:spPr>
        <p:style>
          <a:lnRef idx="1">
            <a:schemeClr val="dk1"/>
          </a:lnRef>
          <a:fillRef idx="2">
            <a:schemeClr val="dk1"/>
          </a:fillRef>
          <a:effectRef idx="1">
            <a:schemeClr val="dk1"/>
          </a:effectRef>
          <a:fontRef idx="minor">
            <a:schemeClr val="dk1"/>
          </a:fontRef>
        </p:style>
        <p:txBody>
          <a:bodyPr rtlCol="0" anchor="ctr"/>
          <a:lstStyle/>
          <a:p>
            <a:pPr algn="ctr"/>
            <a:r>
              <a:rPr lang="sv-SE" b="1" dirty="0" err="1"/>
              <a:t>Coping</a:t>
            </a:r>
            <a:r>
              <a:rPr lang="sv-SE" b="1" dirty="0"/>
              <a:t> - strategier</a:t>
            </a:r>
          </a:p>
        </p:txBody>
      </p:sp>
      <p:sp>
        <p:nvSpPr>
          <p:cNvPr id="59" name="Sexhörning 58">
            <a:extLst>
              <a:ext uri="{FF2B5EF4-FFF2-40B4-BE49-F238E27FC236}">
                <a16:creationId xmlns:a16="http://schemas.microsoft.com/office/drawing/2014/main" id="{801A20F5-2152-4324-82B1-2587400CEC3E}"/>
              </a:ext>
            </a:extLst>
          </p:cNvPr>
          <p:cNvSpPr/>
          <p:nvPr/>
        </p:nvSpPr>
        <p:spPr>
          <a:xfrm>
            <a:off x="873013" y="4204838"/>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Kost</a:t>
            </a:r>
          </a:p>
        </p:txBody>
      </p:sp>
      <p:sp>
        <p:nvSpPr>
          <p:cNvPr id="60" name="Sexhörning 59">
            <a:extLst>
              <a:ext uri="{FF2B5EF4-FFF2-40B4-BE49-F238E27FC236}">
                <a16:creationId xmlns:a16="http://schemas.microsoft.com/office/drawing/2014/main" id="{6E057D0B-9AEA-4FE0-B655-E336E6DE2441}"/>
              </a:ext>
            </a:extLst>
          </p:cNvPr>
          <p:cNvSpPr/>
          <p:nvPr/>
        </p:nvSpPr>
        <p:spPr>
          <a:xfrm>
            <a:off x="2181800" y="198943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Fysisk aktivitet</a:t>
            </a:r>
          </a:p>
        </p:txBody>
      </p:sp>
      <p:sp>
        <p:nvSpPr>
          <p:cNvPr id="61" name="Sexhörning 60">
            <a:extLst>
              <a:ext uri="{FF2B5EF4-FFF2-40B4-BE49-F238E27FC236}">
                <a16:creationId xmlns:a16="http://schemas.microsoft.com/office/drawing/2014/main" id="{AC3D4B12-8661-4A41-9290-C205B246644D}"/>
              </a:ext>
            </a:extLst>
          </p:cNvPr>
          <p:cNvSpPr/>
          <p:nvPr/>
        </p:nvSpPr>
        <p:spPr>
          <a:xfrm>
            <a:off x="10087236" y="344424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Studie-vanor</a:t>
            </a:r>
          </a:p>
        </p:txBody>
      </p:sp>
      <p:sp>
        <p:nvSpPr>
          <p:cNvPr id="62" name="Sexhörning 61">
            <a:extLst>
              <a:ext uri="{FF2B5EF4-FFF2-40B4-BE49-F238E27FC236}">
                <a16:creationId xmlns:a16="http://schemas.microsoft.com/office/drawing/2014/main" id="{C65B5570-593C-421C-9554-6DB7D2C20ED0}"/>
              </a:ext>
            </a:extLst>
          </p:cNvPr>
          <p:cNvSpPr/>
          <p:nvPr/>
        </p:nvSpPr>
        <p:spPr>
          <a:xfrm>
            <a:off x="4821268" y="51891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Tro och mening</a:t>
            </a:r>
          </a:p>
        </p:txBody>
      </p:sp>
      <p:sp>
        <p:nvSpPr>
          <p:cNvPr id="63" name="Sexhörning 62">
            <a:extLst>
              <a:ext uri="{FF2B5EF4-FFF2-40B4-BE49-F238E27FC236}">
                <a16:creationId xmlns:a16="http://schemas.microsoft.com/office/drawing/2014/main" id="{E48F8D8C-B533-4439-A70F-128344FF6EC2}"/>
              </a:ext>
            </a:extLst>
          </p:cNvPr>
          <p:cNvSpPr/>
          <p:nvPr/>
        </p:nvSpPr>
        <p:spPr>
          <a:xfrm>
            <a:off x="8765606" y="1249595"/>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ANDTS</a:t>
            </a:r>
          </a:p>
        </p:txBody>
      </p:sp>
      <p:sp>
        <p:nvSpPr>
          <p:cNvPr id="64" name="Sexhörning 63">
            <a:extLst>
              <a:ext uri="{FF2B5EF4-FFF2-40B4-BE49-F238E27FC236}">
                <a16:creationId xmlns:a16="http://schemas.microsoft.com/office/drawing/2014/main" id="{07FD2EA4-E62D-46CB-BF06-0AA93E6C693F}"/>
              </a:ext>
            </a:extLst>
          </p:cNvPr>
          <p:cNvSpPr/>
          <p:nvPr/>
        </p:nvSpPr>
        <p:spPr>
          <a:xfrm>
            <a:off x="4818127" y="3466156"/>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Fritids-intressen</a:t>
            </a:r>
          </a:p>
        </p:txBody>
      </p:sp>
      <p:sp>
        <p:nvSpPr>
          <p:cNvPr id="65" name="Sexhörning 64">
            <a:extLst>
              <a:ext uri="{FF2B5EF4-FFF2-40B4-BE49-F238E27FC236}">
                <a16:creationId xmlns:a16="http://schemas.microsoft.com/office/drawing/2014/main" id="{0777675E-9166-4A37-8531-A29DB531AF49}"/>
              </a:ext>
            </a:extLst>
          </p:cNvPr>
          <p:cNvSpPr/>
          <p:nvPr/>
        </p:nvSpPr>
        <p:spPr>
          <a:xfrm>
            <a:off x="3500486" y="4196234"/>
            <a:ext cx="1653739" cy="1448321"/>
          </a:xfrm>
          <a:prstGeom prst="hexagon">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sv-SE" b="1" dirty="0"/>
              <a:t>Sexualitet</a:t>
            </a:r>
          </a:p>
        </p:txBody>
      </p:sp>
    </p:spTree>
    <p:extLst>
      <p:ext uri="{BB962C8B-B14F-4D97-AF65-F5344CB8AC3E}">
        <p14:creationId xmlns:p14="http://schemas.microsoft.com/office/powerpoint/2010/main" val="507843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8" name="Google Shape;228;p7"/>
          <p:cNvSpPr txBox="1">
            <a:spLocks noGrp="1"/>
          </p:cNvSpPr>
          <p:nvPr>
            <p:ph type="title"/>
          </p:nvPr>
        </p:nvSpPr>
        <p:spPr>
          <a:xfrm>
            <a:off x="947738" y="584821"/>
            <a:ext cx="9472971" cy="716142"/>
          </a:xfrm>
        </p:spPr>
        <p:txBody>
          <a:bodyPr spcFirstLastPara="1" lIns="91425" tIns="45700" rIns="91425" bIns="45700" anchor="t" anchorCtr="0">
            <a:normAutofit/>
          </a:bodyPr>
          <a:lstStyle/>
          <a:p>
            <a:pPr marL="0" lvl="0" indent="0" rtl="0">
              <a:spcBef>
                <a:spcPts val="0"/>
              </a:spcBef>
              <a:spcAft>
                <a:spcPts val="0"/>
              </a:spcAft>
              <a:buClr>
                <a:schemeClr val="lt1"/>
              </a:buClr>
              <a:buSzPts val="2800"/>
              <a:buFont typeface="Arial"/>
              <a:buNone/>
            </a:pPr>
            <a:r>
              <a:rPr lang="sv-SE" dirty="0"/>
              <a:t>Meditation</a:t>
            </a:r>
          </a:p>
        </p:txBody>
      </p:sp>
      <p:pic>
        <p:nvPicPr>
          <p:cNvPr id="227" name="Google Shape;227;p7"/>
          <p:cNvPicPr preferRelativeResize="0">
            <a:picLocks noGrp="1"/>
          </p:cNvPicPr>
          <p:nvPr>
            <p:ph sz="quarter" idx="13"/>
          </p:nvPr>
        </p:nvPicPr>
        <p:blipFill rotWithShape="1">
          <a:blip r:embed="rId3" cstate="email">
            <a:extLst>
              <a:ext uri="{28A0092B-C50C-407E-A947-70E740481C1C}">
                <a14:useLocalDpi xmlns:a14="http://schemas.microsoft.com/office/drawing/2010/main"/>
              </a:ext>
            </a:extLst>
          </a:blip>
          <a:srcRect r="-2"/>
          <a:stretch>
            <a:fillRect/>
          </a:stretch>
        </p:blipFill>
        <p:spPr>
          <a:xfrm>
            <a:off x="947738" y="1552755"/>
            <a:ext cx="9472971" cy="4244974"/>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Bildobjekt 6" descr="Tomma pratbubblor">
            <a:extLst>
              <a:ext uri="{FF2B5EF4-FFF2-40B4-BE49-F238E27FC236}">
                <a16:creationId xmlns:a16="http://schemas.microsoft.com/office/drawing/2014/main" id="{FDF848E0-C963-0ABC-0697-6BA6B88F960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B7E25039-AC3A-4FAF-0D76-03AF03A30779}"/>
              </a:ext>
            </a:extLst>
          </p:cNvPr>
          <p:cNvSpPr>
            <a:spLocks noGrp="1"/>
          </p:cNvSpPr>
          <p:nvPr>
            <p:ph type="title"/>
          </p:nvPr>
        </p:nvSpPr>
        <p:spPr>
          <a:xfrm>
            <a:off x="4875682" y="3538331"/>
            <a:ext cx="5763163" cy="924602"/>
          </a:xfrm>
          <a:noFill/>
        </p:spPr>
        <p:txBody>
          <a:bodyPr/>
          <a:lstStyle/>
          <a:p>
            <a:r>
              <a:rPr lang="sv-SE" sz="4000" b="1" dirty="0"/>
              <a:t>Varför har vi tankar?</a:t>
            </a:r>
          </a:p>
        </p:txBody>
      </p:sp>
    </p:spTree>
    <p:extLst>
      <p:ext uri="{BB962C8B-B14F-4D97-AF65-F5344CB8AC3E}">
        <p14:creationId xmlns:p14="http://schemas.microsoft.com/office/powerpoint/2010/main" val="2529682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6188513-36EC-9409-1153-099857FB9735}"/>
              </a:ext>
            </a:extLst>
          </p:cNvPr>
          <p:cNvSpPr>
            <a:spLocks noGrp="1"/>
          </p:cNvSpPr>
          <p:nvPr>
            <p:ph type="title"/>
          </p:nvPr>
        </p:nvSpPr>
        <p:spPr/>
        <p:txBody>
          <a:bodyPr/>
          <a:lstStyle/>
          <a:p>
            <a:r>
              <a:rPr lang="sv-SE" b="0" dirty="0"/>
              <a:t>Tankar för överlevnad</a:t>
            </a:r>
            <a:br>
              <a:rPr lang="sv-SE" b="0" dirty="0"/>
            </a:br>
            <a:endParaRPr lang="sv-SE" dirty="0"/>
          </a:p>
        </p:txBody>
      </p:sp>
      <p:sp>
        <p:nvSpPr>
          <p:cNvPr id="3" name="Platshållare för innehåll 2">
            <a:extLst>
              <a:ext uri="{FF2B5EF4-FFF2-40B4-BE49-F238E27FC236}">
                <a16:creationId xmlns:a16="http://schemas.microsoft.com/office/drawing/2014/main" id="{881B7CA4-78FF-CEDB-1F2C-AF0311B28A35}"/>
              </a:ext>
            </a:extLst>
          </p:cNvPr>
          <p:cNvSpPr>
            <a:spLocks noGrp="1"/>
          </p:cNvSpPr>
          <p:nvPr>
            <p:ph sz="quarter" idx="13"/>
          </p:nvPr>
        </p:nvSpPr>
        <p:spPr>
          <a:xfrm>
            <a:off x="1214093" y="1872666"/>
            <a:ext cx="4881907" cy="4244974"/>
          </a:xfrm>
        </p:spPr>
        <p:txBody>
          <a:bodyPr/>
          <a:lstStyle/>
          <a:p>
            <a:pPr marL="0" indent="0">
              <a:buNone/>
            </a:pPr>
            <a:r>
              <a:rPr lang="sv-SE" sz="2000" b="1" dirty="0"/>
              <a:t>Minne + fantasi = planering</a:t>
            </a:r>
          </a:p>
        </p:txBody>
      </p:sp>
      <p:pic>
        <p:nvPicPr>
          <p:cNvPr id="4" name="Platshållare för innehåll 3">
            <a:extLst>
              <a:ext uri="{FF2B5EF4-FFF2-40B4-BE49-F238E27FC236}">
                <a16:creationId xmlns:a16="http://schemas.microsoft.com/office/drawing/2014/main" id="{30C20D5A-8307-F599-416B-FD3AF9C1FC5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42089" y="836613"/>
            <a:ext cx="4244975" cy="4244975"/>
          </a:xfrm>
          <a:prstGeom prst="rect">
            <a:avLst/>
          </a:prstGeom>
        </p:spPr>
      </p:pic>
    </p:spTree>
    <p:extLst>
      <p:ext uri="{BB962C8B-B14F-4D97-AF65-F5344CB8AC3E}">
        <p14:creationId xmlns:p14="http://schemas.microsoft.com/office/powerpoint/2010/main" val="227271771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C2B0D90-B4AA-C2F2-B5F0-49088664D1E9}"/>
              </a:ext>
            </a:extLst>
          </p:cNvPr>
          <p:cNvSpPr>
            <a:spLocks noGrp="1"/>
          </p:cNvSpPr>
          <p:nvPr>
            <p:ph type="title"/>
          </p:nvPr>
        </p:nvSpPr>
        <p:spPr/>
        <p:txBody>
          <a:bodyPr/>
          <a:lstStyle/>
          <a:p>
            <a:r>
              <a:rPr lang="sv-SE" b="0" dirty="0"/>
              <a:t>Tankar hjälper oss att förstå andra</a:t>
            </a:r>
            <a:br>
              <a:rPr lang="sv-SE" b="0" dirty="0"/>
            </a:br>
            <a:endParaRPr lang="sv-SE" dirty="0"/>
          </a:p>
        </p:txBody>
      </p:sp>
      <p:pic>
        <p:nvPicPr>
          <p:cNvPr id="5" name="Platshållare för innehåll 4" descr="Vänner som firar på en bänk">
            <a:extLst>
              <a:ext uri="{FF2B5EF4-FFF2-40B4-BE49-F238E27FC236}">
                <a16:creationId xmlns:a16="http://schemas.microsoft.com/office/drawing/2014/main" id="{802FC128-1FAC-2AE8-87B0-EF6D52828328}"/>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Lst>
          </a:blip>
          <a:stretch>
            <a:fillRect/>
          </a:stretch>
        </p:blipFill>
        <p:spPr>
          <a:xfrm>
            <a:off x="1149036" y="1741278"/>
            <a:ext cx="6420164" cy="4280109"/>
          </a:xfrm>
        </p:spPr>
      </p:pic>
    </p:spTree>
    <p:extLst>
      <p:ext uri="{BB962C8B-B14F-4D97-AF65-F5344CB8AC3E}">
        <p14:creationId xmlns:p14="http://schemas.microsoft.com/office/powerpoint/2010/main" val="1585706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CEB70E-D187-C5D7-F491-8D647143C05C}"/>
              </a:ext>
            </a:extLst>
          </p:cNvPr>
          <p:cNvSpPr>
            <a:spLocks noGrp="1"/>
          </p:cNvSpPr>
          <p:nvPr>
            <p:ph type="title"/>
          </p:nvPr>
        </p:nvSpPr>
        <p:spPr>
          <a:xfrm>
            <a:off x="900031" y="423145"/>
            <a:ext cx="9472971" cy="716142"/>
          </a:xfrm>
        </p:spPr>
        <p:txBody>
          <a:bodyPr/>
          <a:lstStyle/>
          <a:p>
            <a:r>
              <a:rPr lang="sv-SE" b="0" dirty="0"/>
              <a:t>Tankar för problemlösning och kreativitet</a:t>
            </a:r>
            <a:br>
              <a:rPr lang="sv-SE" b="0" dirty="0"/>
            </a:br>
            <a:endParaRPr lang="sv-SE" dirty="0"/>
          </a:p>
        </p:txBody>
      </p:sp>
      <p:pic>
        <p:nvPicPr>
          <p:cNvPr id="5" name="Platshållare för innehåll 4" descr="Barn som gör kattutklipp">
            <a:extLst>
              <a:ext uri="{FF2B5EF4-FFF2-40B4-BE49-F238E27FC236}">
                <a16:creationId xmlns:a16="http://schemas.microsoft.com/office/drawing/2014/main" id="{FC4120AF-EBCA-D7FC-3AB3-297CE7FB9672}"/>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Lst>
          </a:blip>
          <a:stretch>
            <a:fillRect/>
          </a:stretch>
        </p:blipFill>
        <p:spPr>
          <a:xfrm>
            <a:off x="591870" y="4053847"/>
            <a:ext cx="3913947" cy="2612708"/>
          </a:xfrm>
        </p:spPr>
      </p:pic>
      <p:pic>
        <p:nvPicPr>
          <p:cNvPr id="8" name="Platshållare för innehåll 4">
            <a:extLst>
              <a:ext uri="{FF2B5EF4-FFF2-40B4-BE49-F238E27FC236}">
                <a16:creationId xmlns:a16="http://schemas.microsoft.com/office/drawing/2014/main" id="{BFB5D55F-4319-84D4-5954-6E35B8A409C6}"/>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591870" y="1342713"/>
            <a:ext cx="3913947" cy="2610871"/>
          </a:xfrm>
          <a:prstGeom prst="rect">
            <a:avLst/>
          </a:prstGeom>
        </p:spPr>
      </p:pic>
      <p:pic>
        <p:nvPicPr>
          <p:cNvPr id="11" name="Platshållare för innehåll 4">
            <a:extLst>
              <a:ext uri="{FF2B5EF4-FFF2-40B4-BE49-F238E27FC236}">
                <a16:creationId xmlns:a16="http://schemas.microsoft.com/office/drawing/2014/main" id="{DF687C65-E9D0-A1F2-065C-52724E7DB667}"/>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4671671" y="1342713"/>
            <a:ext cx="3913405" cy="2610871"/>
          </a:xfrm>
          <a:prstGeom prst="rect">
            <a:avLst/>
          </a:prstGeom>
        </p:spPr>
      </p:pic>
      <p:pic>
        <p:nvPicPr>
          <p:cNvPr id="14" name="Platshållare för innehåll 4">
            <a:extLst>
              <a:ext uri="{FF2B5EF4-FFF2-40B4-BE49-F238E27FC236}">
                <a16:creationId xmlns:a16="http://schemas.microsoft.com/office/drawing/2014/main" id="{6026ED54-55CA-8601-5B1A-D9C4B3C13249}"/>
              </a:ext>
            </a:extLst>
          </p:cNvPr>
          <p:cNvPicPr>
            <a:picLocks noChangeAspect="1"/>
          </p:cNvPicPr>
          <p:nvPr/>
        </p:nvPicPr>
        <p:blipFill>
          <a:blip r:embed="rId6" cstate="email">
            <a:extLst>
              <a:ext uri="{28A0092B-C50C-407E-A947-70E740481C1C}">
                <a14:useLocalDpi xmlns:a14="http://schemas.microsoft.com/office/drawing/2010/main"/>
              </a:ext>
            </a:extLst>
          </a:blip>
          <a:srcRect/>
          <a:stretch/>
        </p:blipFill>
        <p:spPr>
          <a:xfrm>
            <a:off x="4671671" y="4057619"/>
            <a:ext cx="3913405" cy="2608936"/>
          </a:xfrm>
          <a:prstGeom prst="rect">
            <a:avLst/>
          </a:prstGeom>
        </p:spPr>
      </p:pic>
    </p:spTree>
    <p:extLst>
      <p:ext uri="{BB962C8B-B14F-4D97-AF65-F5344CB8AC3E}">
        <p14:creationId xmlns:p14="http://schemas.microsoft.com/office/powerpoint/2010/main" val="332672097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descr="Person som håller i spegling">
            <a:extLst>
              <a:ext uri="{FF2B5EF4-FFF2-40B4-BE49-F238E27FC236}">
                <a16:creationId xmlns:a16="http://schemas.microsoft.com/office/drawing/2014/main" id="{46914194-F817-30A5-78ED-D4B73D37FFE8}"/>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p:blipFill>
        <p:spPr>
          <a:xfrm>
            <a:off x="-795" y="10"/>
            <a:ext cx="6096000" cy="6857990"/>
          </a:xfrm>
          <a:noFill/>
        </p:spPr>
      </p:pic>
      <p:sp>
        <p:nvSpPr>
          <p:cNvPr id="2" name="Rubrik 1">
            <a:extLst>
              <a:ext uri="{FF2B5EF4-FFF2-40B4-BE49-F238E27FC236}">
                <a16:creationId xmlns:a16="http://schemas.microsoft.com/office/drawing/2014/main" id="{4F54EFD1-5096-D9D0-4D4F-0102F415467B}"/>
              </a:ext>
            </a:extLst>
          </p:cNvPr>
          <p:cNvSpPr>
            <a:spLocks noGrp="1"/>
          </p:cNvSpPr>
          <p:nvPr>
            <p:ph type="title"/>
          </p:nvPr>
        </p:nvSpPr>
        <p:spPr>
          <a:xfrm>
            <a:off x="6743700" y="836613"/>
            <a:ext cx="4114800" cy="1459243"/>
          </a:xfrm>
        </p:spPr>
        <p:txBody>
          <a:bodyPr anchor="t">
            <a:noAutofit/>
          </a:bodyPr>
          <a:lstStyle/>
          <a:p>
            <a:r>
              <a:rPr lang="sv-SE" sz="2400" b="1" dirty="0"/>
              <a:t>Tankar för självreflektion och lärande</a:t>
            </a:r>
          </a:p>
        </p:txBody>
      </p:sp>
      <p:sp>
        <p:nvSpPr>
          <p:cNvPr id="10" name="Text Placeholder 3">
            <a:extLst>
              <a:ext uri="{FF2B5EF4-FFF2-40B4-BE49-F238E27FC236}">
                <a16:creationId xmlns:a16="http://schemas.microsoft.com/office/drawing/2014/main" id="{A62D5FF2-AA5C-BF8E-633A-E015B59A15D6}"/>
              </a:ext>
            </a:extLst>
          </p:cNvPr>
          <p:cNvSpPr>
            <a:spLocks noGrp="1"/>
          </p:cNvSpPr>
          <p:nvPr>
            <p:ph type="body" sz="quarter" idx="14"/>
          </p:nvPr>
        </p:nvSpPr>
        <p:spPr>
          <a:xfrm>
            <a:off x="6743700" y="2582780"/>
            <a:ext cx="4114800" cy="1604210"/>
          </a:xfrm>
        </p:spPr>
        <p:txBody>
          <a:bodyPr/>
          <a:lstStyle/>
          <a:p>
            <a:pPr marL="285750" indent="-285750">
              <a:buFont typeface="Arial" panose="020B0604020202020204" pitchFamily="34" charset="0"/>
              <a:buChar char="•"/>
            </a:pPr>
            <a:r>
              <a:rPr lang="en-US" sz="1800" dirty="0"/>
              <a:t>Vad </a:t>
            </a:r>
            <a:r>
              <a:rPr lang="en-US" sz="1800" dirty="0" err="1"/>
              <a:t>hände</a:t>
            </a:r>
            <a:r>
              <a:rPr lang="en-US" sz="1800" dirty="0"/>
              <a:t> och </a:t>
            </a:r>
            <a:r>
              <a:rPr lang="en-US" sz="1800" dirty="0" err="1"/>
              <a:t>varför</a:t>
            </a:r>
            <a:r>
              <a:rPr lang="en-US" sz="1800" dirty="0"/>
              <a:t>?</a:t>
            </a:r>
          </a:p>
          <a:p>
            <a:pPr marL="285750" indent="-285750">
              <a:buFont typeface="Arial" panose="020B0604020202020204" pitchFamily="34" charset="0"/>
              <a:buChar char="•"/>
            </a:pPr>
            <a:r>
              <a:rPr lang="en-US" sz="1800" dirty="0" err="1"/>
              <a:t>Hur</a:t>
            </a:r>
            <a:r>
              <a:rPr lang="en-US" sz="1800" dirty="0"/>
              <a:t> </a:t>
            </a:r>
            <a:r>
              <a:rPr lang="en-US" sz="1800" dirty="0" err="1"/>
              <a:t>påverkar</a:t>
            </a:r>
            <a:r>
              <a:rPr lang="en-US" sz="1800" dirty="0"/>
              <a:t> det </a:t>
            </a:r>
            <a:r>
              <a:rPr lang="en-US" sz="1800" dirty="0" err="1"/>
              <a:t>här</a:t>
            </a:r>
            <a:r>
              <a:rPr lang="en-US" sz="1800" dirty="0"/>
              <a:t> </a:t>
            </a:r>
            <a:r>
              <a:rPr lang="en-US" sz="1800" dirty="0" err="1"/>
              <a:t>andra</a:t>
            </a:r>
            <a:r>
              <a:rPr lang="en-US" sz="1800" dirty="0"/>
              <a:t>?</a:t>
            </a:r>
          </a:p>
          <a:p>
            <a:pPr marL="285750" indent="-285750">
              <a:buFont typeface="Arial" panose="020B0604020202020204" pitchFamily="34" charset="0"/>
              <a:buChar char="•"/>
            </a:pPr>
            <a:r>
              <a:rPr lang="en-US" sz="1800" dirty="0"/>
              <a:t>Vad </a:t>
            </a:r>
            <a:r>
              <a:rPr lang="en-US" sz="1800" dirty="0" err="1"/>
              <a:t>göra</a:t>
            </a:r>
            <a:r>
              <a:rPr lang="en-US" sz="1800" dirty="0"/>
              <a:t> nu?</a:t>
            </a:r>
          </a:p>
        </p:txBody>
      </p:sp>
      <p:sp>
        <p:nvSpPr>
          <p:cNvPr id="3" name="Rektangel 2">
            <a:extLst>
              <a:ext uri="{FF2B5EF4-FFF2-40B4-BE49-F238E27FC236}">
                <a16:creationId xmlns:a16="http://schemas.microsoft.com/office/drawing/2014/main" id="{9509725C-11AC-4431-8351-D32AF57C458A}"/>
              </a:ext>
            </a:extLst>
          </p:cNvPr>
          <p:cNvSpPr/>
          <p:nvPr/>
        </p:nvSpPr>
        <p:spPr>
          <a:xfrm>
            <a:off x="6743700" y="4562145"/>
            <a:ext cx="4966616" cy="400110"/>
          </a:xfrm>
          <a:prstGeom prst="rect">
            <a:avLst/>
          </a:prstGeom>
        </p:spPr>
        <p:txBody>
          <a:bodyPr wrap="none">
            <a:spAutoFit/>
          </a:bodyPr>
          <a:lstStyle/>
          <a:p>
            <a:r>
              <a:rPr lang="sv-SE" sz="2000" b="1" dirty="0"/>
              <a:t>Tanke + känsla + reflektion = självinsikt</a:t>
            </a:r>
          </a:p>
        </p:txBody>
      </p:sp>
    </p:spTree>
    <p:extLst>
      <p:ext uri="{BB962C8B-B14F-4D97-AF65-F5344CB8AC3E}">
        <p14:creationId xmlns:p14="http://schemas.microsoft.com/office/powerpoint/2010/main" val="29754600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a:extLst>
              <a:ext uri="{FF2B5EF4-FFF2-40B4-BE49-F238E27FC236}">
                <a16:creationId xmlns:a16="http://schemas.microsoft.com/office/drawing/2014/main" id="{50383123-10F7-DFBC-444E-E7A4F119C73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7748337" cy="6858000"/>
          </a:xfrm>
          <a:prstGeom prst="rect">
            <a:avLst/>
          </a:prstGeom>
        </p:spPr>
      </p:pic>
      <p:sp>
        <p:nvSpPr>
          <p:cNvPr id="2" name="Rubrik 1">
            <a:extLst>
              <a:ext uri="{FF2B5EF4-FFF2-40B4-BE49-F238E27FC236}">
                <a16:creationId xmlns:a16="http://schemas.microsoft.com/office/drawing/2014/main" id="{334AF701-2072-BBBC-8F52-1E99DE2F7305}"/>
              </a:ext>
            </a:extLst>
          </p:cNvPr>
          <p:cNvSpPr>
            <a:spLocks noGrp="1"/>
          </p:cNvSpPr>
          <p:nvPr>
            <p:ph type="title"/>
          </p:nvPr>
        </p:nvSpPr>
        <p:spPr>
          <a:xfrm>
            <a:off x="8213558" y="563526"/>
            <a:ext cx="3529263" cy="4008474"/>
          </a:xfrm>
          <a:solidFill>
            <a:schemeClr val="bg1">
              <a:alpha val="76000"/>
            </a:schemeClr>
          </a:solidFill>
        </p:spPr>
        <p:txBody>
          <a:bodyPr/>
          <a:lstStyle/>
          <a:p>
            <a:pPr algn="ctr">
              <a:lnSpc>
                <a:spcPct val="200000"/>
              </a:lnSpc>
            </a:pPr>
            <a:r>
              <a:rPr lang="sv-SE" sz="4000" b="1" dirty="0"/>
              <a:t> Hjärnan gillar att spara energi</a:t>
            </a:r>
          </a:p>
        </p:txBody>
      </p:sp>
    </p:spTree>
    <p:extLst>
      <p:ext uri="{BB962C8B-B14F-4D97-AF65-F5344CB8AC3E}">
        <p14:creationId xmlns:p14="http://schemas.microsoft.com/office/powerpoint/2010/main" val="355251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ubrik 2">
            <a:extLst>
              <a:ext uri="{FF2B5EF4-FFF2-40B4-BE49-F238E27FC236}">
                <a16:creationId xmlns:a16="http://schemas.microsoft.com/office/drawing/2014/main" id="{E87E47F2-0903-4068-B66E-FF99E8CF9039}"/>
              </a:ext>
            </a:extLst>
          </p:cNvPr>
          <p:cNvSpPr txBox="1">
            <a:spLocks/>
          </p:cNvSpPr>
          <p:nvPr/>
        </p:nvSpPr>
        <p:spPr>
          <a:xfrm>
            <a:off x="8552282" y="3217558"/>
            <a:ext cx="3064639" cy="947241"/>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sz="2000" dirty="0"/>
              <a:t>Övergeneralisering</a:t>
            </a:r>
          </a:p>
        </p:txBody>
      </p:sp>
      <p:pic>
        <p:nvPicPr>
          <p:cNvPr id="22" name="Bildobjekt 21">
            <a:extLst>
              <a:ext uri="{FF2B5EF4-FFF2-40B4-BE49-F238E27FC236}">
                <a16:creationId xmlns:a16="http://schemas.microsoft.com/office/drawing/2014/main" id="{7365D868-01C5-4393-8A6A-40EDD37D185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75077" y="798935"/>
            <a:ext cx="2764710" cy="2588879"/>
          </a:xfrm>
          <a:prstGeom prst="rect">
            <a:avLst/>
          </a:prstGeom>
        </p:spPr>
      </p:pic>
      <p:sp>
        <p:nvSpPr>
          <p:cNvPr id="23" name="Rubrik 2">
            <a:extLst>
              <a:ext uri="{FF2B5EF4-FFF2-40B4-BE49-F238E27FC236}">
                <a16:creationId xmlns:a16="http://schemas.microsoft.com/office/drawing/2014/main" id="{01B83567-5FB9-4E11-A91E-547C8438E1C0}"/>
              </a:ext>
            </a:extLst>
          </p:cNvPr>
          <p:cNvSpPr txBox="1">
            <a:spLocks/>
          </p:cNvSpPr>
          <p:nvPr/>
        </p:nvSpPr>
        <p:spPr>
          <a:xfrm>
            <a:off x="807146" y="3210007"/>
            <a:ext cx="3064639" cy="683796"/>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sz="2000" dirty="0"/>
              <a:t>Bekräftelsebias</a:t>
            </a:r>
          </a:p>
        </p:txBody>
      </p:sp>
      <p:pic>
        <p:nvPicPr>
          <p:cNvPr id="25" name="Bildobjekt 24">
            <a:extLst>
              <a:ext uri="{FF2B5EF4-FFF2-40B4-BE49-F238E27FC236}">
                <a16:creationId xmlns:a16="http://schemas.microsoft.com/office/drawing/2014/main" id="{207116EC-9ED2-48C8-A543-F3DB80BC23DC}"/>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297681" y="823159"/>
            <a:ext cx="2682506" cy="2564655"/>
          </a:xfrm>
          <a:prstGeom prst="rect">
            <a:avLst/>
          </a:prstGeom>
        </p:spPr>
      </p:pic>
      <p:sp>
        <p:nvSpPr>
          <p:cNvPr id="26" name="Rubrik 2">
            <a:extLst>
              <a:ext uri="{FF2B5EF4-FFF2-40B4-BE49-F238E27FC236}">
                <a16:creationId xmlns:a16="http://schemas.microsoft.com/office/drawing/2014/main" id="{DAEBAD07-BB20-472C-96D8-FAD5921E9AEA}"/>
              </a:ext>
            </a:extLst>
          </p:cNvPr>
          <p:cNvSpPr txBox="1">
            <a:spLocks/>
          </p:cNvSpPr>
          <p:nvPr/>
        </p:nvSpPr>
        <p:spPr>
          <a:xfrm>
            <a:off x="4563680" y="3210007"/>
            <a:ext cx="3064639" cy="683796"/>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sz="2000" dirty="0"/>
              <a:t>Negativitetsbias</a:t>
            </a:r>
          </a:p>
        </p:txBody>
      </p:sp>
      <p:pic>
        <p:nvPicPr>
          <p:cNvPr id="36" name="Bildobjekt 35">
            <a:extLst>
              <a:ext uri="{FF2B5EF4-FFF2-40B4-BE49-F238E27FC236}">
                <a16:creationId xmlns:a16="http://schemas.microsoft.com/office/drawing/2014/main" id="{7D8E20F5-888D-41C5-BBEE-87FFC37E5617}"/>
              </a:ext>
            </a:extLst>
          </p:cNvPr>
          <p:cNvPicPr>
            <a:picLocks noChangeAspect="1"/>
          </p:cNvPicPr>
          <p:nvPr/>
        </p:nvPicPr>
        <p:blipFill>
          <a:blip r:embed="rId5"/>
          <a:stretch>
            <a:fillRect/>
          </a:stretch>
        </p:blipFill>
        <p:spPr>
          <a:xfrm>
            <a:off x="7826456" y="861231"/>
            <a:ext cx="3790465" cy="2418624"/>
          </a:xfrm>
          <a:prstGeom prst="rect">
            <a:avLst/>
          </a:prstGeom>
        </p:spPr>
      </p:pic>
      <p:sp>
        <p:nvSpPr>
          <p:cNvPr id="3" name="textruta 2">
            <a:extLst>
              <a:ext uri="{FF2B5EF4-FFF2-40B4-BE49-F238E27FC236}">
                <a16:creationId xmlns:a16="http://schemas.microsoft.com/office/drawing/2014/main" id="{08A0148E-9919-4C3C-B8D4-8F7D27591180}"/>
              </a:ext>
            </a:extLst>
          </p:cNvPr>
          <p:cNvSpPr txBox="1"/>
          <p:nvPr/>
        </p:nvSpPr>
        <p:spPr>
          <a:xfrm>
            <a:off x="772836" y="4164800"/>
            <a:ext cx="2369192" cy="1323439"/>
          </a:xfrm>
          <a:prstGeom prst="rect">
            <a:avLst/>
          </a:prstGeom>
          <a:noFill/>
        </p:spPr>
        <p:txBody>
          <a:bodyPr wrap="square" rtlCol="0">
            <a:spAutoFit/>
          </a:bodyPr>
          <a:lstStyle/>
          <a:p>
            <a:r>
              <a:rPr lang="sv-SE" sz="2000" dirty="0"/>
              <a:t>Du letar efter och ser lättare sådant som bekräftar det du redan tror.</a:t>
            </a:r>
          </a:p>
        </p:txBody>
      </p:sp>
      <p:sp>
        <p:nvSpPr>
          <p:cNvPr id="18" name="textruta 17">
            <a:extLst>
              <a:ext uri="{FF2B5EF4-FFF2-40B4-BE49-F238E27FC236}">
                <a16:creationId xmlns:a16="http://schemas.microsoft.com/office/drawing/2014/main" id="{2C4710C0-0E7E-4C92-AD47-7FDBFB45DBE0}"/>
              </a:ext>
            </a:extLst>
          </p:cNvPr>
          <p:cNvSpPr txBox="1"/>
          <p:nvPr/>
        </p:nvSpPr>
        <p:spPr>
          <a:xfrm>
            <a:off x="4454337" y="4164800"/>
            <a:ext cx="2682505" cy="1323439"/>
          </a:xfrm>
          <a:prstGeom prst="rect">
            <a:avLst/>
          </a:prstGeom>
          <a:noFill/>
        </p:spPr>
        <p:txBody>
          <a:bodyPr wrap="square" rtlCol="0">
            <a:spAutoFit/>
          </a:bodyPr>
          <a:lstStyle/>
          <a:p>
            <a:r>
              <a:rPr lang="sv-SE" sz="2000" dirty="0"/>
              <a:t>Du fokuserar lättare på det negativa i en upplevelse som även hade positiva delar.</a:t>
            </a:r>
          </a:p>
        </p:txBody>
      </p:sp>
      <p:sp>
        <p:nvSpPr>
          <p:cNvPr id="20" name="textruta 19">
            <a:extLst>
              <a:ext uri="{FF2B5EF4-FFF2-40B4-BE49-F238E27FC236}">
                <a16:creationId xmlns:a16="http://schemas.microsoft.com/office/drawing/2014/main" id="{4B739039-2E7F-4E24-A712-455ED148B472}"/>
              </a:ext>
            </a:extLst>
          </p:cNvPr>
          <p:cNvSpPr txBox="1"/>
          <p:nvPr/>
        </p:nvSpPr>
        <p:spPr>
          <a:xfrm>
            <a:off x="8511054" y="4164799"/>
            <a:ext cx="3392188" cy="1323439"/>
          </a:xfrm>
          <a:prstGeom prst="rect">
            <a:avLst/>
          </a:prstGeom>
          <a:noFill/>
        </p:spPr>
        <p:txBody>
          <a:bodyPr wrap="square" rtlCol="0">
            <a:spAutoFit/>
          </a:bodyPr>
          <a:lstStyle/>
          <a:p>
            <a:r>
              <a:rPr lang="sv-SE" sz="2000" dirty="0"/>
              <a:t>Du bestämmer dig vad du tycker baserat på enstaka händelser eller endast en typ av information.</a:t>
            </a:r>
          </a:p>
        </p:txBody>
      </p:sp>
      <p:sp>
        <p:nvSpPr>
          <p:cNvPr id="4" name="textruta 3">
            <a:extLst>
              <a:ext uri="{FF2B5EF4-FFF2-40B4-BE49-F238E27FC236}">
                <a16:creationId xmlns:a16="http://schemas.microsoft.com/office/drawing/2014/main" id="{A5C913EB-75FB-4742-9F4C-1FF02CFB05A0}"/>
              </a:ext>
            </a:extLst>
          </p:cNvPr>
          <p:cNvSpPr txBox="1"/>
          <p:nvPr/>
        </p:nvSpPr>
        <p:spPr>
          <a:xfrm>
            <a:off x="994611" y="5798886"/>
            <a:ext cx="6345921" cy="52322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sv-SE" sz="2800" dirty="0"/>
              <a:t>Konkreta exempel på situationer?</a:t>
            </a:r>
          </a:p>
        </p:txBody>
      </p:sp>
    </p:spTree>
    <p:extLst>
      <p:ext uri="{BB962C8B-B14F-4D97-AF65-F5344CB8AC3E}">
        <p14:creationId xmlns:p14="http://schemas.microsoft.com/office/powerpoint/2010/main" val="4071614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8" name="Bildobjekt 27">
            <a:extLst>
              <a:ext uri="{FF2B5EF4-FFF2-40B4-BE49-F238E27FC236}">
                <a16:creationId xmlns:a16="http://schemas.microsoft.com/office/drawing/2014/main" id="{EE22CCF7-7CFF-40DB-B2BA-32C8BEF0CF8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43746" y="958594"/>
            <a:ext cx="2480151" cy="2564655"/>
          </a:xfrm>
          <a:prstGeom prst="rect">
            <a:avLst/>
          </a:prstGeom>
        </p:spPr>
      </p:pic>
      <p:sp>
        <p:nvSpPr>
          <p:cNvPr id="29" name="Rubrik 2">
            <a:extLst>
              <a:ext uri="{FF2B5EF4-FFF2-40B4-BE49-F238E27FC236}">
                <a16:creationId xmlns:a16="http://schemas.microsoft.com/office/drawing/2014/main" id="{5D03E473-9A61-44CA-ACD6-92219284AFC7}"/>
              </a:ext>
            </a:extLst>
          </p:cNvPr>
          <p:cNvSpPr txBox="1">
            <a:spLocks/>
          </p:cNvSpPr>
          <p:nvPr/>
        </p:nvSpPr>
        <p:spPr>
          <a:xfrm>
            <a:off x="520240" y="3404009"/>
            <a:ext cx="3064639" cy="683796"/>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sz="2000" dirty="0"/>
              <a:t>Känslotänkande</a:t>
            </a:r>
          </a:p>
        </p:txBody>
      </p:sp>
      <p:pic>
        <p:nvPicPr>
          <p:cNvPr id="31" name="Bildobjekt 30">
            <a:extLst>
              <a:ext uri="{FF2B5EF4-FFF2-40B4-BE49-F238E27FC236}">
                <a16:creationId xmlns:a16="http://schemas.microsoft.com/office/drawing/2014/main" id="{6FE68524-2A3A-49B8-97D0-695A2DEDA22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826357" y="958594"/>
            <a:ext cx="2101572" cy="2470406"/>
          </a:xfrm>
          <a:prstGeom prst="rect">
            <a:avLst/>
          </a:prstGeom>
        </p:spPr>
      </p:pic>
      <p:sp>
        <p:nvSpPr>
          <p:cNvPr id="32" name="Rubrik 2">
            <a:extLst>
              <a:ext uri="{FF2B5EF4-FFF2-40B4-BE49-F238E27FC236}">
                <a16:creationId xmlns:a16="http://schemas.microsoft.com/office/drawing/2014/main" id="{63D1BF9D-E107-4975-AA71-8061DF638667}"/>
              </a:ext>
            </a:extLst>
          </p:cNvPr>
          <p:cNvSpPr txBox="1">
            <a:spLocks/>
          </p:cNvSpPr>
          <p:nvPr/>
        </p:nvSpPr>
        <p:spPr>
          <a:xfrm>
            <a:off x="5815169" y="3453991"/>
            <a:ext cx="2815503" cy="633814"/>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sz="2000" dirty="0"/>
              <a:t>Närtidseffekten</a:t>
            </a:r>
          </a:p>
        </p:txBody>
      </p:sp>
      <p:sp>
        <p:nvSpPr>
          <p:cNvPr id="33" name="Rektangel 32">
            <a:extLst>
              <a:ext uri="{FF2B5EF4-FFF2-40B4-BE49-F238E27FC236}">
                <a16:creationId xmlns:a16="http://schemas.microsoft.com/office/drawing/2014/main" id="{A610EB63-3A30-4C4A-B9F2-0464138D3274}"/>
              </a:ext>
            </a:extLst>
          </p:cNvPr>
          <p:cNvSpPr/>
          <p:nvPr/>
        </p:nvSpPr>
        <p:spPr>
          <a:xfrm>
            <a:off x="8457045" y="3649597"/>
            <a:ext cx="3734955" cy="40011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wrap="square">
            <a:spAutoFit/>
          </a:bodyPr>
          <a:lstStyle/>
          <a:p>
            <a:r>
              <a:rPr lang="sv-SE" sz="2000" dirty="0"/>
              <a:t>Fundamentala attributionsfelet</a:t>
            </a:r>
          </a:p>
        </p:txBody>
      </p:sp>
      <p:pic>
        <p:nvPicPr>
          <p:cNvPr id="35" name="Bildobjekt 34">
            <a:extLst>
              <a:ext uri="{FF2B5EF4-FFF2-40B4-BE49-F238E27FC236}">
                <a16:creationId xmlns:a16="http://schemas.microsoft.com/office/drawing/2014/main" id="{2C312169-FB88-47A2-B628-45D677BCBA2C}"/>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8607121" y="958595"/>
            <a:ext cx="3320849" cy="2470406"/>
          </a:xfrm>
          <a:prstGeom prst="rect">
            <a:avLst/>
          </a:prstGeom>
        </p:spPr>
      </p:pic>
      <p:sp>
        <p:nvSpPr>
          <p:cNvPr id="37" name="Rubrik 2">
            <a:extLst>
              <a:ext uri="{FF2B5EF4-FFF2-40B4-BE49-F238E27FC236}">
                <a16:creationId xmlns:a16="http://schemas.microsoft.com/office/drawing/2014/main" id="{DCE3F995-A804-46D5-9462-4F2401D1DCD2}"/>
              </a:ext>
            </a:extLst>
          </p:cNvPr>
          <p:cNvSpPr txBox="1">
            <a:spLocks/>
          </p:cNvSpPr>
          <p:nvPr/>
        </p:nvSpPr>
        <p:spPr>
          <a:xfrm>
            <a:off x="3284856" y="3429000"/>
            <a:ext cx="3064639" cy="1078832"/>
          </a:xfrm>
          <a:prstGeom prst="rect">
            <a:avLst/>
          </a:prstGeom>
        </p:spPr>
        <p:txBody>
          <a:bodyPr vert="horz" lIns="91440" tIns="108000" rIns="91440" bIns="45720" rtlCol="0" anchor="t">
            <a:noAutofit/>
          </a:bodyPr>
          <a:lstStyle>
            <a:lvl1pPr algn="l" defTabSz="914400" rtl="0" eaLnBrk="1" latinLnBrk="0" hangingPunct="1">
              <a:lnSpc>
                <a:spcPts val="3840"/>
              </a:lnSpc>
              <a:spcBef>
                <a:spcPct val="0"/>
              </a:spcBef>
              <a:buNone/>
              <a:defRPr sz="3200" kern="1200" baseline="0">
                <a:solidFill>
                  <a:schemeClr val="tx1"/>
                </a:solidFill>
                <a:latin typeface="Arial" panose="020B0604020202020204" pitchFamily="34" charset="0"/>
                <a:ea typeface="+mj-ea"/>
                <a:cs typeface="+mj-cs"/>
              </a:defRPr>
            </a:lvl1pPr>
          </a:lstStyle>
          <a:p>
            <a:r>
              <a:rPr lang="sv-SE" sz="2000" dirty="0" err="1"/>
              <a:t>Personalisering</a:t>
            </a:r>
            <a:endParaRPr lang="sv-SE" sz="2000" dirty="0"/>
          </a:p>
        </p:txBody>
      </p:sp>
      <p:pic>
        <p:nvPicPr>
          <p:cNvPr id="39" name="Bildobjekt 38">
            <a:extLst>
              <a:ext uri="{FF2B5EF4-FFF2-40B4-BE49-F238E27FC236}">
                <a16:creationId xmlns:a16="http://schemas.microsoft.com/office/drawing/2014/main" id="{28B3FA88-4C06-4DBE-8A1A-75E848E741F8}"/>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186749" y="1232709"/>
            <a:ext cx="2459295" cy="2196291"/>
          </a:xfrm>
          <a:prstGeom prst="rect">
            <a:avLst/>
          </a:prstGeom>
        </p:spPr>
      </p:pic>
      <p:sp>
        <p:nvSpPr>
          <p:cNvPr id="17" name="textruta 16">
            <a:extLst>
              <a:ext uri="{FF2B5EF4-FFF2-40B4-BE49-F238E27FC236}">
                <a16:creationId xmlns:a16="http://schemas.microsoft.com/office/drawing/2014/main" id="{533CB8F7-0012-49C4-BC29-89A32D6327D6}"/>
              </a:ext>
            </a:extLst>
          </p:cNvPr>
          <p:cNvSpPr txBox="1"/>
          <p:nvPr/>
        </p:nvSpPr>
        <p:spPr>
          <a:xfrm>
            <a:off x="521826" y="4371109"/>
            <a:ext cx="2369192" cy="1015663"/>
          </a:xfrm>
          <a:prstGeom prst="rect">
            <a:avLst/>
          </a:prstGeom>
          <a:noFill/>
        </p:spPr>
        <p:txBody>
          <a:bodyPr wrap="square" rtlCol="0">
            <a:spAutoFit/>
          </a:bodyPr>
          <a:lstStyle/>
          <a:p>
            <a:r>
              <a:rPr lang="sv-SE" sz="2000" dirty="0"/>
              <a:t>Du tänker att det du känner bevisar hur det är.</a:t>
            </a:r>
          </a:p>
        </p:txBody>
      </p:sp>
      <p:sp>
        <p:nvSpPr>
          <p:cNvPr id="18" name="textruta 17">
            <a:extLst>
              <a:ext uri="{FF2B5EF4-FFF2-40B4-BE49-F238E27FC236}">
                <a16:creationId xmlns:a16="http://schemas.microsoft.com/office/drawing/2014/main" id="{8DE2B8B3-F1ED-4BF8-AB42-96A70A1D3BCE}"/>
              </a:ext>
            </a:extLst>
          </p:cNvPr>
          <p:cNvSpPr txBox="1"/>
          <p:nvPr/>
        </p:nvSpPr>
        <p:spPr>
          <a:xfrm>
            <a:off x="3259452" y="4371109"/>
            <a:ext cx="2369192" cy="1015663"/>
          </a:xfrm>
          <a:prstGeom prst="rect">
            <a:avLst/>
          </a:prstGeom>
          <a:noFill/>
        </p:spPr>
        <p:txBody>
          <a:bodyPr wrap="square" rtlCol="0">
            <a:spAutoFit/>
          </a:bodyPr>
          <a:lstStyle/>
          <a:p>
            <a:r>
              <a:rPr lang="sv-SE" sz="2000" dirty="0"/>
              <a:t>Du tänker att allt som händer handlar om dig.</a:t>
            </a:r>
          </a:p>
        </p:txBody>
      </p:sp>
      <p:sp>
        <p:nvSpPr>
          <p:cNvPr id="19" name="textruta 18">
            <a:extLst>
              <a:ext uri="{FF2B5EF4-FFF2-40B4-BE49-F238E27FC236}">
                <a16:creationId xmlns:a16="http://schemas.microsoft.com/office/drawing/2014/main" id="{663809B1-C84F-4223-95D1-176DB451A041}"/>
              </a:ext>
            </a:extLst>
          </p:cNvPr>
          <p:cNvSpPr txBox="1"/>
          <p:nvPr/>
        </p:nvSpPr>
        <p:spPr>
          <a:xfrm>
            <a:off x="5826356" y="4371109"/>
            <a:ext cx="2369192" cy="1631216"/>
          </a:xfrm>
          <a:prstGeom prst="rect">
            <a:avLst/>
          </a:prstGeom>
          <a:noFill/>
        </p:spPr>
        <p:txBody>
          <a:bodyPr wrap="square" rtlCol="0">
            <a:spAutoFit/>
          </a:bodyPr>
          <a:lstStyle/>
          <a:p>
            <a:r>
              <a:rPr lang="sv-SE" sz="2000" dirty="0"/>
              <a:t>Det är lättare att fortsätta med det du gör, svårare att börja tänka på annat.</a:t>
            </a:r>
          </a:p>
        </p:txBody>
      </p:sp>
      <p:sp>
        <p:nvSpPr>
          <p:cNvPr id="20" name="textruta 19">
            <a:extLst>
              <a:ext uri="{FF2B5EF4-FFF2-40B4-BE49-F238E27FC236}">
                <a16:creationId xmlns:a16="http://schemas.microsoft.com/office/drawing/2014/main" id="{01A1DFEC-503D-41AC-88B4-C8692DD09DC8}"/>
              </a:ext>
            </a:extLst>
          </p:cNvPr>
          <p:cNvSpPr txBox="1"/>
          <p:nvPr/>
        </p:nvSpPr>
        <p:spPr>
          <a:xfrm>
            <a:off x="8478816" y="4371109"/>
            <a:ext cx="3713184" cy="1323439"/>
          </a:xfrm>
          <a:prstGeom prst="rect">
            <a:avLst/>
          </a:prstGeom>
          <a:noFill/>
        </p:spPr>
        <p:txBody>
          <a:bodyPr wrap="square" rtlCol="0">
            <a:spAutoFit/>
          </a:bodyPr>
          <a:lstStyle/>
          <a:p>
            <a:r>
              <a:rPr lang="sv-SE" sz="2000" dirty="0"/>
              <a:t>När andra gör misstag tänker du att de är lata/dåliga, men dina egna misstag beror bara på otur. </a:t>
            </a:r>
          </a:p>
        </p:txBody>
      </p:sp>
      <p:sp>
        <p:nvSpPr>
          <p:cNvPr id="21" name="textruta 20">
            <a:extLst>
              <a:ext uri="{FF2B5EF4-FFF2-40B4-BE49-F238E27FC236}">
                <a16:creationId xmlns:a16="http://schemas.microsoft.com/office/drawing/2014/main" id="{77C64C84-C0DB-4193-AB16-4EB049192940}"/>
              </a:ext>
            </a:extLst>
          </p:cNvPr>
          <p:cNvSpPr txBox="1"/>
          <p:nvPr/>
        </p:nvSpPr>
        <p:spPr>
          <a:xfrm>
            <a:off x="1243435" y="6010000"/>
            <a:ext cx="6345921" cy="523220"/>
          </a:xfrm>
          <a:prstGeom prst="rect">
            <a:avLst/>
          </a:prstGeom>
        </p:spPr>
        <p:style>
          <a:lnRef idx="1">
            <a:schemeClr val="dk1"/>
          </a:lnRef>
          <a:fillRef idx="3">
            <a:schemeClr val="dk1"/>
          </a:fillRef>
          <a:effectRef idx="2">
            <a:schemeClr val="dk1"/>
          </a:effectRef>
          <a:fontRef idx="minor">
            <a:schemeClr val="lt1"/>
          </a:fontRef>
        </p:style>
        <p:txBody>
          <a:bodyPr wrap="square" rtlCol="0">
            <a:spAutoFit/>
          </a:bodyPr>
          <a:lstStyle/>
          <a:p>
            <a:pPr algn="ctr"/>
            <a:r>
              <a:rPr lang="sv-SE" sz="2800" dirty="0"/>
              <a:t>Konkreta exempel på situationer?</a:t>
            </a:r>
          </a:p>
        </p:txBody>
      </p:sp>
    </p:spTree>
    <p:extLst>
      <p:ext uri="{BB962C8B-B14F-4D97-AF65-F5344CB8AC3E}">
        <p14:creationId xmlns:p14="http://schemas.microsoft.com/office/powerpoint/2010/main" val="373274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a:extLst>
              <a:ext uri="{FF2B5EF4-FFF2-40B4-BE49-F238E27FC236}">
                <a16:creationId xmlns:a16="http://schemas.microsoft.com/office/drawing/2014/main" id="{6DCCDAF8-E656-42B8-81C6-2CEB2F470FFF}"/>
              </a:ext>
            </a:extLst>
          </p:cNvPr>
          <p:cNvPicPr>
            <a:picLocks noGrp="1" noChangeAspect="1"/>
          </p:cNvPicPr>
          <p:nvPr>
            <p:ph type="pic" sz="quarter" idx="13"/>
          </p:nvPr>
        </p:nvPicPr>
        <p:blipFill>
          <a:blip r:embed="rId3" cstate="email">
            <a:extLst>
              <a:ext uri="{28A0092B-C50C-407E-A947-70E740481C1C}">
                <a14:useLocalDpi xmlns:a14="http://schemas.microsoft.com/office/drawing/2010/main"/>
              </a:ext>
            </a:extLst>
          </a:blip>
          <a:srcRect/>
          <a:stretch>
            <a:fillRect/>
          </a:stretch>
        </p:blipFill>
        <p:spPr>
          <a:xfrm>
            <a:off x="-795" y="0"/>
            <a:ext cx="5992626" cy="6858000"/>
          </a:xfrm>
        </p:spPr>
      </p:pic>
      <p:sp>
        <p:nvSpPr>
          <p:cNvPr id="3" name="Rubrik 2">
            <a:extLst>
              <a:ext uri="{FF2B5EF4-FFF2-40B4-BE49-F238E27FC236}">
                <a16:creationId xmlns:a16="http://schemas.microsoft.com/office/drawing/2014/main" id="{AC510AFF-1F30-4D73-BFAB-65F326FA82D6}"/>
              </a:ext>
            </a:extLst>
          </p:cNvPr>
          <p:cNvSpPr>
            <a:spLocks noGrp="1"/>
          </p:cNvSpPr>
          <p:nvPr>
            <p:ph type="title"/>
          </p:nvPr>
        </p:nvSpPr>
        <p:spPr/>
        <p:txBody>
          <a:bodyPr/>
          <a:lstStyle/>
          <a:p>
            <a:r>
              <a:rPr lang="sv-SE" dirty="0"/>
              <a:t>Kan vi tänka för mycket?</a:t>
            </a:r>
          </a:p>
        </p:txBody>
      </p:sp>
      <p:pic>
        <p:nvPicPr>
          <p:cNvPr id="7" name="Bildobjekt 6">
            <a:extLst>
              <a:ext uri="{FF2B5EF4-FFF2-40B4-BE49-F238E27FC236}">
                <a16:creationId xmlns:a16="http://schemas.microsoft.com/office/drawing/2014/main" id="{91D8EC44-114B-4124-8976-32B12D56637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5991831" y="2608720"/>
            <a:ext cx="6200169" cy="4249280"/>
          </a:xfrm>
          <a:prstGeom prst="rect">
            <a:avLst/>
          </a:prstGeom>
        </p:spPr>
      </p:pic>
    </p:spTree>
    <p:extLst>
      <p:ext uri="{BB962C8B-B14F-4D97-AF65-F5344CB8AC3E}">
        <p14:creationId xmlns:p14="http://schemas.microsoft.com/office/powerpoint/2010/main" val="301664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187FAD-0E45-4F39-87EC-BC64E8A34598}"/>
              </a:ext>
            </a:extLst>
          </p:cNvPr>
          <p:cNvSpPr>
            <a:spLocks noGrp="1"/>
          </p:cNvSpPr>
          <p:nvPr>
            <p:ph type="title"/>
          </p:nvPr>
        </p:nvSpPr>
        <p:spPr>
          <a:xfrm>
            <a:off x="1359514" y="1013077"/>
            <a:ext cx="9472971" cy="716142"/>
          </a:xfrm>
        </p:spPr>
        <p:txBody>
          <a:bodyPr/>
          <a:lstStyle/>
          <a:p>
            <a:pPr algn="ctr"/>
            <a:r>
              <a:rPr lang="sv-SE" dirty="0"/>
              <a:t>Kan man mäta tankar?</a:t>
            </a:r>
          </a:p>
        </p:txBody>
      </p:sp>
      <p:pic>
        <p:nvPicPr>
          <p:cNvPr id="5" name="Platshållare för innehåll 4" descr="Huvud med kugghjul">
            <a:extLst>
              <a:ext uri="{FF2B5EF4-FFF2-40B4-BE49-F238E27FC236}">
                <a16:creationId xmlns:a16="http://schemas.microsoft.com/office/drawing/2014/main" id="{17531078-8ED2-4613-A175-897640745D91}"/>
              </a:ext>
            </a:extLst>
          </p:cNvPr>
          <p:cNvPicPr>
            <a:picLocks noGrp="1" noChangeAspect="1"/>
          </p:cNvPicPr>
          <p:nvPr>
            <p:ph sz="quarter" idx="13"/>
          </p:nvPr>
        </p:nvPicPr>
        <p:blipFill>
          <a:blip r:embed="rId3">
            <a:extLst>
              <a:ext uri="{96DAC541-7B7A-43D3-8B79-37D633B846F1}">
                <asvg:svgBlip xmlns:asvg="http://schemas.microsoft.com/office/drawing/2016/SVG/main" r:embed="rId4"/>
              </a:ext>
            </a:extLst>
          </a:blip>
          <a:stretch>
            <a:fillRect/>
          </a:stretch>
        </p:blipFill>
        <p:spPr>
          <a:xfrm>
            <a:off x="4457462" y="2331912"/>
            <a:ext cx="3277076" cy="3277076"/>
          </a:xfrm>
        </p:spPr>
      </p:pic>
    </p:spTree>
    <p:extLst>
      <p:ext uri="{BB962C8B-B14F-4D97-AF65-F5344CB8AC3E}">
        <p14:creationId xmlns:p14="http://schemas.microsoft.com/office/powerpoint/2010/main" val="34740231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4C7D32-125B-B39A-20BD-80D3B2DBF841}"/>
              </a:ext>
            </a:extLst>
          </p:cNvPr>
          <p:cNvSpPr>
            <a:spLocks noGrp="1"/>
          </p:cNvSpPr>
          <p:nvPr>
            <p:ph type="title"/>
          </p:nvPr>
        </p:nvSpPr>
        <p:spPr/>
        <p:txBody>
          <a:bodyPr/>
          <a:lstStyle/>
          <a:p>
            <a:r>
              <a:rPr lang="sv-SE" b="0" dirty="0"/>
              <a:t>Hjärnan är formbar</a:t>
            </a:r>
            <a:br>
              <a:rPr lang="sv-SE" b="0" dirty="0"/>
            </a:br>
            <a:endParaRPr lang="sv-SE" dirty="0"/>
          </a:p>
        </p:txBody>
      </p:sp>
      <p:pic>
        <p:nvPicPr>
          <p:cNvPr id="6" name="Bildobjekt 5">
            <a:extLst>
              <a:ext uri="{FF2B5EF4-FFF2-40B4-BE49-F238E27FC236}">
                <a16:creationId xmlns:a16="http://schemas.microsoft.com/office/drawing/2014/main" id="{96C6DE0E-5DA4-43CA-8EFE-FE8666F4A43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0495" y="1685930"/>
            <a:ext cx="6336894" cy="4222946"/>
          </a:xfrm>
          <a:prstGeom prst="rect">
            <a:avLst/>
          </a:prstGeom>
        </p:spPr>
      </p:pic>
    </p:spTree>
    <p:extLst>
      <p:ext uri="{BB962C8B-B14F-4D97-AF65-F5344CB8AC3E}">
        <p14:creationId xmlns:p14="http://schemas.microsoft.com/office/powerpoint/2010/main" val="40026801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innehåll 5" descr="Calanques Nationalpark Frankrike">
            <a:extLst>
              <a:ext uri="{FF2B5EF4-FFF2-40B4-BE49-F238E27FC236}">
                <a16:creationId xmlns:a16="http://schemas.microsoft.com/office/drawing/2014/main" id="{6FE2311F-E3B3-5A05-DF59-1033BD22F819}"/>
              </a:ext>
            </a:extLst>
          </p:cNvPr>
          <p:cNvPicPr>
            <a:picLocks noGrp="1" noChangeAspect="1"/>
          </p:cNvPicPr>
          <p:nvPr>
            <p:ph sz="quarter" idx="13"/>
          </p:nvPr>
        </p:nvPicPr>
        <p:blipFill>
          <a:blip r:embed="rId3" cstate="email">
            <a:extLst>
              <a:ext uri="{28A0092B-C50C-407E-A947-70E740481C1C}">
                <a14:useLocalDpi xmlns:a14="http://schemas.microsoft.com/office/drawing/2010/main"/>
              </a:ext>
            </a:extLst>
          </a:blip>
          <a:srcRect r="-2"/>
          <a:stretch/>
        </p:blipFill>
        <p:spPr>
          <a:xfrm>
            <a:off x="0" y="1"/>
            <a:ext cx="12192000" cy="6858000"/>
          </a:xfrm>
          <a:noFill/>
        </p:spPr>
      </p:pic>
      <p:sp>
        <p:nvSpPr>
          <p:cNvPr id="7" name="Ellips 6">
            <a:extLst>
              <a:ext uri="{FF2B5EF4-FFF2-40B4-BE49-F238E27FC236}">
                <a16:creationId xmlns:a16="http://schemas.microsoft.com/office/drawing/2014/main" id="{554824A1-0A20-DCED-D99B-1C0463CCFA02}"/>
              </a:ext>
            </a:extLst>
          </p:cNvPr>
          <p:cNvSpPr/>
          <p:nvPr/>
        </p:nvSpPr>
        <p:spPr>
          <a:xfrm>
            <a:off x="2438399" y="4519456"/>
            <a:ext cx="1378226" cy="1298713"/>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1. </a:t>
            </a:r>
            <a:r>
              <a:rPr lang="sv-SE" dirty="0" err="1">
                <a:solidFill>
                  <a:schemeClr val="tx1"/>
                </a:solidFill>
              </a:rPr>
              <a:t>Obser-vera</a:t>
            </a:r>
            <a:endParaRPr lang="sv-SE" dirty="0">
              <a:solidFill>
                <a:schemeClr val="tx1"/>
              </a:solidFill>
            </a:endParaRPr>
          </a:p>
        </p:txBody>
      </p:sp>
      <p:sp>
        <p:nvSpPr>
          <p:cNvPr id="9" name="Ellips 8">
            <a:extLst>
              <a:ext uri="{FF2B5EF4-FFF2-40B4-BE49-F238E27FC236}">
                <a16:creationId xmlns:a16="http://schemas.microsoft.com/office/drawing/2014/main" id="{D07A99E9-CB4F-7A7F-8CC0-EAF2F6F2B692}"/>
              </a:ext>
            </a:extLst>
          </p:cNvPr>
          <p:cNvSpPr/>
          <p:nvPr/>
        </p:nvSpPr>
        <p:spPr>
          <a:xfrm>
            <a:off x="4802017" y="3249842"/>
            <a:ext cx="1378226" cy="1298713"/>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2. Testa nytt</a:t>
            </a:r>
          </a:p>
        </p:txBody>
      </p:sp>
      <p:sp>
        <p:nvSpPr>
          <p:cNvPr id="11" name="Ellips 10">
            <a:extLst>
              <a:ext uri="{FF2B5EF4-FFF2-40B4-BE49-F238E27FC236}">
                <a16:creationId xmlns:a16="http://schemas.microsoft.com/office/drawing/2014/main" id="{2835C891-DFCA-4147-9E4D-E2A0DF285D55}"/>
              </a:ext>
            </a:extLst>
          </p:cNvPr>
          <p:cNvSpPr/>
          <p:nvPr/>
        </p:nvSpPr>
        <p:spPr>
          <a:xfrm>
            <a:off x="6805936" y="2309453"/>
            <a:ext cx="1378226" cy="1298713"/>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3. Skriv</a:t>
            </a:r>
          </a:p>
        </p:txBody>
      </p:sp>
      <p:sp>
        <p:nvSpPr>
          <p:cNvPr id="12" name="Ellips 11">
            <a:extLst>
              <a:ext uri="{FF2B5EF4-FFF2-40B4-BE49-F238E27FC236}">
                <a16:creationId xmlns:a16="http://schemas.microsoft.com/office/drawing/2014/main" id="{E6FA7638-3FC7-4FD5-8148-8F91F56C4D74}"/>
              </a:ext>
            </a:extLst>
          </p:cNvPr>
          <p:cNvSpPr/>
          <p:nvPr/>
        </p:nvSpPr>
        <p:spPr>
          <a:xfrm>
            <a:off x="8809855" y="1517649"/>
            <a:ext cx="1378226" cy="1298713"/>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4. Stanna upp</a:t>
            </a:r>
          </a:p>
        </p:txBody>
      </p:sp>
      <p:sp>
        <p:nvSpPr>
          <p:cNvPr id="13" name="Ellips 12">
            <a:extLst>
              <a:ext uri="{FF2B5EF4-FFF2-40B4-BE49-F238E27FC236}">
                <a16:creationId xmlns:a16="http://schemas.microsoft.com/office/drawing/2014/main" id="{E62EDBB1-778E-4A81-908D-D8D635F98263}"/>
              </a:ext>
            </a:extLst>
          </p:cNvPr>
          <p:cNvSpPr/>
          <p:nvPr/>
        </p:nvSpPr>
        <p:spPr>
          <a:xfrm>
            <a:off x="10467198" y="689541"/>
            <a:ext cx="1404972" cy="1298713"/>
          </a:xfrm>
          <a:prstGeom prst="ellipse">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5. Träna, håll i</a:t>
            </a:r>
          </a:p>
        </p:txBody>
      </p:sp>
    </p:spTree>
    <p:extLst>
      <p:ext uri="{BB962C8B-B14F-4D97-AF65-F5344CB8AC3E}">
        <p14:creationId xmlns:p14="http://schemas.microsoft.com/office/powerpoint/2010/main" val="27950255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9BB1403-8826-6463-E5B3-A65DE6FB979C}"/>
              </a:ext>
            </a:extLst>
          </p:cNvPr>
          <p:cNvSpPr>
            <a:spLocks noGrp="1"/>
          </p:cNvSpPr>
          <p:nvPr>
            <p:ph type="title"/>
          </p:nvPr>
        </p:nvSpPr>
        <p:spPr/>
        <p:txBody>
          <a:bodyPr/>
          <a:lstStyle/>
          <a:p>
            <a:r>
              <a:rPr lang="sv-SE" dirty="0"/>
              <a:t>Övning – nya tankemönster</a:t>
            </a:r>
          </a:p>
        </p:txBody>
      </p:sp>
      <p:graphicFrame>
        <p:nvGraphicFramePr>
          <p:cNvPr id="4" name="Platshållare för innehåll 3">
            <a:extLst>
              <a:ext uri="{FF2B5EF4-FFF2-40B4-BE49-F238E27FC236}">
                <a16:creationId xmlns:a16="http://schemas.microsoft.com/office/drawing/2014/main" id="{818BF147-21CD-5224-4876-A71D5E586B2C}"/>
              </a:ext>
            </a:extLst>
          </p:cNvPr>
          <p:cNvGraphicFramePr>
            <a:graphicFrameLocks noGrp="1"/>
          </p:cNvGraphicFramePr>
          <p:nvPr>
            <p:ph sz="quarter" idx="13"/>
            <p:extLst>
              <p:ext uri="{D42A27DB-BD31-4B8C-83A1-F6EECF244321}">
                <p14:modId xmlns:p14="http://schemas.microsoft.com/office/powerpoint/2010/main" val="3471652853"/>
              </p:ext>
            </p:extLst>
          </p:nvPr>
        </p:nvGraphicFramePr>
        <p:xfrm>
          <a:off x="947738" y="1692707"/>
          <a:ext cx="9472611" cy="3754120"/>
        </p:xfrm>
        <a:graphic>
          <a:graphicData uri="http://schemas.openxmlformats.org/drawingml/2006/table">
            <a:tbl>
              <a:tblPr firstRow="1" bandRow="1">
                <a:tableStyleId>{5C22544A-7EE6-4342-B048-85BDC9FD1C3A}</a:tableStyleId>
              </a:tblPr>
              <a:tblGrid>
                <a:gridCol w="2881780">
                  <a:extLst>
                    <a:ext uri="{9D8B030D-6E8A-4147-A177-3AD203B41FA5}">
                      <a16:colId xmlns:a16="http://schemas.microsoft.com/office/drawing/2014/main" val="2124892132"/>
                    </a:ext>
                  </a:extLst>
                </a:gridCol>
                <a:gridCol w="3433294">
                  <a:extLst>
                    <a:ext uri="{9D8B030D-6E8A-4147-A177-3AD203B41FA5}">
                      <a16:colId xmlns:a16="http://schemas.microsoft.com/office/drawing/2014/main" val="1537986944"/>
                    </a:ext>
                  </a:extLst>
                </a:gridCol>
                <a:gridCol w="3157537">
                  <a:extLst>
                    <a:ext uri="{9D8B030D-6E8A-4147-A177-3AD203B41FA5}">
                      <a16:colId xmlns:a16="http://schemas.microsoft.com/office/drawing/2014/main" val="2254443036"/>
                    </a:ext>
                  </a:extLst>
                </a:gridCol>
              </a:tblGrid>
              <a:tr h="370840">
                <a:tc>
                  <a:txBody>
                    <a:bodyPr/>
                    <a:lstStyle/>
                    <a:p>
                      <a:r>
                        <a:rPr lang="sv-SE" dirty="0"/>
                        <a:t>Situation</a:t>
                      </a:r>
                    </a:p>
                  </a:txBody>
                  <a:tcPr>
                    <a:solidFill>
                      <a:schemeClr val="bg1">
                        <a:lumMod val="65000"/>
                      </a:schemeClr>
                    </a:solidFill>
                  </a:tcPr>
                </a:tc>
                <a:tc>
                  <a:txBody>
                    <a:bodyPr/>
                    <a:lstStyle/>
                    <a:p>
                      <a:r>
                        <a:rPr lang="sv-SE" dirty="0"/>
                        <a:t>Självkritisk tanke</a:t>
                      </a:r>
                    </a:p>
                  </a:txBody>
                  <a:tcPr>
                    <a:solidFill>
                      <a:schemeClr val="bg1">
                        <a:lumMod val="65000"/>
                      </a:schemeClr>
                    </a:solidFill>
                  </a:tcPr>
                </a:tc>
                <a:tc>
                  <a:txBody>
                    <a:bodyPr/>
                    <a:lstStyle/>
                    <a:p>
                      <a:r>
                        <a:rPr lang="sv-SE" dirty="0"/>
                        <a:t>Alternativ tanke</a:t>
                      </a:r>
                    </a:p>
                  </a:txBody>
                  <a:tcPr>
                    <a:solidFill>
                      <a:schemeClr val="bg1">
                        <a:lumMod val="65000"/>
                      </a:schemeClr>
                    </a:solidFill>
                  </a:tcPr>
                </a:tc>
                <a:extLst>
                  <a:ext uri="{0D108BD9-81ED-4DB2-BD59-A6C34878D82A}">
                    <a16:rowId xmlns:a16="http://schemas.microsoft.com/office/drawing/2014/main" val="2965865420"/>
                  </a:ext>
                </a:extLst>
              </a:tr>
              <a:tr h="370840">
                <a:tc>
                  <a:txBody>
                    <a:bodyPr/>
                    <a:lstStyle/>
                    <a:p>
                      <a:r>
                        <a:rPr lang="sv-SE" dirty="0"/>
                        <a:t>Jag tappar mobilen i asfalten så att skärmen spricker</a:t>
                      </a:r>
                    </a:p>
                  </a:txBody>
                  <a:tcPr/>
                </a:tc>
                <a:tc>
                  <a:txBody>
                    <a:bodyPr/>
                    <a:lstStyle/>
                    <a:p>
                      <a:endParaRPr lang="sv-SE"/>
                    </a:p>
                  </a:txBody>
                  <a:tcPr/>
                </a:tc>
                <a:tc>
                  <a:txBody>
                    <a:bodyPr/>
                    <a:lstStyle/>
                    <a:p>
                      <a:endParaRPr lang="sv-SE"/>
                    </a:p>
                  </a:txBody>
                  <a:tcPr/>
                </a:tc>
                <a:extLst>
                  <a:ext uri="{0D108BD9-81ED-4DB2-BD59-A6C34878D82A}">
                    <a16:rowId xmlns:a16="http://schemas.microsoft.com/office/drawing/2014/main" val="3756521389"/>
                  </a:ext>
                </a:extLst>
              </a:tr>
              <a:tr h="370840">
                <a:tc>
                  <a:txBody>
                    <a:bodyPr/>
                    <a:lstStyle/>
                    <a:p>
                      <a:r>
                        <a:rPr lang="sv-SE" dirty="0"/>
                        <a:t>En i klassen kommenterar att jag kommer sent ofta</a:t>
                      </a:r>
                    </a:p>
                    <a:p>
                      <a:endParaRPr lang="sv-SE" dirty="0"/>
                    </a:p>
                  </a:txBody>
                  <a:tcPr/>
                </a:tc>
                <a:tc>
                  <a:txBody>
                    <a:bodyPr/>
                    <a:lstStyle/>
                    <a:p>
                      <a:endParaRPr lang="sv-SE"/>
                    </a:p>
                  </a:txBody>
                  <a:tcPr/>
                </a:tc>
                <a:tc>
                  <a:txBody>
                    <a:bodyPr/>
                    <a:lstStyle/>
                    <a:p>
                      <a:endParaRPr lang="sv-SE"/>
                    </a:p>
                  </a:txBody>
                  <a:tcPr/>
                </a:tc>
                <a:extLst>
                  <a:ext uri="{0D108BD9-81ED-4DB2-BD59-A6C34878D82A}">
                    <a16:rowId xmlns:a16="http://schemas.microsoft.com/office/drawing/2014/main" val="3715758436"/>
                  </a:ext>
                </a:extLst>
              </a:tr>
              <a:tr h="370840">
                <a:tc>
                  <a:txBody>
                    <a:bodyPr/>
                    <a:lstStyle/>
                    <a:p>
                      <a:r>
                        <a:rPr lang="sv-SE" dirty="0"/>
                        <a:t>Jag har skrivit klart en uppsats som ska lämnas in i skolan</a:t>
                      </a:r>
                    </a:p>
                  </a:txBody>
                  <a:tcPr/>
                </a:tc>
                <a:tc>
                  <a:txBody>
                    <a:bodyPr/>
                    <a:lstStyle/>
                    <a:p>
                      <a:endParaRPr lang="sv-SE" dirty="0"/>
                    </a:p>
                  </a:txBody>
                  <a:tcPr/>
                </a:tc>
                <a:tc>
                  <a:txBody>
                    <a:bodyPr/>
                    <a:lstStyle/>
                    <a:p>
                      <a:endParaRPr lang="sv-SE" dirty="0"/>
                    </a:p>
                  </a:txBody>
                  <a:tcPr/>
                </a:tc>
                <a:extLst>
                  <a:ext uri="{0D108BD9-81ED-4DB2-BD59-A6C34878D82A}">
                    <a16:rowId xmlns:a16="http://schemas.microsoft.com/office/drawing/2014/main" val="800099764"/>
                  </a:ext>
                </a:extLst>
              </a:tr>
              <a:tr h="370840">
                <a:tc>
                  <a:txBody>
                    <a:bodyPr/>
                    <a:lstStyle/>
                    <a:p>
                      <a:r>
                        <a:rPr lang="sv-SE" dirty="0"/>
                        <a:t>[beskriv en egen situation]</a:t>
                      </a:r>
                    </a:p>
                    <a:p>
                      <a:endParaRPr lang="sv-SE" dirty="0"/>
                    </a:p>
                    <a:p>
                      <a:endParaRPr lang="sv-SE" dirty="0"/>
                    </a:p>
                  </a:txBody>
                  <a:tcPr/>
                </a:tc>
                <a:tc>
                  <a:txBody>
                    <a:bodyPr/>
                    <a:lstStyle/>
                    <a:p>
                      <a:endParaRPr lang="sv-SE" dirty="0"/>
                    </a:p>
                  </a:txBody>
                  <a:tcPr/>
                </a:tc>
                <a:tc>
                  <a:txBody>
                    <a:bodyPr/>
                    <a:lstStyle/>
                    <a:p>
                      <a:endParaRPr lang="sv-SE" dirty="0"/>
                    </a:p>
                  </a:txBody>
                  <a:tcPr/>
                </a:tc>
                <a:extLst>
                  <a:ext uri="{0D108BD9-81ED-4DB2-BD59-A6C34878D82A}">
                    <a16:rowId xmlns:a16="http://schemas.microsoft.com/office/drawing/2014/main" val="2476202591"/>
                  </a:ext>
                </a:extLst>
              </a:tr>
            </a:tbl>
          </a:graphicData>
        </a:graphic>
      </p:graphicFrame>
    </p:spTree>
    <p:extLst>
      <p:ext uri="{BB962C8B-B14F-4D97-AF65-F5344CB8AC3E}">
        <p14:creationId xmlns:p14="http://schemas.microsoft.com/office/powerpoint/2010/main" val="9245548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innehåll 4">
            <a:extLst>
              <a:ext uri="{FF2B5EF4-FFF2-40B4-BE49-F238E27FC236}">
                <a16:creationId xmlns:a16="http://schemas.microsoft.com/office/drawing/2014/main" id="{0DCE0EA6-CECD-498E-A5E4-1C229457779F}"/>
              </a:ext>
            </a:extLst>
          </p:cNvPr>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632355" y="166248"/>
            <a:ext cx="9559645" cy="6691752"/>
          </a:xfrm>
          <a:solidFill>
            <a:schemeClr val="bg1"/>
          </a:solidFill>
        </p:spPr>
      </p:pic>
      <p:sp>
        <p:nvSpPr>
          <p:cNvPr id="3" name="Rektangel 2">
            <a:extLst>
              <a:ext uri="{FF2B5EF4-FFF2-40B4-BE49-F238E27FC236}">
                <a16:creationId xmlns:a16="http://schemas.microsoft.com/office/drawing/2014/main" id="{519EDAE4-168E-4BF3-904F-CD765879587B}"/>
              </a:ext>
            </a:extLst>
          </p:cNvPr>
          <p:cNvSpPr/>
          <p:nvPr/>
        </p:nvSpPr>
        <p:spPr>
          <a:xfrm>
            <a:off x="525517" y="6091588"/>
            <a:ext cx="6096000" cy="600164"/>
          </a:xfrm>
          <a:prstGeom prst="rect">
            <a:avLst/>
          </a:prstGeom>
        </p:spPr>
        <p:txBody>
          <a:bodyPr>
            <a:spAutoFit/>
          </a:bodyPr>
          <a:lstStyle/>
          <a:p>
            <a:r>
              <a:rPr lang="sv-SE" sz="1100" dirty="0"/>
              <a:t>Biorender.com</a:t>
            </a:r>
          </a:p>
          <a:p>
            <a:r>
              <a:rPr lang="sv-SE" sz="1100" dirty="0"/>
              <a:t>Matthew </a:t>
            </a:r>
            <a:r>
              <a:rPr lang="sv-SE" sz="1100" dirty="0" err="1"/>
              <a:t>Swire</a:t>
            </a:r>
            <a:r>
              <a:rPr lang="sv-SE" sz="1100" dirty="0"/>
              <a:t> (</a:t>
            </a:r>
            <a:r>
              <a:rPr lang="sv-SE" sz="1100" dirty="0" err="1"/>
              <a:t>Creator</a:t>
            </a:r>
            <a:r>
              <a:rPr lang="sv-SE" sz="1100" dirty="0"/>
              <a:t>)</a:t>
            </a:r>
          </a:p>
          <a:p>
            <a:r>
              <a:rPr lang="sv-SE" sz="1100" dirty="0" err="1"/>
              <a:t>Nima</a:t>
            </a:r>
            <a:r>
              <a:rPr lang="sv-SE" sz="1100" dirty="0"/>
              <a:t> </a:t>
            </a:r>
            <a:r>
              <a:rPr lang="sv-SE" sz="1100" dirty="0" err="1"/>
              <a:t>Vaezzadeh</a:t>
            </a:r>
            <a:endParaRPr lang="sv-SE" sz="1100" dirty="0"/>
          </a:p>
        </p:txBody>
      </p:sp>
      <p:sp>
        <p:nvSpPr>
          <p:cNvPr id="4" name="textruta 3">
            <a:extLst>
              <a:ext uri="{FF2B5EF4-FFF2-40B4-BE49-F238E27FC236}">
                <a16:creationId xmlns:a16="http://schemas.microsoft.com/office/drawing/2014/main" id="{F50F25E7-E950-4A24-83D5-425076D2E980}"/>
              </a:ext>
            </a:extLst>
          </p:cNvPr>
          <p:cNvSpPr txBox="1"/>
          <p:nvPr/>
        </p:nvSpPr>
        <p:spPr>
          <a:xfrm>
            <a:off x="211666" y="1051426"/>
            <a:ext cx="2734540" cy="4154984"/>
          </a:xfrm>
          <a:prstGeom prst="rect">
            <a:avLst/>
          </a:prstGeom>
          <a:noFill/>
        </p:spPr>
        <p:txBody>
          <a:bodyPr wrap="square" rtlCol="0">
            <a:spAutoFit/>
          </a:bodyPr>
          <a:lstStyle/>
          <a:p>
            <a:pPr marL="342900" indent="-342900">
              <a:buFont typeface="Arial" panose="020B0604020202020204" pitchFamily="34" charset="0"/>
              <a:buChar char="•"/>
            </a:pPr>
            <a:r>
              <a:rPr lang="sv-SE" sz="2400" dirty="0"/>
              <a:t>Nya tankemönster = lärande</a:t>
            </a:r>
            <a:br>
              <a:rPr lang="sv-SE" sz="2400" dirty="0"/>
            </a:br>
            <a:endParaRPr lang="sv-SE" sz="2400" dirty="0"/>
          </a:p>
          <a:p>
            <a:pPr marL="342900" indent="-342900">
              <a:buFont typeface="Arial" panose="020B0604020202020204" pitchFamily="34" charset="0"/>
              <a:buChar char="•"/>
            </a:pPr>
            <a:r>
              <a:rPr lang="sv-SE" sz="2400" dirty="0"/>
              <a:t>Starkare nervkopplingar (synapser)</a:t>
            </a:r>
            <a:br>
              <a:rPr lang="sv-SE" sz="2400" dirty="0"/>
            </a:br>
            <a:endParaRPr lang="sv-SE" sz="2400" dirty="0"/>
          </a:p>
          <a:p>
            <a:pPr marL="342900" indent="-342900">
              <a:buFont typeface="Arial" panose="020B0604020202020204" pitchFamily="34" charset="0"/>
              <a:buChar char="•"/>
            </a:pPr>
            <a:r>
              <a:rPr lang="sv-SE" sz="2400" dirty="0" err="1"/>
              <a:t>Myelinisering</a:t>
            </a:r>
            <a:br>
              <a:rPr lang="sv-SE" sz="2400" dirty="0"/>
            </a:br>
            <a:r>
              <a:rPr lang="sv-SE" sz="2400" dirty="0"/>
              <a:t>(nytt, eller utökat)</a:t>
            </a:r>
          </a:p>
        </p:txBody>
      </p:sp>
    </p:spTree>
    <p:extLst>
      <p:ext uri="{BB962C8B-B14F-4D97-AF65-F5344CB8AC3E}">
        <p14:creationId xmlns:p14="http://schemas.microsoft.com/office/powerpoint/2010/main" val="21099324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1544593-7C0D-4C8E-9E13-6D36B44CECE6}"/>
              </a:ext>
            </a:extLst>
          </p:cNvPr>
          <p:cNvSpPr>
            <a:spLocks noGrp="1"/>
          </p:cNvSpPr>
          <p:nvPr>
            <p:ph type="title"/>
          </p:nvPr>
        </p:nvSpPr>
        <p:spPr/>
        <p:txBody>
          <a:bodyPr/>
          <a:lstStyle/>
          <a:p>
            <a:r>
              <a:rPr lang="sv-SE" dirty="0"/>
              <a:t>Hängde du med?</a:t>
            </a:r>
          </a:p>
        </p:txBody>
      </p:sp>
      <p:sp>
        <p:nvSpPr>
          <p:cNvPr id="3" name="Platshållare för innehåll 2">
            <a:extLst>
              <a:ext uri="{FF2B5EF4-FFF2-40B4-BE49-F238E27FC236}">
                <a16:creationId xmlns:a16="http://schemas.microsoft.com/office/drawing/2014/main" id="{AD595C60-F9B3-4D00-A73C-EB188A823C34}"/>
              </a:ext>
            </a:extLst>
          </p:cNvPr>
          <p:cNvSpPr>
            <a:spLocks noGrp="1"/>
          </p:cNvSpPr>
          <p:nvPr>
            <p:ph sz="quarter" idx="13"/>
          </p:nvPr>
        </p:nvSpPr>
        <p:spPr/>
        <p:txBody>
          <a:bodyPr/>
          <a:lstStyle/>
          <a:p>
            <a:pPr marL="342900" indent="-342900">
              <a:lnSpc>
                <a:spcPct val="150000"/>
              </a:lnSpc>
              <a:buFont typeface="+mj-lt"/>
              <a:buAutoNum type="arabicPeriod"/>
            </a:pPr>
            <a:r>
              <a:rPr lang="sv-SE" dirty="0"/>
              <a:t>Vad är en tanke rent biologiskt? </a:t>
            </a:r>
          </a:p>
          <a:p>
            <a:pPr marL="342900" indent="-342900">
              <a:lnSpc>
                <a:spcPct val="150000"/>
              </a:lnSpc>
              <a:buFont typeface="+mj-lt"/>
              <a:buAutoNum type="arabicPeriod"/>
            </a:pPr>
            <a:r>
              <a:rPr lang="sv-SE" dirty="0"/>
              <a:t>Var i hjärnan tänker vi mest?</a:t>
            </a:r>
          </a:p>
          <a:p>
            <a:pPr marL="342900" indent="-342900">
              <a:lnSpc>
                <a:spcPct val="150000"/>
              </a:lnSpc>
              <a:buFont typeface="+mj-lt"/>
              <a:buAutoNum type="arabicPeriod"/>
            </a:pPr>
            <a:r>
              <a:rPr lang="sv-SE" dirty="0"/>
              <a:t>Ge ett exempel på hur tankar, förnimmelser, känslor och beteenden hör ihop och påverkar varandra?</a:t>
            </a:r>
          </a:p>
          <a:p>
            <a:pPr marL="342900" indent="-342900">
              <a:lnSpc>
                <a:spcPct val="150000"/>
              </a:lnSpc>
              <a:buFont typeface="+mj-lt"/>
              <a:buAutoNum type="arabicPeriod"/>
            </a:pPr>
            <a:r>
              <a:rPr lang="sv-SE" dirty="0"/>
              <a:t>Vad innebär det rent biologiskt att hjärnan rensar och effektiviserar tankemönster?</a:t>
            </a:r>
          </a:p>
          <a:p>
            <a:pPr marL="342900" indent="-342900">
              <a:lnSpc>
                <a:spcPct val="150000"/>
              </a:lnSpc>
              <a:buFont typeface="+mj-lt"/>
              <a:buAutoNum type="arabicPeriod"/>
            </a:pPr>
            <a:r>
              <a:rPr lang="sv-SE" dirty="0"/>
              <a:t>Vilka evolutionära förklaringar finns till varför människor tänker så mycket?</a:t>
            </a:r>
          </a:p>
          <a:p>
            <a:pPr marL="342900" indent="-342900">
              <a:lnSpc>
                <a:spcPct val="150000"/>
              </a:lnSpc>
              <a:buFont typeface="+mj-lt"/>
              <a:buAutoNum type="arabicPeriod"/>
            </a:pPr>
            <a:r>
              <a:rPr lang="sv-SE" dirty="0"/>
              <a:t>Ge några olika exempel på hur tankar och beteenden kan påverkas av att hjärnan sparar energi?</a:t>
            </a:r>
          </a:p>
          <a:p>
            <a:pPr marL="342900" indent="-342900">
              <a:lnSpc>
                <a:spcPct val="150000"/>
              </a:lnSpc>
              <a:buFont typeface="+mj-lt"/>
              <a:buAutoNum type="arabicPeriod"/>
            </a:pPr>
            <a:r>
              <a:rPr lang="sv-SE" dirty="0"/>
              <a:t>Vad menas med att hjärnan är plastisk?</a:t>
            </a:r>
          </a:p>
        </p:txBody>
      </p:sp>
    </p:spTree>
    <p:extLst>
      <p:ext uri="{BB962C8B-B14F-4D97-AF65-F5344CB8AC3E}">
        <p14:creationId xmlns:p14="http://schemas.microsoft.com/office/powerpoint/2010/main" val="10507965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nlinemedia 2" title="How a Brain Implant and AI Gave a Woman with Paralysis Her Voice Back">
            <a:hlinkClick r:id="" action="ppaction://media"/>
            <a:extLst>
              <a:ext uri="{FF2B5EF4-FFF2-40B4-BE49-F238E27FC236}">
                <a16:creationId xmlns:a16="http://schemas.microsoft.com/office/drawing/2014/main" id="{15A591FD-7446-4826-8EC8-CB3E916C4B2F}"/>
              </a:ext>
            </a:extLst>
          </p:cNvPr>
          <p:cNvPicPr>
            <a:picLocks noRot="1" noChangeAspect="1"/>
          </p:cNvPicPr>
          <p:nvPr>
            <a:videoFile r:link="rId1"/>
          </p:nvPr>
        </p:nvPicPr>
        <p:blipFill>
          <a:blip r:embed="rId4"/>
          <a:stretch>
            <a:fillRect/>
          </a:stretch>
        </p:blipFill>
        <p:spPr>
          <a:xfrm>
            <a:off x="2007220" y="900312"/>
            <a:ext cx="7627434" cy="4309500"/>
          </a:xfrm>
          <a:prstGeom prst="rect">
            <a:avLst/>
          </a:prstGeom>
        </p:spPr>
      </p:pic>
    </p:spTree>
    <p:extLst>
      <p:ext uri="{BB962C8B-B14F-4D97-AF65-F5344CB8AC3E}">
        <p14:creationId xmlns:p14="http://schemas.microsoft.com/office/powerpoint/2010/main" val="23561090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objekt 7">
            <a:extLst>
              <a:ext uri="{FF2B5EF4-FFF2-40B4-BE49-F238E27FC236}">
                <a16:creationId xmlns:a16="http://schemas.microsoft.com/office/drawing/2014/main" id="{85BD9DBE-8EDD-483A-8C2C-0C0310737145}"/>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4828000" y="1522252"/>
            <a:ext cx="4572853" cy="4707348"/>
          </a:xfrm>
          <a:prstGeom prst="rect">
            <a:avLst/>
          </a:prstGeom>
        </p:spPr>
      </p:pic>
      <p:cxnSp>
        <p:nvCxnSpPr>
          <p:cNvPr id="10" name="Rak koppling 9">
            <a:extLst>
              <a:ext uri="{FF2B5EF4-FFF2-40B4-BE49-F238E27FC236}">
                <a16:creationId xmlns:a16="http://schemas.microsoft.com/office/drawing/2014/main" id="{D5860BE5-41C5-4E9E-8D32-24530D80B575}"/>
              </a:ext>
            </a:extLst>
          </p:cNvPr>
          <p:cNvCxnSpPr>
            <a:cxnSpLocks/>
          </p:cNvCxnSpPr>
          <p:nvPr/>
        </p:nvCxnSpPr>
        <p:spPr>
          <a:xfrm flipH="1" flipV="1">
            <a:off x="5151512" y="702643"/>
            <a:ext cx="1526691" cy="12391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Rak koppling 15">
            <a:extLst>
              <a:ext uri="{FF2B5EF4-FFF2-40B4-BE49-F238E27FC236}">
                <a16:creationId xmlns:a16="http://schemas.microsoft.com/office/drawing/2014/main" id="{AC5B6359-D05A-4E53-97B4-4026F7665CF1}"/>
              </a:ext>
            </a:extLst>
          </p:cNvPr>
          <p:cNvCxnSpPr>
            <a:cxnSpLocks/>
          </p:cNvCxnSpPr>
          <p:nvPr/>
        </p:nvCxnSpPr>
        <p:spPr>
          <a:xfrm flipV="1">
            <a:off x="5151512" y="1941816"/>
            <a:ext cx="1526690" cy="1332577"/>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ruta 19">
            <a:extLst>
              <a:ext uri="{FF2B5EF4-FFF2-40B4-BE49-F238E27FC236}">
                <a16:creationId xmlns:a16="http://schemas.microsoft.com/office/drawing/2014/main" id="{725C68C2-E444-4AA7-814E-D3215941AFD8}"/>
              </a:ext>
            </a:extLst>
          </p:cNvPr>
          <p:cNvSpPr txBox="1"/>
          <p:nvPr/>
        </p:nvSpPr>
        <p:spPr>
          <a:xfrm>
            <a:off x="8752113" y="1110343"/>
            <a:ext cx="2735251" cy="2677656"/>
          </a:xfrm>
          <a:prstGeom prst="rect">
            <a:avLst/>
          </a:prstGeom>
          <a:noFill/>
        </p:spPr>
        <p:txBody>
          <a:bodyPr wrap="square" rtlCol="0">
            <a:spAutoFit/>
          </a:bodyPr>
          <a:lstStyle/>
          <a:p>
            <a:r>
              <a:rPr lang="sv-SE" sz="2800" dirty="0"/>
              <a:t>Hur många tankar per dag?</a:t>
            </a:r>
          </a:p>
          <a:p>
            <a:endParaRPr lang="sv-SE" sz="2800" dirty="0"/>
          </a:p>
          <a:p>
            <a:r>
              <a:rPr lang="sv-SE" sz="2800" dirty="0"/>
              <a:t>1. 600</a:t>
            </a:r>
          </a:p>
          <a:p>
            <a:r>
              <a:rPr lang="sv-SE" sz="2800" dirty="0"/>
              <a:t>X. 6000</a:t>
            </a:r>
          </a:p>
          <a:p>
            <a:r>
              <a:rPr lang="sv-SE" sz="2800" dirty="0"/>
              <a:t>2. 60000</a:t>
            </a:r>
          </a:p>
        </p:txBody>
      </p:sp>
      <p:sp>
        <p:nvSpPr>
          <p:cNvPr id="5" name="textruta 4">
            <a:extLst>
              <a:ext uri="{FF2B5EF4-FFF2-40B4-BE49-F238E27FC236}">
                <a16:creationId xmlns:a16="http://schemas.microsoft.com/office/drawing/2014/main" id="{255CFE4E-8CD0-4C74-9976-B5A4B2185D6D}"/>
              </a:ext>
            </a:extLst>
          </p:cNvPr>
          <p:cNvSpPr txBox="1"/>
          <p:nvPr/>
        </p:nvSpPr>
        <p:spPr>
          <a:xfrm>
            <a:off x="579512" y="3306609"/>
            <a:ext cx="3179028" cy="276999"/>
          </a:xfrm>
          <a:prstGeom prst="rect">
            <a:avLst/>
          </a:prstGeom>
          <a:noFill/>
        </p:spPr>
        <p:txBody>
          <a:bodyPr wrap="square" rtlCol="0">
            <a:spAutoFit/>
          </a:bodyPr>
          <a:lstStyle/>
          <a:p>
            <a:r>
              <a:rPr lang="en-US" sz="1200" dirty="0"/>
              <a:t>Video: </a:t>
            </a:r>
            <a:r>
              <a:rPr lang="en-US" sz="1200" dirty="0">
                <a:hlinkClick r:id="rId6">
                  <a:extLst>
                    <a:ext uri="{A12FA001-AC4F-418D-AE19-62706E023703}">
                      <ahyp:hlinkClr xmlns:ahyp="http://schemas.microsoft.com/office/drawing/2018/hyperlinkcolor" val="tx"/>
                    </a:ext>
                  </a:extLst>
                </a:hlinkClick>
              </a:rPr>
              <a:t>Ahsan Ashraf</a:t>
            </a:r>
            <a:r>
              <a:rPr lang="en-US" sz="1200" dirty="0"/>
              <a:t> (</a:t>
            </a:r>
            <a:r>
              <a:rPr lang="en-US" sz="1200" dirty="0" err="1">
                <a:hlinkClick r:id="rId7">
                  <a:extLst>
                    <a:ext uri="{A12FA001-AC4F-418D-AE19-62706E023703}">
                      <ahyp:hlinkClr xmlns:ahyp="http://schemas.microsoft.com/office/drawing/2018/hyperlinkcolor" val="tx"/>
                    </a:ext>
                  </a:extLst>
                </a:hlinkClick>
              </a:rPr>
              <a:t>Pixabay</a:t>
            </a:r>
            <a:r>
              <a:rPr lang="en-US" sz="1200" dirty="0"/>
              <a:t>)</a:t>
            </a:r>
            <a:endParaRPr lang="sv-SE" sz="1200" dirty="0"/>
          </a:p>
        </p:txBody>
      </p:sp>
      <p:sp>
        <p:nvSpPr>
          <p:cNvPr id="6" name="textruta 5">
            <a:extLst>
              <a:ext uri="{FF2B5EF4-FFF2-40B4-BE49-F238E27FC236}">
                <a16:creationId xmlns:a16="http://schemas.microsoft.com/office/drawing/2014/main" id="{198B2614-6AF0-43C5-AB16-9076D0804A10}"/>
              </a:ext>
            </a:extLst>
          </p:cNvPr>
          <p:cNvSpPr txBox="1"/>
          <p:nvPr/>
        </p:nvSpPr>
        <p:spPr>
          <a:xfrm>
            <a:off x="6135896" y="6194966"/>
            <a:ext cx="2565069" cy="276999"/>
          </a:xfrm>
          <a:prstGeom prst="rect">
            <a:avLst/>
          </a:prstGeom>
          <a:noFill/>
        </p:spPr>
        <p:txBody>
          <a:bodyPr wrap="square" rtlCol="0">
            <a:spAutoFit/>
          </a:bodyPr>
          <a:lstStyle/>
          <a:p>
            <a:r>
              <a:rPr lang="sv-SE" sz="1200" dirty="0"/>
              <a:t>Illustration: Biorender.com</a:t>
            </a:r>
          </a:p>
        </p:txBody>
      </p:sp>
      <p:pic>
        <p:nvPicPr>
          <p:cNvPr id="7" name="143567-782758325_small">
            <a:hlinkClick r:id="" action="ppaction://media"/>
            <a:extLst>
              <a:ext uri="{FF2B5EF4-FFF2-40B4-BE49-F238E27FC236}">
                <a16:creationId xmlns:a16="http://schemas.microsoft.com/office/drawing/2014/main" id="{2CF01CDA-461F-4E2F-888F-5EE8F8267E84}"/>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79512" y="690820"/>
            <a:ext cx="4572853" cy="2572230"/>
          </a:xfrm>
          <a:prstGeom prst="rect">
            <a:avLst/>
          </a:prstGeom>
        </p:spPr>
      </p:pic>
    </p:spTree>
    <p:extLst>
      <p:ext uri="{BB962C8B-B14F-4D97-AF65-F5344CB8AC3E}">
        <p14:creationId xmlns:p14="http://schemas.microsoft.com/office/powerpoint/2010/main" val="600872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33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47823A-3910-49CA-8966-83519C07EAEB}"/>
              </a:ext>
            </a:extLst>
          </p:cNvPr>
          <p:cNvSpPr>
            <a:spLocks noGrp="1"/>
          </p:cNvSpPr>
          <p:nvPr>
            <p:ph type="title"/>
          </p:nvPr>
        </p:nvSpPr>
        <p:spPr/>
        <p:txBody>
          <a:bodyPr/>
          <a:lstStyle/>
          <a:p>
            <a:r>
              <a:rPr lang="sv-SE" dirty="0"/>
              <a:t>Tankar står inte för sig själva</a:t>
            </a:r>
          </a:p>
        </p:txBody>
      </p:sp>
      <p:sp>
        <p:nvSpPr>
          <p:cNvPr id="4" name="textruta 3">
            <a:extLst>
              <a:ext uri="{FF2B5EF4-FFF2-40B4-BE49-F238E27FC236}">
                <a16:creationId xmlns:a16="http://schemas.microsoft.com/office/drawing/2014/main" id="{C5815D84-D4D8-47CC-9598-FF8AD92B909E}"/>
              </a:ext>
            </a:extLst>
          </p:cNvPr>
          <p:cNvSpPr txBox="1"/>
          <p:nvPr/>
        </p:nvSpPr>
        <p:spPr>
          <a:xfrm>
            <a:off x="4824248" y="2175641"/>
            <a:ext cx="194704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Känslor</a:t>
            </a:r>
          </a:p>
        </p:txBody>
      </p:sp>
      <p:sp>
        <p:nvSpPr>
          <p:cNvPr id="5" name="textruta 4">
            <a:extLst>
              <a:ext uri="{FF2B5EF4-FFF2-40B4-BE49-F238E27FC236}">
                <a16:creationId xmlns:a16="http://schemas.microsoft.com/office/drawing/2014/main" id="{C8505B1B-B5F5-40F7-B0CE-9D17DBAFB40A}"/>
              </a:ext>
            </a:extLst>
          </p:cNvPr>
          <p:cNvSpPr txBox="1"/>
          <p:nvPr/>
        </p:nvSpPr>
        <p:spPr>
          <a:xfrm>
            <a:off x="4716517" y="4650434"/>
            <a:ext cx="2162504"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Förnimmelser i kroppen</a:t>
            </a:r>
          </a:p>
        </p:txBody>
      </p:sp>
      <p:sp>
        <p:nvSpPr>
          <p:cNvPr id="6" name="textruta 5">
            <a:extLst>
              <a:ext uri="{FF2B5EF4-FFF2-40B4-BE49-F238E27FC236}">
                <a16:creationId xmlns:a16="http://schemas.microsoft.com/office/drawing/2014/main" id="{21B66C6A-38F1-44BF-B530-726B3612098A}"/>
              </a:ext>
            </a:extLst>
          </p:cNvPr>
          <p:cNvSpPr txBox="1"/>
          <p:nvPr/>
        </p:nvSpPr>
        <p:spPr>
          <a:xfrm>
            <a:off x="7447022" y="3397074"/>
            <a:ext cx="216250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Beteenden</a:t>
            </a:r>
          </a:p>
        </p:txBody>
      </p:sp>
      <p:sp>
        <p:nvSpPr>
          <p:cNvPr id="7" name="textruta 6">
            <a:extLst>
              <a:ext uri="{FF2B5EF4-FFF2-40B4-BE49-F238E27FC236}">
                <a16:creationId xmlns:a16="http://schemas.microsoft.com/office/drawing/2014/main" id="{E78FB114-927E-4B5B-A926-35EEF86A729D}"/>
              </a:ext>
            </a:extLst>
          </p:cNvPr>
          <p:cNvSpPr txBox="1"/>
          <p:nvPr/>
        </p:nvSpPr>
        <p:spPr>
          <a:xfrm>
            <a:off x="1808078" y="3429000"/>
            <a:ext cx="216250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Tankar</a:t>
            </a:r>
          </a:p>
        </p:txBody>
      </p:sp>
      <p:cxnSp>
        <p:nvCxnSpPr>
          <p:cNvPr id="11" name="Rak pilkoppling 10">
            <a:extLst>
              <a:ext uri="{FF2B5EF4-FFF2-40B4-BE49-F238E27FC236}">
                <a16:creationId xmlns:a16="http://schemas.microsoft.com/office/drawing/2014/main" id="{3DF2FA6E-821C-45AB-A3FE-0237620CD991}"/>
              </a:ext>
            </a:extLst>
          </p:cNvPr>
          <p:cNvCxnSpPr>
            <a:cxnSpLocks/>
            <a:stCxn id="4" idx="2"/>
            <a:endCxn id="5" idx="0"/>
          </p:cNvCxnSpPr>
          <p:nvPr/>
        </p:nvCxnSpPr>
        <p:spPr>
          <a:xfrm>
            <a:off x="5797769" y="2637306"/>
            <a:ext cx="0" cy="2013128"/>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Rak pilkoppling 12">
            <a:extLst>
              <a:ext uri="{FF2B5EF4-FFF2-40B4-BE49-F238E27FC236}">
                <a16:creationId xmlns:a16="http://schemas.microsoft.com/office/drawing/2014/main" id="{2E9698C8-A3B3-453B-9CEC-70BF81811B54}"/>
              </a:ext>
            </a:extLst>
          </p:cNvPr>
          <p:cNvCxnSpPr>
            <a:stCxn id="7" idx="3"/>
            <a:endCxn id="6" idx="1"/>
          </p:cNvCxnSpPr>
          <p:nvPr/>
        </p:nvCxnSpPr>
        <p:spPr>
          <a:xfrm flipV="1">
            <a:off x="3970582" y="3627907"/>
            <a:ext cx="3476440" cy="3192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Rak pilkoppling 14">
            <a:extLst>
              <a:ext uri="{FF2B5EF4-FFF2-40B4-BE49-F238E27FC236}">
                <a16:creationId xmlns:a16="http://schemas.microsoft.com/office/drawing/2014/main" id="{4666C041-9F79-4A53-8C75-6EC55E33A9D7}"/>
              </a:ext>
            </a:extLst>
          </p:cNvPr>
          <p:cNvCxnSpPr>
            <a:stCxn id="4" idx="3"/>
            <a:endCxn id="6" idx="0"/>
          </p:cNvCxnSpPr>
          <p:nvPr/>
        </p:nvCxnSpPr>
        <p:spPr>
          <a:xfrm>
            <a:off x="6771290" y="2406474"/>
            <a:ext cx="1756984" cy="99060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D316DD10-EAD0-4FF3-A87D-814E1865D26D}"/>
              </a:ext>
            </a:extLst>
          </p:cNvPr>
          <p:cNvCxnSpPr>
            <a:stCxn id="5" idx="1"/>
            <a:endCxn id="7" idx="2"/>
          </p:cNvCxnSpPr>
          <p:nvPr/>
        </p:nvCxnSpPr>
        <p:spPr>
          <a:xfrm flipH="1" flipV="1">
            <a:off x="2889330" y="3890665"/>
            <a:ext cx="1827187" cy="1175268"/>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Rak pilkoppling 24">
            <a:extLst>
              <a:ext uri="{FF2B5EF4-FFF2-40B4-BE49-F238E27FC236}">
                <a16:creationId xmlns:a16="http://schemas.microsoft.com/office/drawing/2014/main" id="{33445F79-22F9-43C2-AD34-1EB94A304401}"/>
              </a:ext>
            </a:extLst>
          </p:cNvPr>
          <p:cNvCxnSpPr>
            <a:stCxn id="7" idx="0"/>
            <a:endCxn id="4" idx="1"/>
          </p:cNvCxnSpPr>
          <p:nvPr/>
        </p:nvCxnSpPr>
        <p:spPr>
          <a:xfrm flipV="1">
            <a:off x="2889330" y="2406474"/>
            <a:ext cx="1934918" cy="102252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Rak pilkoppling 26">
            <a:extLst>
              <a:ext uri="{FF2B5EF4-FFF2-40B4-BE49-F238E27FC236}">
                <a16:creationId xmlns:a16="http://schemas.microsoft.com/office/drawing/2014/main" id="{9F0F688D-6497-4A75-84E3-DD41EABC304D}"/>
              </a:ext>
            </a:extLst>
          </p:cNvPr>
          <p:cNvCxnSpPr>
            <a:stCxn id="5" idx="3"/>
            <a:endCxn id="6" idx="2"/>
          </p:cNvCxnSpPr>
          <p:nvPr/>
        </p:nvCxnSpPr>
        <p:spPr>
          <a:xfrm flipV="1">
            <a:off x="6879021" y="3858739"/>
            <a:ext cx="1649253" cy="1207194"/>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64899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B47823A-3910-49CA-8966-83519C07EAEB}"/>
              </a:ext>
            </a:extLst>
          </p:cNvPr>
          <p:cNvSpPr>
            <a:spLocks noGrp="1"/>
          </p:cNvSpPr>
          <p:nvPr>
            <p:ph type="title"/>
          </p:nvPr>
        </p:nvSpPr>
        <p:spPr/>
        <p:txBody>
          <a:bodyPr/>
          <a:lstStyle/>
          <a:p>
            <a:r>
              <a:rPr lang="sv-SE" dirty="0"/>
              <a:t>Vad hände först? Vad hände sedan?</a:t>
            </a:r>
          </a:p>
        </p:txBody>
      </p:sp>
      <p:sp>
        <p:nvSpPr>
          <p:cNvPr id="4" name="textruta 3">
            <a:extLst>
              <a:ext uri="{FF2B5EF4-FFF2-40B4-BE49-F238E27FC236}">
                <a16:creationId xmlns:a16="http://schemas.microsoft.com/office/drawing/2014/main" id="{C5815D84-D4D8-47CC-9598-FF8AD92B909E}"/>
              </a:ext>
            </a:extLst>
          </p:cNvPr>
          <p:cNvSpPr txBox="1"/>
          <p:nvPr/>
        </p:nvSpPr>
        <p:spPr>
          <a:xfrm>
            <a:off x="4824248" y="2175641"/>
            <a:ext cx="194704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Känslor</a:t>
            </a:r>
          </a:p>
        </p:txBody>
      </p:sp>
      <p:sp>
        <p:nvSpPr>
          <p:cNvPr id="5" name="textruta 4">
            <a:extLst>
              <a:ext uri="{FF2B5EF4-FFF2-40B4-BE49-F238E27FC236}">
                <a16:creationId xmlns:a16="http://schemas.microsoft.com/office/drawing/2014/main" id="{C8505B1B-B5F5-40F7-B0CE-9D17DBAFB40A}"/>
              </a:ext>
            </a:extLst>
          </p:cNvPr>
          <p:cNvSpPr txBox="1"/>
          <p:nvPr/>
        </p:nvSpPr>
        <p:spPr>
          <a:xfrm>
            <a:off x="4716517" y="4650434"/>
            <a:ext cx="2162504"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Förnimmelser i kroppen</a:t>
            </a:r>
          </a:p>
        </p:txBody>
      </p:sp>
      <p:sp>
        <p:nvSpPr>
          <p:cNvPr id="6" name="textruta 5">
            <a:extLst>
              <a:ext uri="{FF2B5EF4-FFF2-40B4-BE49-F238E27FC236}">
                <a16:creationId xmlns:a16="http://schemas.microsoft.com/office/drawing/2014/main" id="{21B66C6A-38F1-44BF-B530-726B3612098A}"/>
              </a:ext>
            </a:extLst>
          </p:cNvPr>
          <p:cNvSpPr txBox="1"/>
          <p:nvPr/>
        </p:nvSpPr>
        <p:spPr>
          <a:xfrm>
            <a:off x="7447022" y="3397074"/>
            <a:ext cx="216250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Beteenden</a:t>
            </a:r>
          </a:p>
        </p:txBody>
      </p:sp>
      <p:sp>
        <p:nvSpPr>
          <p:cNvPr id="7" name="textruta 6">
            <a:extLst>
              <a:ext uri="{FF2B5EF4-FFF2-40B4-BE49-F238E27FC236}">
                <a16:creationId xmlns:a16="http://schemas.microsoft.com/office/drawing/2014/main" id="{E78FB114-927E-4B5B-A926-35EEF86A729D}"/>
              </a:ext>
            </a:extLst>
          </p:cNvPr>
          <p:cNvSpPr txBox="1"/>
          <p:nvPr/>
        </p:nvSpPr>
        <p:spPr>
          <a:xfrm>
            <a:off x="1808078" y="3429000"/>
            <a:ext cx="216250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Tankar</a:t>
            </a:r>
          </a:p>
        </p:txBody>
      </p:sp>
      <p:cxnSp>
        <p:nvCxnSpPr>
          <p:cNvPr id="11" name="Rak pilkoppling 10">
            <a:extLst>
              <a:ext uri="{FF2B5EF4-FFF2-40B4-BE49-F238E27FC236}">
                <a16:creationId xmlns:a16="http://schemas.microsoft.com/office/drawing/2014/main" id="{3DF2FA6E-821C-45AB-A3FE-0237620CD991}"/>
              </a:ext>
            </a:extLst>
          </p:cNvPr>
          <p:cNvCxnSpPr>
            <a:cxnSpLocks/>
            <a:stCxn id="4" idx="2"/>
            <a:endCxn id="5" idx="0"/>
          </p:cNvCxnSpPr>
          <p:nvPr/>
        </p:nvCxnSpPr>
        <p:spPr>
          <a:xfrm>
            <a:off x="5797769" y="2637306"/>
            <a:ext cx="0" cy="2013128"/>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Rak pilkoppling 12">
            <a:extLst>
              <a:ext uri="{FF2B5EF4-FFF2-40B4-BE49-F238E27FC236}">
                <a16:creationId xmlns:a16="http://schemas.microsoft.com/office/drawing/2014/main" id="{2E9698C8-A3B3-453B-9CEC-70BF81811B54}"/>
              </a:ext>
            </a:extLst>
          </p:cNvPr>
          <p:cNvCxnSpPr>
            <a:stCxn id="7" idx="3"/>
            <a:endCxn id="6" idx="1"/>
          </p:cNvCxnSpPr>
          <p:nvPr/>
        </p:nvCxnSpPr>
        <p:spPr>
          <a:xfrm flipV="1">
            <a:off x="3970582" y="3627907"/>
            <a:ext cx="3476440" cy="3192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Rak pilkoppling 14">
            <a:extLst>
              <a:ext uri="{FF2B5EF4-FFF2-40B4-BE49-F238E27FC236}">
                <a16:creationId xmlns:a16="http://schemas.microsoft.com/office/drawing/2014/main" id="{4666C041-9F79-4A53-8C75-6EC55E33A9D7}"/>
              </a:ext>
            </a:extLst>
          </p:cNvPr>
          <p:cNvCxnSpPr>
            <a:stCxn id="4" idx="3"/>
            <a:endCxn id="6" idx="0"/>
          </p:cNvCxnSpPr>
          <p:nvPr/>
        </p:nvCxnSpPr>
        <p:spPr>
          <a:xfrm>
            <a:off x="6771290" y="2406474"/>
            <a:ext cx="1756984" cy="99060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D316DD10-EAD0-4FF3-A87D-814E1865D26D}"/>
              </a:ext>
            </a:extLst>
          </p:cNvPr>
          <p:cNvCxnSpPr>
            <a:stCxn id="5" idx="1"/>
            <a:endCxn id="7" idx="2"/>
          </p:cNvCxnSpPr>
          <p:nvPr/>
        </p:nvCxnSpPr>
        <p:spPr>
          <a:xfrm flipH="1" flipV="1">
            <a:off x="2889330" y="3890665"/>
            <a:ext cx="1827187" cy="1175268"/>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Rak pilkoppling 24">
            <a:extLst>
              <a:ext uri="{FF2B5EF4-FFF2-40B4-BE49-F238E27FC236}">
                <a16:creationId xmlns:a16="http://schemas.microsoft.com/office/drawing/2014/main" id="{33445F79-22F9-43C2-AD34-1EB94A304401}"/>
              </a:ext>
            </a:extLst>
          </p:cNvPr>
          <p:cNvCxnSpPr>
            <a:stCxn id="7" idx="0"/>
            <a:endCxn id="4" idx="1"/>
          </p:cNvCxnSpPr>
          <p:nvPr/>
        </p:nvCxnSpPr>
        <p:spPr>
          <a:xfrm flipV="1">
            <a:off x="2889330" y="2406474"/>
            <a:ext cx="1934918" cy="102252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Rak pilkoppling 26">
            <a:extLst>
              <a:ext uri="{FF2B5EF4-FFF2-40B4-BE49-F238E27FC236}">
                <a16:creationId xmlns:a16="http://schemas.microsoft.com/office/drawing/2014/main" id="{9F0F688D-6497-4A75-84E3-DD41EABC304D}"/>
              </a:ext>
            </a:extLst>
          </p:cNvPr>
          <p:cNvCxnSpPr>
            <a:stCxn id="5" idx="3"/>
            <a:endCxn id="6" idx="2"/>
          </p:cNvCxnSpPr>
          <p:nvPr/>
        </p:nvCxnSpPr>
        <p:spPr>
          <a:xfrm flipV="1">
            <a:off x="6879021" y="3858739"/>
            <a:ext cx="1649253" cy="1207194"/>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textruta 2">
            <a:extLst>
              <a:ext uri="{FF2B5EF4-FFF2-40B4-BE49-F238E27FC236}">
                <a16:creationId xmlns:a16="http://schemas.microsoft.com/office/drawing/2014/main" id="{1C7A679B-650E-427D-9414-45625C8A0006}"/>
              </a:ext>
            </a:extLst>
          </p:cNvPr>
          <p:cNvSpPr txBox="1"/>
          <p:nvPr/>
        </p:nvSpPr>
        <p:spPr>
          <a:xfrm>
            <a:off x="4824248" y="5780314"/>
            <a:ext cx="2622774" cy="461665"/>
          </a:xfrm>
          <a:prstGeom prst="rect">
            <a:avLst/>
          </a:prstGeom>
          <a:noFill/>
        </p:spPr>
        <p:txBody>
          <a:bodyPr wrap="square" rtlCol="0">
            <a:spAutoFit/>
          </a:bodyPr>
          <a:lstStyle/>
          <a:p>
            <a:r>
              <a:rPr lang="sv-SE" sz="2400" dirty="0"/>
              <a:t>Kurr i magen</a:t>
            </a:r>
          </a:p>
        </p:txBody>
      </p:sp>
      <p:sp>
        <p:nvSpPr>
          <p:cNvPr id="14" name="textruta 13">
            <a:extLst>
              <a:ext uri="{FF2B5EF4-FFF2-40B4-BE49-F238E27FC236}">
                <a16:creationId xmlns:a16="http://schemas.microsoft.com/office/drawing/2014/main" id="{C147F47D-060F-4888-B6FC-6EB4C5A39A30}"/>
              </a:ext>
            </a:extLst>
          </p:cNvPr>
          <p:cNvSpPr txBox="1"/>
          <p:nvPr/>
        </p:nvSpPr>
        <p:spPr>
          <a:xfrm>
            <a:off x="392471" y="3212407"/>
            <a:ext cx="1695214" cy="830997"/>
          </a:xfrm>
          <a:prstGeom prst="rect">
            <a:avLst/>
          </a:prstGeom>
          <a:noFill/>
        </p:spPr>
        <p:txBody>
          <a:bodyPr wrap="square" rtlCol="0">
            <a:spAutoFit/>
          </a:bodyPr>
          <a:lstStyle/>
          <a:p>
            <a:r>
              <a:rPr lang="sv-SE" sz="2400" dirty="0"/>
              <a:t>Jag är hungrig</a:t>
            </a:r>
          </a:p>
        </p:txBody>
      </p:sp>
      <p:sp>
        <p:nvSpPr>
          <p:cNvPr id="16" name="textruta 15">
            <a:extLst>
              <a:ext uri="{FF2B5EF4-FFF2-40B4-BE49-F238E27FC236}">
                <a16:creationId xmlns:a16="http://schemas.microsoft.com/office/drawing/2014/main" id="{B0801997-F76B-43A1-A1F2-D5D000D00442}"/>
              </a:ext>
            </a:extLst>
          </p:cNvPr>
          <p:cNvSpPr txBox="1"/>
          <p:nvPr/>
        </p:nvSpPr>
        <p:spPr>
          <a:xfrm>
            <a:off x="9843171" y="3141011"/>
            <a:ext cx="1956358" cy="1200329"/>
          </a:xfrm>
          <a:prstGeom prst="rect">
            <a:avLst/>
          </a:prstGeom>
          <a:noFill/>
        </p:spPr>
        <p:txBody>
          <a:bodyPr wrap="square" rtlCol="0">
            <a:spAutoFit/>
          </a:bodyPr>
          <a:lstStyle/>
          <a:p>
            <a:r>
              <a:rPr lang="sv-SE" sz="2400" dirty="0"/>
              <a:t>Jag går till kylskåpet</a:t>
            </a:r>
          </a:p>
          <a:p>
            <a:r>
              <a:rPr lang="sv-SE" sz="2400" dirty="0"/>
              <a:t>(det är tomt)</a:t>
            </a:r>
          </a:p>
        </p:txBody>
      </p:sp>
      <p:sp>
        <p:nvSpPr>
          <p:cNvPr id="17" name="textruta 16">
            <a:extLst>
              <a:ext uri="{FF2B5EF4-FFF2-40B4-BE49-F238E27FC236}">
                <a16:creationId xmlns:a16="http://schemas.microsoft.com/office/drawing/2014/main" id="{E0D7B69D-F3EB-47DA-BE2D-204FB7097BC6}"/>
              </a:ext>
            </a:extLst>
          </p:cNvPr>
          <p:cNvSpPr txBox="1"/>
          <p:nvPr/>
        </p:nvSpPr>
        <p:spPr>
          <a:xfrm>
            <a:off x="4950162" y="1610701"/>
            <a:ext cx="2794648" cy="461665"/>
          </a:xfrm>
          <a:prstGeom prst="rect">
            <a:avLst/>
          </a:prstGeom>
          <a:noFill/>
        </p:spPr>
        <p:txBody>
          <a:bodyPr wrap="square" rtlCol="0">
            <a:spAutoFit/>
          </a:bodyPr>
          <a:lstStyle/>
          <a:p>
            <a:r>
              <a:rPr lang="sv-SE" sz="2400" dirty="0"/>
              <a:t>Besvikelse</a:t>
            </a:r>
          </a:p>
        </p:txBody>
      </p:sp>
    </p:spTree>
    <p:extLst>
      <p:ext uri="{BB962C8B-B14F-4D97-AF65-F5344CB8AC3E}">
        <p14:creationId xmlns:p14="http://schemas.microsoft.com/office/powerpoint/2010/main" val="37480089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63524-E3AC-784C-F202-584DFC2E03B7}"/>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1A685ABD-1823-0311-F79B-D7771D48C5C0}"/>
              </a:ext>
            </a:extLst>
          </p:cNvPr>
          <p:cNvSpPr>
            <a:spLocks noGrp="1"/>
          </p:cNvSpPr>
          <p:nvPr>
            <p:ph type="title"/>
          </p:nvPr>
        </p:nvSpPr>
        <p:spPr/>
        <p:txBody>
          <a:bodyPr/>
          <a:lstStyle/>
          <a:p>
            <a:r>
              <a:rPr lang="sv-SE" dirty="0"/>
              <a:t>Vad hände först? Vad hände sedan?</a:t>
            </a:r>
          </a:p>
        </p:txBody>
      </p:sp>
      <p:sp>
        <p:nvSpPr>
          <p:cNvPr id="4" name="textruta 3">
            <a:extLst>
              <a:ext uri="{FF2B5EF4-FFF2-40B4-BE49-F238E27FC236}">
                <a16:creationId xmlns:a16="http://schemas.microsoft.com/office/drawing/2014/main" id="{6640579A-98AE-2A8A-9414-42B6B9F19DB7}"/>
              </a:ext>
            </a:extLst>
          </p:cNvPr>
          <p:cNvSpPr txBox="1"/>
          <p:nvPr/>
        </p:nvSpPr>
        <p:spPr>
          <a:xfrm>
            <a:off x="4824248" y="2175641"/>
            <a:ext cx="1947042"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Känslor</a:t>
            </a:r>
          </a:p>
        </p:txBody>
      </p:sp>
      <p:sp>
        <p:nvSpPr>
          <p:cNvPr id="5" name="textruta 4">
            <a:extLst>
              <a:ext uri="{FF2B5EF4-FFF2-40B4-BE49-F238E27FC236}">
                <a16:creationId xmlns:a16="http://schemas.microsoft.com/office/drawing/2014/main" id="{AD9A47EA-BE8B-D81D-679E-B3B9B0393860}"/>
              </a:ext>
            </a:extLst>
          </p:cNvPr>
          <p:cNvSpPr txBox="1"/>
          <p:nvPr/>
        </p:nvSpPr>
        <p:spPr>
          <a:xfrm>
            <a:off x="4716517" y="4650434"/>
            <a:ext cx="2162504" cy="83099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Förnimmelser i kroppen</a:t>
            </a:r>
          </a:p>
        </p:txBody>
      </p:sp>
      <p:sp>
        <p:nvSpPr>
          <p:cNvPr id="6" name="textruta 5">
            <a:extLst>
              <a:ext uri="{FF2B5EF4-FFF2-40B4-BE49-F238E27FC236}">
                <a16:creationId xmlns:a16="http://schemas.microsoft.com/office/drawing/2014/main" id="{A2A60519-98E6-3F51-8213-E80076372109}"/>
              </a:ext>
            </a:extLst>
          </p:cNvPr>
          <p:cNvSpPr txBox="1"/>
          <p:nvPr/>
        </p:nvSpPr>
        <p:spPr>
          <a:xfrm>
            <a:off x="7447022" y="3397074"/>
            <a:ext cx="216250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Beteenden</a:t>
            </a:r>
          </a:p>
        </p:txBody>
      </p:sp>
      <p:sp>
        <p:nvSpPr>
          <p:cNvPr id="7" name="textruta 6">
            <a:extLst>
              <a:ext uri="{FF2B5EF4-FFF2-40B4-BE49-F238E27FC236}">
                <a16:creationId xmlns:a16="http://schemas.microsoft.com/office/drawing/2014/main" id="{9736CFAD-14B7-D8A7-00B3-A1DAC42630D5}"/>
              </a:ext>
            </a:extLst>
          </p:cNvPr>
          <p:cNvSpPr txBox="1"/>
          <p:nvPr/>
        </p:nvSpPr>
        <p:spPr>
          <a:xfrm>
            <a:off x="1808078" y="3429000"/>
            <a:ext cx="2162504" cy="46166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sv-SE" sz="2400" dirty="0"/>
              <a:t>Tankar</a:t>
            </a:r>
          </a:p>
        </p:txBody>
      </p:sp>
      <p:cxnSp>
        <p:nvCxnSpPr>
          <p:cNvPr id="11" name="Rak pilkoppling 10">
            <a:extLst>
              <a:ext uri="{FF2B5EF4-FFF2-40B4-BE49-F238E27FC236}">
                <a16:creationId xmlns:a16="http://schemas.microsoft.com/office/drawing/2014/main" id="{1F4A652D-4B5D-C7E2-403B-41CA27D2366E}"/>
              </a:ext>
            </a:extLst>
          </p:cNvPr>
          <p:cNvCxnSpPr>
            <a:cxnSpLocks/>
            <a:stCxn id="4" idx="2"/>
            <a:endCxn id="5" idx="0"/>
          </p:cNvCxnSpPr>
          <p:nvPr/>
        </p:nvCxnSpPr>
        <p:spPr>
          <a:xfrm>
            <a:off x="5797769" y="2637306"/>
            <a:ext cx="0" cy="2013128"/>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3" name="Rak pilkoppling 12">
            <a:extLst>
              <a:ext uri="{FF2B5EF4-FFF2-40B4-BE49-F238E27FC236}">
                <a16:creationId xmlns:a16="http://schemas.microsoft.com/office/drawing/2014/main" id="{D97B40D4-7394-1A13-D46F-9F15F9483CB4}"/>
              </a:ext>
            </a:extLst>
          </p:cNvPr>
          <p:cNvCxnSpPr>
            <a:stCxn id="7" idx="3"/>
            <a:endCxn id="6" idx="1"/>
          </p:cNvCxnSpPr>
          <p:nvPr/>
        </p:nvCxnSpPr>
        <p:spPr>
          <a:xfrm flipV="1">
            <a:off x="3970582" y="3627907"/>
            <a:ext cx="3476440" cy="3192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5" name="Rak pilkoppling 14">
            <a:extLst>
              <a:ext uri="{FF2B5EF4-FFF2-40B4-BE49-F238E27FC236}">
                <a16:creationId xmlns:a16="http://schemas.microsoft.com/office/drawing/2014/main" id="{89A7C4F3-91C5-98F0-4C9C-2B01594EFFE6}"/>
              </a:ext>
            </a:extLst>
          </p:cNvPr>
          <p:cNvCxnSpPr>
            <a:stCxn id="4" idx="3"/>
            <a:endCxn id="6" idx="0"/>
          </p:cNvCxnSpPr>
          <p:nvPr/>
        </p:nvCxnSpPr>
        <p:spPr>
          <a:xfrm>
            <a:off x="6771290" y="2406474"/>
            <a:ext cx="1756984" cy="990600"/>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Rak pilkoppling 18">
            <a:extLst>
              <a:ext uri="{FF2B5EF4-FFF2-40B4-BE49-F238E27FC236}">
                <a16:creationId xmlns:a16="http://schemas.microsoft.com/office/drawing/2014/main" id="{A22D5546-9B03-BDCE-430E-285CBC167B38}"/>
              </a:ext>
            </a:extLst>
          </p:cNvPr>
          <p:cNvCxnSpPr>
            <a:stCxn id="5" idx="1"/>
            <a:endCxn id="7" idx="2"/>
          </p:cNvCxnSpPr>
          <p:nvPr/>
        </p:nvCxnSpPr>
        <p:spPr>
          <a:xfrm flipH="1" flipV="1">
            <a:off x="2889330" y="3890665"/>
            <a:ext cx="1827187" cy="1175268"/>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5" name="Rak pilkoppling 24">
            <a:extLst>
              <a:ext uri="{FF2B5EF4-FFF2-40B4-BE49-F238E27FC236}">
                <a16:creationId xmlns:a16="http://schemas.microsoft.com/office/drawing/2014/main" id="{33DC94FE-9F3C-AAAF-231D-07A50086E5A7}"/>
              </a:ext>
            </a:extLst>
          </p:cNvPr>
          <p:cNvCxnSpPr>
            <a:stCxn id="7" idx="0"/>
            <a:endCxn id="4" idx="1"/>
          </p:cNvCxnSpPr>
          <p:nvPr/>
        </p:nvCxnSpPr>
        <p:spPr>
          <a:xfrm flipV="1">
            <a:off x="2889330" y="2406474"/>
            <a:ext cx="1934918" cy="1022526"/>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27" name="Rak pilkoppling 26">
            <a:extLst>
              <a:ext uri="{FF2B5EF4-FFF2-40B4-BE49-F238E27FC236}">
                <a16:creationId xmlns:a16="http://schemas.microsoft.com/office/drawing/2014/main" id="{679BE02C-0B15-0CEB-CB84-1AB649CFF4F3}"/>
              </a:ext>
            </a:extLst>
          </p:cNvPr>
          <p:cNvCxnSpPr>
            <a:stCxn id="5" idx="3"/>
            <a:endCxn id="6" idx="2"/>
          </p:cNvCxnSpPr>
          <p:nvPr/>
        </p:nvCxnSpPr>
        <p:spPr>
          <a:xfrm flipV="1">
            <a:off x="6879021" y="3858739"/>
            <a:ext cx="1649253" cy="1207194"/>
          </a:xfrm>
          <a:prstGeom prst="straightConnector1">
            <a:avLst/>
          </a:prstGeom>
          <a:ln w="25400">
            <a:headEnd type="triangle"/>
            <a:tailEnd type="triangle"/>
          </a:ln>
        </p:spPr>
        <p:style>
          <a:lnRef idx="1">
            <a:schemeClr val="accent1"/>
          </a:lnRef>
          <a:fillRef idx="0">
            <a:schemeClr val="accent1"/>
          </a:fillRef>
          <a:effectRef idx="0">
            <a:schemeClr val="accent1"/>
          </a:effectRef>
          <a:fontRef idx="minor">
            <a:schemeClr val="tx1"/>
          </a:fontRef>
        </p:style>
      </p:cxnSp>
      <p:sp>
        <p:nvSpPr>
          <p:cNvPr id="3" name="textruta 2">
            <a:extLst>
              <a:ext uri="{FF2B5EF4-FFF2-40B4-BE49-F238E27FC236}">
                <a16:creationId xmlns:a16="http://schemas.microsoft.com/office/drawing/2014/main" id="{87ECF23A-AED8-EBD8-E371-13FB6E67400F}"/>
              </a:ext>
            </a:extLst>
          </p:cNvPr>
          <p:cNvSpPr txBox="1"/>
          <p:nvPr/>
        </p:nvSpPr>
        <p:spPr>
          <a:xfrm>
            <a:off x="4716517" y="5698221"/>
            <a:ext cx="2622774" cy="646331"/>
          </a:xfrm>
          <a:prstGeom prst="rect">
            <a:avLst/>
          </a:prstGeom>
          <a:noFill/>
        </p:spPr>
        <p:txBody>
          <a:bodyPr wrap="square" rtlCol="0">
            <a:spAutoFit/>
          </a:bodyPr>
          <a:lstStyle/>
          <a:p>
            <a:r>
              <a:rPr lang="sv-SE" dirty="0"/>
              <a:t>Djupt andetag, varm känsla i bröstet</a:t>
            </a:r>
          </a:p>
        </p:txBody>
      </p:sp>
      <p:sp>
        <p:nvSpPr>
          <p:cNvPr id="14" name="textruta 13">
            <a:extLst>
              <a:ext uri="{FF2B5EF4-FFF2-40B4-BE49-F238E27FC236}">
                <a16:creationId xmlns:a16="http://schemas.microsoft.com/office/drawing/2014/main" id="{A12BEC19-AC80-5365-63A2-4D2A6D9C193A}"/>
              </a:ext>
            </a:extLst>
          </p:cNvPr>
          <p:cNvSpPr txBox="1"/>
          <p:nvPr/>
        </p:nvSpPr>
        <p:spPr>
          <a:xfrm>
            <a:off x="214536" y="3105834"/>
            <a:ext cx="1695214" cy="1200329"/>
          </a:xfrm>
          <a:prstGeom prst="rect">
            <a:avLst/>
          </a:prstGeom>
          <a:noFill/>
        </p:spPr>
        <p:txBody>
          <a:bodyPr wrap="square" rtlCol="0">
            <a:spAutoFit/>
          </a:bodyPr>
          <a:lstStyle/>
          <a:p>
            <a:r>
              <a:rPr lang="sv-SE" dirty="0"/>
              <a:t>Åh, där är X!</a:t>
            </a:r>
          </a:p>
          <a:p>
            <a:r>
              <a:rPr lang="sv-SE" dirty="0"/>
              <a:t>Vad jag har längtat efter att träffa hen!</a:t>
            </a:r>
          </a:p>
        </p:txBody>
      </p:sp>
      <p:sp>
        <p:nvSpPr>
          <p:cNvPr id="16" name="textruta 15">
            <a:extLst>
              <a:ext uri="{FF2B5EF4-FFF2-40B4-BE49-F238E27FC236}">
                <a16:creationId xmlns:a16="http://schemas.microsoft.com/office/drawing/2014/main" id="{3CB039DC-0CDE-B120-0220-54B0CE8DCA77}"/>
              </a:ext>
            </a:extLst>
          </p:cNvPr>
          <p:cNvSpPr txBox="1"/>
          <p:nvPr/>
        </p:nvSpPr>
        <p:spPr>
          <a:xfrm>
            <a:off x="9852598" y="3244334"/>
            <a:ext cx="1956358" cy="923330"/>
          </a:xfrm>
          <a:prstGeom prst="rect">
            <a:avLst/>
          </a:prstGeom>
          <a:noFill/>
        </p:spPr>
        <p:txBody>
          <a:bodyPr wrap="square" rtlCol="0">
            <a:spAutoFit/>
          </a:bodyPr>
          <a:lstStyle/>
          <a:p>
            <a:r>
              <a:rPr lang="sv-SE" dirty="0"/>
              <a:t>Jag kramar en vän som jag inte träffat på länge</a:t>
            </a:r>
          </a:p>
        </p:txBody>
      </p:sp>
      <p:sp>
        <p:nvSpPr>
          <p:cNvPr id="17" name="textruta 16">
            <a:extLst>
              <a:ext uri="{FF2B5EF4-FFF2-40B4-BE49-F238E27FC236}">
                <a16:creationId xmlns:a16="http://schemas.microsoft.com/office/drawing/2014/main" id="{90941784-FC15-0B5C-BFB2-51E266851F86}"/>
              </a:ext>
            </a:extLst>
          </p:cNvPr>
          <p:cNvSpPr txBox="1"/>
          <p:nvPr/>
        </p:nvSpPr>
        <p:spPr>
          <a:xfrm>
            <a:off x="4950162" y="1610701"/>
            <a:ext cx="2794648" cy="369332"/>
          </a:xfrm>
          <a:prstGeom prst="rect">
            <a:avLst/>
          </a:prstGeom>
          <a:noFill/>
        </p:spPr>
        <p:txBody>
          <a:bodyPr wrap="square" rtlCol="0">
            <a:spAutoFit/>
          </a:bodyPr>
          <a:lstStyle/>
          <a:p>
            <a:r>
              <a:rPr lang="sv-SE" dirty="0"/>
              <a:t>Känsla av glädje</a:t>
            </a:r>
          </a:p>
        </p:txBody>
      </p:sp>
    </p:spTree>
    <p:extLst>
      <p:ext uri="{BB962C8B-B14F-4D97-AF65-F5344CB8AC3E}">
        <p14:creationId xmlns:p14="http://schemas.microsoft.com/office/powerpoint/2010/main" val="1461029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EB50C13A-65F8-4499-AA0E-8DB4C3FE4BD0}"/>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35517" y="-472051"/>
            <a:ext cx="10446338" cy="7312436"/>
          </a:xfrm>
          <a:prstGeom prst="rect">
            <a:avLst/>
          </a:prstGeom>
        </p:spPr>
      </p:pic>
      <p:sp>
        <p:nvSpPr>
          <p:cNvPr id="6" name="textruta 5">
            <a:extLst>
              <a:ext uri="{FF2B5EF4-FFF2-40B4-BE49-F238E27FC236}">
                <a16:creationId xmlns:a16="http://schemas.microsoft.com/office/drawing/2014/main" id="{17DB125F-1D5D-4947-8C8A-213659C19A19}"/>
              </a:ext>
            </a:extLst>
          </p:cNvPr>
          <p:cNvSpPr txBox="1"/>
          <p:nvPr/>
        </p:nvSpPr>
        <p:spPr>
          <a:xfrm>
            <a:off x="7236372" y="1736834"/>
            <a:ext cx="2979683" cy="646331"/>
          </a:xfrm>
          <a:prstGeom prst="rect">
            <a:avLst/>
          </a:prstGeom>
          <a:noFill/>
        </p:spPr>
        <p:txBody>
          <a:bodyPr wrap="square" rtlCol="0">
            <a:spAutoFit/>
          </a:bodyPr>
          <a:lstStyle/>
          <a:p>
            <a:r>
              <a:rPr lang="sv-SE" dirty="0"/>
              <a:t>Känsel</a:t>
            </a:r>
          </a:p>
          <a:p>
            <a:r>
              <a:rPr lang="sv-SE" dirty="0"/>
              <a:t>Smak</a:t>
            </a:r>
          </a:p>
        </p:txBody>
      </p:sp>
      <p:sp>
        <p:nvSpPr>
          <p:cNvPr id="7" name="textruta 6">
            <a:extLst>
              <a:ext uri="{FF2B5EF4-FFF2-40B4-BE49-F238E27FC236}">
                <a16:creationId xmlns:a16="http://schemas.microsoft.com/office/drawing/2014/main" id="{695A5515-F05E-4AB7-B115-C71ED77EF394}"/>
              </a:ext>
            </a:extLst>
          </p:cNvPr>
          <p:cNvSpPr txBox="1"/>
          <p:nvPr/>
        </p:nvSpPr>
        <p:spPr>
          <a:xfrm>
            <a:off x="1334814" y="4992414"/>
            <a:ext cx="2979683" cy="646331"/>
          </a:xfrm>
          <a:prstGeom prst="rect">
            <a:avLst/>
          </a:prstGeom>
          <a:noFill/>
        </p:spPr>
        <p:txBody>
          <a:bodyPr wrap="square" rtlCol="0">
            <a:spAutoFit/>
          </a:bodyPr>
          <a:lstStyle/>
          <a:p>
            <a:r>
              <a:rPr lang="sv-SE" dirty="0"/>
              <a:t>Hörsel</a:t>
            </a:r>
          </a:p>
          <a:p>
            <a:r>
              <a:rPr lang="sv-SE" dirty="0"/>
              <a:t>Lukt</a:t>
            </a:r>
          </a:p>
        </p:txBody>
      </p:sp>
      <p:sp>
        <p:nvSpPr>
          <p:cNvPr id="8" name="textruta 7">
            <a:extLst>
              <a:ext uri="{FF2B5EF4-FFF2-40B4-BE49-F238E27FC236}">
                <a16:creationId xmlns:a16="http://schemas.microsoft.com/office/drawing/2014/main" id="{BB083ABC-D34E-45B1-AE60-54C68598CD3D}"/>
              </a:ext>
            </a:extLst>
          </p:cNvPr>
          <p:cNvSpPr txBox="1"/>
          <p:nvPr/>
        </p:nvSpPr>
        <p:spPr>
          <a:xfrm>
            <a:off x="7178566" y="4992414"/>
            <a:ext cx="2979683" cy="369332"/>
          </a:xfrm>
          <a:prstGeom prst="rect">
            <a:avLst/>
          </a:prstGeom>
          <a:noFill/>
        </p:spPr>
        <p:txBody>
          <a:bodyPr wrap="square" rtlCol="0">
            <a:spAutoFit/>
          </a:bodyPr>
          <a:lstStyle/>
          <a:p>
            <a:r>
              <a:rPr lang="sv-SE" dirty="0"/>
              <a:t>Syn</a:t>
            </a:r>
          </a:p>
        </p:txBody>
      </p:sp>
      <p:sp>
        <p:nvSpPr>
          <p:cNvPr id="9" name="textruta 8">
            <a:extLst>
              <a:ext uri="{FF2B5EF4-FFF2-40B4-BE49-F238E27FC236}">
                <a16:creationId xmlns:a16="http://schemas.microsoft.com/office/drawing/2014/main" id="{A15EC8F5-4BF1-4C1E-8F12-9E937523D8AD}"/>
              </a:ext>
            </a:extLst>
          </p:cNvPr>
          <p:cNvSpPr txBox="1"/>
          <p:nvPr/>
        </p:nvSpPr>
        <p:spPr>
          <a:xfrm>
            <a:off x="1334814" y="1763110"/>
            <a:ext cx="2979683" cy="646331"/>
          </a:xfrm>
          <a:prstGeom prst="rect">
            <a:avLst/>
          </a:prstGeom>
          <a:noFill/>
        </p:spPr>
        <p:txBody>
          <a:bodyPr wrap="square" rtlCol="0">
            <a:spAutoFit/>
          </a:bodyPr>
          <a:lstStyle/>
          <a:p>
            <a:r>
              <a:rPr lang="sv-SE" dirty="0"/>
              <a:t>Viljestyrda rörelser</a:t>
            </a:r>
          </a:p>
          <a:p>
            <a:r>
              <a:rPr lang="sv-SE" dirty="0"/>
              <a:t>(tankar, beteenden)</a:t>
            </a:r>
          </a:p>
        </p:txBody>
      </p:sp>
      <p:cxnSp>
        <p:nvCxnSpPr>
          <p:cNvPr id="11" name="Rak koppling 10">
            <a:extLst>
              <a:ext uri="{FF2B5EF4-FFF2-40B4-BE49-F238E27FC236}">
                <a16:creationId xmlns:a16="http://schemas.microsoft.com/office/drawing/2014/main" id="{F9255222-DE79-4478-B747-5911C1831453}"/>
              </a:ext>
            </a:extLst>
          </p:cNvPr>
          <p:cNvCxnSpPr/>
          <p:nvPr/>
        </p:nvCxnSpPr>
        <p:spPr>
          <a:xfrm>
            <a:off x="1334814" y="835572"/>
            <a:ext cx="8431924"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ruta 11">
            <a:extLst>
              <a:ext uri="{FF2B5EF4-FFF2-40B4-BE49-F238E27FC236}">
                <a16:creationId xmlns:a16="http://schemas.microsoft.com/office/drawing/2014/main" id="{3DE3700D-3B82-4FCE-AA1C-067E18B6A44F}"/>
              </a:ext>
            </a:extLst>
          </p:cNvPr>
          <p:cNvSpPr txBox="1"/>
          <p:nvPr/>
        </p:nvSpPr>
        <p:spPr>
          <a:xfrm>
            <a:off x="3610303" y="457200"/>
            <a:ext cx="3499945" cy="461665"/>
          </a:xfrm>
          <a:prstGeom prst="rect">
            <a:avLst/>
          </a:prstGeom>
          <a:noFill/>
        </p:spPr>
        <p:txBody>
          <a:bodyPr wrap="square" rtlCol="0">
            <a:spAutoFit/>
          </a:bodyPr>
          <a:lstStyle/>
          <a:p>
            <a:r>
              <a:rPr lang="sv-SE" sz="2400" dirty="0"/>
              <a:t>Storhjärnan</a:t>
            </a:r>
          </a:p>
        </p:txBody>
      </p:sp>
      <p:sp>
        <p:nvSpPr>
          <p:cNvPr id="13" name="textruta 12">
            <a:extLst>
              <a:ext uri="{FF2B5EF4-FFF2-40B4-BE49-F238E27FC236}">
                <a16:creationId xmlns:a16="http://schemas.microsoft.com/office/drawing/2014/main" id="{EDDE2A53-9E62-4C7F-9FFB-7E7F9397FB70}"/>
              </a:ext>
            </a:extLst>
          </p:cNvPr>
          <p:cNvSpPr txBox="1"/>
          <p:nvPr/>
        </p:nvSpPr>
        <p:spPr>
          <a:xfrm>
            <a:off x="5468006" y="5485864"/>
            <a:ext cx="1642242"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sv-SE" sz="2400" dirty="0"/>
              <a:t>Lillhjärnan</a:t>
            </a:r>
          </a:p>
        </p:txBody>
      </p:sp>
      <p:cxnSp>
        <p:nvCxnSpPr>
          <p:cNvPr id="15" name="Rak pilkoppling 14">
            <a:extLst>
              <a:ext uri="{FF2B5EF4-FFF2-40B4-BE49-F238E27FC236}">
                <a16:creationId xmlns:a16="http://schemas.microsoft.com/office/drawing/2014/main" id="{C6D4C7AF-5446-4EEB-9288-1C6E5FB4C43C}"/>
              </a:ext>
            </a:extLst>
          </p:cNvPr>
          <p:cNvCxnSpPr>
            <a:cxnSpLocks/>
            <a:stCxn id="13" idx="0"/>
          </p:cNvCxnSpPr>
          <p:nvPr/>
        </p:nvCxnSpPr>
        <p:spPr>
          <a:xfrm flipV="1">
            <a:off x="6289127" y="4816366"/>
            <a:ext cx="0" cy="66949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textruta 17">
            <a:extLst>
              <a:ext uri="{FF2B5EF4-FFF2-40B4-BE49-F238E27FC236}">
                <a16:creationId xmlns:a16="http://schemas.microsoft.com/office/drawing/2014/main" id="{1ECC1E7B-9A22-4997-8D73-7ACE293317A7}"/>
              </a:ext>
            </a:extLst>
          </p:cNvPr>
          <p:cNvSpPr txBox="1"/>
          <p:nvPr/>
        </p:nvSpPr>
        <p:spPr>
          <a:xfrm>
            <a:off x="5458686" y="5947529"/>
            <a:ext cx="3622249" cy="646331"/>
          </a:xfrm>
          <a:prstGeom prst="rect">
            <a:avLst/>
          </a:prstGeom>
          <a:noFill/>
        </p:spPr>
        <p:txBody>
          <a:bodyPr wrap="square" rtlCol="0">
            <a:spAutoFit/>
          </a:bodyPr>
          <a:lstStyle/>
          <a:p>
            <a:r>
              <a:rPr lang="sv-SE" dirty="0"/>
              <a:t>Balans och rörelser (omedvetna koordineras med medvetna)</a:t>
            </a:r>
          </a:p>
        </p:txBody>
      </p:sp>
      <p:sp>
        <p:nvSpPr>
          <p:cNvPr id="14" name="textruta 13">
            <a:extLst>
              <a:ext uri="{FF2B5EF4-FFF2-40B4-BE49-F238E27FC236}">
                <a16:creationId xmlns:a16="http://schemas.microsoft.com/office/drawing/2014/main" id="{23CDA70D-1B44-49FE-9A21-EA94125B21E5}"/>
              </a:ext>
            </a:extLst>
          </p:cNvPr>
          <p:cNvSpPr txBox="1"/>
          <p:nvPr/>
        </p:nvSpPr>
        <p:spPr>
          <a:xfrm>
            <a:off x="1292697" y="6316861"/>
            <a:ext cx="2565069" cy="276999"/>
          </a:xfrm>
          <a:prstGeom prst="rect">
            <a:avLst/>
          </a:prstGeom>
          <a:noFill/>
        </p:spPr>
        <p:txBody>
          <a:bodyPr wrap="square" rtlCol="0">
            <a:spAutoFit/>
          </a:bodyPr>
          <a:lstStyle/>
          <a:p>
            <a:r>
              <a:rPr lang="sv-SE" sz="1200" dirty="0"/>
              <a:t>Illustration: Biorender.com</a:t>
            </a:r>
          </a:p>
        </p:txBody>
      </p:sp>
    </p:spTree>
    <p:extLst>
      <p:ext uri="{BB962C8B-B14F-4D97-AF65-F5344CB8AC3E}">
        <p14:creationId xmlns:p14="http://schemas.microsoft.com/office/powerpoint/2010/main" val="493057988"/>
      </p:ext>
    </p:extLst>
  </p:cSld>
  <p:clrMapOvr>
    <a:masterClrMapping/>
  </p:clrMapOvr>
</p:sld>
</file>

<file path=ppt/theme/theme1.xml><?xml version="1.0" encoding="utf-8"?>
<a:theme xmlns:a="http://schemas.openxmlformats.org/drawingml/2006/main" name="UU-tema LJUSGRÅ">
  <a:themeElements>
    <a:clrScheme name="Gråskal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U_mall_2024-05-02.potx [Skrivskyddad]" id="{0E335CA2-A50D-407C-9519-D3B88ED45C81}" vid="{FFEF92B3-227A-4470-BF9F-952AB6ECBF5F}"/>
    </a:ext>
  </a:extLst>
</a:theme>
</file>

<file path=ppt/theme/theme2.xml><?xml version="1.0" encoding="utf-8"?>
<a:theme xmlns:a="http://schemas.openxmlformats.org/drawingml/2006/main" name="Anpassad formgivn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76066EA78B4D9744A648168818035439" ma:contentTypeVersion="14" ma:contentTypeDescription="Skapa ett nytt dokument." ma:contentTypeScope="" ma:versionID="7ddc0099a1ce3c27e9bd77fdc8c2c30a">
  <xsd:schema xmlns:xsd="http://www.w3.org/2001/XMLSchema" xmlns:xs="http://www.w3.org/2001/XMLSchema" xmlns:p="http://schemas.microsoft.com/office/2006/metadata/properties" xmlns:ns2="159fc815-cfde-43ef-96b9-8d0316057556" xmlns:ns3="d983f884-cf2b-42fe-8dd4-6dcef711fb29" targetNamespace="http://schemas.microsoft.com/office/2006/metadata/properties" ma:root="true" ma:fieldsID="201ca0e5c13f3fd68160090db347c957" ns2:_="" ns3:_="">
    <xsd:import namespace="159fc815-cfde-43ef-96b9-8d0316057556"/>
    <xsd:import namespace="d983f884-cf2b-42fe-8dd4-6dcef711fb2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Location"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9fc815-cfde-43ef-96b9-8d031605755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Bildmarkeringar" ma:readOnly="false" ma:fieldId="{5cf76f15-5ced-4ddc-b409-7134ff3c332f}" ma:taxonomyMulti="true" ma:sspId="6143b309-f3e6-4a45-866b-b7fc537407f1" ma:termSetId="09814cd3-568e-fe90-9814-8d621ff8fb84" ma:anchorId="fba54fb3-c3e1-fe81-a776-ca4b69148c4d" ma:open="true" ma:isKeyword="false">
      <xsd:complexType>
        <xsd:sequence>
          <xsd:element ref="pc:Terms" minOccurs="0" maxOccurs="1"/>
        </xsd:sequence>
      </xsd:complexType>
    </xsd:element>
    <xsd:element name="MediaServiceLocation" ma:index="19" nillable="true" ma:displayName="Location" ma:indexed="true" ma:internalName="MediaServiceLocation"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83f884-cf2b-42fe-8dd4-6dcef711fb2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a6ecf6b-68d0-4792-9578-3f24f758c249}" ma:internalName="TaxCatchAll" ma:showField="CatchAllData" ma:web="d983f884-cf2b-42fe-8dd4-6dcef711fb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983f884-cf2b-42fe-8dd4-6dcef711fb29" xsi:nil="true"/>
    <lcf76f155ced4ddcb4097134ff3c332f xmlns="159fc815-cfde-43ef-96b9-8d0316057556">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BF1B889-D794-4EE5-928D-EE250C16D526}">
  <ds:schemaRefs>
    <ds:schemaRef ds:uri="http://schemas.microsoft.com/sharepoint/v3/contenttype/forms"/>
  </ds:schemaRefs>
</ds:datastoreItem>
</file>

<file path=customXml/itemProps2.xml><?xml version="1.0" encoding="utf-8"?>
<ds:datastoreItem xmlns:ds="http://schemas.openxmlformats.org/officeDocument/2006/customXml" ds:itemID="{60CB0B1F-ED92-4930-888B-D778BB91381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9fc815-cfde-43ef-96b9-8d0316057556"/>
    <ds:schemaRef ds:uri="d983f884-cf2b-42fe-8dd4-6dcef711fb2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EF72760-8E18-47B0-BF1D-BF0FEBC982D2}">
  <ds:schemaRefs>
    <ds:schemaRef ds:uri="http://schemas.microsoft.com/office/2006/metadata/properties"/>
    <ds:schemaRef ds:uri="http://www.w3.org/XML/1998/namespace"/>
    <ds:schemaRef ds:uri="http://purl.org/dc/dcmitype/"/>
    <ds:schemaRef ds:uri="http://schemas.microsoft.com/office/2006/documentManagement/types"/>
    <ds:schemaRef ds:uri="http://purl.org/dc/elements/1.1/"/>
    <ds:schemaRef ds:uri="http://schemas.openxmlformats.org/package/2006/metadata/core-properties"/>
    <ds:schemaRef ds:uri="http://purl.org/dc/terms/"/>
    <ds:schemaRef ds:uri="http://schemas.microsoft.com/office/infopath/2007/PartnerControls"/>
    <ds:schemaRef ds:uri="d983f884-cf2b-42fe-8dd4-6dcef711fb29"/>
    <ds:schemaRef ds:uri="159fc815-cfde-43ef-96b9-8d0316057556"/>
  </ds:schemaRefs>
</ds:datastoreItem>
</file>

<file path=docProps/app.xml><?xml version="1.0" encoding="utf-8"?>
<Properties xmlns="http://schemas.openxmlformats.org/officeDocument/2006/extended-properties" xmlns:vt="http://schemas.openxmlformats.org/officeDocument/2006/docPropsVTypes">
  <Template>UU_mall_2024-05-02 (1)</Template>
  <TotalTime>15706</TotalTime>
  <Words>6821</Words>
  <Application>Microsoft Office PowerPoint</Application>
  <PresentationFormat>Bredbild</PresentationFormat>
  <Paragraphs>756</Paragraphs>
  <Slides>34</Slides>
  <Notes>34</Notes>
  <HiddenSlides>0</HiddenSlides>
  <MMClips>2</MMClips>
  <ScaleCrop>false</ScaleCrop>
  <HeadingPairs>
    <vt:vector size="6" baseType="variant">
      <vt:variant>
        <vt:lpstr>Använt teckensnitt</vt:lpstr>
      </vt:variant>
      <vt:variant>
        <vt:i4>5</vt:i4>
      </vt:variant>
      <vt:variant>
        <vt:lpstr>Tema</vt:lpstr>
      </vt:variant>
      <vt:variant>
        <vt:i4>2</vt:i4>
      </vt:variant>
      <vt:variant>
        <vt:lpstr>Bildrubriker</vt:lpstr>
      </vt:variant>
      <vt:variant>
        <vt:i4>34</vt:i4>
      </vt:variant>
    </vt:vector>
  </HeadingPairs>
  <TitlesOfParts>
    <vt:vector size="41" baseType="lpstr">
      <vt:lpstr>Aptos</vt:lpstr>
      <vt:lpstr>Calibri Light</vt:lpstr>
      <vt:lpstr>Times</vt:lpstr>
      <vt:lpstr>Calibri</vt:lpstr>
      <vt:lpstr>Arial</vt:lpstr>
      <vt:lpstr>UU-tema LJUSGRÅ</vt:lpstr>
      <vt:lpstr>Anpassad formgivning</vt:lpstr>
      <vt:lpstr>PowerPoint-presentation</vt:lpstr>
      <vt:lpstr>PowerPoint-presentation</vt:lpstr>
      <vt:lpstr>Kan man mäta tankar?</vt:lpstr>
      <vt:lpstr>PowerPoint-presentation</vt:lpstr>
      <vt:lpstr>PowerPoint-presentation</vt:lpstr>
      <vt:lpstr>Tankar står inte för sig själva</vt:lpstr>
      <vt:lpstr>Vad hände först? Vad hände sedan?</vt:lpstr>
      <vt:lpstr>Vad hände först? Vad hände sedan?</vt:lpstr>
      <vt:lpstr>PowerPoint-presentation</vt:lpstr>
      <vt:lpstr>Tankarnas plats</vt:lpstr>
      <vt:lpstr>Gradvis mognad</vt:lpstr>
      <vt:lpstr>PowerPoint-presentation</vt:lpstr>
      <vt:lpstr>Från många till färre kopplingar</vt:lpstr>
      <vt:lpstr>”Use it or lose it”</vt:lpstr>
      <vt:lpstr>PowerPoint-presentation</vt:lpstr>
      <vt:lpstr>PowerPoint-presentation</vt:lpstr>
      <vt:lpstr>PowerPoint-presentation</vt:lpstr>
      <vt:lpstr>PowerPoint-presentation</vt:lpstr>
      <vt:lpstr>Tankars påverkan</vt:lpstr>
      <vt:lpstr>Meditation</vt:lpstr>
      <vt:lpstr>Varför har vi tankar?</vt:lpstr>
      <vt:lpstr>Tankar för överlevnad </vt:lpstr>
      <vt:lpstr>Tankar hjälper oss att förstå andra </vt:lpstr>
      <vt:lpstr>Tankar för problemlösning och kreativitet </vt:lpstr>
      <vt:lpstr>Tankar för självreflektion och lärande</vt:lpstr>
      <vt:lpstr> Hjärnan gillar att spara energi</vt:lpstr>
      <vt:lpstr>PowerPoint-presentation</vt:lpstr>
      <vt:lpstr>PowerPoint-presentation</vt:lpstr>
      <vt:lpstr>Kan vi tänka för mycket?</vt:lpstr>
      <vt:lpstr>Hjärnan är formbar </vt:lpstr>
      <vt:lpstr>PowerPoint-presentation</vt:lpstr>
      <vt:lpstr>Övning – nya tankemönster</vt:lpstr>
      <vt:lpstr>PowerPoint-presentation</vt:lpstr>
      <vt:lpstr>Hängde du med?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Siri Helle</dc:creator>
  <cp:lastModifiedBy>Anonymous reviewer</cp:lastModifiedBy>
  <cp:revision>245</cp:revision>
  <dcterms:created xsi:type="dcterms:W3CDTF">2025-01-16T10:13:56Z</dcterms:created>
  <dcterms:modified xsi:type="dcterms:W3CDTF">2025-12-08T13:01:43Z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0x01010076066EA78B4D9744A648168818035439</vt:lpwstr>
  </property>
  <property fmtid="{D5CDD505-2E9C-101B-9397-08002B2CF9AE}" pid="3" name="MediaServiceImageTags">
    <vt:lpwstr/>
  </property>
</Properties>
</file>