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4"/>
    <p:sldMasterId id="2147483687" r:id="rId5"/>
  </p:sldMasterIdLst>
  <p:notesMasterIdLst>
    <p:notesMasterId r:id="rId34"/>
  </p:notesMasterIdLst>
  <p:sldIdLst>
    <p:sldId id="268" r:id="rId6"/>
    <p:sldId id="2403" r:id="rId7"/>
    <p:sldId id="4414" r:id="rId8"/>
    <p:sldId id="4415" r:id="rId9"/>
    <p:sldId id="294" r:id="rId10"/>
    <p:sldId id="4413" r:id="rId11"/>
    <p:sldId id="305" r:id="rId12"/>
    <p:sldId id="2430" r:id="rId13"/>
    <p:sldId id="306" r:id="rId14"/>
    <p:sldId id="308" r:id="rId15"/>
    <p:sldId id="2432" r:id="rId16"/>
    <p:sldId id="2351" r:id="rId17"/>
    <p:sldId id="4418" r:id="rId18"/>
    <p:sldId id="4419" r:id="rId19"/>
    <p:sldId id="295" r:id="rId20"/>
    <p:sldId id="2427" r:id="rId21"/>
    <p:sldId id="327" r:id="rId22"/>
    <p:sldId id="2409" r:id="rId23"/>
    <p:sldId id="4416" r:id="rId24"/>
    <p:sldId id="2405" r:id="rId25"/>
    <p:sldId id="316" r:id="rId26"/>
    <p:sldId id="298" r:id="rId27"/>
    <p:sldId id="299" r:id="rId28"/>
    <p:sldId id="4417" r:id="rId29"/>
    <p:sldId id="2433" r:id="rId30"/>
    <p:sldId id="2434" r:id="rId31"/>
    <p:sldId id="2382" r:id="rId32"/>
    <p:sldId id="4409"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Calibri Light" panose="020F0302020204030204" pitchFamily="34" charset="0"/>
      <p:regular r:id="rId39"/>
      <p:italic r:id="rId40"/>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3D5035C5-7245-4091-B9BA-41F3E2055A58}">
          <p14:sldIdLst>
            <p14:sldId id="268"/>
            <p14:sldId id="2403"/>
            <p14:sldId id="4414"/>
            <p14:sldId id="4415"/>
            <p14:sldId id="294"/>
            <p14:sldId id="4413"/>
            <p14:sldId id="305"/>
            <p14:sldId id="2430"/>
            <p14:sldId id="306"/>
            <p14:sldId id="308"/>
            <p14:sldId id="2432"/>
            <p14:sldId id="2351"/>
            <p14:sldId id="4418"/>
            <p14:sldId id="4419"/>
            <p14:sldId id="295"/>
            <p14:sldId id="2427"/>
            <p14:sldId id="327"/>
            <p14:sldId id="2409"/>
            <p14:sldId id="4416"/>
            <p14:sldId id="2405"/>
            <p14:sldId id="316"/>
            <p14:sldId id="298"/>
            <p14:sldId id="299"/>
            <p14:sldId id="4417"/>
            <p14:sldId id="2433"/>
            <p14:sldId id="2434"/>
            <p14:sldId id="2382"/>
            <p14:sldId id="440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039E6E-83D0-0BD0-0D34-BBDF659D04D2}" name="Sara Göransson" initials="SG" userId="04b2c95a318c8553" providerId="Windows Live"/>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C7C7"/>
    <a:srgbClr val="990000"/>
    <a:srgbClr val="A84059"/>
    <a:srgbClr val="FFFFFF"/>
    <a:srgbClr val="FFFF00"/>
    <a:srgbClr val="EEBABA"/>
    <a:srgbClr val="EEB9B9"/>
    <a:srgbClr val="993792"/>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79" autoAdjust="0"/>
    <p:restoredTop sz="49117" autoAdjust="0"/>
  </p:normalViewPr>
  <p:slideViewPr>
    <p:cSldViewPr snapToGrid="0" showGuides="1">
      <p:cViewPr varScale="1">
        <p:scale>
          <a:sx n="55" d="100"/>
          <a:sy n="55" d="100"/>
        </p:scale>
        <p:origin x="3138" y="72"/>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8" d="100"/>
          <a:sy n="98" d="100"/>
        </p:scale>
        <p:origin x="359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5.fntdata"/><Relationship Id="rId21" Type="http://schemas.openxmlformats.org/officeDocument/2006/relationships/slide" Target="slides/slide16.xml"/><Relationship Id="rId34" Type="http://schemas.openxmlformats.org/officeDocument/2006/relationships/notesMaster" Target="notesMasters/notesMaster1.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3.fntdata"/><Relationship Id="rId40" Type="http://schemas.openxmlformats.org/officeDocument/2006/relationships/font" Target="fonts/font6.fntdata"/><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font" Target="fonts/font1.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4.fntdata"/><Relationship Id="rId20" Type="http://schemas.openxmlformats.org/officeDocument/2006/relationships/slide" Target="slides/slide15.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2025-12-08</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oi.org/10.1080/0269993920841106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doi.org/10.1111/cdep.12237"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2816299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Bilden visar vad som ingår i arbetsbladet som eleverna kan använda när de lyssnar på varandras redovisningar.</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3430824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92163" y="831850"/>
            <a:ext cx="2816225" cy="1584325"/>
          </a:xfrm>
        </p:spPr>
      </p:sp>
      <p:sp>
        <p:nvSpPr>
          <p:cNvPr id="3" name="Platshållare för anteckningar 2"/>
          <p:cNvSpPr>
            <a:spLocks noGrp="1"/>
          </p:cNvSpPr>
          <p:nvPr>
            <p:ph type="body" idx="1"/>
          </p:nvPr>
        </p:nvSpPr>
        <p:spPr>
          <a:xfrm>
            <a:off x="685800" y="2577830"/>
            <a:ext cx="5486400" cy="542317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Känslor är som vädret. De växlar i styrka och typ.</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Övergång till nästa bild: </a:t>
            </a:r>
            <a:r>
              <a:rPr lang="sv-SE" sz="1100" noProof="0" dirty="0"/>
              <a:t>De håller ofta inte i sig särskilt länge.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t>Extra talarmanus som stöd för hur man kan introducera bilden:</a:t>
            </a:r>
            <a:endParaRPr lang="sv-SE" sz="1100" b="0" dirty="0"/>
          </a:p>
          <a:p>
            <a:pPr>
              <a:buNone/>
            </a:pPr>
            <a:r>
              <a:rPr lang="sv-SE" sz="1100" b="0" noProof="0" dirty="0"/>
              <a:t>Minns ni vad vi pratade om varför vi har känslor?</a:t>
            </a:r>
            <a:br>
              <a:rPr lang="sv-SE" sz="1100" b="0" noProof="0" dirty="0"/>
            </a:br>
            <a:r>
              <a:rPr lang="sv-SE" sz="1100" b="0" noProof="0" dirty="0"/>
              <a:t>Att känslor från början utvecklades för att hjälpa oss att överleva – till exempel att fly från faror, skydda oss själva, skapa relationer och få stöd när vi behöver det.</a:t>
            </a:r>
          </a:p>
          <a:p>
            <a:pPr>
              <a:buNone/>
            </a:pPr>
            <a:endParaRPr lang="sv-SE" sz="1100" b="0" noProof="0" dirty="0"/>
          </a:p>
          <a:p>
            <a:pPr>
              <a:buNone/>
            </a:pPr>
            <a:r>
              <a:rPr lang="sv-SE" sz="1100" b="0" noProof="0" dirty="0"/>
              <a:t>Och att varje känsla ofta signalerar ett viktigt behov:</a:t>
            </a:r>
          </a:p>
          <a:p>
            <a:pPr>
              <a:buFont typeface="Arial" panose="020B0604020202020204" pitchFamily="34" charset="0"/>
              <a:buChar char="•"/>
            </a:pPr>
            <a:r>
              <a:rPr lang="sv-SE" sz="1100" b="0" noProof="0" dirty="0"/>
              <a:t>Rädsla kan visa att vi behöver trygghet.</a:t>
            </a:r>
          </a:p>
          <a:p>
            <a:pPr>
              <a:buFont typeface="Arial" panose="020B0604020202020204" pitchFamily="34" charset="0"/>
              <a:buChar char="•"/>
            </a:pPr>
            <a:r>
              <a:rPr lang="sv-SE" sz="1100" b="0" noProof="0" dirty="0"/>
              <a:t>Ilska kan visa att vi behöver sätta en gräns.</a:t>
            </a:r>
          </a:p>
          <a:p>
            <a:pPr>
              <a:buFont typeface="Arial" panose="020B0604020202020204" pitchFamily="34" charset="0"/>
              <a:buChar char="•"/>
            </a:pPr>
            <a:r>
              <a:rPr lang="sv-SE" sz="1100" b="0" noProof="0" dirty="0"/>
              <a:t>Sorg kan visa att vi behöver tröst och närhet.</a:t>
            </a:r>
          </a:p>
          <a:p>
            <a:pPr>
              <a:buNone/>
            </a:pPr>
            <a:br>
              <a:rPr lang="sv-SE" sz="1100" b="0" noProof="0" dirty="0"/>
            </a:br>
            <a:r>
              <a:rPr lang="sv-SE" sz="1100" b="0" noProof="0" dirty="0"/>
              <a:t>Känslor är aldrig fel. De är aldrig konstiga.</a:t>
            </a:r>
          </a:p>
          <a:p>
            <a:pPr>
              <a:buNone/>
            </a:pPr>
            <a:endParaRPr lang="sv-SE" sz="1100" b="0" noProof="0" dirty="0"/>
          </a:p>
          <a:p>
            <a:pPr>
              <a:buNone/>
            </a:pPr>
            <a:r>
              <a:rPr lang="sv-SE" sz="1100" b="0" noProof="0" dirty="0"/>
              <a:t>Alla människor känner ibland starka känslor – glädje, rädsla, ilska, sorg, skam mm – och det är en naturlig del av att vara människa.</a:t>
            </a:r>
          </a:p>
          <a:p>
            <a:pPr>
              <a:buNone/>
            </a:pPr>
            <a:endParaRPr lang="sv-SE" sz="1100" b="0" noProof="0" dirty="0"/>
          </a:p>
          <a:p>
            <a:pPr>
              <a:buNone/>
            </a:pPr>
            <a:r>
              <a:rPr lang="sv-SE" sz="1100" b="0" noProof="0" dirty="0"/>
              <a:t>Ibland kan vi få för oss att vi borde vara glada hela tiden, eller att det är något fel på oss om vi blir ledsna eller arga. Vi matas ibland med perfekta bilder från sociala medier – känner ni </a:t>
            </a:r>
            <a:r>
              <a:rPr lang="sv-SE" sz="1100" b="0" noProof="0" dirty="0" err="1"/>
              <a:t>ígen</a:t>
            </a:r>
            <a:r>
              <a:rPr lang="sv-SE" sz="1100" b="0" noProof="0" dirty="0"/>
              <a:t> det?</a:t>
            </a:r>
          </a:p>
          <a:p>
            <a:pPr>
              <a:buNone/>
            </a:pPr>
            <a:br>
              <a:rPr lang="sv-SE" sz="1100" b="0" noProof="0" dirty="0"/>
            </a:br>
            <a:r>
              <a:rPr lang="sv-SE" sz="1100" noProof="0" dirty="0"/>
              <a:t>Man kan tänka på känslor som </a:t>
            </a:r>
            <a:r>
              <a:rPr lang="sv-SE" sz="1100" b="0" noProof="0" dirty="0"/>
              <a:t>väder:</a:t>
            </a:r>
          </a:p>
          <a:p>
            <a:pPr>
              <a:buFont typeface="Arial" panose="020B0604020202020204" pitchFamily="34" charset="0"/>
              <a:buChar char="•"/>
            </a:pPr>
            <a:r>
              <a:rPr lang="sv-SE" sz="1100" b="0" noProof="0" dirty="0"/>
              <a:t>De skiftar. </a:t>
            </a:r>
            <a:r>
              <a:rPr lang="sv-SE" sz="1100" noProof="0" dirty="0"/>
              <a:t>Ibland är det soligt. Ibland är det stormigt. Ibland är det bara grått och tråkigt.</a:t>
            </a:r>
            <a:endParaRPr lang="sv-SE" sz="1100" b="0" noProof="0" dirty="0"/>
          </a:p>
          <a:p>
            <a:pPr>
              <a:buFont typeface="Arial" panose="020B0604020202020204" pitchFamily="34" charset="0"/>
              <a:buChar char="•"/>
            </a:pPr>
            <a:r>
              <a:rPr lang="sv-SE" sz="1100" b="0" noProof="0" dirty="0"/>
              <a:t>Känslor kommer och går.</a:t>
            </a:r>
          </a:p>
          <a:p>
            <a:pPr>
              <a:buFont typeface="Arial" panose="020B0604020202020204" pitchFamily="34" charset="0"/>
              <a:buChar char="•"/>
            </a:pPr>
            <a:r>
              <a:rPr lang="sv-SE" sz="1100" b="0" noProof="0" dirty="0"/>
              <a:t>Och vi kan lära oss att hantera dem på ett klokt sätt.</a:t>
            </a:r>
          </a:p>
        </p:txBody>
      </p:sp>
      <p:sp>
        <p:nvSpPr>
          <p:cNvPr id="4" name="Platshållare för bildnummer 3"/>
          <p:cNvSpPr>
            <a:spLocks noGrp="1"/>
          </p:cNvSpPr>
          <p:nvPr>
            <p:ph type="sldNum" sz="quarter" idx="5"/>
          </p:nvPr>
        </p:nvSpPr>
        <p:spPr/>
        <p:txBody>
          <a:bodyPr/>
          <a:lstStyle/>
          <a:p>
            <a:fld id="{FAD31592-3C66-914C-8F2B-350F777116DA}" type="slidenum">
              <a:rPr lang="sv-SE" smtClean="0"/>
              <a:t>11</a:t>
            </a:fld>
            <a:endParaRPr lang="sv-SE"/>
          </a:p>
        </p:txBody>
      </p:sp>
    </p:spTree>
    <p:extLst>
      <p:ext uri="{BB962C8B-B14F-4D97-AF65-F5344CB8AC3E}">
        <p14:creationId xmlns:p14="http://schemas.microsoft.com/office/powerpoint/2010/main" val="1874928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3588" y="763588"/>
            <a:ext cx="2825750" cy="1589087"/>
          </a:xfrm>
        </p:spPr>
      </p:sp>
      <p:sp>
        <p:nvSpPr>
          <p:cNvPr id="3" name="Platshållare för anteckningar 2"/>
          <p:cNvSpPr>
            <a:spLocks noGrp="1"/>
          </p:cNvSpPr>
          <p:nvPr>
            <p:ph type="body" idx="1"/>
          </p:nvPr>
        </p:nvSpPr>
        <p:spPr>
          <a:xfrm>
            <a:off x="685800" y="2461098"/>
            <a:ext cx="5486400" cy="553990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Forskning har visat att: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En känsla går att spåra i hjärnans aktivitet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Pågår bara ca 90 sekunder oavsett känsla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Tankar avgör om känslan ska hålla I sig eller inte.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a:t>
            </a:r>
            <a:r>
              <a:rPr lang="sv-SE" sz="1100" dirty="0"/>
              <a:t>Vi kan alltså påverka våra känslor med våra tankar. </a:t>
            </a:r>
          </a:p>
          <a:p>
            <a:endParaRPr lang="sv-SE"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t>Extra talarmanus som stöd för hur man kan introducera bilden:</a:t>
            </a:r>
            <a:endParaRPr lang="sv-SE" sz="1100" b="0" dirty="0"/>
          </a:p>
          <a:p>
            <a:r>
              <a:rPr lang="sv-SE" sz="1100" b="0" dirty="0"/>
              <a:t>Vet ni förresten att känslor varar i ungefär 90 sekunder?</a:t>
            </a:r>
          </a:p>
          <a:p>
            <a:endParaRPr lang="sv-SE" sz="1100" b="0" dirty="0"/>
          </a:p>
          <a:p>
            <a:r>
              <a:rPr lang="sv-SE" sz="1100" b="1" i="1" dirty="0"/>
              <a:t>Kommentar till lärare: </a:t>
            </a:r>
            <a:r>
              <a:rPr lang="sv-SE" sz="1100" b="0" i="1" dirty="0"/>
              <a:t>Om du vill kan du ta tid här och demonstrera 90 sekunder för eleverna, antingen i tystnad eller under valfri aktivitet. Syftet är att de ska känna att 90 sekunder inte är så lång tid så välj något du tror får eleverna att känna så.</a:t>
            </a:r>
          </a:p>
          <a:p>
            <a:endParaRPr lang="sv-SE" sz="1100" b="0" dirty="0"/>
          </a:p>
          <a:p>
            <a:r>
              <a:rPr lang="sv-SE" sz="1100" b="0" dirty="0"/>
              <a:t>En forskare som heter Jill </a:t>
            </a:r>
            <a:r>
              <a:rPr lang="sv-SE" sz="1100" b="0" dirty="0" err="1"/>
              <a:t>Bolte</a:t>
            </a:r>
            <a:r>
              <a:rPr lang="sv-SE" sz="1100" b="0" dirty="0"/>
              <a:t> Taylor upptäckte att när vi känner en känsla, till exempel ilska, sorg eller glädje, så startar en kemisk reaktion i hjärnan. Denna reaktion, alltså känslan, varar bara i 90 sekunder! Efter de 90 sekunderna är det faktiskt våra tankar som bestämmer om vi vill hålla kvar känslan eller släppa taget om den.</a:t>
            </a:r>
          </a:p>
          <a:p>
            <a:endParaRPr lang="sv-SE" sz="1100" b="0" dirty="0"/>
          </a:p>
          <a:p>
            <a:r>
              <a:rPr lang="sv-SE" sz="1100" b="0" dirty="0"/>
              <a:t>Hur fungerar det då?  Tänk att du spiller ut din saft på golvet. Först blir du kanske arg eller ledsen – det är en helt naturlig känsla! I ungefär 90 sekunder skickar hjärnan ut signaler som gör att du känner känslan. Men sedan är det upp till dig:</a:t>
            </a:r>
          </a:p>
          <a:p>
            <a:pPr>
              <a:buFont typeface="Arial" panose="020B0604020202020204" pitchFamily="34" charset="0"/>
              <a:buChar char="•"/>
            </a:pPr>
            <a:r>
              <a:rPr lang="sv-SE" sz="1100" b="0" dirty="0"/>
              <a:t>Om du fortsätter tänka "Åh nej, vad klumpig jag är! Varför händer detta mig?" – då kan känslan av ilska eller ledsamhet stanna kvar längre.</a:t>
            </a:r>
          </a:p>
          <a:p>
            <a:pPr>
              <a:buFont typeface="Arial" panose="020B0604020202020204" pitchFamily="34" charset="0"/>
              <a:buChar char="•"/>
            </a:pPr>
            <a:r>
              <a:rPr lang="sv-SE" sz="1100" b="0" dirty="0"/>
              <a:t>Men om du istället tänker: "Oj, det var bara lite saft, jag kan torka upp det!" – då kan känslan försvinna snabbare.</a:t>
            </a:r>
          </a:p>
          <a:p>
            <a:pPr>
              <a:buFont typeface="Arial" panose="020B0604020202020204" pitchFamily="34" charset="0"/>
              <a:buNone/>
            </a:pPr>
            <a:r>
              <a:rPr lang="sv-SE" sz="1100" b="0" dirty="0"/>
              <a:t>Det kan vara svårt att få fatt i de här mönstren för de kan ha hängt med oss nästan hela livet. Och satt djupa </a:t>
            </a:r>
            <a:r>
              <a:rPr lang="sv-SE" sz="1100" b="0" dirty="0" err="1"/>
              <a:t>djupa</a:t>
            </a:r>
            <a:r>
              <a:rPr lang="sv-SE" sz="1100" b="0" dirty="0"/>
              <a:t> spår i vår hjärna. Väl upptrampade stigar som kan vara svåra att komma ur.</a:t>
            </a:r>
          </a:p>
          <a:p>
            <a:endParaRPr lang="sv-SE" sz="1100" dirty="0"/>
          </a:p>
        </p:txBody>
      </p:sp>
      <p:sp>
        <p:nvSpPr>
          <p:cNvPr id="4" name="Platshållare för bildnummer 3"/>
          <p:cNvSpPr>
            <a:spLocks noGrp="1"/>
          </p:cNvSpPr>
          <p:nvPr>
            <p:ph type="sldNum" sz="quarter" idx="5"/>
          </p:nvPr>
        </p:nvSpPr>
        <p:spPr/>
        <p:txBody>
          <a:bodyPr/>
          <a:lstStyle/>
          <a:p>
            <a:fld id="{2F882272-45E1-4AF0-A16A-A83ABAC756D6}" type="slidenum">
              <a:rPr lang="en-US" smtClean="0"/>
              <a:t>12</a:t>
            </a:fld>
            <a:endParaRPr lang="en-US"/>
          </a:p>
        </p:txBody>
      </p:sp>
    </p:spTree>
    <p:extLst>
      <p:ext uri="{BB962C8B-B14F-4D97-AF65-F5344CB8AC3E}">
        <p14:creationId xmlns:p14="http://schemas.microsoft.com/office/powerpoint/2010/main" val="3577521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458788"/>
            <a:ext cx="3506788" cy="1973262"/>
          </a:xfrm>
        </p:spPr>
      </p:sp>
      <p:sp>
        <p:nvSpPr>
          <p:cNvPr id="3" name="Platshållare för anteckningar 2"/>
          <p:cNvSpPr>
            <a:spLocks noGrp="1"/>
          </p:cNvSpPr>
          <p:nvPr>
            <p:ph type="body" idx="1"/>
          </p:nvPr>
        </p:nvSpPr>
        <p:spPr>
          <a:xfrm>
            <a:off x="685800" y="2752928"/>
            <a:ext cx="5486400" cy="524807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r>
              <a:rPr lang="sv-SE" sz="1100" b="0" dirty="0"/>
              <a:t>Mental idissling handlar om att</a:t>
            </a:r>
          </a:p>
          <a:p>
            <a:pPr marL="171450" indent="-171450">
              <a:buFont typeface="Arial" panose="020B0604020202020204" pitchFamily="34" charset="0"/>
              <a:buChar char="•"/>
            </a:pPr>
            <a:r>
              <a:rPr lang="sv-SE" sz="1100" b="0" dirty="0"/>
              <a:t>Tänka på det som orsakade känslan</a:t>
            </a:r>
          </a:p>
          <a:p>
            <a:pPr marL="171450" indent="-171450">
              <a:buFont typeface="Arial" panose="020B0604020202020204" pitchFamily="34" charset="0"/>
              <a:buChar char="•"/>
            </a:pPr>
            <a:r>
              <a:rPr lang="sv-SE" sz="1100" b="0" dirty="0"/>
              <a:t>Upprepa tankarna igen och igen</a:t>
            </a:r>
          </a:p>
          <a:p>
            <a:pPr marL="171450" indent="-171450">
              <a:buFont typeface="Arial" panose="020B0604020202020204" pitchFamily="34" charset="0"/>
              <a:buChar char="•"/>
            </a:pPr>
            <a:endParaRPr lang="sv-SE" sz="1100" b="0" dirty="0"/>
          </a:p>
          <a:p>
            <a:pPr marL="0" indent="0">
              <a:buFont typeface="Arial" panose="020B0604020202020204" pitchFamily="34" charset="0"/>
              <a:buNone/>
            </a:pPr>
            <a:r>
              <a:rPr lang="sv-SE" sz="1100" b="0" dirty="0"/>
              <a:t>OBS! En känsla kan bli mer ihållande också om vi upplever saker under dagen som påminner om en situation som orsakar en viss känsla. Det är svårare att påverka (vi kan inte styra allt som händer oss under en dag) än bara de egna tankarna.</a:t>
            </a:r>
          </a:p>
          <a:p>
            <a:pPr marL="0" indent="0">
              <a:buFont typeface="Arial" panose="020B0604020202020204" pitchFamily="34" charset="0"/>
              <a:buNone/>
            </a:pPr>
            <a:endParaRPr lang="sv-SE" sz="1100" b="0" dirty="0"/>
          </a:p>
          <a:p>
            <a:r>
              <a:rPr lang="sv-SE" sz="1100" b="1" dirty="0"/>
              <a:t>Övergång till nästa bild:</a:t>
            </a:r>
          </a:p>
          <a:p>
            <a:r>
              <a:rPr lang="sv-SE" sz="1100" b="0" dirty="0"/>
              <a:t>Ett sätt att komma ur mental idissling är att använda 90-sekunderstiden.</a:t>
            </a:r>
          </a:p>
          <a:p>
            <a:endParaRPr lang="sv-SE"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t>Extra talarmanus som stöd för hur man kan introducera bilden:</a:t>
            </a:r>
            <a:endParaRPr lang="sv-SE" sz="1100" b="0" dirty="0"/>
          </a:p>
          <a:p>
            <a:r>
              <a:rPr lang="sv-SE" sz="1100" b="0" dirty="0"/>
              <a:t>Ibland händer det att vi fastnar i en känsla genom att vi har tankar som vi ältar om och om igen. Det kallas för </a:t>
            </a:r>
            <a:r>
              <a:rPr lang="sv-SE" sz="1100" b="1" dirty="0"/>
              <a:t>mental idissling </a:t>
            </a:r>
            <a:r>
              <a:rPr lang="sv-SE" sz="1100" b="0" dirty="0"/>
              <a:t>– som när en ko tuggar sin mat flera gånger. Men istället för mat tuggar vi på våra tankar, och det kan göra att jobbiga känslor fastnar längre än de behöver. Exempel: Någon säger något dumt till dig på morgonen. Om du tänker på det hela dagen, kanske du fortsätter känna dig arg eller ledsen, trots att det egentligen bara var en kort stund av dagen som det hände något jobbigt. Om du istället försöker släppa tanken och fokusera på något annat, kan känslan försvinna snabbare. Vi kan alltså ganska mycket välja vad vi gör med våra känslor. Det betyder inte att vi ska trycka bort känslor, för alla känslor är viktiga och okej att känna. Men vi kan välja om vi vill hålla fast vid en känsla längre än de första 90 sekunderna.</a:t>
            </a:r>
          </a:p>
          <a:p>
            <a:endParaRPr lang="sv-SE"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Här är det viktigt att validera att detta inte gäller allt, så att de inte tror att det är deras fel att de fortsätter att må dåligt. Det här händer varje gång vi blir påminda – t ex varje gång vi ser någon som brukar mobbas. Det kan vara ihållande under hela skoldagen.</a:t>
            </a:r>
            <a:endParaRPr lang="sv-SE" sz="1100" b="0" dirty="0"/>
          </a:p>
          <a:p>
            <a:endParaRPr lang="sv-SE" sz="1100" b="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3821001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dirty="0"/>
              <a:t>En strategi för att hantera känslor är att helt enkelt räkna till 90.</a:t>
            </a:r>
          </a:p>
          <a:p>
            <a:endParaRPr lang="sv-SE" sz="1100" b="0" dirty="0"/>
          </a:p>
          <a:p>
            <a:r>
              <a:rPr lang="sv-SE" sz="1100" b="0" dirty="0"/>
              <a:t>Om du någon gång känner dig arg, ledsen eller stressad – prova att:</a:t>
            </a:r>
            <a:br>
              <a:rPr lang="sv-SE" sz="1100" b="0" dirty="0"/>
            </a:br>
            <a:r>
              <a:rPr lang="sv-SE" sz="1100" b="0" dirty="0"/>
              <a:t>* Ta ett djupt andetag</a:t>
            </a:r>
          </a:p>
          <a:p>
            <a:r>
              <a:rPr lang="sv-SE" sz="1100" b="0" dirty="0"/>
              <a:t>* Räkna till 90 (eller till 30 - tre gånger)</a:t>
            </a:r>
          </a:p>
          <a:p>
            <a:r>
              <a:rPr lang="sv-SE" sz="1100" b="0" dirty="0"/>
              <a:t>* Fokusera på andningen och på att räkna.</a:t>
            </a:r>
            <a:br>
              <a:rPr lang="sv-SE" sz="1100" b="0" dirty="0"/>
            </a:br>
            <a:r>
              <a:rPr lang="sv-SE" sz="1100" b="0" dirty="0"/>
              <a:t>* Lägg märke till om känslan förändras</a:t>
            </a:r>
          </a:p>
          <a:p>
            <a:endParaRPr lang="sv-SE" sz="1100" b="0" dirty="0"/>
          </a:p>
          <a:p>
            <a:r>
              <a:rPr lang="sv-SE" sz="1100" b="0" dirty="0"/>
              <a:t>Om känslan fortfarande finns kvar, fundera på om du kanske håller fast vid den genom din mentala idissling.</a:t>
            </a:r>
          </a:p>
          <a:p>
            <a:endParaRPr lang="sv-SE" sz="1100" b="0" dirty="0"/>
          </a:p>
          <a:p>
            <a:r>
              <a:rPr lang="sv-SE" sz="1100" b="0" dirty="0"/>
              <a:t>Man kan också använda kroppen och rörelser för att bryta upplevelser av vissa känslor.</a:t>
            </a:r>
          </a:p>
          <a:p>
            <a:r>
              <a:rPr lang="sv-SE" sz="1100" b="0" dirty="0"/>
              <a:t>I modulen </a:t>
            </a:r>
            <a:r>
              <a:rPr lang="sv-SE" sz="1100" b="1" dirty="0"/>
              <a:t>Återhämtning</a:t>
            </a:r>
            <a:r>
              <a:rPr lang="sv-SE" sz="1100" b="0" dirty="0"/>
              <a:t> finns en bild kring detta (en hund som skakar av sig).</a:t>
            </a:r>
          </a:p>
          <a:p>
            <a:endParaRPr lang="sv-SE" sz="1100" dirty="0"/>
          </a:p>
          <a:p>
            <a:r>
              <a:rPr lang="sv-SE" sz="1100" b="1"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Vi ska gå vidare och titta på vad vi vet om känslor rent biologiskt.</a:t>
            </a:r>
          </a:p>
        </p:txBody>
      </p:sp>
      <p:sp>
        <p:nvSpPr>
          <p:cNvPr id="4" name="Platshållare för bildnummer 3"/>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665865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noProof="0" dirty="0"/>
              <a:t>För att studera vad som händer i kroppen vid olika känslor kan man mäta: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noProof="0" dirty="0"/>
              <a:t>Fysiologiska parametrar (puls, blodtryck, kroppstemperatur)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noProof="0" dirty="0"/>
              <a:t>Blodprov, salivprov, urinprov (studera innehållet, olika hormoner)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noProof="0" dirty="0"/>
              <a:t>Hjärnaktivitet med EEG (elektrisk aktivitet, mest i hjärnbarken, yttre delarna) och </a:t>
            </a:r>
            <a:r>
              <a:rPr lang="sv-SE" sz="1100" noProof="0" dirty="0" err="1"/>
              <a:t>fMRI</a:t>
            </a:r>
            <a:r>
              <a:rPr lang="sv-SE" sz="1100" noProof="0" dirty="0"/>
              <a:t> (magnetkamera, mäter aktivitet i hela hjärnan, även inre delar, får bilder i ”skikt”)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1" noProof="0" dirty="0"/>
              <a:t>Övergång till nästa bild: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noProof="0" dirty="0"/>
              <a:t>Vad man bland annat kommit fram till är att känslorna är kopplade till att nervsystemet aktiveras på olika sätt och att olika hormoner och signalsubstanser ökar och minskar.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noProof="0" dirty="0"/>
              <a:t>Vi börjar med att titta på vilka kemiska ämnen som är kopplade till känslor.</a:t>
            </a:r>
            <a:endParaRPr lang="sv-SE" sz="1100" b="0" noProof="0" dirty="0"/>
          </a:p>
          <a:p>
            <a:pPr>
              <a:buFont typeface="Arial" panose="020B0604020202020204" pitchFamily="34" charset="0"/>
              <a:buChar char="•"/>
            </a:pPr>
            <a:endParaRPr lang="sv-SE" sz="1100" b="0" noProof="0" dirty="0"/>
          </a:p>
          <a:p>
            <a:pPr>
              <a:buFont typeface="Arial" panose="020B0604020202020204" pitchFamily="34" charset="0"/>
              <a:buChar char="•"/>
            </a:pPr>
            <a:endParaRPr lang="sv-SE" sz="1100" b="0" noProof="0" dirty="0"/>
          </a:p>
          <a:p>
            <a:pPr>
              <a:buFont typeface="Arial" panose="020B0604020202020204" pitchFamily="34" charset="0"/>
              <a:buNone/>
            </a:pPr>
            <a:endParaRPr lang="sv-SE" sz="1100" b="0" noProof="0" dirty="0"/>
          </a:p>
          <a:p>
            <a:endParaRPr lang="sv-SE" sz="1100" noProof="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14636799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588963"/>
            <a:ext cx="3594100" cy="2022475"/>
          </a:xfrm>
        </p:spPr>
      </p:sp>
      <p:sp>
        <p:nvSpPr>
          <p:cNvPr id="3" name="Platshållare för anteckningar 2"/>
          <p:cNvSpPr>
            <a:spLocks noGrp="1"/>
          </p:cNvSpPr>
          <p:nvPr>
            <p:ph type="body" idx="1"/>
          </p:nvPr>
        </p:nvSpPr>
        <p:spPr>
          <a:xfrm>
            <a:off x="685800" y="2704289"/>
            <a:ext cx="5486400" cy="540857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Känslor är mycket komplexa. Det finns inga enkla orsakssamband.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OBS! Bilden är en grov förenkling </a:t>
            </a:r>
            <a:r>
              <a:rPr lang="sv-SE" sz="1100" dirty="0"/>
              <a:t>med exempel på när och hur några olika signalämnen kan påverka känslor.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Kroppen är som en orkester där flera signalsubstanser, hormoner och system samverkar.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Därför beror känslor mycket på situation och person, hur det är hos var och 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Kunskaperna om olika signalämnen kan ändå ge vissa insikter och nycklar.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Bilden är informationsrik, rensa bort information som inte är relevant för din elevgrupp.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Animera textrutor så att bilden byggs successivt.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Fem hormoner och signalämnen som förknippas med känslor: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Adrenalin (rädsla) – effekt: ökad puls, muskelspänning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Dopamin (glädje) – effekt: ökad motivation, belöning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Serotonin (lugn) – effekt: välmående, trygghet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Endorfin (skratt/träning) – effekt: smärtlindring, avslappning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err="1"/>
              <a:t>Oxytocin</a:t>
            </a:r>
            <a:r>
              <a:rPr lang="sv-SE" sz="1100" noProof="0" dirty="0"/>
              <a:t> (kärlek) – effekt: trygghet, närhet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noProof="0" dirty="0"/>
              <a:t>OBS! </a:t>
            </a:r>
            <a:r>
              <a:rPr lang="sv-SE" sz="1100" i="1" noProof="0" dirty="0" err="1"/>
              <a:t>Oxytocin</a:t>
            </a:r>
            <a:r>
              <a:rPr lang="sv-SE" sz="1100" i="1" noProof="0" dirty="0"/>
              <a:t> tas även upp i modulen om relationer.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Dessa signalämnen bildas på olika ställen i kroppen och frisätts på olika sätt.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Vissa av dem sprids i hela kroppen med blodet (klassiska hormoner, t ex adrenalin).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Vissa verkar mer inom ett och samma organ eller organsystem (t ex dopamin, endorfiner)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De celler i kroppen som har receptorer för signalämnena är de som påverkas.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En ”</a:t>
            </a:r>
            <a:r>
              <a:rPr lang="sv-SE" sz="1100" noProof="0" dirty="0" err="1"/>
              <a:t>funny</a:t>
            </a:r>
            <a:r>
              <a:rPr lang="sv-SE" sz="1100" noProof="0" dirty="0"/>
              <a:t> </a:t>
            </a:r>
            <a:r>
              <a:rPr lang="sv-SE" sz="1100" noProof="0" dirty="0" err="1"/>
              <a:t>fact</a:t>
            </a:r>
            <a:r>
              <a:rPr lang="sv-SE" sz="1100" noProof="0" dirty="0"/>
              <a:t>” kan vara att dopamin även tillverkas i växter! Funktionen där är inte helt klarlagd, men dopamin verkar vara kopplat till reaktion på stress hos växter.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Övergång till nästa bild: </a:t>
            </a:r>
            <a:r>
              <a:rPr lang="sv-SE" sz="1100" noProof="0" dirty="0"/>
              <a:t>Vi tar några konkreta exempel på känslokemi i vardagen.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t>Extra talarmanus som stöd för hur man kan introducera bilden:</a:t>
            </a:r>
            <a:endParaRPr lang="sv-SE" sz="1100" b="0" dirty="0"/>
          </a:p>
          <a:p>
            <a:pPr>
              <a:buNone/>
            </a:pPr>
            <a:r>
              <a:rPr lang="sv-SE" sz="1100" noProof="0" dirty="0"/>
              <a:t>När vi får en känsla, så </a:t>
            </a:r>
            <a:r>
              <a:rPr lang="sv-SE" sz="1100" b="0" noProof="0" dirty="0"/>
              <a:t>sätts kemiska processer igång </a:t>
            </a:r>
            <a:r>
              <a:rPr lang="sv-SE" sz="1100" noProof="0" dirty="0"/>
              <a:t>i hjärnan och påverkar hela kroppen.</a:t>
            </a:r>
            <a:br>
              <a:rPr lang="sv-SE" sz="1100" noProof="0" dirty="0"/>
            </a:br>
            <a:r>
              <a:rPr lang="sv-SE" sz="1100" noProof="0" dirty="0"/>
              <a:t>Det är signalsubstanser och hormoner som snabbt förändrar hur vi känner oss – både fysiskt och mentalt.</a:t>
            </a:r>
            <a:endParaRPr lang="sv-SE" sz="1100" b="0" noProof="0" dirty="0"/>
          </a:p>
          <a:p>
            <a:pPr>
              <a:buNone/>
            </a:pPr>
            <a:endParaRPr lang="sv-SE" sz="1100" b="0" noProof="0" dirty="0"/>
          </a:p>
          <a:p>
            <a:pPr>
              <a:buNone/>
            </a:pPr>
            <a:r>
              <a:rPr lang="sv-SE" sz="1100" b="0" noProof="0" dirty="0"/>
              <a:t>Låt oss ta några exempel:</a:t>
            </a:r>
          </a:p>
          <a:p>
            <a:pPr>
              <a:buNone/>
            </a:pPr>
            <a:endParaRPr lang="sv-SE" sz="1100" b="0" noProof="0" dirty="0"/>
          </a:p>
          <a:p>
            <a:pPr>
              <a:buFont typeface="Arial" panose="020B0604020202020204" pitchFamily="34" charset="0"/>
              <a:buChar char="•"/>
            </a:pPr>
            <a:r>
              <a:rPr lang="sv-SE" sz="1100" b="0" noProof="0" dirty="0"/>
              <a:t>Adrenalin frisätts vid rädsla. *** KLICKA ***</a:t>
            </a:r>
            <a:br>
              <a:rPr lang="sv-SE" sz="1100" b="0" noProof="0" dirty="0"/>
            </a:br>
            <a:r>
              <a:rPr lang="sv-SE" sz="1100" b="0" noProof="0" dirty="0"/>
              <a:t>→ Det gör att hjärtat slår snabbare, musklerna spänns, du blir redo att fly eller kämpa.</a:t>
            </a:r>
            <a:br>
              <a:rPr lang="sv-SE" sz="1100" b="0" noProof="0" dirty="0"/>
            </a:br>
            <a:r>
              <a:rPr lang="sv-SE" sz="1100" b="0" noProof="0" dirty="0"/>
              <a:t>→ Viktigt i kroppens supersnabba larmsystem.</a:t>
            </a:r>
          </a:p>
          <a:p>
            <a:pPr>
              <a:buFont typeface="Arial" panose="020B0604020202020204" pitchFamily="34" charset="0"/>
              <a:buNone/>
            </a:pPr>
            <a:endParaRPr lang="sv-SE" sz="1100" b="0" noProof="0" dirty="0"/>
          </a:p>
          <a:p>
            <a:pPr>
              <a:buFont typeface="Arial" panose="020B0604020202020204" pitchFamily="34" charset="0"/>
              <a:buChar char="•"/>
            </a:pPr>
            <a:r>
              <a:rPr lang="sv-SE" sz="1100" b="0" noProof="0" dirty="0"/>
              <a:t>Dopamin frisätts vid glädje eller när vi uppnår något. *** KLICKA ***</a:t>
            </a:r>
            <a:br>
              <a:rPr lang="sv-SE" sz="1100" b="0" noProof="0" dirty="0"/>
            </a:br>
            <a:r>
              <a:rPr lang="sv-SE" sz="1100" b="0" noProof="0" dirty="0"/>
              <a:t>→ Det ger en känsla av belöning, motivation och "</a:t>
            </a:r>
            <a:r>
              <a:rPr lang="sv-SE" sz="1100" b="0" noProof="0" dirty="0" err="1"/>
              <a:t>wow</a:t>
            </a:r>
            <a:r>
              <a:rPr lang="sv-SE" sz="1100" b="0" noProof="0" dirty="0"/>
              <a:t>, jag vill göra det här igen!".</a:t>
            </a:r>
            <a:br>
              <a:rPr lang="sv-SE" sz="1100" b="0" noProof="0" dirty="0"/>
            </a:br>
            <a:r>
              <a:rPr lang="sv-SE" sz="1100" b="0" noProof="0" dirty="0"/>
              <a:t>→ Viktigt i kroppens inbyggda </a:t>
            </a:r>
            <a:r>
              <a:rPr lang="sv-SE" sz="1100" b="0" noProof="0" dirty="0" err="1"/>
              <a:t>peppsystem</a:t>
            </a:r>
            <a:r>
              <a:rPr lang="sv-SE" sz="1100" b="0" noProof="0" dirty="0"/>
              <a:t>.</a:t>
            </a:r>
          </a:p>
          <a:p>
            <a:pPr>
              <a:buFont typeface="Arial" panose="020B0604020202020204" pitchFamily="34" charset="0"/>
              <a:buNone/>
            </a:pPr>
            <a:endParaRPr lang="sv-SE" sz="1100" b="0" noProof="0" dirty="0"/>
          </a:p>
          <a:p>
            <a:pPr>
              <a:buFont typeface="Arial" panose="020B0604020202020204" pitchFamily="34" charset="0"/>
              <a:buChar char="•"/>
            </a:pPr>
            <a:r>
              <a:rPr lang="sv-SE" sz="1100" b="0" noProof="0" dirty="0"/>
              <a:t>Serotonin frisätts när vi känner oss lugna och tillfreds. *** KLICKA ***</a:t>
            </a:r>
            <a:br>
              <a:rPr lang="sv-SE" sz="1100" b="0" noProof="0" dirty="0"/>
            </a:br>
            <a:r>
              <a:rPr lang="sv-SE" sz="1100" b="0" noProof="0" dirty="0"/>
              <a:t>→ Det skapar stabilitet och ett lugnt, skönt välmående.</a:t>
            </a:r>
            <a:br>
              <a:rPr lang="sv-SE" sz="1100" b="0" noProof="0" dirty="0"/>
            </a:br>
            <a:r>
              <a:rPr lang="sv-SE" sz="1100" b="0" noProof="0" dirty="0"/>
              <a:t>→ Viktigt i kroppens trygghets- och balanssystem.</a:t>
            </a:r>
          </a:p>
          <a:p>
            <a:pPr>
              <a:buFont typeface="Arial" panose="020B0604020202020204" pitchFamily="34" charset="0"/>
              <a:buNone/>
            </a:pPr>
            <a:endParaRPr lang="sv-SE" sz="1100" b="0" noProof="0" dirty="0"/>
          </a:p>
          <a:p>
            <a:pPr>
              <a:buFont typeface="Arial" panose="020B0604020202020204" pitchFamily="34" charset="0"/>
              <a:buNone/>
            </a:pPr>
            <a:r>
              <a:rPr lang="sv-SE" sz="1100" b="0" noProof="0" dirty="0"/>
              <a:t>Endorfiner</a:t>
            </a:r>
            <a:r>
              <a:rPr lang="sv-SE" sz="1100" noProof="0" dirty="0"/>
              <a:t> frisätts vid skratt, fysisk aktivitet och beröring. </a:t>
            </a:r>
            <a:r>
              <a:rPr lang="sv-SE" sz="1100" b="0" noProof="0" dirty="0"/>
              <a:t>*** KLICKA ***</a:t>
            </a:r>
            <a:br>
              <a:rPr lang="sv-SE" sz="1100" noProof="0" dirty="0"/>
            </a:br>
            <a:r>
              <a:rPr lang="sv-SE" sz="1100" noProof="0" dirty="0"/>
              <a:t>→ De fungerar som kroppens egna "smärtlindrare" och "må bra-ämnen".</a:t>
            </a:r>
            <a:br>
              <a:rPr lang="sv-SE" sz="1100" noProof="0" dirty="0"/>
            </a:br>
            <a:r>
              <a:rPr lang="sv-SE" sz="1100" noProof="0" dirty="0"/>
              <a:t>→ Endorfiner kan ge känslor av lycka, lättnad och avslappning efter t.ex. träning eller skratt.</a:t>
            </a:r>
            <a:endParaRPr lang="sv-SE" sz="1100" b="0" noProof="0" dirty="0"/>
          </a:p>
          <a:p>
            <a:endParaRPr lang="sv-SE" sz="1100" b="0" noProof="0" dirty="0"/>
          </a:p>
          <a:p>
            <a:pPr>
              <a:buFont typeface="Arial" panose="020B0604020202020204" pitchFamily="34" charset="0"/>
              <a:buNone/>
            </a:pPr>
            <a:r>
              <a:rPr lang="sv-SE" sz="1100" noProof="0" dirty="0"/>
              <a:t>Det här var </a:t>
            </a:r>
            <a:r>
              <a:rPr lang="sv-SE" sz="1100" b="0" noProof="0" dirty="0"/>
              <a:t>några exempel på viktiga signalsubstanser och hormoner. </a:t>
            </a:r>
          </a:p>
          <a:p>
            <a:pPr>
              <a:buFont typeface="Arial" panose="020B0604020202020204" pitchFamily="34" charset="0"/>
              <a:buNone/>
            </a:pPr>
            <a:r>
              <a:rPr lang="sv-SE" sz="1100" b="0" noProof="0" dirty="0"/>
              <a:t>Känslor är alltså kemiska reaktioner som kan förstärkas eller dämpas beroende på vad vi gör!</a:t>
            </a:r>
          </a:p>
          <a:p>
            <a:pPr>
              <a:buNone/>
            </a:pPr>
            <a:endParaRPr lang="sv-SE" sz="1100" b="0" noProof="0" dirty="0"/>
          </a:p>
          <a:p>
            <a:pPr>
              <a:buNone/>
            </a:pPr>
            <a:r>
              <a:rPr lang="sv-SE" sz="1100" b="0" noProof="0" dirty="0"/>
              <a:t>Men det är viktigt att komma ihåg att det finns många fler signalsubstanser i kroppen och hjärnan som påverkar hur vi mår, tänker och känner.</a:t>
            </a:r>
          </a:p>
          <a:p>
            <a:pPr>
              <a:buNone/>
            </a:pPr>
            <a:endParaRPr lang="sv-SE" sz="1100" b="0" noProof="0" dirty="0"/>
          </a:p>
          <a:p>
            <a:pPr>
              <a:buNone/>
            </a:pPr>
            <a:r>
              <a:rPr lang="sv-SE" sz="1100" b="0" noProof="0" dirty="0"/>
              <a:t>Dessutom är det sällan bara ett ämne som verkar ensamt. I verkligheten samverkar många signalsubstanser och hormoner samtidigt i komplexa nätverk.</a:t>
            </a:r>
          </a:p>
          <a:p>
            <a:pPr>
              <a:buNone/>
            </a:pPr>
            <a:br>
              <a:rPr lang="sv-SE" sz="1100" b="0" noProof="0" dirty="0"/>
            </a:br>
            <a:r>
              <a:rPr lang="sv-SE" sz="1100" b="0" noProof="0" dirty="0"/>
              <a:t>En känsla som glädje, stress eller oro är alltså resultatet av flera biologiska processer som samspelar – inte en enda enkel "</a:t>
            </a:r>
            <a:r>
              <a:rPr lang="sv-SE" sz="1100" b="0" noProof="0" dirty="0" err="1"/>
              <a:t>kemikalie</a:t>
            </a:r>
            <a:r>
              <a:rPr lang="sv-SE" sz="1100" b="0" noProof="0" dirty="0"/>
              <a:t>".</a:t>
            </a:r>
          </a:p>
          <a:p>
            <a:r>
              <a:rPr lang="sv-SE" sz="1100" b="0" noProof="0" dirty="0"/>
              <a:t>Så även om vi ibland förenklar för att förstå bättre, är kroppens signalsystem väldigt dynamiskt och sammansatt.</a:t>
            </a:r>
          </a:p>
        </p:txBody>
      </p:sp>
      <p:sp>
        <p:nvSpPr>
          <p:cNvPr id="4" name="Platshållare för bildnummer 3"/>
          <p:cNvSpPr>
            <a:spLocks noGrp="1"/>
          </p:cNvSpPr>
          <p:nvPr>
            <p:ph type="sldNum" sz="quarter" idx="5"/>
          </p:nvPr>
        </p:nvSpPr>
        <p:spPr/>
        <p:txBody>
          <a:bodyPr/>
          <a:lstStyle/>
          <a:p>
            <a:fld id="{FAD31592-3C66-914C-8F2B-350F777116DA}" type="slidenum">
              <a:rPr lang="sv-SE" smtClean="0"/>
              <a:t>16</a:t>
            </a:fld>
            <a:endParaRPr lang="sv-SE"/>
          </a:p>
        </p:txBody>
      </p:sp>
    </p:spTree>
    <p:extLst>
      <p:ext uri="{BB962C8B-B14F-4D97-AF65-F5344CB8AC3E}">
        <p14:creationId xmlns:p14="http://schemas.microsoft.com/office/powerpoint/2010/main" val="1565764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588963"/>
            <a:ext cx="3302000" cy="1857375"/>
          </a:xfrm>
        </p:spPr>
      </p:sp>
      <p:sp>
        <p:nvSpPr>
          <p:cNvPr id="3" name="Platshållare för anteckningar 2"/>
          <p:cNvSpPr>
            <a:spLocks noGrp="1"/>
          </p:cNvSpPr>
          <p:nvPr>
            <p:ph type="body" idx="1"/>
          </p:nvPr>
        </p:nvSpPr>
        <p:spPr>
          <a:xfrm>
            <a:off x="685800" y="2616741"/>
            <a:ext cx="5486400" cy="5583676"/>
          </a:xfrm>
        </p:spPr>
        <p:txBody>
          <a:bodyPr/>
          <a:lstStyle/>
          <a:p>
            <a:r>
              <a:rPr lang="sv-SE" sz="1100" dirty="0"/>
              <a:t>Övning med konkreta exempel med koppling till olika hormoner/signalämnen.</a:t>
            </a:r>
          </a:p>
          <a:p>
            <a:r>
              <a:rPr lang="sv-SE" sz="1100" dirty="0"/>
              <a:t>Kan göras enskilt (skriv ut som arbetsblad) eller som övning i par med genomgång i helklass.</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OBS! Viktigt att poängtera för eleverna att känslor är väldigt komplext, det finns inga enkla </a:t>
            </a:r>
            <a:r>
              <a:rPr lang="sv-SE" sz="1100" dirty="0" err="1"/>
              <a:t>enkla</a:t>
            </a:r>
            <a:r>
              <a:rPr lang="sv-SE" sz="1100" dirty="0"/>
              <a:t> orsakssamband (exempelvis att det bara är dopamin som ger den trevliga känslan när du vinner ett spel). Känslorna är mer som musik som skapas av en hel orkester där flera signalsubstanser, hormoner och system samverkar, och att det beror mycket på situation och person hur det är hos var och en. Forskning pågår för att förstå dessa komplexa samband bättre. Och att det också finns andra viktiga signalsubstanser och hormoner som påverkar oss mycket – exempelvis testosteron och östrogen. Vi har trots allt valt att ha med denna förenklade övning med syfte att konkretisera de olika signalämnenas effekter. </a:t>
            </a:r>
          </a:p>
          <a:p>
            <a:endParaRPr lang="sv-SE" sz="1100" dirty="0"/>
          </a:p>
          <a:p>
            <a:r>
              <a:rPr lang="sv-SE" sz="1100" b="1" dirty="0" err="1"/>
              <a:t>Svarförslag</a:t>
            </a:r>
            <a:r>
              <a:rPr lang="sv-SE" sz="1100" b="1" dirty="0"/>
              <a:t> (förenklade):</a:t>
            </a:r>
          </a:p>
          <a:p>
            <a:pPr rtl="0" eaLnBrk="1" fontAlgn="t" latinLnBrk="0" hangingPunct="1"/>
            <a:r>
              <a:rPr lang="sv-SE" sz="1100" b="0" i="0" u="none" strike="noStrike" kern="1200" dirty="0">
                <a:solidFill>
                  <a:schemeClr val="tx1"/>
                </a:solidFill>
                <a:effectLst/>
                <a:latin typeface="+mn-lt"/>
                <a:ea typeface="+mn-ea"/>
                <a:cs typeface="+mn-cs"/>
              </a:rPr>
              <a:t>Du får ett snällt sms när du är ledsen (</a:t>
            </a:r>
            <a:r>
              <a:rPr lang="sv-SE" sz="1100" b="0" i="0" u="none" strike="noStrike" kern="1200" dirty="0" err="1">
                <a:solidFill>
                  <a:schemeClr val="tx1"/>
                </a:solidFill>
                <a:effectLst/>
                <a:latin typeface="+mn-lt"/>
                <a:ea typeface="+mn-ea"/>
                <a:cs typeface="+mn-cs"/>
              </a:rPr>
              <a:t>oxytocin</a:t>
            </a:r>
            <a:r>
              <a:rPr lang="sv-SE" sz="1100" b="0" i="0" u="none" strike="noStrike" kern="1200" dirty="0">
                <a:solidFill>
                  <a:schemeClr val="tx1"/>
                </a:solidFill>
                <a:effectLst/>
                <a:latin typeface="+mn-lt"/>
                <a:ea typeface="+mn-ea"/>
                <a:cs typeface="+mn-cs"/>
              </a:rPr>
              <a:t>)</a:t>
            </a:r>
          </a:p>
          <a:p>
            <a:pPr rtl="0" eaLnBrk="1" fontAlgn="t" latinLnBrk="0" hangingPunct="1"/>
            <a:r>
              <a:rPr lang="sv-SE" sz="1100" b="0" i="0" u="none" strike="noStrike" kern="1200" dirty="0">
                <a:solidFill>
                  <a:schemeClr val="tx1"/>
                </a:solidFill>
                <a:effectLst/>
                <a:latin typeface="+mn-lt"/>
                <a:ea typeface="+mn-ea"/>
                <a:cs typeface="+mn-cs"/>
              </a:rPr>
              <a:t>Du ramlar och blir rädd  (adrenalin)</a:t>
            </a:r>
          </a:p>
          <a:p>
            <a:pPr rtl="0" eaLnBrk="1" fontAlgn="t" latinLnBrk="0" hangingPunct="1"/>
            <a:r>
              <a:rPr lang="sv-SE" sz="1100" b="0" i="0" u="none" strike="noStrike" kern="1200" dirty="0">
                <a:solidFill>
                  <a:schemeClr val="tx1"/>
                </a:solidFill>
                <a:effectLst/>
                <a:latin typeface="+mn-lt"/>
                <a:ea typeface="+mn-ea"/>
                <a:cs typeface="+mn-cs"/>
              </a:rPr>
              <a:t>Du vinner ett spel du kämpat med länge (dopamin)</a:t>
            </a:r>
          </a:p>
          <a:p>
            <a:pPr rtl="0" eaLnBrk="1" fontAlgn="t" latinLnBrk="0" hangingPunct="1"/>
            <a:r>
              <a:rPr lang="sv-SE" sz="1100" b="0" i="0" u="none" strike="noStrike" kern="1200" dirty="0">
                <a:solidFill>
                  <a:schemeClr val="tx1"/>
                </a:solidFill>
                <a:effectLst/>
                <a:latin typeface="+mn-lt"/>
                <a:ea typeface="+mn-ea"/>
                <a:cs typeface="+mn-cs"/>
              </a:rPr>
              <a:t>Du kramar en nära vän (</a:t>
            </a:r>
            <a:r>
              <a:rPr lang="sv-SE" sz="1100" b="0" i="0" u="none" strike="noStrike" kern="1200" dirty="0" err="1">
                <a:solidFill>
                  <a:schemeClr val="tx1"/>
                </a:solidFill>
                <a:effectLst/>
                <a:latin typeface="+mn-lt"/>
                <a:ea typeface="+mn-ea"/>
                <a:cs typeface="+mn-cs"/>
              </a:rPr>
              <a:t>oxytocin</a:t>
            </a:r>
            <a:r>
              <a:rPr lang="sv-SE" sz="1100" b="0" i="0" u="none" strike="noStrike" kern="1200" dirty="0">
                <a:solidFill>
                  <a:schemeClr val="tx1"/>
                </a:solidFill>
                <a:effectLst/>
                <a:latin typeface="+mn-lt"/>
                <a:ea typeface="+mn-ea"/>
                <a:cs typeface="+mn-cs"/>
              </a:rPr>
              <a:t>)</a:t>
            </a:r>
          </a:p>
          <a:p>
            <a:pPr rtl="0" eaLnBrk="1" fontAlgn="t" latinLnBrk="0" hangingPunct="1"/>
            <a:r>
              <a:rPr lang="sv-SE" sz="1100" b="0" i="0" u="none" strike="noStrike" kern="1200" dirty="0">
                <a:solidFill>
                  <a:schemeClr val="tx1"/>
                </a:solidFill>
                <a:effectLst/>
                <a:latin typeface="+mn-lt"/>
                <a:ea typeface="+mn-ea"/>
                <a:cs typeface="+mn-cs"/>
              </a:rPr>
              <a:t>Du tänker att du inte är tillräckligt bra (kortisol, serotonin sjunker)</a:t>
            </a:r>
          </a:p>
          <a:p>
            <a:pPr rtl="0" eaLnBrk="1" fontAlgn="t" latinLnBrk="0" hangingPunct="1"/>
            <a:r>
              <a:rPr lang="sv-SE" sz="1100" b="0" i="0" u="none" strike="noStrike" kern="1200" dirty="0">
                <a:solidFill>
                  <a:schemeClr val="tx1"/>
                </a:solidFill>
                <a:effectLst/>
                <a:latin typeface="+mn-lt"/>
                <a:ea typeface="+mn-ea"/>
                <a:cs typeface="+mn-cs"/>
              </a:rPr>
              <a:t>Du har provstress kvällen innan provet (kortisol)</a:t>
            </a:r>
          </a:p>
          <a:p>
            <a:pPr rtl="0" eaLnBrk="1" fontAlgn="t" latinLnBrk="0" hangingPunct="1"/>
            <a:r>
              <a:rPr lang="sv-SE" sz="1100" b="0" i="0" u="none" strike="noStrike" kern="1200" dirty="0">
                <a:solidFill>
                  <a:schemeClr val="tx1"/>
                </a:solidFill>
                <a:effectLst/>
                <a:latin typeface="+mn-lt"/>
                <a:ea typeface="+mn-ea"/>
                <a:cs typeface="+mn-cs"/>
              </a:rPr>
              <a:t>Du går in på scen inför publik (adrenalin, kortisol)</a:t>
            </a:r>
          </a:p>
          <a:p>
            <a:pPr rtl="0" eaLnBrk="1" fontAlgn="t" latinLnBrk="0" hangingPunct="1"/>
            <a:r>
              <a:rPr lang="sv-SE" sz="1100" b="0" i="0" u="none" strike="noStrike" kern="1200" dirty="0">
                <a:solidFill>
                  <a:schemeClr val="tx1"/>
                </a:solidFill>
                <a:effectLst/>
                <a:latin typeface="+mn-lt"/>
                <a:ea typeface="+mn-ea"/>
                <a:cs typeface="+mn-cs"/>
              </a:rPr>
              <a:t>Du klarar en svår uppgift och känner stolthet (dopamin)</a:t>
            </a:r>
          </a:p>
          <a:p>
            <a:endParaRPr lang="sv-SE" sz="1100" b="1" dirty="0"/>
          </a:p>
          <a:p>
            <a:r>
              <a:rPr lang="sv-SE" sz="1100" b="1" dirty="0"/>
              <a:t>För gymnasiet: Övergång till nästa bild (bild 14-15) – om känslornas plats i hjärnan:</a:t>
            </a:r>
          </a:p>
          <a:p>
            <a:r>
              <a:rPr lang="sv-SE" sz="1100" dirty="0"/>
              <a:t>Vi såg att vissa av ämnena här bildas och verkar i hjärnan. Vi ska titta på om känslorna har någon egen plats i hjärnan.</a:t>
            </a:r>
          </a:p>
          <a:p>
            <a:endParaRPr lang="sv-SE" sz="1100" dirty="0"/>
          </a:p>
          <a:p>
            <a:r>
              <a:rPr lang="sv-SE" sz="1100" b="1" dirty="0"/>
              <a:t>Övergång till nästa bild (bild 16)- om du vill gå direkt på hur tankar påverkar känslor:</a:t>
            </a:r>
          </a:p>
          <a:p>
            <a:r>
              <a:rPr lang="sv-SE" sz="1100" dirty="0"/>
              <a:t>När vi blir medvetna om känslorna och kan sätta ord på dem, då har de ”omvandlats” till tankar. Känslor och tankar hör tätt ihop.</a:t>
            </a:r>
          </a:p>
          <a:p>
            <a:endParaRPr lang="sv-SE" sz="1100" b="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17</a:t>
            </a:fld>
            <a:endParaRPr lang="sv-SE"/>
          </a:p>
        </p:txBody>
      </p:sp>
    </p:spTree>
    <p:extLst>
      <p:ext uri="{BB962C8B-B14F-4D97-AF65-F5344CB8AC3E}">
        <p14:creationId xmlns:p14="http://schemas.microsoft.com/office/powerpoint/2010/main" val="30385164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76275"/>
            <a:ext cx="3198813" cy="1798638"/>
          </a:xfrm>
        </p:spPr>
      </p:sp>
      <p:sp>
        <p:nvSpPr>
          <p:cNvPr id="3" name="Platshållare för anteckningar 2"/>
          <p:cNvSpPr>
            <a:spLocks noGrp="1"/>
          </p:cNvSpPr>
          <p:nvPr>
            <p:ph type="body" idx="1"/>
          </p:nvPr>
        </p:nvSpPr>
        <p:spPr>
          <a:xfrm>
            <a:off x="685800" y="2577830"/>
            <a:ext cx="5486400" cy="5423170"/>
          </a:xfrm>
        </p:spPr>
        <p:txBody>
          <a:bodyPr/>
          <a:lstStyle/>
          <a:p>
            <a:r>
              <a:rPr lang="sv-SE" sz="1100" dirty="0"/>
              <a:t>Känslor upplevs i hjärnan men:</a:t>
            </a:r>
          </a:p>
          <a:p>
            <a:pPr marL="171450" indent="-171450">
              <a:buFont typeface="Arial" panose="020B0604020202020204" pitchFamily="34" charset="0"/>
              <a:buChar char="•"/>
            </a:pPr>
            <a:r>
              <a:rPr lang="sv-SE" sz="1100" dirty="0"/>
              <a:t>Har ingen specifik egen plats</a:t>
            </a:r>
          </a:p>
          <a:p>
            <a:pPr marL="171450" indent="-171450">
              <a:buFont typeface="Arial" panose="020B0604020202020204" pitchFamily="34" charset="0"/>
              <a:buChar char="•"/>
            </a:pPr>
            <a:r>
              <a:rPr lang="sv-SE" sz="1100" dirty="0"/>
              <a:t>Beskrivs som ett nätverksfenomen – olika delar eller områden i hjärnan samverkar och bidrar, till exempel:</a:t>
            </a:r>
          </a:p>
          <a:p>
            <a:pPr marL="171450" indent="-171450">
              <a:buFontTx/>
              <a:buChar char="-"/>
            </a:pPr>
            <a:r>
              <a:rPr lang="sv-SE" sz="1100" b="1" dirty="0" err="1"/>
              <a:t>Amygdala</a:t>
            </a:r>
            <a:r>
              <a:rPr lang="sv-SE" sz="1100" dirty="0"/>
              <a:t>: viktig för våra upplevelser av hot och rädsla, </a:t>
            </a:r>
          </a:p>
          <a:p>
            <a:pPr marL="171450" indent="-171450">
              <a:buFontTx/>
              <a:buChar char="-"/>
            </a:pPr>
            <a:r>
              <a:rPr lang="sv-SE" sz="1100" b="1" dirty="0"/>
              <a:t>Hippocampus</a:t>
            </a:r>
            <a:r>
              <a:rPr lang="sv-SE" sz="1100" dirty="0"/>
              <a:t>: kopplar känslor med minnen och kontext/sammanhang (gör att vi kan känna på ett särskilt sätt i en viss situation på grund av tidigare erfarenheter).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b="1" dirty="0"/>
              <a:t>Hypotalamus</a:t>
            </a:r>
            <a:r>
              <a:rPr lang="sv-SE" sz="1100" dirty="0"/>
              <a:t>: styr autonoma nervsystemet och hormonutsläpp vid känsloreaktioner (t.ex. kortisol, adrenalin).</a:t>
            </a:r>
          </a:p>
          <a:p>
            <a:pPr marL="171450" indent="-171450">
              <a:buFontTx/>
              <a:buChar char="-"/>
            </a:pPr>
            <a:r>
              <a:rPr lang="sv-SE" sz="1100" b="1" dirty="0"/>
              <a:t>Gördelvindlingen</a:t>
            </a:r>
            <a:r>
              <a:rPr lang="sv-SE" sz="1100" dirty="0"/>
              <a:t>: reglerar uppmärksamhet och känslor, och kopplar känsloupplevelser till motivation. Även viktig för hur vi upplever smärta.</a:t>
            </a:r>
            <a:br>
              <a:rPr lang="sv-SE" sz="1100" dirty="0"/>
            </a:br>
            <a:br>
              <a:rPr lang="sv-SE" sz="1100" dirty="0"/>
            </a:br>
            <a:r>
              <a:rPr lang="sv-SE" sz="1100" dirty="0"/>
              <a:t>OBS! Det finns många begrepp för olika grupper av hjärnstrukturer, exempelvis nämns ofta det </a:t>
            </a:r>
            <a:r>
              <a:rPr lang="sv-SE" sz="1100" dirty="0" err="1"/>
              <a:t>sk</a:t>
            </a:r>
            <a:r>
              <a:rPr lang="sv-SE" sz="1100" b="1" dirty="0" err="1"/>
              <a:t>.</a:t>
            </a:r>
            <a:r>
              <a:rPr lang="sv-SE" sz="1100" b="1" dirty="0"/>
              <a:t> limbiska systemet </a:t>
            </a:r>
            <a:r>
              <a:rPr lang="sv-SE" sz="1100" dirty="0"/>
              <a:t>i samband med känslor. I limbiska systemet ingår alla delarna som nämnts ovan.</a:t>
            </a:r>
            <a:br>
              <a:rPr lang="sv-SE" sz="1100" dirty="0"/>
            </a:br>
            <a:r>
              <a:rPr lang="sv-SE" sz="1100" dirty="0"/>
              <a:t>Det finns fler delar i limbiska systemet också, men som </a:t>
            </a:r>
            <a:r>
              <a:rPr lang="sv-SE" sz="1100" b="1" dirty="0"/>
              <a:t>inte är markerade i bilden</a:t>
            </a:r>
            <a:r>
              <a:rPr lang="sv-SE" sz="1100" dirty="0"/>
              <a:t>: </a:t>
            </a:r>
            <a:br>
              <a:rPr lang="sv-SE" sz="1100" dirty="0"/>
            </a:br>
            <a:r>
              <a:rPr lang="sv-SE" sz="1100" b="1" dirty="0"/>
              <a:t>Basala ganglierna (centralt placerade i hjärnan, visas ej i bilden): </a:t>
            </a:r>
            <a:r>
              <a:rPr lang="sv-SE" sz="1100" dirty="0"/>
              <a:t>Kopplade till belöning, motivation och känslor som glädje/stolthet. Viktiga i dopaminsystemet.</a:t>
            </a:r>
            <a:br>
              <a:rPr lang="sv-SE" sz="1100" dirty="0"/>
            </a:br>
            <a:r>
              <a:rPr lang="sv-SE" sz="1100" b="1" dirty="0" err="1"/>
              <a:t>Insula</a:t>
            </a:r>
            <a:r>
              <a:rPr lang="sv-SE" sz="1100" b="1" dirty="0"/>
              <a:t> (område lite ovanför </a:t>
            </a:r>
            <a:r>
              <a:rPr lang="sv-SE" sz="1100" b="1" dirty="0" err="1"/>
              <a:t>amygdala</a:t>
            </a:r>
            <a:r>
              <a:rPr lang="sv-SE" sz="1100" b="1" dirty="0"/>
              <a:t>, och lite utåt ”mot öronen”, visas ej i bilden)</a:t>
            </a:r>
            <a:r>
              <a:rPr lang="sv-SE" sz="1100" dirty="0"/>
              <a:t>: Viktigt område för att göra oss medvetna om kroppsliga signaler (som hjärtslag, magkänsla), våra inre tillstånd. Viktig för känslor som avsky och för att känna hur något ”känns i kroppen”.</a:t>
            </a:r>
          </a:p>
          <a:p>
            <a:pPr marL="0" indent="0">
              <a:buFontTx/>
              <a:buNone/>
            </a:pPr>
            <a:endParaRPr lang="sv-SE" sz="1100" dirty="0"/>
          </a:p>
          <a:p>
            <a:pPr marL="0" indent="0">
              <a:buFontTx/>
              <a:buNone/>
            </a:pPr>
            <a:r>
              <a:rPr lang="sv-SE" sz="1100" dirty="0"/>
              <a:t>Utöver dessa alla delar som beskrivits så är området där medvetna tankar skapas viktigt:</a:t>
            </a:r>
          </a:p>
          <a:p>
            <a:pPr marL="171450" indent="-171450">
              <a:buFontTx/>
              <a:buChar char="-"/>
            </a:pPr>
            <a:r>
              <a:rPr lang="sv-SE" sz="1100" b="1" dirty="0"/>
              <a:t>Prefrontala</a:t>
            </a:r>
            <a:r>
              <a:rPr lang="sv-SE" sz="1100" dirty="0"/>
              <a:t> </a:t>
            </a:r>
            <a:r>
              <a:rPr lang="sv-SE" sz="1100" b="1" dirty="0"/>
              <a:t>cortex</a:t>
            </a:r>
            <a:r>
              <a:rPr lang="sv-SE" sz="1100" dirty="0"/>
              <a:t> (pannlobens främre del, se mer om den i modul om tankar): hjälper oss att tolka, reglera och fatta beslut kring känslor. Bidrar till att förstärka, dämpa eller omtolka känslor.</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a:t>
            </a:r>
          </a:p>
          <a:p>
            <a:pPr marL="0" indent="0">
              <a:buFont typeface="Arial" panose="020B0604020202020204" pitchFamily="34" charset="0"/>
              <a:buNone/>
            </a:pPr>
            <a:r>
              <a:rPr lang="sv-SE" sz="1100" dirty="0"/>
              <a:t>Ett sätt att visa ”nätverksfenomenet” för känslor är att rita pilar över hur olika områden kopplas samman för en känsla.</a:t>
            </a:r>
            <a:endParaRPr lang="sv-SE" sz="1100" b="1" dirty="0"/>
          </a:p>
          <a:p>
            <a:pPr marL="0" indent="0">
              <a:buFont typeface="Arial" panose="020B0604020202020204" pitchFamily="34" charset="0"/>
              <a:buNone/>
            </a:pPr>
            <a:endParaRPr lang="sv-SE" sz="1100" b="1"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18</a:t>
            </a:fld>
            <a:endParaRPr lang="sv-SE"/>
          </a:p>
        </p:txBody>
      </p:sp>
    </p:spTree>
    <p:extLst>
      <p:ext uri="{BB962C8B-B14F-4D97-AF65-F5344CB8AC3E}">
        <p14:creationId xmlns:p14="http://schemas.microsoft.com/office/powerpoint/2010/main" val="3341411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4265613" cy="2398713"/>
          </a:xfrm>
        </p:spPr>
      </p:sp>
      <p:sp>
        <p:nvSpPr>
          <p:cNvPr id="3" name="Platshållare för anteckningar 2"/>
          <p:cNvSpPr>
            <a:spLocks noGrp="1"/>
          </p:cNvSpPr>
          <p:nvPr>
            <p:ph type="body" idx="1"/>
          </p:nvPr>
        </p:nvSpPr>
        <p:spPr/>
        <p:txBody>
          <a:bodyPr/>
          <a:lstStyle/>
          <a:p>
            <a:r>
              <a:rPr lang="sv-SE" sz="1100" dirty="0"/>
              <a:t>Två exempel på hur känslor uppstår genom kommunikation mellan olika delar i hjärnan visas i bilden ovan med pilar.</a:t>
            </a:r>
          </a:p>
          <a:p>
            <a:r>
              <a:rPr lang="sv-SE" sz="1100" dirty="0"/>
              <a:t>Kopplingarna som sker längs vägen kan beskrivas utifrån vilket signalämne som dominerar i signalöverföringen.</a:t>
            </a:r>
          </a:p>
          <a:p>
            <a:r>
              <a:rPr lang="sv-SE" sz="1100" dirty="0"/>
              <a:t>Dopamin och serotonin där två exempel på signalvägar.</a:t>
            </a:r>
          </a:p>
          <a:p>
            <a:r>
              <a:rPr lang="sv-SE" sz="1100" dirty="0"/>
              <a:t>Signalvägarna startar i nervceller i de inre delarna av hjärnan och sprids sedan över storhjärnan.</a:t>
            </a:r>
          </a:p>
          <a:p>
            <a:endParaRPr lang="sv-SE" sz="1100" dirty="0"/>
          </a:p>
          <a:p>
            <a:r>
              <a:rPr lang="sv-SE" sz="1100" dirty="0"/>
              <a:t>Olika symboler har använts för att illustrera nervcellerna. I den vänstra bilden betyder en fylld cirkel starten på en nervcell och pilspetsarna visar riktningen på hur signalen går.</a:t>
            </a:r>
          </a:p>
          <a:p>
            <a:r>
              <a:rPr lang="sv-SE" sz="1100" dirty="0"/>
              <a:t>I den högra bilden har man istället för pilar valt att använda en annan symbolik för en nervcellsände (ett delat ”spröt”).</a:t>
            </a:r>
          </a:p>
          <a:p>
            <a:r>
              <a:rPr lang="sv-SE" sz="1100" dirty="0"/>
              <a:t>I den högra bilden är prefrontala cortex markerat med lila färg.</a:t>
            </a:r>
          </a:p>
          <a:p>
            <a:endParaRPr lang="sv-SE" sz="1100" b="1" dirty="0"/>
          </a:p>
          <a:p>
            <a:r>
              <a:rPr lang="sv-SE" sz="1100" b="1" dirty="0"/>
              <a:t>Övergång till nästa bild:</a:t>
            </a:r>
          </a:p>
          <a:p>
            <a:r>
              <a:rPr lang="sv-SE" sz="1100" dirty="0"/>
              <a:t>När vi blir medvetna om känslorna och kan sätta ord på dem, då har de ”omvandlats” till tankar.</a:t>
            </a:r>
          </a:p>
          <a:p>
            <a:r>
              <a:rPr lang="sv-SE" sz="1100" dirty="0"/>
              <a:t>Känslor och tankar hör tätt ihop.</a:t>
            </a:r>
          </a:p>
        </p:txBody>
      </p:sp>
      <p:sp>
        <p:nvSpPr>
          <p:cNvPr id="4" name="Platshållare för bildnummer 3"/>
          <p:cNvSpPr>
            <a:spLocks noGrp="1"/>
          </p:cNvSpPr>
          <p:nvPr>
            <p:ph type="sldNum" sz="quarter" idx="5"/>
          </p:nvPr>
        </p:nvSpPr>
        <p:spPr/>
        <p:txBody>
          <a:bodyPr/>
          <a:lstStyle/>
          <a:p>
            <a:fld id="{FAD31592-3C66-914C-8F2B-350F777116DA}" type="slidenum">
              <a:rPr lang="sv-SE" smtClean="0"/>
              <a:t>19</a:t>
            </a:fld>
            <a:endParaRPr lang="sv-SE"/>
          </a:p>
        </p:txBody>
      </p:sp>
    </p:spTree>
    <p:extLst>
      <p:ext uri="{BB962C8B-B14F-4D97-AF65-F5344CB8AC3E}">
        <p14:creationId xmlns:p14="http://schemas.microsoft.com/office/powerpoint/2010/main" val="114412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a:xfrm>
            <a:off x="812800" y="695325"/>
            <a:ext cx="3360738" cy="1890713"/>
          </a:xfrm>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a:xfrm>
            <a:off x="685800" y="2714017"/>
            <a:ext cx="5486400" cy="528698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Översiktsbild som visar delar som kan ingå i undervisning om psykisk hälsa.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I materialet ingår flera av dessa delar. De kan komma att kompletteras med fler delar framöver. 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pPr marL="0" indent="0">
              <a:lnSpc>
                <a:spcPct val="107000"/>
              </a:lnSpc>
              <a:spcAft>
                <a:spcPts val="800"/>
              </a:spcAft>
              <a:buNone/>
            </a:pPr>
            <a:r>
              <a:rPr lang="sv-SE" sz="1100" b="1" dirty="0"/>
              <a:t>Syftet med modulen Känslor är att ge eleverna </a:t>
            </a:r>
          </a:p>
          <a:p>
            <a:pPr marL="171450" indent="-171450">
              <a:lnSpc>
                <a:spcPct val="107000"/>
              </a:lnSpc>
              <a:spcAft>
                <a:spcPts val="800"/>
              </a:spcAft>
              <a:buFont typeface="Arial" panose="020B0604020202020204" pitchFamily="34" charset="0"/>
              <a:buChar char="•"/>
            </a:pPr>
            <a:r>
              <a:rPr lang="sv-SE" sz="1100" b="0" dirty="0"/>
              <a:t>Kunskaper om känslor som inre tillstånd i kroppen som är kopplade till olika förnimmelser i kroppen.</a:t>
            </a:r>
          </a:p>
          <a:p>
            <a:pPr marL="171450" indent="-171450">
              <a:lnSpc>
                <a:spcPct val="107000"/>
              </a:lnSpc>
              <a:spcAft>
                <a:spcPts val="800"/>
              </a:spcAft>
              <a:buFont typeface="Arial" panose="020B0604020202020204" pitchFamily="34" charset="0"/>
              <a:buChar char="•"/>
            </a:pPr>
            <a:r>
              <a:rPr lang="sv-SE" sz="1100" b="0" dirty="0"/>
              <a:t>Kunskaper om evolutionära förklaringar till känslor</a:t>
            </a:r>
          </a:p>
          <a:p>
            <a:pPr marL="171450" indent="-171450">
              <a:lnSpc>
                <a:spcPct val="107000"/>
              </a:lnSpc>
              <a:spcAft>
                <a:spcPts val="800"/>
              </a:spcAft>
              <a:buFont typeface="Arial" panose="020B0604020202020204" pitchFamily="34" charset="0"/>
              <a:buChar char="•"/>
            </a:pPr>
            <a:r>
              <a:rPr lang="sv-SE" sz="1100" b="0" dirty="0"/>
              <a:t>Förståelse för att känslor är viktiga för att ta hand om mina och andras behov.</a:t>
            </a:r>
          </a:p>
          <a:p>
            <a:pPr marL="171450" indent="-171450">
              <a:lnSpc>
                <a:spcPct val="107000"/>
              </a:lnSpc>
              <a:spcAft>
                <a:spcPts val="800"/>
              </a:spcAft>
              <a:buFont typeface="Arial" panose="020B0604020202020204" pitchFamily="34" charset="0"/>
              <a:buChar char="•"/>
            </a:pPr>
            <a:r>
              <a:rPr lang="sv-SE" sz="1100" b="0" dirty="0"/>
              <a:t>Exempel på hur man kan studera känslor med naturvetenskapliga metoder.</a:t>
            </a:r>
          </a:p>
          <a:p>
            <a:pPr marL="171450" indent="-171450">
              <a:lnSpc>
                <a:spcPct val="107000"/>
              </a:lnSpc>
              <a:spcAft>
                <a:spcPts val="800"/>
              </a:spcAft>
              <a:buFont typeface="Arial" panose="020B0604020202020204" pitchFamily="34" charset="0"/>
              <a:buChar char="•"/>
            </a:pPr>
            <a:r>
              <a:rPr lang="sv-SE" sz="1100" b="0" dirty="0"/>
              <a:t>Kunskap om kopplingen mellan tankar och känslor (positiva/negativa).</a:t>
            </a:r>
          </a:p>
          <a:p>
            <a:pPr marL="171450" indent="-171450">
              <a:lnSpc>
                <a:spcPct val="107000"/>
              </a:lnSpc>
              <a:spcAft>
                <a:spcPts val="800"/>
              </a:spcAft>
              <a:buFont typeface="Arial" panose="020B0604020202020204" pitchFamily="34" charset="0"/>
              <a:buChar char="•"/>
            </a:pPr>
            <a:r>
              <a:rPr lang="sv-SE" sz="1100" b="0" dirty="0"/>
              <a:t>Verktyg för att kunna träna på att hantera känslor.</a:t>
            </a:r>
          </a:p>
          <a:p>
            <a:pPr marL="0" indent="0">
              <a:lnSpc>
                <a:spcPct val="107000"/>
              </a:lnSpc>
              <a:spcAft>
                <a:spcPts val="800"/>
              </a:spcAft>
              <a:buFont typeface="Arial" panose="020B0604020202020204" pitchFamily="34" charset="0"/>
              <a:buNone/>
            </a:pPr>
            <a:r>
              <a:rPr lang="sv-SE" sz="1100" b="1" dirty="0"/>
              <a:t>För gymnasienivå </a:t>
            </a:r>
            <a:r>
              <a:rPr lang="sv-SE" sz="1100" b="0" dirty="0"/>
              <a:t>kan ytterligare lärandemål kopplas till hormon- och nervsystem:</a:t>
            </a:r>
          </a:p>
          <a:p>
            <a:pPr marL="171450" indent="-171450">
              <a:lnSpc>
                <a:spcPct val="107000"/>
              </a:lnSpc>
              <a:spcAft>
                <a:spcPts val="800"/>
              </a:spcAft>
              <a:buFont typeface="Arial" panose="020B0604020202020204" pitchFamily="34" charset="0"/>
              <a:buChar char="•"/>
            </a:pPr>
            <a:r>
              <a:rPr lang="sv-SE" sz="1100" b="0" dirty="0"/>
              <a:t>Kunna redogöra för några olika delar av hjärnan som är viktig för känsloupplevelser (</a:t>
            </a:r>
            <a:r>
              <a:rPr lang="sv-SE" sz="1100" b="0" dirty="0" err="1"/>
              <a:t>amygdala</a:t>
            </a:r>
            <a:r>
              <a:rPr lang="sv-SE" sz="1100" b="0" dirty="0"/>
              <a:t>, </a:t>
            </a:r>
            <a:r>
              <a:rPr lang="sv-SE" sz="1100" b="0" dirty="0" err="1"/>
              <a:t>hippocampus</a:t>
            </a:r>
            <a:r>
              <a:rPr lang="sv-SE" sz="1100" b="0" dirty="0"/>
              <a:t>, hypotalamus)</a:t>
            </a:r>
          </a:p>
          <a:p>
            <a:pPr marL="171450" indent="-171450">
              <a:lnSpc>
                <a:spcPct val="107000"/>
              </a:lnSpc>
              <a:spcAft>
                <a:spcPts val="800"/>
              </a:spcAft>
              <a:buFont typeface="Arial" panose="020B0604020202020204" pitchFamily="34" charset="0"/>
              <a:buChar char="•"/>
            </a:pPr>
            <a:r>
              <a:rPr lang="sv-SE" sz="1100" b="0" dirty="0"/>
              <a:t>Kunna redogöra för några olika signalämnen som påverkar känslor (adrenalin, dopamin, serotonin, endorfin, </a:t>
            </a:r>
            <a:r>
              <a:rPr lang="sv-SE" sz="1100" b="0" dirty="0" err="1"/>
              <a:t>oxytocin</a:t>
            </a:r>
            <a:r>
              <a:rPr lang="sv-SE" sz="1100" b="0" dirty="0"/>
              <a:t>)</a:t>
            </a:r>
          </a:p>
          <a:p>
            <a:pPr marL="171450" indent="-171450">
              <a:lnSpc>
                <a:spcPct val="107000"/>
              </a:lnSpc>
              <a:spcAft>
                <a:spcPts val="800"/>
              </a:spcAft>
              <a:buFont typeface="Arial" panose="020B0604020202020204" pitchFamily="34" charset="0"/>
              <a:buChar char="•"/>
            </a:pPr>
            <a:r>
              <a:rPr lang="sv-SE" sz="1100" b="0" dirty="0"/>
              <a:t>Visa förståelse för komplexitet i vad som påverkar känslor (samverkan av olika signalämnen, situationsberoende, interaktion med tankar, beteenden).</a:t>
            </a:r>
          </a:p>
          <a:p>
            <a:pPr marL="171450" indent="-171450">
              <a:lnSpc>
                <a:spcPct val="107000"/>
              </a:lnSpc>
              <a:spcAft>
                <a:spcPts val="800"/>
              </a:spcAft>
              <a:buFont typeface="Arial" panose="020B0604020202020204" pitchFamily="34" charset="0"/>
              <a:buChar char="•"/>
            </a:pPr>
            <a:r>
              <a:rPr lang="sv-SE" sz="1100" b="0" dirty="0"/>
              <a:t>Kunna förklara på en övergripande nivå vad som menas med belöningssystem.</a:t>
            </a:r>
          </a:p>
          <a:p>
            <a:pPr marL="171450" indent="-171450">
              <a:lnSpc>
                <a:spcPct val="107000"/>
              </a:lnSpc>
              <a:spcAft>
                <a:spcPts val="800"/>
              </a:spcAft>
              <a:buFont typeface="Arial" panose="020B0604020202020204" pitchFamily="34" charset="0"/>
              <a:buChar char="•"/>
            </a:pPr>
            <a:endParaRPr lang="sv-SE" sz="1100" b="0" dirty="0"/>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35013"/>
            <a:ext cx="4148138" cy="2333625"/>
          </a:xfrm>
        </p:spPr>
      </p:sp>
      <p:sp>
        <p:nvSpPr>
          <p:cNvPr id="3" name="Platshållare för anteckningar 2"/>
          <p:cNvSpPr>
            <a:spLocks noGrp="1"/>
          </p:cNvSpPr>
          <p:nvPr>
            <p:ph type="body" idx="1"/>
          </p:nvPr>
        </p:nvSpPr>
        <p:spPr>
          <a:xfrm>
            <a:off x="685800" y="3219855"/>
            <a:ext cx="5486400" cy="4781145"/>
          </a:xfrm>
        </p:spPr>
        <p:txBody>
          <a:bodyPr/>
          <a:lstStyle/>
          <a:p>
            <a:r>
              <a:rPr lang="sv-SE" sz="1100" i="1" dirty="0"/>
              <a:t>Modellen används även i modulen om Tankar.</a:t>
            </a:r>
          </a:p>
          <a:p>
            <a:endParaRPr lang="sv-SE" sz="1100" dirty="0"/>
          </a:p>
          <a:p>
            <a:r>
              <a:rPr lang="sv-SE" sz="1100" dirty="0"/>
              <a:t>En modell som ska visa på ömsesidig påverkan mellan tankar, känslor, beteenden och förnimmelser.</a:t>
            </a:r>
          </a:p>
          <a:p>
            <a:endParaRPr lang="sv-SE" sz="1100" dirty="0"/>
          </a:p>
          <a:p>
            <a:pPr>
              <a:buNone/>
            </a:pPr>
            <a:r>
              <a:rPr lang="sv-SE" sz="1100" dirty="0"/>
              <a:t>Vad vi tänker om en situation påverkar hur vi känner. Och det vi känner påverkar våra tankar. </a:t>
            </a:r>
          </a:p>
          <a:p>
            <a:pPr>
              <a:buNone/>
            </a:pPr>
            <a:r>
              <a:rPr lang="sv-SE" sz="1100" dirty="0"/>
              <a:t>Tankar och känslor påverkar hur vi agerar. </a:t>
            </a:r>
          </a:p>
          <a:p>
            <a:pPr>
              <a:buNone/>
            </a:pPr>
            <a:r>
              <a:rPr lang="sv-SE" sz="1100" dirty="0"/>
              <a:t>Kroppens signaler, förnimmelser, inverkar.</a:t>
            </a:r>
          </a:p>
          <a:p>
            <a:pPr>
              <a:buNone/>
            </a:pPr>
            <a:endParaRPr lang="sv-SE" sz="1100" dirty="0"/>
          </a:p>
          <a:p>
            <a:pPr marL="228600" indent="-228600">
              <a:buFont typeface="+mj-lt"/>
              <a:buAutoNum type="arabicPeriod"/>
            </a:pPr>
            <a:r>
              <a:rPr lang="sv-SE" sz="1100" b="1" dirty="0"/>
              <a:t>Förnimmelser</a:t>
            </a:r>
            <a:r>
              <a:rPr lang="sv-SE" sz="1100" dirty="0"/>
              <a:t> (kroppens signaler)</a:t>
            </a:r>
          </a:p>
          <a:p>
            <a:pPr marL="228600" indent="-228600">
              <a:buFont typeface="+mj-lt"/>
              <a:buAutoNum type="arabicPeriod"/>
            </a:pPr>
            <a:r>
              <a:rPr lang="sv-SE" sz="1100" b="1" dirty="0"/>
              <a:t>Tankar</a:t>
            </a:r>
            <a:r>
              <a:rPr lang="sv-SE" sz="1100" dirty="0"/>
              <a:t> (hur vi tolkar situationen)</a:t>
            </a:r>
          </a:p>
          <a:p>
            <a:pPr marL="228600" indent="-228600">
              <a:buFont typeface="+mj-lt"/>
              <a:buAutoNum type="arabicPeriod"/>
            </a:pPr>
            <a:r>
              <a:rPr lang="sv-SE" sz="1100" b="1" dirty="0"/>
              <a:t>Känslor</a:t>
            </a:r>
            <a:r>
              <a:rPr lang="sv-SE" sz="1100" dirty="0"/>
              <a:t> (hur vi känner oss)</a:t>
            </a:r>
          </a:p>
          <a:p>
            <a:pPr marL="228600" indent="-228600">
              <a:buFont typeface="+mj-lt"/>
              <a:buAutoNum type="arabicPeriod"/>
            </a:pPr>
            <a:r>
              <a:rPr lang="sv-SE" sz="1100" b="1" dirty="0"/>
              <a:t>Beteenden</a:t>
            </a:r>
            <a:r>
              <a:rPr lang="sv-SE" sz="1100" dirty="0"/>
              <a:t> (hur vi reagerar)</a:t>
            </a:r>
          </a:p>
          <a:p>
            <a:endParaRPr lang="sv-SE" sz="1100" dirty="0"/>
          </a:p>
          <a:p>
            <a:endParaRPr lang="sv-SE" sz="1100" dirty="0"/>
          </a:p>
          <a:p>
            <a:r>
              <a:rPr lang="sv-SE" sz="1100" dirty="0"/>
              <a:t>Beroende på hur vi tänker om en situation kan känslan som uppstår i den påverkas.</a:t>
            </a:r>
          </a:p>
          <a:p>
            <a:r>
              <a:rPr lang="sv-SE" sz="1100" dirty="0"/>
              <a:t>Exempelvis kan rädsla för exempelvis ett tandläkarbesök öka eller minska beroende på vad vi tänker om det (kopplat till minnen också).</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 (bild 21)– om du vill ta ett exempel till på hur känslor, förnimmelser, tankar och beteenden samverkar:</a:t>
            </a:r>
          </a:p>
          <a:p>
            <a:pPr marL="0" indent="0">
              <a:buFont typeface="Arial" panose="020B0604020202020204" pitchFamily="34" charset="0"/>
              <a:buNone/>
            </a:pPr>
            <a:r>
              <a:rPr lang="sv-SE" sz="1100" dirty="0"/>
              <a:t>Vi tittar på ett exempel till.</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 (bild 22) – om du vill gå direkt till mer om förnimmelser:</a:t>
            </a:r>
          </a:p>
          <a:p>
            <a:pPr marL="0" indent="0">
              <a:buFont typeface="Arial" panose="020B0604020202020204" pitchFamily="34" charset="0"/>
              <a:buNone/>
            </a:pPr>
            <a:r>
              <a:rPr lang="sv-SE" sz="1100" dirty="0"/>
              <a:t>Vi tittar närmare på förnimmelser.</a:t>
            </a:r>
          </a:p>
          <a:p>
            <a:pPr marL="0" indent="0">
              <a:buFont typeface="Arial" panose="020B0604020202020204" pitchFamily="34" charset="0"/>
              <a:buNone/>
            </a:pPr>
            <a:endParaRPr lang="sv-SE" sz="1100" dirty="0"/>
          </a:p>
          <a:p>
            <a:pPr marL="0" indent="0">
              <a:buFont typeface="Arial" panose="020B0604020202020204" pitchFamily="34" charset="0"/>
              <a:buNone/>
            </a:pP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20</a:t>
            </a:fld>
            <a:endParaRPr lang="sv-SE"/>
          </a:p>
        </p:txBody>
      </p:sp>
    </p:spTree>
    <p:extLst>
      <p:ext uri="{BB962C8B-B14F-4D97-AF65-F5344CB8AC3E}">
        <p14:creationId xmlns:p14="http://schemas.microsoft.com/office/powerpoint/2010/main" val="1944821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789363" cy="2132013"/>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err="1"/>
              <a:t>Ett</a:t>
            </a:r>
            <a:r>
              <a:rPr lang="en-GB" sz="1100" dirty="0"/>
              <a:t> </a:t>
            </a:r>
            <a:r>
              <a:rPr lang="en-GB" sz="1100" dirty="0" err="1"/>
              <a:t>exempel</a:t>
            </a:r>
            <a:r>
              <a:rPr lang="en-GB" sz="1100" dirty="0"/>
              <a:t> till </a:t>
            </a:r>
            <a:r>
              <a:rPr lang="en-GB" sz="1100" dirty="0" err="1"/>
              <a:t>på</a:t>
            </a:r>
            <a:r>
              <a:rPr lang="en-GB" sz="1100" dirty="0"/>
              <a:t> </a:t>
            </a:r>
            <a:r>
              <a:rPr lang="en-GB" sz="1100" dirty="0" err="1"/>
              <a:t>hur</a:t>
            </a:r>
            <a:r>
              <a:rPr lang="en-GB" sz="1100" dirty="0"/>
              <a:t> </a:t>
            </a:r>
            <a:r>
              <a:rPr lang="en-GB" sz="1100" dirty="0" err="1"/>
              <a:t>tankar</a:t>
            </a:r>
            <a:r>
              <a:rPr lang="en-GB" sz="1100" dirty="0"/>
              <a:t>, </a:t>
            </a:r>
            <a:r>
              <a:rPr lang="en-GB" sz="1100" dirty="0" err="1"/>
              <a:t>känslor</a:t>
            </a:r>
            <a:r>
              <a:rPr lang="en-GB" sz="1100" dirty="0"/>
              <a:t>, </a:t>
            </a:r>
            <a:r>
              <a:rPr lang="en-GB" sz="1100" dirty="0" err="1"/>
              <a:t>förnimmelser</a:t>
            </a:r>
            <a:r>
              <a:rPr lang="en-GB" sz="1100" dirty="0"/>
              <a:t> och </a:t>
            </a:r>
            <a:r>
              <a:rPr lang="en-GB" sz="1100" dirty="0" err="1"/>
              <a:t>beteenden</a:t>
            </a:r>
            <a:r>
              <a:rPr lang="en-GB" sz="1100" dirty="0"/>
              <a:t> </a:t>
            </a:r>
            <a:r>
              <a:rPr lang="en-GB" sz="1100" dirty="0" err="1"/>
              <a:t>samverkar</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err="1"/>
              <a:t>Övergång</a:t>
            </a:r>
            <a:r>
              <a:rPr lang="en-GB" sz="1100" b="1" dirty="0"/>
              <a:t> till </a:t>
            </a:r>
            <a:r>
              <a:rPr lang="en-GB" sz="1100" b="1" dirty="0" err="1"/>
              <a:t>nästa</a:t>
            </a:r>
            <a:r>
              <a:rPr lang="en-GB" sz="1100" b="1" dirty="0"/>
              <a:t> </a:t>
            </a:r>
            <a:r>
              <a:rPr lang="en-GB" sz="1100" b="1" dirty="0" err="1"/>
              <a:t>bild</a:t>
            </a:r>
            <a:r>
              <a:rPr lang="en-GB" sz="1100" b="1"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De </a:t>
            </a:r>
            <a:r>
              <a:rPr lang="en-GB" sz="1100" dirty="0" err="1"/>
              <a:t>här</a:t>
            </a:r>
            <a:r>
              <a:rPr lang="en-GB" sz="1100" dirty="0"/>
              <a:t> </a:t>
            </a:r>
            <a:r>
              <a:rPr lang="en-GB" sz="1100" dirty="0" err="1"/>
              <a:t>förnimmelserna</a:t>
            </a:r>
            <a:r>
              <a:rPr lang="en-GB" sz="1100" dirty="0"/>
              <a:t>, </a:t>
            </a:r>
            <a:r>
              <a:rPr lang="en-GB" sz="1100" dirty="0" err="1"/>
              <a:t>signalerna</a:t>
            </a:r>
            <a:r>
              <a:rPr lang="en-GB" sz="1100" dirty="0"/>
              <a:t> från </a:t>
            </a:r>
            <a:r>
              <a:rPr lang="en-GB" sz="1100" dirty="0" err="1"/>
              <a:t>kroppen</a:t>
            </a:r>
            <a:r>
              <a:rPr lang="en-GB" sz="1100" dirty="0"/>
              <a:t> </a:t>
            </a:r>
            <a:r>
              <a:rPr lang="en-GB" sz="1100" dirty="0" err="1"/>
              <a:t>kan</a:t>
            </a:r>
            <a:r>
              <a:rPr lang="en-GB" sz="1100" dirty="0"/>
              <a:t> man </a:t>
            </a:r>
            <a:r>
              <a:rPr lang="en-GB" sz="1100" dirty="0" err="1"/>
              <a:t>vara</a:t>
            </a:r>
            <a:r>
              <a:rPr lang="en-GB" sz="1100" dirty="0"/>
              <a:t> </a:t>
            </a:r>
            <a:r>
              <a:rPr lang="en-GB" sz="1100" dirty="0" err="1"/>
              <a:t>mer</a:t>
            </a:r>
            <a:r>
              <a:rPr lang="en-GB" sz="1100" dirty="0"/>
              <a:t> </a:t>
            </a:r>
            <a:r>
              <a:rPr lang="en-GB" sz="1100" dirty="0" err="1"/>
              <a:t>eller</a:t>
            </a:r>
            <a:r>
              <a:rPr lang="en-GB" sz="1100" dirty="0"/>
              <a:t> </a:t>
            </a:r>
            <a:r>
              <a:rPr lang="en-GB" sz="1100" dirty="0" err="1"/>
              <a:t>mindre</a:t>
            </a:r>
            <a:r>
              <a:rPr lang="en-GB" sz="1100" dirty="0"/>
              <a:t> observant </a:t>
            </a:r>
            <a:r>
              <a:rPr lang="en-GB" sz="1100" dirty="0" err="1"/>
              <a:t>på</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Vi </a:t>
            </a:r>
            <a:r>
              <a:rPr lang="en-GB" sz="1100" dirty="0" err="1"/>
              <a:t>tittar</a:t>
            </a:r>
            <a:r>
              <a:rPr lang="en-GB" sz="1100" dirty="0"/>
              <a:t> </a:t>
            </a:r>
            <a:r>
              <a:rPr lang="en-GB" sz="1100" dirty="0" err="1"/>
              <a:t>närmare</a:t>
            </a:r>
            <a:r>
              <a:rPr lang="en-GB" sz="1100" dirty="0"/>
              <a:t> </a:t>
            </a:r>
            <a:r>
              <a:rPr lang="en-GB" sz="1100" dirty="0" err="1"/>
              <a:t>på</a:t>
            </a:r>
            <a:r>
              <a:rPr lang="en-GB" sz="1100" dirty="0"/>
              <a:t> </a:t>
            </a:r>
            <a:r>
              <a:rPr lang="en-GB" sz="1100" dirty="0" err="1"/>
              <a:t>förnimmelser</a:t>
            </a:r>
            <a:r>
              <a:rPr lang="en-GB" sz="1100" dirty="0"/>
              <a:t>.</a:t>
            </a:r>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21</a:t>
            </a:fld>
            <a:endParaRPr lang="sv-SE"/>
          </a:p>
        </p:txBody>
      </p:sp>
    </p:spTree>
    <p:extLst>
      <p:ext uri="{BB962C8B-B14F-4D97-AF65-F5344CB8AC3E}">
        <p14:creationId xmlns:p14="http://schemas.microsoft.com/office/powerpoint/2010/main" val="21416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798888" cy="2136775"/>
          </a:xfrm>
        </p:spPr>
      </p:sp>
      <p:sp>
        <p:nvSpPr>
          <p:cNvPr id="3" name="Platshållare för anteckningar 2"/>
          <p:cNvSpPr>
            <a:spLocks noGrp="1"/>
          </p:cNvSpPr>
          <p:nvPr>
            <p:ph type="body" idx="1"/>
          </p:nvPr>
        </p:nvSpPr>
        <p:spPr>
          <a:xfrm>
            <a:off x="685800" y="3677055"/>
            <a:ext cx="5486400" cy="4323945"/>
          </a:xfrm>
        </p:spPr>
        <p:txBody>
          <a:bodyPr/>
          <a:lstStyle/>
          <a:p>
            <a:pPr marL="171450" indent="-171450">
              <a:buFont typeface="Arial" panose="020B0604020202020204" pitchFamily="34" charset="0"/>
              <a:buChar char="•"/>
            </a:pPr>
            <a:r>
              <a:rPr lang="sv-SE" sz="1100" b="0" dirty="0"/>
              <a:t>Förnimmelser = kroppsliga upplevelser (se exempel i bilden, till vänster förnimmelser som kan vara kopplade till obehag, och till höger mer positiva förnimmelser)</a:t>
            </a:r>
          </a:p>
          <a:p>
            <a:pPr marL="171450" indent="-171450">
              <a:buFont typeface="Arial" panose="020B0604020202020204" pitchFamily="34" charset="0"/>
              <a:buChar char="•"/>
            </a:pPr>
            <a:r>
              <a:rPr lang="sv-SE" sz="1100" b="0" dirty="0"/>
              <a:t>Kan vara starka och tydliga</a:t>
            </a:r>
          </a:p>
          <a:p>
            <a:pPr marL="171450" indent="-171450">
              <a:buFont typeface="Arial" panose="020B0604020202020204" pitchFamily="34" charset="0"/>
              <a:buChar char="•"/>
            </a:pPr>
            <a:r>
              <a:rPr lang="sv-SE" sz="1100" b="0" dirty="0"/>
              <a:t>Kan vara svaga och svåra att förstå</a:t>
            </a:r>
          </a:p>
          <a:p>
            <a:pPr marL="171450" indent="-171450">
              <a:buFont typeface="Arial" panose="020B0604020202020204" pitchFamily="34" charset="0"/>
              <a:buChar char="•"/>
            </a:pPr>
            <a:r>
              <a:rPr lang="sv-SE" sz="1100" b="0" dirty="0"/>
              <a:t>Kan komma i samband med en händelse just nu, eller av ett minne</a:t>
            </a:r>
          </a:p>
          <a:p>
            <a:pPr marL="171450" indent="-171450">
              <a:buFont typeface="Arial" panose="020B0604020202020204" pitchFamily="34" charset="0"/>
              <a:buChar char="•"/>
            </a:pPr>
            <a:r>
              <a:rPr lang="sv-SE" sz="1100" dirty="0"/>
              <a:t>Starka minnen påverkar både hjärnans nätverk och kroppens reaktionsmönster.</a:t>
            </a:r>
            <a:endParaRPr lang="sv-SE" sz="1100" b="1" dirty="0"/>
          </a:p>
          <a:p>
            <a:pPr marL="0" indent="0">
              <a:buFont typeface="Arial" panose="020B0604020202020204" pitchFamily="34" charset="0"/>
              <a:buNone/>
            </a:pPr>
            <a:endParaRPr lang="sv-SE" sz="1100" b="1" dirty="0"/>
          </a:p>
          <a:p>
            <a:pPr marL="0" indent="0">
              <a:buFont typeface="Arial" panose="020B0604020202020204" pitchFamily="34" charset="0"/>
              <a:buNone/>
            </a:pPr>
            <a:r>
              <a:rPr lang="sv-SE" sz="1100" b="1" dirty="0"/>
              <a:t>Diskutera: </a:t>
            </a:r>
            <a:r>
              <a:rPr lang="sv-SE" sz="1100" b="0" dirty="0"/>
              <a:t>Bilden (AI-genererad) kan användas för att diskutera ifall vi kan se på personen vilka förnimmelser som upplevs inuti? </a:t>
            </a:r>
            <a:br>
              <a:rPr lang="sv-SE" sz="1100" b="0" dirty="0"/>
            </a:br>
            <a:endParaRPr lang="sv-SE" sz="1100" b="1" dirty="0"/>
          </a:p>
          <a:p>
            <a:pPr>
              <a:buNone/>
            </a:pPr>
            <a:r>
              <a:rPr lang="sv-SE" sz="1100" b="1" dirty="0"/>
              <a:t>Övergång till nästa bild:</a:t>
            </a:r>
          </a:p>
          <a:p>
            <a:pPr>
              <a:buNone/>
            </a:pPr>
            <a:r>
              <a:rPr lang="sv-SE" sz="1100" b="0" dirty="0"/>
              <a:t>Förnimmelserna i kroppen kan tolkas olika beroende på situation och vad vi tänker.</a:t>
            </a:r>
          </a:p>
          <a:p>
            <a:pPr>
              <a:buNone/>
            </a:pPr>
            <a:r>
              <a:rPr lang="sv-SE" sz="1100" b="0" dirty="0"/>
              <a:t>Vi tar ett exempel.</a:t>
            </a:r>
            <a:endParaRPr lang="sv-SE" sz="1100" dirty="0"/>
          </a:p>
          <a:p>
            <a:pPr>
              <a:buFont typeface="Arial" panose="020B0604020202020204" pitchFamily="34" charset="0"/>
              <a:buChar char="•"/>
            </a:pPr>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22</a:t>
            </a:fld>
            <a:endParaRPr lang="sv-SE"/>
          </a:p>
        </p:txBody>
      </p:sp>
    </p:spTree>
    <p:extLst>
      <p:ext uri="{BB962C8B-B14F-4D97-AF65-F5344CB8AC3E}">
        <p14:creationId xmlns:p14="http://schemas.microsoft.com/office/powerpoint/2010/main" val="2214496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22325" y="1143000"/>
            <a:ext cx="3727450" cy="2097088"/>
          </a:xfrm>
        </p:spPr>
      </p:sp>
      <p:sp>
        <p:nvSpPr>
          <p:cNvPr id="3" name="Platshållare för anteckningar 2"/>
          <p:cNvSpPr>
            <a:spLocks noGrp="1"/>
          </p:cNvSpPr>
          <p:nvPr>
            <p:ph type="body" idx="1"/>
          </p:nvPr>
        </p:nvSpPr>
        <p:spPr/>
        <p:txBody>
          <a:bodyPr/>
          <a:lstStyle/>
          <a:p>
            <a:pPr>
              <a:buNone/>
            </a:pPr>
            <a:r>
              <a:rPr lang="sv-SE" sz="1100" b="0" dirty="0"/>
              <a:t>I det här exemplet så tänker vi oss att det är samma kroppsliga förnimmelser som finns där i kroppen (ökad puls, handsvett).</a:t>
            </a:r>
          </a:p>
          <a:p>
            <a:pPr>
              <a:buNone/>
            </a:pPr>
            <a:r>
              <a:rPr lang="sv-SE" sz="1100" b="0" dirty="0"/>
              <a:t>Men beroende på tankarna innan situationen (stå på scen, prata inför andra) kan tolkningarna av kroppens signaler variera.</a:t>
            </a:r>
          </a:p>
          <a:p>
            <a:pPr>
              <a:buNone/>
            </a:pPr>
            <a:r>
              <a:rPr lang="sv-SE" sz="1100" b="0" dirty="0"/>
              <a:t>Även om du inte helt kan påverka känslan med vad du tänker hjälper tankar fulla av självmedkänsla som förmedlar lugn och trygghet. </a:t>
            </a:r>
          </a:p>
          <a:p>
            <a:pPr>
              <a:buNone/>
            </a:pPr>
            <a:endParaRPr lang="sv-SE" sz="1100" b="0" dirty="0"/>
          </a:p>
          <a:p>
            <a:pPr>
              <a:buNone/>
            </a:pPr>
            <a:r>
              <a:rPr lang="sv-SE" sz="1100" b="1" dirty="0"/>
              <a:t>Övergång till nästa bild:</a:t>
            </a:r>
          </a:p>
          <a:p>
            <a:pPr>
              <a:buNone/>
            </a:pPr>
            <a:r>
              <a:rPr lang="sv-SE" sz="1100" b="0" dirty="0"/>
              <a:t>Det hänger ihop.</a:t>
            </a:r>
            <a:endParaRPr lang="sv-SE" sz="1100" dirty="0"/>
          </a:p>
          <a:p>
            <a:endParaRPr lang="sv-SE" sz="1100" dirty="0"/>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23</a:t>
            </a:fld>
            <a:endParaRPr lang="sv-SE"/>
          </a:p>
        </p:txBody>
      </p:sp>
    </p:spTree>
    <p:extLst>
      <p:ext uri="{BB962C8B-B14F-4D97-AF65-F5344CB8AC3E}">
        <p14:creationId xmlns:p14="http://schemas.microsoft.com/office/powerpoint/2010/main" val="28115919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Beroende på situation – vad kommer först och vad händer sedan – varierar.</a:t>
            </a:r>
          </a:p>
          <a:p>
            <a:pPr>
              <a:buNone/>
            </a:pPr>
            <a:endParaRPr lang="sv-SE" sz="1100" b="0" dirty="0"/>
          </a:p>
          <a:p>
            <a:pPr>
              <a:buNone/>
            </a:pPr>
            <a:r>
              <a:rPr lang="sv-SE" sz="1100" b="1" dirty="0"/>
              <a:t>Övergång till nästa bild:</a:t>
            </a:r>
          </a:p>
          <a:p>
            <a:pPr>
              <a:buNone/>
            </a:pPr>
            <a:r>
              <a:rPr lang="sv-SE" sz="1100" b="0" dirty="0"/>
              <a:t>Men med tiden kan man utveckla olika reaktionsmönster.</a:t>
            </a:r>
            <a:endParaRPr lang="sv-SE" sz="1100" dirty="0"/>
          </a:p>
          <a:p>
            <a:pPr>
              <a:buFont typeface="Arial" panose="020B0604020202020204" pitchFamily="34" charset="0"/>
              <a:buNone/>
            </a:pPr>
            <a:endParaRPr lang="sv-SE" sz="1100" b="0" dirty="0"/>
          </a:p>
          <a:p>
            <a:pPr>
              <a:buNone/>
            </a:pPr>
            <a:endParaRPr lang="sv-SE" sz="1100" b="0" dirty="0"/>
          </a:p>
          <a:p>
            <a:pPr>
              <a:buNone/>
            </a:pPr>
            <a:endParaRPr lang="sv-SE" sz="1100" b="0" dirty="0"/>
          </a:p>
          <a:p>
            <a:pPr marL="0" indent="0">
              <a:buFont typeface="Arial" panose="020B0604020202020204" pitchFamily="34" charset="0"/>
              <a:buNone/>
            </a:pP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24</a:t>
            </a:fld>
            <a:endParaRPr lang="sv-SE"/>
          </a:p>
        </p:txBody>
      </p:sp>
    </p:spTree>
    <p:extLst>
      <p:ext uri="{BB962C8B-B14F-4D97-AF65-F5344CB8AC3E}">
        <p14:creationId xmlns:p14="http://schemas.microsoft.com/office/powerpoint/2010/main" val="30117649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None/>
            </a:pPr>
            <a:r>
              <a:rPr lang="sv-SE" sz="1100" b="0" dirty="0"/>
              <a:t>Negativa respektive positiva mönster finns.</a:t>
            </a:r>
          </a:p>
          <a:p>
            <a:pPr>
              <a:buNone/>
            </a:pPr>
            <a:r>
              <a:rPr lang="sv-SE" sz="1100" b="0" dirty="0"/>
              <a:t>Dubbelriktade samband - det går åt båda hållen.</a:t>
            </a:r>
          </a:p>
          <a:p>
            <a:pPr>
              <a:buNone/>
            </a:pPr>
            <a:r>
              <a:rPr lang="sv-SE" sz="1100" b="0" dirty="0"/>
              <a:t>Förstärks över tid</a:t>
            </a:r>
          </a:p>
          <a:p>
            <a:pPr>
              <a:buNone/>
            </a:pPr>
            <a:endParaRPr lang="sv-SE" sz="1100" b="0" dirty="0"/>
          </a:p>
          <a:p>
            <a:pPr>
              <a:buNone/>
            </a:pPr>
            <a:r>
              <a:rPr lang="sv-SE" sz="1100" b="0" dirty="0"/>
              <a:t>Ofta negativa tankar….. Oftare negativa känslor</a:t>
            </a:r>
          </a:p>
          <a:p>
            <a:pPr>
              <a:buNone/>
            </a:pPr>
            <a:r>
              <a:rPr lang="sv-SE" sz="1100" b="0" dirty="0"/>
              <a:t>Ofta positiva tankar…. Oftare positiva känslor</a:t>
            </a:r>
          </a:p>
          <a:p>
            <a:pPr>
              <a:buNone/>
            </a:pPr>
            <a:r>
              <a:rPr lang="sv-SE" sz="1100" b="0" dirty="0"/>
              <a:t>Ofta negativa känslor…. Tänker lättare på problem och jobbiga minnen</a:t>
            </a:r>
          </a:p>
          <a:p>
            <a:pPr>
              <a:buNone/>
            </a:pPr>
            <a:r>
              <a:rPr lang="sv-SE" sz="1100" b="0" dirty="0"/>
              <a:t>Ofta positiva känslor….. Tänker lättare på lösningar och roliga minnen</a:t>
            </a:r>
          </a:p>
          <a:p>
            <a:pPr>
              <a:buNone/>
            </a:pPr>
            <a:endParaRPr lang="sv-SE" sz="1100" b="0" dirty="0"/>
          </a:p>
          <a:p>
            <a:pPr>
              <a:buNone/>
            </a:pPr>
            <a:r>
              <a:rPr lang="sv-SE" sz="1100" b="1" dirty="0"/>
              <a:t>Övergång till nästa bild:</a:t>
            </a:r>
          </a:p>
          <a:p>
            <a:pPr>
              <a:buNone/>
            </a:pPr>
            <a:r>
              <a:rPr lang="sv-SE" sz="1100" b="0" dirty="0"/>
              <a:t>Att reflektera över mina egna känslor och tankar och bli medveten om jag har vissa mönster är sätt att arbeta för psykisk hälsa.</a:t>
            </a:r>
          </a:p>
          <a:p>
            <a:pPr>
              <a:buNone/>
            </a:pPr>
            <a:r>
              <a:rPr lang="sv-SE" sz="1100" b="0" dirty="0"/>
              <a:t>Precis som det finns fysisk träning så kan man träna sitt psyke.</a:t>
            </a:r>
          </a:p>
        </p:txBody>
      </p:sp>
      <p:sp>
        <p:nvSpPr>
          <p:cNvPr id="4" name="Platshållare för bildnummer 3"/>
          <p:cNvSpPr>
            <a:spLocks noGrp="1"/>
          </p:cNvSpPr>
          <p:nvPr>
            <p:ph type="sldNum" sz="quarter" idx="5"/>
          </p:nvPr>
        </p:nvSpPr>
        <p:spPr/>
        <p:txBody>
          <a:bodyPr/>
          <a:lstStyle/>
          <a:p>
            <a:fld id="{FAD31592-3C66-914C-8F2B-350F777116DA}" type="slidenum">
              <a:rPr lang="sv-SE" smtClean="0"/>
              <a:t>25</a:t>
            </a:fld>
            <a:endParaRPr lang="sv-SE"/>
          </a:p>
        </p:txBody>
      </p:sp>
    </p:spTree>
    <p:extLst>
      <p:ext uri="{BB962C8B-B14F-4D97-AF65-F5344CB8AC3E}">
        <p14:creationId xmlns:p14="http://schemas.microsoft.com/office/powerpoint/2010/main" val="27798116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242888"/>
            <a:ext cx="3198813" cy="1798637"/>
          </a:xfrm>
        </p:spPr>
      </p:sp>
      <p:sp>
        <p:nvSpPr>
          <p:cNvPr id="3" name="Platshållare för anteckningar 2"/>
          <p:cNvSpPr>
            <a:spLocks noGrp="1"/>
          </p:cNvSpPr>
          <p:nvPr>
            <p:ph type="body" idx="1"/>
          </p:nvPr>
        </p:nvSpPr>
        <p:spPr>
          <a:xfrm>
            <a:off x="685800" y="2169268"/>
            <a:ext cx="5486400" cy="536966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latin typeface="+mn-lt"/>
              </a:rPr>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noProof="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noProof="0" dirty="0">
                <a:latin typeface="+mn-lt"/>
              </a:rPr>
              <a:t>Exempel på psykisk träning (se punkter i bilden).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noProof="0" dirty="0">
                <a:latin typeface="+mn-lt"/>
              </a:rPr>
              <a:t>I det extra talarmanuset (se nedan) finns förlag på hur man kan ge exempel på olika känslor, hur de kan ges plats och bearbetas.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noProof="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latin typeface="+mn-lt"/>
              </a:rPr>
              <a:t>Övergång till nästa bild: </a:t>
            </a:r>
            <a:r>
              <a:rPr lang="sv-SE" sz="1100" b="0" noProof="0" dirty="0">
                <a:latin typeface="+mn-lt"/>
              </a:rPr>
              <a:t>Den här modulen har handlat mest om känslor. Den avslutande övningen är en övning som du gör helt själv som hemuppgift.</a:t>
            </a:r>
          </a:p>
          <a:p>
            <a:endParaRPr lang="sv-SE" sz="1100" noProof="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latin typeface="+mn-lt"/>
              </a:rPr>
              <a:t>Extra talarmanus som stöd för hur man kan introducera bilden:</a:t>
            </a: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mn-lt"/>
                <a:ea typeface="Calibri" panose="020F0502020204030204" pitchFamily="34" charset="0"/>
                <a:cs typeface="Arial" panose="020B0604020202020204" pitchFamily="34" charset="0"/>
              </a:rPr>
              <a:t>Känslor kan vara härliga, jobbiga, svåra att förstå eller svåra att bli av med. Men känslor finns inte där för att ställa till det. Tvärtom. Men man kan behöva träna på att förstå sina känslor bättre – och varför olika känslor ibland behöver olika sätt att tas om hand.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mn-lt"/>
                <a:ea typeface="Calibri" panose="020F0502020204030204" pitchFamily="34" charset="0"/>
                <a:cs typeface="Arial" panose="020B0604020202020204" pitchFamily="34" charset="0"/>
              </a:rPr>
              <a:t>Olika känslor kan nämligen hanteras med lite olika strategier. För det är inte alltid hjälpsamt att hantera ledsamhet som om det vore ilska. Eller att bemöta nervositet som om det vore skam. Man kan säga att varje känsla har sitt eget </a:t>
            </a:r>
            <a:r>
              <a:rPr lang="sv-SE" sz="1100" i="1" dirty="0">
                <a:effectLst/>
                <a:latin typeface="+mn-lt"/>
                <a:ea typeface="Calibri" panose="020F0502020204030204" pitchFamily="34" charset="0"/>
                <a:cs typeface="Arial" panose="020B0604020202020204" pitchFamily="34" charset="0"/>
              </a:rPr>
              <a:t>språk</a:t>
            </a:r>
            <a:r>
              <a:rPr lang="sv-SE" sz="1100" dirty="0">
                <a:effectLst/>
                <a:latin typeface="+mn-lt"/>
                <a:ea typeface="Calibri" panose="020F0502020204030204" pitchFamily="34" charset="0"/>
                <a:cs typeface="Arial" panose="020B0604020202020204" pitchFamily="34" charset="0"/>
              </a:rPr>
              <a:t> – och vi behöver lära oss att lyssna på det. Och när vi förstår vad en känsla försöker säga, blir det också lättare att hjälpa sig själv på ett klokt sätt.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effectLst/>
              <a:latin typeface="+mn-l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effectLst/>
                <a:latin typeface="+mn-lt"/>
                <a:ea typeface="Calibri" panose="020F0502020204030204" pitchFamily="34" charset="0"/>
                <a:cs typeface="Arial" panose="020B0604020202020204" pitchFamily="34" charset="0"/>
              </a:rPr>
              <a:t>Rädsla och nervositet är till exempel en signal om fara. Men ibland reagerar kroppen som om något är farligt – fast det egentligen inte är det. Tänk en muntlig redovisning, ett matteprov, en ny miljö – det är inte livsfarligt, men kroppen tror det. Pulsen ökar. Magen knyter sig. Det känns som om hela systemet går i larm. Det här kallas att larmsystemet blivit överkänsligt – som ett brandlarm som tjuter även om du bara tänder ett stearinljus. Då kan man behöva ”</a:t>
            </a:r>
            <a:r>
              <a:rPr lang="sv-SE" sz="1100" dirty="0" err="1">
                <a:effectLst/>
                <a:latin typeface="+mn-lt"/>
                <a:ea typeface="Calibri" panose="020F0502020204030204" pitchFamily="34" charset="0"/>
                <a:cs typeface="Arial" panose="020B0604020202020204" pitchFamily="34" charset="0"/>
              </a:rPr>
              <a:t>omkalibrera</a:t>
            </a:r>
            <a:r>
              <a:rPr lang="sv-SE" sz="1100" dirty="0">
                <a:effectLst/>
                <a:latin typeface="+mn-lt"/>
                <a:ea typeface="Calibri" panose="020F0502020204030204" pitchFamily="34" charset="0"/>
                <a:cs typeface="Arial" panose="020B0604020202020204" pitchFamily="34" charset="0"/>
              </a:rPr>
              <a:t> sitt larmsystem” – alltså hjälpa hjärnan förstå att det inte är farligt. För att göra det kan vi jobba med våra tankar. Det betyder att vi lär kroppen att inte gå upp i varv i onödan. Om vi däremot är ledsna, så kanske vi behöver något helt annat än vid t.ex. ilska eller rädsla. Att känna sig ledsen är ofta ett tecken på att vi har förlorat något, eller att vi saknar något viktigt – det kan vara närhet, förståelse eller trygghet. Det kan också vara ett tecken på att vi bär något tungt inom oss, som vi inte riktigt har fått dela med någon.</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Och vet ni – ett av de mest hjälpsamma sätten att hantera ledsamhet är faktiskt att våga berätta hur man mår. Att få stöd och tröst, eller bara bli lyssnad på, kan göra otroligt stor skillnad. Det behöver inte vara så avancerat. Det kan vara att säga till en vän:</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"Jag har haft en jobbig dag.” Eller att skriva i en dagbok: "Jag känner mig ensam just nu.” När vi sätter ord på våra känslor, så lugnas faktiskt hjärnan. Vet ni vad en känd hjärnforskare, Daniel Siegel, har för uttryck på det? </a:t>
            </a:r>
            <a:r>
              <a:rPr lang="sv-SE" sz="1100" i="1" dirty="0">
                <a:effectLst/>
                <a:latin typeface="+mn-lt"/>
                <a:ea typeface="Calibri" panose="020F0502020204030204" pitchFamily="34" charset="0"/>
                <a:cs typeface="Arial" panose="020B0604020202020204" pitchFamily="34" charset="0"/>
              </a:rPr>
              <a:t>“</a:t>
            </a:r>
            <a:r>
              <a:rPr lang="sv-SE" sz="1100" i="1" dirty="0" err="1">
                <a:effectLst/>
                <a:latin typeface="+mn-lt"/>
                <a:ea typeface="Calibri" panose="020F0502020204030204" pitchFamily="34" charset="0"/>
                <a:cs typeface="Arial" panose="020B0604020202020204" pitchFamily="34" charset="0"/>
              </a:rPr>
              <a:t>Name</a:t>
            </a:r>
            <a:r>
              <a:rPr lang="sv-SE" sz="1100" i="1" dirty="0">
                <a:effectLst/>
                <a:latin typeface="+mn-lt"/>
                <a:ea typeface="Calibri" panose="020F0502020204030204" pitchFamily="34" charset="0"/>
                <a:cs typeface="Arial" panose="020B0604020202020204" pitchFamily="34" charset="0"/>
              </a:rPr>
              <a:t> it to tame it”</a:t>
            </a:r>
            <a:r>
              <a:rPr lang="sv-SE" sz="1100" dirty="0">
                <a:effectLst/>
                <a:latin typeface="+mn-lt"/>
                <a:ea typeface="Calibri" panose="020F0502020204030204" pitchFamily="34" charset="0"/>
                <a:cs typeface="Arial" panose="020B0604020202020204" pitchFamily="34" charset="0"/>
              </a:rPr>
              <a:t> – alltså: – sätt ord på det du känner., så blir känslan förhoppningsvis lite lättare att hantera.</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Skam och skuld är känslor som många tycker är jobbiga att känna.</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De kan kännas tunga, pinsamma – till och med förlamande. Men de har faktiskt en funktion. Att vi kan känna skam och skuld beror på att vi är sociala varelser, att vi hör ihop med andra människor. De hjälper oss förstå när vi kanske har gjort något som skadat någon annan, eller gått emot våra egna värderingar. Så det är viktigt att förstå att skam inte är ett tecken på att du är en dålig person – utan en signal om att du vill vara på ett sätt som gör att du får vara med och att du vill utvecklas. Och det viktiga är inte att slippa känna skam – utan att inte fastna i den. </a:t>
            </a:r>
            <a:r>
              <a:rPr lang="sv-SE" sz="1100" i="1" dirty="0">
                <a:effectLst/>
                <a:latin typeface="+mn-lt"/>
                <a:ea typeface="Calibri" panose="020F0502020204030204" pitchFamily="34" charset="0"/>
                <a:cs typeface="Arial" panose="020B0604020202020204" pitchFamily="34" charset="0"/>
              </a:rPr>
              <a:t>Vad tror ni kan vara en bra strategi om man känner skam?</a:t>
            </a: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(Ofta kommer det kloka svar, som "prata med någon", eller ”säga till sig själv att jag är ok”, eller jobba på att ändra något.)</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Och när det gäller skuld – som handlar om känslan du får när du gjort något som är fel – så hjälper den oss att göra rätt, och att gottgöra.  Det som ofta hjälper är att:</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Berätta för någon, tänka att du inte ska göra om det, eller till och med förlåta sig själv – om det är något man inte kan ändra. Att agera på skulden eller skammen är alltså nyckeln.</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Inte att trycka bort den, utan att använda den till något bra:</a:t>
            </a:r>
          </a:p>
          <a:p>
            <a:pPr>
              <a:lnSpc>
                <a:spcPct val="107000"/>
              </a:lnSpc>
              <a:spcAft>
                <a:spcPts val="800"/>
              </a:spcAft>
            </a:pPr>
            <a:r>
              <a:rPr lang="sv-SE" sz="1100" i="1" dirty="0">
                <a:effectLst/>
                <a:latin typeface="+mn-lt"/>
                <a:ea typeface="Calibri" panose="020F0502020204030204" pitchFamily="34" charset="0"/>
                <a:cs typeface="Arial" panose="020B0604020202020204" pitchFamily="34" charset="0"/>
              </a:rPr>
              <a:t>Att reparera en relation. Att ta ansvar. Träna på att tänka att du är fin som du är.</a:t>
            </a:r>
            <a:br>
              <a:rPr lang="sv-SE" sz="1100" dirty="0">
                <a:effectLst/>
                <a:latin typeface="+mn-lt"/>
                <a:ea typeface="Calibri" panose="020F0502020204030204" pitchFamily="34" charset="0"/>
                <a:cs typeface="Arial" panose="020B0604020202020204" pitchFamily="34" charset="0"/>
              </a:rPr>
            </a:br>
            <a:r>
              <a:rPr lang="sv-SE" sz="1100" i="1" dirty="0">
                <a:effectLst/>
                <a:latin typeface="+mn-lt"/>
                <a:ea typeface="Calibri" panose="020F0502020204030204" pitchFamily="34" charset="0"/>
                <a:cs typeface="Arial" panose="020B0604020202020204" pitchFamily="34" charset="0"/>
              </a:rPr>
              <a:t>Att visa att man vill göra bättre nästa gång.</a:t>
            </a: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Och när vi gjort det – då kan vi släppa taget om känslan och gå vidare.</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Ibland känns det bara... tomt. Eller snurrigt. Inte som ilska, inte som sorg – utan som ett grått ingenting. Den känslan kan dyka upp när vi har tappat riktning. När vi är trötta. Eller när vi stängt av något vi inte riktigt orkar känna. Ibland är förvirring en övergång – ett tecken på att något nytt håller på att växa fram. Vad kan hjälpa? Stanna upp. Fråga: “Vad behöver jag?” Ofta finns ett behov där bakom. Vila. Mening. Sammanhang. Kreativa uttryck kan också hjälpa – att skriva, måla, promenera utan mål.</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Avund känns ofta som något fult – men det är egentligen bara en signal om längtan. När du blir avundsjuk på någon annan, ställ frågan: </a:t>
            </a:r>
            <a:r>
              <a:rPr lang="sv-SE" sz="1100" i="1" dirty="0">
                <a:effectLst/>
                <a:latin typeface="+mn-lt"/>
                <a:ea typeface="Calibri" panose="020F0502020204030204" pitchFamily="34" charset="0"/>
                <a:cs typeface="Arial" panose="020B0604020202020204" pitchFamily="34" charset="0"/>
              </a:rPr>
              <a:t>“Vad är det jag önskar att jag själv hade?” </a:t>
            </a:r>
            <a:r>
              <a:rPr lang="sv-SE" sz="1100" dirty="0">
                <a:effectLst/>
                <a:latin typeface="+mn-lt"/>
                <a:ea typeface="Calibri" panose="020F0502020204030204" pitchFamily="34" charset="0"/>
                <a:cs typeface="Arial" panose="020B0604020202020204" pitchFamily="34" charset="0"/>
              </a:rPr>
              <a:t>Kanske är det ett behov av bekräftelse. Av frihet. Av att få uttrycka sig. Då kan känslan bli en vägvisare snarare än en jobbig känsla. Det viktiga är att inte stanna i jämförelse – utan att omvandla känslan till motivation. Du kan till och med säga till dig själv:</a:t>
            </a:r>
            <a:br>
              <a:rPr lang="sv-SE" sz="1100" dirty="0">
                <a:effectLst/>
                <a:latin typeface="+mn-lt"/>
                <a:ea typeface="Calibri" panose="020F0502020204030204" pitchFamily="34" charset="0"/>
                <a:cs typeface="Arial" panose="020B0604020202020204" pitchFamily="34" charset="0"/>
              </a:rPr>
            </a:br>
            <a:r>
              <a:rPr lang="sv-SE" sz="1100" i="1" dirty="0">
                <a:effectLst/>
                <a:latin typeface="+mn-lt"/>
                <a:ea typeface="Calibri" panose="020F0502020204030204" pitchFamily="34" charset="0"/>
                <a:cs typeface="Arial" panose="020B0604020202020204" pitchFamily="34" charset="0"/>
              </a:rPr>
              <a:t>“Om det där väcker något i mig – då kanske det är något jag vill skapa mer av i mitt eget liv.”</a:t>
            </a:r>
          </a:p>
          <a:p>
            <a:pPr marL="0" marR="0" lvl="0" indent="0" algn="l" defTabSz="914400" rtl="0" eaLnBrk="1" fontAlgn="auto" latinLnBrk="0" hangingPunct="1">
              <a:lnSpc>
                <a:spcPct val="107000"/>
              </a:lnSpc>
              <a:spcBef>
                <a:spcPts val="0"/>
              </a:spcBef>
              <a:spcAft>
                <a:spcPts val="800"/>
              </a:spcAft>
              <a:buClrTx/>
              <a:buSzTx/>
              <a:buFontTx/>
              <a:buNone/>
              <a:tabLst/>
              <a:defRPr/>
            </a:pPr>
            <a:r>
              <a:rPr lang="sv-SE" sz="1100" dirty="0">
                <a:effectLst/>
                <a:latin typeface="+mn-lt"/>
                <a:ea typeface="Calibri" panose="020F0502020204030204" pitchFamily="34" charset="0"/>
                <a:cs typeface="Arial" panose="020B0604020202020204" pitchFamily="34" charset="0"/>
              </a:rPr>
              <a:t>Ilska är en känsla som vill skydda våra gränser. Den kan hjälpa oss att säga ifrån när något inte känns rätt. Men ibland exploderar ilskan – eller stannar inuti och gnager. Därför är det bra att öva konstruktiv gränssättning. Att våga säga nej, stå upp för sig själv – utan att såra andra.</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Ensamhet räknas inte som en känsla men kan däremot väcka väldigt starka känslor som sorg, skam, rädsla eller hopplöshet. Det är ingen slump. Vi människor är flockdjur. Vi är byggda för kontakt. Så när vi känner oss ensamma, är det ofta kroppens sätt att säga: </a:t>
            </a:r>
            <a:r>
              <a:rPr lang="sv-SE" sz="1100" i="1" dirty="0">
                <a:effectLst/>
                <a:latin typeface="+mn-lt"/>
                <a:ea typeface="Calibri" panose="020F0502020204030204" pitchFamily="34" charset="0"/>
                <a:cs typeface="Arial" panose="020B0604020202020204" pitchFamily="34" charset="0"/>
              </a:rPr>
              <a:t>“Du behöver närhet, bekräftelse, kontakt.” </a:t>
            </a:r>
            <a:r>
              <a:rPr lang="sv-SE" sz="1100" dirty="0">
                <a:effectLst/>
                <a:latin typeface="+mn-lt"/>
                <a:ea typeface="Calibri" panose="020F0502020204030204" pitchFamily="34" charset="0"/>
                <a:cs typeface="Arial" panose="020B0604020202020204" pitchFamily="34" charset="0"/>
              </a:rPr>
              <a:t>Vad kan hjälpa?  Små steg mot kontakt. Ett sms. Ett “hej”. Att våga visa sig. Och om det inte finns någon där just nu – visa dig själv lite vänlighet.</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endParaRPr lang="sv-SE" sz="1100" dirty="0">
              <a:effectLst/>
              <a:latin typeface="+mn-l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26</a:t>
            </a:fld>
            <a:endParaRPr lang="sv-SE"/>
          </a:p>
        </p:txBody>
      </p:sp>
    </p:spTree>
    <p:extLst>
      <p:ext uri="{BB962C8B-B14F-4D97-AF65-F5344CB8AC3E}">
        <p14:creationId xmlns:p14="http://schemas.microsoft.com/office/powerpoint/2010/main" val="5140842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err="1"/>
              <a:t>Förslag</a:t>
            </a:r>
            <a:r>
              <a:rPr lang="en-GB" sz="1100" dirty="0"/>
              <a:t> </a:t>
            </a:r>
            <a:r>
              <a:rPr lang="en-GB" sz="1100" dirty="0" err="1"/>
              <a:t>på</a:t>
            </a:r>
            <a:r>
              <a:rPr lang="en-GB" sz="1100" dirty="0"/>
              <a:t> </a:t>
            </a:r>
            <a:r>
              <a:rPr lang="en-GB" sz="1100" dirty="0" err="1"/>
              <a:t>uppgift</a:t>
            </a:r>
            <a:r>
              <a:rPr lang="en-GB" sz="1100" dirty="0"/>
              <a:t>: </a:t>
            </a:r>
            <a:r>
              <a:rPr lang="en-GB" sz="1100" dirty="0" err="1"/>
              <a:t>Känslofokus</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err="1"/>
              <a:t>Förslagsvis</a:t>
            </a:r>
            <a:r>
              <a:rPr lang="en-GB" sz="1100" dirty="0"/>
              <a:t> </a:t>
            </a:r>
            <a:r>
              <a:rPr lang="en-GB" sz="1100" dirty="0" err="1"/>
              <a:t>görs</a:t>
            </a:r>
            <a:r>
              <a:rPr lang="en-GB" sz="1100" dirty="0"/>
              <a:t> den </a:t>
            </a:r>
            <a:r>
              <a:rPr lang="en-GB" sz="1100" dirty="0" err="1"/>
              <a:t>enskilt</a:t>
            </a:r>
            <a:r>
              <a:rPr lang="en-GB" sz="1100" dirty="0"/>
              <a:t> </a:t>
            </a:r>
            <a:r>
              <a:rPr lang="en-GB" sz="1100" dirty="0" err="1"/>
              <a:t>som</a:t>
            </a:r>
            <a:r>
              <a:rPr lang="en-GB" sz="1100" dirty="0"/>
              <a:t> </a:t>
            </a:r>
            <a:r>
              <a:rPr lang="en-GB" sz="1100" dirty="0" err="1"/>
              <a:t>hemuppgift</a:t>
            </a:r>
            <a:r>
              <a:rPr lang="en-GB" sz="1100" dirty="0"/>
              <a:t>. Det </a:t>
            </a:r>
            <a:r>
              <a:rPr lang="en-GB" sz="1100" dirty="0" err="1"/>
              <a:t>finns</a:t>
            </a:r>
            <a:r>
              <a:rPr lang="en-GB" sz="1100" dirty="0"/>
              <a:t> </a:t>
            </a:r>
            <a:r>
              <a:rPr lang="en-GB" sz="1100" dirty="0" err="1"/>
              <a:t>en</a:t>
            </a:r>
            <a:r>
              <a:rPr lang="en-GB" sz="1100" dirty="0"/>
              <a:t> </a:t>
            </a:r>
            <a:r>
              <a:rPr lang="en-GB" sz="1100" dirty="0" err="1"/>
              <a:t>separat</a:t>
            </a:r>
            <a:r>
              <a:rPr lang="en-GB" sz="1100" dirty="0"/>
              <a:t> </a:t>
            </a:r>
            <a:r>
              <a:rPr lang="en-GB" sz="1100" dirty="0" err="1"/>
              <a:t>wordfil</a:t>
            </a:r>
            <a:r>
              <a:rPr lang="en-GB" sz="1100" dirty="0"/>
              <a:t> </a:t>
            </a:r>
            <a:r>
              <a:rPr lang="en-GB" sz="1100" dirty="0" err="1"/>
              <a:t>för</a:t>
            </a:r>
            <a:r>
              <a:rPr lang="en-GB" sz="1100" dirty="0"/>
              <a:t> </a:t>
            </a:r>
            <a:r>
              <a:rPr lang="en-GB" sz="1100" dirty="0" err="1"/>
              <a:t>uppgiften</a:t>
            </a:r>
            <a:r>
              <a:rPr lang="en-GB"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err="1"/>
              <a:t>Övergång</a:t>
            </a:r>
            <a:r>
              <a:rPr lang="en-GB" sz="1100" b="1" dirty="0"/>
              <a:t> till </a:t>
            </a:r>
            <a:r>
              <a:rPr lang="en-GB" sz="1100" b="1" dirty="0" err="1"/>
              <a:t>nästa</a:t>
            </a:r>
            <a:r>
              <a:rPr lang="en-GB" sz="1100" b="1" dirty="0"/>
              <a:t> </a:t>
            </a:r>
            <a:r>
              <a:rPr lang="en-GB" sz="1100" b="1" dirty="0" err="1"/>
              <a:t>bild</a:t>
            </a:r>
            <a:r>
              <a:rPr lang="en-GB" sz="1100" b="1"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err="1"/>
              <a:t>Dags</a:t>
            </a:r>
            <a:r>
              <a:rPr lang="en-GB" sz="1100" dirty="0"/>
              <a:t> </a:t>
            </a:r>
            <a:r>
              <a:rPr lang="en-GB" sz="1100" dirty="0" err="1"/>
              <a:t>att</a:t>
            </a:r>
            <a:r>
              <a:rPr lang="en-GB" sz="1100" dirty="0"/>
              <a:t> </a:t>
            </a:r>
            <a:r>
              <a:rPr lang="en-GB" sz="1100" dirty="0" err="1"/>
              <a:t>summera</a:t>
            </a:r>
            <a:r>
              <a:rPr lang="en-GB" sz="1100" dirty="0"/>
              <a:t> det vi </a:t>
            </a:r>
            <a:r>
              <a:rPr lang="en-GB" sz="1100" dirty="0" err="1"/>
              <a:t>lärt</a:t>
            </a:r>
            <a:r>
              <a:rPr lang="en-GB" sz="1100" dirty="0"/>
              <a:t> </a:t>
            </a:r>
            <a:r>
              <a:rPr lang="en-GB" sz="1100" dirty="0" err="1"/>
              <a:t>oss</a:t>
            </a:r>
            <a:r>
              <a:rPr lang="en-GB" sz="1100" dirty="0"/>
              <a:t> om </a:t>
            </a:r>
            <a:r>
              <a:rPr lang="en-GB" sz="1100" dirty="0" err="1"/>
              <a:t>känslor</a:t>
            </a:r>
            <a:r>
              <a:rPr lang="en-GB" sz="1100" dirty="0"/>
              <a:t>.</a:t>
            </a:r>
          </a:p>
        </p:txBody>
      </p:sp>
      <p:sp>
        <p:nvSpPr>
          <p:cNvPr id="4" name="Platshållare för bildnummer 3"/>
          <p:cNvSpPr>
            <a:spLocks noGrp="1"/>
          </p:cNvSpPr>
          <p:nvPr>
            <p:ph type="sldNum" sz="quarter" idx="5"/>
          </p:nvPr>
        </p:nvSpPr>
        <p:spPr/>
        <p:txBody>
          <a:bodyPr/>
          <a:lstStyle/>
          <a:p>
            <a:fld id="{FAD31592-3C66-914C-8F2B-350F777116DA}" type="slidenum">
              <a:rPr lang="sv-SE" smtClean="0"/>
              <a:t>27</a:t>
            </a:fld>
            <a:endParaRPr lang="sv-SE"/>
          </a:p>
        </p:txBody>
      </p:sp>
    </p:spTree>
    <p:extLst>
      <p:ext uri="{BB962C8B-B14F-4D97-AF65-F5344CB8AC3E}">
        <p14:creationId xmlns:p14="http://schemas.microsoft.com/office/powerpoint/2010/main" val="24784203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371475"/>
            <a:ext cx="2743200" cy="1543050"/>
          </a:xfrm>
        </p:spPr>
      </p:sp>
      <p:sp>
        <p:nvSpPr>
          <p:cNvPr id="3" name="Platshållare för anteckningar 2"/>
          <p:cNvSpPr>
            <a:spLocks noGrp="1"/>
          </p:cNvSpPr>
          <p:nvPr>
            <p:ph type="body" idx="1"/>
          </p:nvPr>
        </p:nvSpPr>
        <p:spPr>
          <a:xfrm>
            <a:off x="685800" y="2013626"/>
            <a:ext cx="5486400" cy="6546714"/>
          </a:xfrm>
        </p:spPr>
        <p:txBody>
          <a:bodyPr/>
          <a:lstStyle/>
          <a:p>
            <a:r>
              <a:rPr lang="sv-SE" sz="1100" dirty="0"/>
              <a:t>Svarsförslag:</a:t>
            </a:r>
          </a:p>
          <a:p>
            <a:endParaRPr lang="sv-SE" sz="1100" dirty="0"/>
          </a:p>
          <a:p>
            <a:r>
              <a:rPr lang="sv-SE" sz="1100" dirty="0"/>
              <a:t>1. Ge exempel på känslor och ge evolutionära förklaringar till varför vi har dem.</a:t>
            </a:r>
          </a:p>
          <a:p>
            <a:r>
              <a:rPr lang="sv-SE" sz="1100" dirty="0"/>
              <a:t>Äckel - skydd mot dålig föda har gett överlevnadsfördel. </a:t>
            </a:r>
          </a:p>
          <a:p>
            <a:r>
              <a:rPr lang="sv-SE" sz="1100" dirty="0"/>
              <a:t>Rädsla - skydd mot hot har gett överlevnadsfördel.</a:t>
            </a:r>
          </a:p>
          <a:p>
            <a:r>
              <a:rPr lang="sv-SE" sz="1100" dirty="0"/>
              <a:t>Glädje - stärker sociala band, högre överlevnad och reproduktiv framgång.</a:t>
            </a:r>
          </a:p>
          <a:p>
            <a:r>
              <a:rPr lang="sv-SE" sz="1100" dirty="0"/>
              <a:t>Förvåning - ökad uppmärksamhet, högre överlevnad.</a:t>
            </a:r>
          </a:p>
          <a:p>
            <a:r>
              <a:rPr lang="sv-SE" sz="1100" dirty="0"/>
              <a:t>Ilska - sätter gränser, skyddar egen och avkommans överlevnad.</a:t>
            </a:r>
          </a:p>
          <a:p>
            <a:endParaRPr lang="sv-SE" sz="1100" dirty="0"/>
          </a:p>
          <a:p>
            <a:r>
              <a:rPr lang="sv-SE" sz="1100" dirty="0"/>
              <a:t>2. Hur kan man studera vad som händer i kroppen vid olika känslor?</a:t>
            </a:r>
          </a:p>
          <a:p>
            <a:r>
              <a:rPr lang="sv-SE" sz="1100" dirty="0"/>
              <a:t>Mäta puls, blodtryck, kroppstemperatur eller studera olika halter av hormoner i blod- och urinprov. Mäta hjärnaktivitet (med elektroder på huvudet).</a:t>
            </a:r>
          </a:p>
          <a:p>
            <a:endParaRPr lang="sv-SE" sz="1100" dirty="0"/>
          </a:p>
          <a:p>
            <a:r>
              <a:rPr lang="sv-SE" sz="1100" dirty="0"/>
              <a:t>3. Ge exempel på kemiska ämnen som har betydelse för olika känslor?</a:t>
            </a:r>
          </a:p>
          <a:p>
            <a:r>
              <a:rPr lang="sv-SE" sz="1100" dirty="0"/>
              <a:t>Glädje/lycka/må bra - dopamin, endorfiner, serotonin, </a:t>
            </a:r>
            <a:r>
              <a:rPr lang="sv-SE" sz="1100" dirty="0" err="1"/>
              <a:t>oxytocin</a:t>
            </a:r>
            <a:endParaRPr lang="sv-SE" sz="1100" dirty="0"/>
          </a:p>
          <a:p>
            <a:r>
              <a:rPr lang="sv-SE" sz="1100" dirty="0"/>
              <a:t>Ilska - adrenalin. OBS! Det går inte förenklat att säga att ett ämne är kopplat till bara en känsla. De samverkar och påverkar flera känslor.</a:t>
            </a:r>
          </a:p>
          <a:p>
            <a:endParaRPr lang="sv-SE" sz="1100" dirty="0"/>
          </a:p>
          <a:p>
            <a:r>
              <a:rPr lang="sv-SE" sz="1100" dirty="0"/>
              <a:t>4. Finns det några särskilda delar i hjärnan som är viktiga för känslor?</a:t>
            </a:r>
          </a:p>
          <a:p>
            <a:r>
              <a:rPr lang="sv-SE" sz="1100" dirty="0" err="1"/>
              <a:t>Amygdala</a:t>
            </a:r>
            <a:r>
              <a:rPr lang="sv-SE" sz="1100" dirty="0"/>
              <a:t> är viktig för rädsla och </a:t>
            </a:r>
            <a:r>
              <a:rPr lang="sv-SE" sz="1100" dirty="0" err="1"/>
              <a:t>hippocampus</a:t>
            </a:r>
            <a:r>
              <a:rPr lang="sv-SE" sz="1100" dirty="0"/>
              <a:t> kopplar ihop minnen med olika känslor.</a:t>
            </a:r>
          </a:p>
          <a:p>
            <a:endParaRPr lang="sv-SE" sz="1100" dirty="0"/>
          </a:p>
          <a:p>
            <a:r>
              <a:rPr lang="sv-SE" sz="1100" dirty="0"/>
              <a:t>5. Vad är det för skillnad mellan en förnimmelse och en känsla?</a:t>
            </a:r>
          </a:p>
          <a:p>
            <a:r>
              <a:rPr lang="sv-SE" sz="1100" dirty="0"/>
              <a:t>Förnimmelser är kroppsliga signaler (till exempel knip eller pirr i magen eller tryck i huvudet vid huvudvärk). Känslor uppstår när hjärnan tolkar en förnimmelse eller en situation. Ett exempel: En förnimmelse kan vara kroppens första signal – till exempel pirr i magen när mobilen plingar till. När hjärnan tolkar signalen i ett sammanhang (”det är ett sms från någon jag tycker om”), väcks en känsla – glädje, förväntan, kanske lite nervositet. Känslan i sin tur förstärker den kroppsliga förnimmelsen – mer pirr, värme i kroppen, välbehag. Så man kan säga att förnimmelser och känslor påverkar varandra i en cirkel, där kroppens signaler ger upphov till känslor, och känslorna i sin tur förstärker kroppens signaler.</a:t>
            </a:r>
          </a:p>
          <a:p>
            <a:endParaRPr lang="sv-SE" sz="1100" dirty="0"/>
          </a:p>
          <a:p>
            <a:r>
              <a:rPr lang="sv-SE" sz="1100" dirty="0"/>
              <a:t>6. Hur kan två personer som gör samma sak uppleva helt olika känslor?</a:t>
            </a:r>
          </a:p>
          <a:p>
            <a:r>
              <a:rPr lang="sv-SE" sz="1100" dirty="0"/>
              <a:t>En anledning är att känslorna är kopplade till minnen (</a:t>
            </a:r>
            <a:r>
              <a:rPr lang="sv-SE" sz="1100" dirty="0" err="1"/>
              <a:t>hippocampus</a:t>
            </a:r>
            <a:r>
              <a:rPr lang="sv-SE" sz="1100" dirty="0"/>
              <a:t>) och det kan göra att den ene blir rädd för exempelvis ett ljud som tidigare kopplats samman med en traumatisk händelse, medan den andra inte har samma erfarenhet och därför inte drabbas av samma obehagliga känsla. En annan tänkbar förklaring är att det skulle kunna ge en evolutionär fördel att vi människor reagerar olika – variationen gör att en grupp har större chans att upptäcka faror, lösa problem och anpassa sig till nya miljöer.</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28</a:t>
            </a:fld>
            <a:endParaRPr lang="sv-SE"/>
          </a:p>
        </p:txBody>
      </p:sp>
    </p:spTree>
    <p:extLst>
      <p:ext uri="{BB962C8B-B14F-4D97-AF65-F5344CB8AC3E}">
        <p14:creationId xmlns:p14="http://schemas.microsoft.com/office/powerpoint/2010/main" val="4250469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73113" y="831850"/>
            <a:ext cx="3487737" cy="1962150"/>
          </a:xfrm>
        </p:spPr>
      </p:sp>
      <p:sp>
        <p:nvSpPr>
          <p:cNvPr id="3" name="Platshållare för anteckningar 2"/>
          <p:cNvSpPr>
            <a:spLocks noGrp="1"/>
          </p:cNvSpPr>
          <p:nvPr>
            <p:ph type="body" idx="1"/>
          </p:nvPr>
        </p:nvSpPr>
        <p:spPr>
          <a:xfrm>
            <a:off x="685800" y="2970584"/>
            <a:ext cx="5486400" cy="498664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latin typeface="+mn-lt"/>
              </a:rPr>
              <a:t>Förslag på hur man kan introducera bilden, se extra talarmanus nedan.</a:t>
            </a:r>
          </a:p>
          <a:p>
            <a:endParaRPr lang="sv-SE" sz="1100" dirty="0">
              <a:latin typeface="+mn-lt"/>
            </a:endParaRPr>
          </a:p>
          <a:p>
            <a:r>
              <a:rPr lang="sv-SE" sz="1100" dirty="0">
                <a:latin typeface="+mn-lt"/>
              </a:rPr>
              <a:t>En förslag på ingång i modulen är att be eleverna att diskutera med kompisen bredvid kring frågorna: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latin typeface="+mn-lt"/>
              </a:rPr>
              <a:t>Hur många känslor kan de komma på med inspiration av bilderna? Vilka fler känslor finns?</a:t>
            </a:r>
          </a:p>
          <a:p>
            <a:r>
              <a:rPr lang="sv-SE" sz="1100" dirty="0">
                <a:latin typeface="+mn-lt"/>
              </a:rPr>
              <a:t>Vilka yttre tecken visar på att det är just den känslan personerna i bilderna har?</a:t>
            </a:r>
          </a:p>
          <a:p>
            <a:r>
              <a:rPr lang="sv-SE" sz="1100" dirty="0">
                <a:latin typeface="+mn-lt"/>
              </a:rPr>
              <a:t>Hur känns de inuti?</a:t>
            </a:r>
          </a:p>
          <a:p>
            <a:r>
              <a:rPr lang="sv-SE" sz="1100" dirty="0">
                <a:latin typeface="+mn-lt"/>
              </a:rPr>
              <a:t>Varför har vi dem?</a:t>
            </a:r>
          </a:p>
          <a:p>
            <a:endParaRPr lang="sv-SE" sz="1100" dirty="0">
              <a:latin typeface="+mn-lt"/>
            </a:endParaRPr>
          </a:p>
          <a:p>
            <a:r>
              <a:rPr lang="sv-SE" sz="1100" dirty="0">
                <a:latin typeface="+mn-lt"/>
              </a:rPr>
              <a:t>Summera det eleverna kommer fram till.</a:t>
            </a:r>
          </a:p>
          <a:p>
            <a:r>
              <a:rPr lang="sv-SE" sz="1100" dirty="0">
                <a:latin typeface="+mn-lt"/>
              </a:rPr>
              <a:t>Exempel på känslor är t ex rädsla, </a:t>
            </a:r>
            <a:r>
              <a:rPr lang="sv-SE" sz="1100" dirty="0" err="1">
                <a:latin typeface="+mn-lt"/>
              </a:rPr>
              <a:t>gläde</a:t>
            </a:r>
            <a:r>
              <a:rPr lang="sv-SE" sz="1100" dirty="0">
                <a:latin typeface="+mn-lt"/>
              </a:rPr>
              <a:t>.</a:t>
            </a:r>
          </a:p>
          <a:p>
            <a:r>
              <a:rPr lang="sv-SE" sz="1100" dirty="0">
                <a:latin typeface="+mn-lt"/>
              </a:rPr>
              <a:t>Ansiktsuttryck och kroppshållning avslöjar många känslor.</a:t>
            </a:r>
          </a:p>
          <a:p>
            <a:r>
              <a:rPr lang="sv-SE" sz="1100" dirty="0">
                <a:latin typeface="+mn-lt"/>
              </a:rPr>
              <a:t>De kan kännas i magen, i huvudet, spända muskler mm</a:t>
            </a:r>
          </a:p>
          <a:p>
            <a:r>
              <a:rPr lang="sv-SE" sz="1100" dirty="0">
                <a:latin typeface="+mn-lt"/>
              </a:rPr>
              <a:t>De ger oss signaler.</a:t>
            </a:r>
          </a:p>
          <a:p>
            <a:endParaRPr lang="sv-SE" sz="1100" dirty="0">
              <a:latin typeface="+mn-lt"/>
            </a:endParaRPr>
          </a:p>
          <a:p>
            <a:r>
              <a:rPr lang="sv-SE" sz="1100" b="1" dirty="0">
                <a:latin typeface="+mn-lt"/>
              </a:rPr>
              <a:t>Övergång till nästa bild:</a:t>
            </a:r>
          </a:p>
          <a:p>
            <a:r>
              <a:rPr lang="sv-SE" sz="1100" dirty="0">
                <a:latin typeface="+mn-lt"/>
              </a:rPr>
              <a:t>Det finns alltså flera olika känslor, de kan upplevas olika starkt och ibland upplever vi kombinationer av dem.</a:t>
            </a:r>
          </a:p>
          <a:p>
            <a:endParaRPr lang="sv-SE"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latin typeface="+mn-lt"/>
              </a:rPr>
              <a:t>Extra talarmanus som stöd för hur man kan introducera bilden:</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Vi alla vet nog hur det känns att vara glada, ledsna, arga eller rädda.</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Men vad är egentligen en känsla? </a:t>
            </a:r>
            <a:r>
              <a:rPr lang="sv-SE" sz="1100" i="1" dirty="0">
                <a:effectLst/>
                <a:latin typeface="+mn-lt"/>
                <a:ea typeface="Calibri" panose="020F0502020204030204" pitchFamily="34" charset="0"/>
                <a:cs typeface="Arial" panose="020B0604020202020204" pitchFamily="34" charset="0"/>
              </a:rPr>
              <a:t>(Låt eleverna svara)</a:t>
            </a: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Enkelt sagt är en känsla kroppens och hjärnans sätt att ge oss information om något som är viktigt. Känslor är signaler – som hjälper oss att förstå oss själva, andra och världen omkring oss.</a:t>
            </a: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1258919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346B5-E86B-18B3-B245-25B56F27CC8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E741313-0D1F-1E7C-C8E1-CF6EBC32F642}"/>
              </a:ext>
            </a:extLst>
          </p:cNvPr>
          <p:cNvSpPr>
            <a:spLocks noGrp="1" noRot="1" noChangeAspect="1"/>
          </p:cNvSpPr>
          <p:nvPr>
            <p:ph type="sldImg"/>
          </p:nvPr>
        </p:nvSpPr>
        <p:spPr>
          <a:xfrm>
            <a:off x="685800" y="558800"/>
            <a:ext cx="3983038" cy="2239963"/>
          </a:xfrm>
        </p:spPr>
      </p:sp>
      <p:sp>
        <p:nvSpPr>
          <p:cNvPr id="3" name="Platshållare för anteckningar 2">
            <a:extLst>
              <a:ext uri="{FF2B5EF4-FFF2-40B4-BE49-F238E27FC236}">
                <a16:creationId xmlns:a16="http://schemas.microsoft.com/office/drawing/2014/main" id="{6B2C2EAA-FC45-D648-F2E2-AF10B6351AAF}"/>
              </a:ext>
            </a:extLst>
          </p:cNvPr>
          <p:cNvSpPr>
            <a:spLocks noGrp="1"/>
          </p:cNvSpPr>
          <p:nvPr>
            <p:ph type="body" idx="1"/>
          </p:nvPr>
        </p:nvSpPr>
        <p:spPr>
          <a:xfrm>
            <a:off x="685800" y="2908570"/>
            <a:ext cx="5486400" cy="4727643"/>
          </a:xfrm>
        </p:spPr>
        <p:txBody>
          <a:bodyPr/>
          <a:lstStyle/>
          <a:p>
            <a:pPr marL="171450" indent="-171450">
              <a:buFont typeface="Arial" panose="020B0604020202020204" pitchFamily="34" charset="0"/>
              <a:buChar char="•"/>
            </a:pPr>
            <a:r>
              <a:rPr lang="sv-SE" sz="1100" b="0" dirty="0">
                <a:latin typeface="+mn-lt"/>
              </a:rPr>
              <a:t>Känslor är </a:t>
            </a:r>
            <a:r>
              <a:rPr lang="sv-SE" sz="1100" b="1" dirty="0">
                <a:latin typeface="+mn-lt"/>
              </a:rPr>
              <a:t>inre tillstånd </a:t>
            </a:r>
            <a:r>
              <a:rPr lang="sv-SE" sz="1100" b="0" dirty="0">
                <a:latin typeface="+mn-lt"/>
              </a:rPr>
              <a:t>(upplevs i/av kroppen)</a:t>
            </a:r>
          </a:p>
          <a:p>
            <a:pPr marL="171450" indent="-171450">
              <a:buFont typeface="Arial" panose="020B0604020202020204" pitchFamily="34" charset="0"/>
              <a:buChar char="•"/>
            </a:pPr>
            <a:r>
              <a:rPr lang="sv-SE" sz="1100" b="0" dirty="0">
                <a:latin typeface="+mn-lt"/>
              </a:rPr>
              <a:t>”Grundkänslor” anses vara medfödda (antalet varierar beroende på källa) men begreppet är delvis ifrågasatt av senare forskning (se nedan).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latin typeface="+mn-lt"/>
              </a:rPr>
              <a:t>Traditionellt har man pratat om sex–sju </a:t>
            </a:r>
            <a:r>
              <a:rPr lang="sv-SE" sz="1100" b="1" dirty="0">
                <a:latin typeface="+mn-lt"/>
              </a:rPr>
              <a:t>grundkänslor</a:t>
            </a:r>
            <a:r>
              <a:rPr lang="sv-SE" sz="1100" dirty="0">
                <a:latin typeface="+mn-lt"/>
              </a:rPr>
              <a:t> (se tabellens vänstra kolumn). K</a:t>
            </a:r>
            <a:r>
              <a:rPr lang="sv-SE" sz="1100" dirty="0">
                <a:effectLst/>
                <a:latin typeface="+mn-lt"/>
                <a:ea typeface="Calibri" panose="020F0502020204030204" pitchFamily="34" charset="0"/>
              </a:rPr>
              <a:t>riterier för att ”räknas” som grundkänsla (se exempel på referens, Ekman, nedan):</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sv-SE" sz="1100" dirty="0">
                <a:effectLst/>
                <a:latin typeface="+mn-lt"/>
                <a:ea typeface="Calibri" panose="020F0502020204030204" pitchFamily="34" charset="0"/>
              </a:rPr>
              <a:t>syns via ansiktsuttryck,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sv-SE" sz="1100" dirty="0">
                <a:effectLst/>
                <a:latin typeface="+mn-lt"/>
                <a:ea typeface="Calibri" panose="020F0502020204030204" pitchFamily="34" charset="0"/>
              </a:rPr>
              <a:t>distinkta fysiologiska mönster och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sv-SE" sz="1100" dirty="0">
                <a:effectLst/>
                <a:latin typeface="+mn-lt"/>
                <a:ea typeface="Calibri" panose="020F0502020204030204" pitchFamily="34" charset="0"/>
              </a:rPr>
              <a:t>tvärkulturell förekomst (delas av alla oavsett kultur)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effectLst/>
              <a:latin typeface="+mn-lt"/>
              <a:ea typeface="Calibri" panose="020F0502020204030204" pitchFamily="34" charset="0"/>
            </a:endParaRPr>
          </a:p>
          <a:p>
            <a:pPr marL="0" indent="0">
              <a:buFont typeface="Arial" panose="020B0604020202020204" pitchFamily="34" charset="0"/>
              <a:buNone/>
            </a:pPr>
            <a:r>
              <a:rPr lang="sv-SE" sz="1100" dirty="0">
                <a:latin typeface="+mn-lt"/>
              </a:rPr>
              <a:t>Nyare forskning som ifrågasatt begreppet grundkänslor ser känslor som något </a:t>
            </a:r>
            <a:r>
              <a:rPr lang="sv-SE" sz="1100" b="1" dirty="0">
                <a:latin typeface="+mn-lt"/>
              </a:rPr>
              <a:t>hjärnan skapar i stunden</a:t>
            </a:r>
            <a:r>
              <a:rPr lang="sv-SE" sz="1100" dirty="0">
                <a:latin typeface="+mn-lt"/>
              </a:rPr>
              <a:t>, utifrån kroppens signaler, situationen och tidigare erfarenheter. </a:t>
            </a:r>
          </a:p>
          <a:p>
            <a:pPr marL="0" indent="0">
              <a:buFont typeface="Arial" panose="020B0604020202020204" pitchFamily="34" charset="0"/>
              <a:buNone/>
            </a:pPr>
            <a:r>
              <a:rPr lang="sv-SE" sz="1100" dirty="0">
                <a:latin typeface="+mn-lt"/>
              </a:rPr>
              <a:t>Båda synsätten används, men de nyare teorierna förklarar bättre varför vi kan känna på så många olika och nyanserade sätt.</a:t>
            </a:r>
            <a:endParaRPr lang="sv-SE" sz="1100" b="0" dirty="0">
              <a:latin typeface="+mn-lt"/>
            </a:endParaRPr>
          </a:p>
          <a:p>
            <a:pPr marL="0" indent="0">
              <a:buFont typeface="Arial" panose="020B0604020202020204" pitchFamily="34" charset="0"/>
              <a:buNone/>
            </a:pPr>
            <a:r>
              <a:rPr lang="sv-SE" sz="1100" b="0" dirty="0">
                <a:latin typeface="+mn-lt"/>
              </a:rPr>
              <a:t>De kan upplevas olika starkt (</a:t>
            </a:r>
            <a:r>
              <a:rPr lang="sv-SE" sz="1100" b="1" dirty="0">
                <a:latin typeface="+mn-lt"/>
              </a:rPr>
              <a:t>spektrum – se tabellens högra kolumn</a:t>
            </a:r>
            <a:r>
              <a:rPr lang="sv-SE" sz="1100" b="0" dirty="0">
                <a:latin typeface="+mn-lt"/>
              </a:rPr>
              <a:t>)</a:t>
            </a:r>
          </a:p>
          <a:p>
            <a:pPr marL="0" indent="0">
              <a:buFont typeface="Arial" panose="020B0604020202020204" pitchFamily="34" charset="0"/>
              <a:buNone/>
            </a:pPr>
            <a:endParaRPr lang="sv-SE" sz="1100" b="0" dirty="0">
              <a:latin typeface="+mn-lt"/>
            </a:endParaRPr>
          </a:p>
          <a:p>
            <a:pPr marL="0" indent="0">
              <a:buFont typeface="Arial" panose="020B0604020202020204" pitchFamily="34" charset="0"/>
              <a:buNone/>
            </a:pPr>
            <a:r>
              <a:rPr lang="sv-SE" sz="1100" b="0" dirty="0">
                <a:latin typeface="+mn-lt"/>
              </a:rPr>
              <a:t>Forskning inom motivation, lärande och utvecklingspsykologi lyfter fram två till grundläggande känslor eller tillstånd som är mycket viktiga för exempelvis lärande (se exempel på referens, </a:t>
            </a:r>
            <a:r>
              <a:rPr lang="sv-SE" sz="1100" b="0" dirty="0" err="1">
                <a:latin typeface="+mn-lt"/>
              </a:rPr>
              <a:t>Pekrun</a:t>
            </a:r>
            <a:r>
              <a:rPr lang="sv-SE" sz="1100" b="0" dirty="0">
                <a:latin typeface="+mn-lt"/>
              </a:rPr>
              <a:t>, nedan):</a:t>
            </a:r>
          </a:p>
          <a:p>
            <a:pPr marL="171450" indent="-171450">
              <a:buFontTx/>
              <a:buChar char="-"/>
            </a:pPr>
            <a:r>
              <a:rPr lang="sv-SE" sz="1100" b="0" dirty="0">
                <a:latin typeface="+mn-lt"/>
              </a:rPr>
              <a:t>Intresse</a:t>
            </a:r>
          </a:p>
          <a:p>
            <a:pPr marL="171450" indent="-171450">
              <a:buFontTx/>
              <a:buChar char="-"/>
            </a:pPr>
            <a:r>
              <a:rPr lang="sv-SE" sz="1100" b="0" dirty="0">
                <a:latin typeface="+mn-lt"/>
              </a:rPr>
              <a:t>Nyfikenhet</a:t>
            </a:r>
          </a:p>
          <a:p>
            <a:pPr marL="0" indent="0">
              <a:buFont typeface="Arial" panose="020B0604020202020204" pitchFamily="34" charset="0"/>
              <a:buNone/>
            </a:pPr>
            <a:endParaRPr lang="sv-SE" sz="1100" b="0" dirty="0">
              <a:latin typeface="+mn-lt"/>
            </a:endParaRPr>
          </a:p>
          <a:p>
            <a:pPr marL="0" indent="0">
              <a:buFont typeface="Arial" panose="020B0604020202020204" pitchFamily="34" charset="0"/>
              <a:buNone/>
            </a:pPr>
            <a:r>
              <a:rPr lang="sv-SE" sz="1100" b="0" dirty="0">
                <a:latin typeface="+mn-lt"/>
              </a:rPr>
              <a:t>Ett kriterium för grundkänslor var ju att de går att se på ansiktsuttryck.</a:t>
            </a:r>
          </a:p>
          <a:p>
            <a:pPr marL="0" indent="0">
              <a:buFont typeface="Arial" panose="020B0604020202020204" pitchFamily="34" charset="0"/>
              <a:buNone/>
            </a:pPr>
            <a:r>
              <a:rPr lang="sv-SE" sz="1100" b="1" dirty="0">
                <a:latin typeface="+mn-lt"/>
              </a:rPr>
              <a:t>Förslag på </a:t>
            </a:r>
            <a:r>
              <a:rPr lang="sv-SE" sz="1100" b="1" dirty="0" err="1">
                <a:latin typeface="+mn-lt"/>
              </a:rPr>
              <a:t>diskussionfråga</a:t>
            </a:r>
            <a:r>
              <a:rPr lang="sv-SE" sz="1100" b="1" dirty="0">
                <a:latin typeface="+mn-lt"/>
              </a:rPr>
              <a:t> </a:t>
            </a:r>
            <a:r>
              <a:rPr lang="sv-SE" sz="1100" b="0" dirty="0">
                <a:latin typeface="+mn-lt"/>
              </a:rPr>
              <a:t>(se tankebubbla i bilden över en person som tittar på en annan):</a:t>
            </a:r>
          </a:p>
          <a:p>
            <a:pPr marL="0" indent="0">
              <a:buFont typeface="Arial" panose="020B0604020202020204" pitchFamily="34" charset="0"/>
              <a:buNone/>
            </a:pPr>
            <a:r>
              <a:rPr lang="sv-SE" sz="1100" b="0" dirty="0">
                <a:latin typeface="+mn-lt"/>
              </a:rPr>
              <a:t>Kan man se i ansiktet på en person om den är intresserad av något? Hur ser man </a:t>
            </a:r>
            <a:r>
              <a:rPr lang="sv-SE" sz="1100" b="0" dirty="0" err="1">
                <a:latin typeface="+mn-lt"/>
              </a:rPr>
              <a:t>isåfall</a:t>
            </a:r>
            <a:r>
              <a:rPr lang="sv-SE" sz="1100" b="0" dirty="0">
                <a:latin typeface="+mn-lt"/>
              </a:rPr>
              <a:t> ut?</a:t>
            </a:r>
          </a:p>
          <a:p>
            <a:pPr marL="0" indent="0">
              <a:buFont typeface="Arial" panose="020B0604020202020204" pitchFamily="34" charset="0"/>
              <a:buNone/>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latin typeface="+mn-lt"/>
              </a:rPr>
              <a:t>Och så finns många känslor som är som </a:t>
            </a:r>
            <a:r>
              <a:rPr lang="sv-SE" sz="1100" b="1" dirty="0">
                <a:latin typeface="+mn-lt"/>
              </a:rPr>
              <a:t>kombinationer</a:t>
            </a:r>
            <a:r>
              <a:rPr lang="sv-SE" sz="1100" b="0" dirty="0">
                <a:latin typeface="+mn-lt"/>
              </a:rPr>
              <a:t> av olika ”grundkänslor” (se exempel i bilden)</a:t>
            </a:r>
          </a:p>
          <a:p>
            <a:pPr marL="0" indent="0">
              <a:buFont typeface="Arial" panose="020B0604020202020204" pitchFamily="34" charset="0"/>
              <a:buNone/>
            </a:pPr>
            <a:endParaRPr lang="sv-SE" sz="1100" b="0" dirty="0">
              <a:latin typeface="+mn-lt"/>
            </a:endParaRPr>
          </a:p>
          <a:p>
            <a:pPr marL="0" indent="0">
              <a:buFont typeface="Arial" panose="020B0604020202020204" pitchFamily="34" charset="0"/>
              <a:buNone/>
            </a:pPr>
            <a:r>
              <a:rPr lang="sv-SE" sz="1100" b="1" dirty="0">
                <a:latin typeface="+mn-lt"/>
              </a:rPr>
              <a:t>För gymnasiet:</a:t>
            </a:r>
          </a:p>
          <a:p>
            <a:r>
              <a:rPr lang="sv-SE" sz="1100" dirty="0">
                <a:effectLst/>
                <a:latin typeface="+mn-lt"/>
                <a:ea typeface="Calibri" panose="020F0502020204030204" pitchFamily="34" charset="0"/>
              </a:rPr>
              <a:t>Om vi jämför med studier på djur så finns många likheter i känslor.</a:t>
            </a:r>
          </a:p>
          <a:p>
            <a:r>
              <a:rPr lang="sv-SE" sz="1100" dirty="0">
                <a:effectLst/>
                <a:latin typeface="+mn-lt"/>
                <a:ea typeface="Calibri" panose="020F0502020204030204" pitchFamily="34" charset="0"/>
              </a:rPr>
              <a:t>Exempelvis har </a:t>
            </a:r>
            <a:r>
              <a:rPr lang="sv-SE" sz="1100" dirty="0" err="1">
                <a:effectLst/>
                <a:latin typeface="+mn-lt"/>
                <a:ea typeface="Calibri" panose="020F0502020204030204" pitchFamily="34" charset="0"/>
              </a:rPr>
              <a:t>Panksepp</a:t>
            </a:r>
            <a:r>
              <a:rPr lang="sv-SE" sz="1100" dirty="0">
                <a:effectLst/>
                <a:latin typeface="+mn-lt"/>
                <a:ea typeface="Calibri" panose="020F0502020204030204" pitchFamily="34" charset="0"/>
              </a:rPr>
              <a:t> (se referens nedan) identifierat och beskrivit sju primära känslosystem via djur- och hjärnforskning:</a:t>
            </a:r>
          </a:p>
          <a:p>
            <a:pPr marL="342900" lvl="0" indent="-342900">
              <a:buFont typeface="+mj-lt"/>
              <a:buAutoNum type="arabicPeriod"/>
              <a:tabLst>
                <a:tab pos="457200" algn="l"/>
              </a:tabLst>
            </a:pPr>
            <a:r>
              <a:rPr lang="sv-SE" sz="1100" b="1" dirty="0">
                <a:effectLst/>
                <a:latin typeface="+mn-lt"/>
                <a:ea typeface="Times New Roman" panose="02020603050405020304" pitchFamily="18" charset="0"/>
              </a:rPr>
              <a:t>SEEKING</a:t>
            </a:r>
            <a:r>
              <a:rPr lang="sv-SE" sz="1100" dirty="0">
                <a:effectLst/>
                <a:latin typeface="+mn-lt"/>
                <a:ea typeface="Times New Roman" panose="02020603050405020304" pitchFamily="18" charset="0"/>
              </a:rPr>
              <a:t> (nyfikenhet, utforskande, motivation, intresse)</a:t>
            </a:r>
            <a:endParaRPr lang="sv-SE" sz="1100" dirty="0">
              <a:effectLst/>
              <a:latin typeface="+mn-lt"/>
              <a:ea typeface="Calibri" panose="020F0502020204030204" pitchFamily="34" charset="0"/>
            </a:endParaRPr>
          </a:p>
          <a:p>
            <a:pPr marL="342900" lvl="0" indent="-342900">
              <a:buFont typeface="+mj-lt"/>
              <a:buAutoNum type="arabicPeriod"/>
              <a:tabLst>
                <a:tab pos="457200" algn="l"/>
              </a:tabLst>
            </a:pPr>
            <a:r>
              <a:rPr lang="sv-SE" sz="1100" b="1" dirty="0">
                <a:effectLst/>
                <a:latin typeface="+mn-lt"/>
                <a:ea typeface="Times New Roman" panose="02020603050405020304" pitchFamily="18" charset="0"/>
              </a:rPr>
              <a:t>RAGE</a:t>
            </a:r>
            <a:r>
              <a:rPr lang="sv-SE" sz="1100" dirty="0">
                <a:effectLst/>
                <a:latin typeface="+mn-lt"/>
                <a:ea typeface="Times New Roman" panose="02020603050405020304" pitchFamily="18" charset="0"/>
              </a:rPr>
              <a:t> (ilska)</a:t>
            </a:r>
            <a:endParaRPr lang="sv-SE" sz="1100" dirty="0">
              <a:effectLst/>
              <a:latin typeface="+mn-lt"/>
              <a:ea typeface="Calibri" panose="020F0502020204030204" pitchFamily="34" charset="0"/>
            </a:endParaRPr>
          </a:p>
          <a:p>
            <a:pPr marL="342900" lvl="0" indent="-342900">
              <a:buFont typeface="+mj-lt"/>
              <a:buAutoNum type="arabicPeriod"/>
              <a:tabLst>
                <a:tab pos="457200" algn="l"/>
              </a:tabLst>
            </a:pPr>
            <a:r>
              <a:rPr lang="sv-SE" sz="1100" b="1" dirty="0">
                <a:effectLst/>
                <a:latin typeface="+mn-lt"/>
                <a:ea typeface="Times New Roman" panose="02020603050405020304" pitchFamily="18" charset="0"/>
              </a:rPr>
              <a:t>FEAR</a:t>
            </a:r>
            <a:r>
              <a:rPr lang="sv-SE" sz="1100" dirty="0">
                <a:effectLst/>
                <a:latin typeface="+mn-lt"/>
                <a:ea typeface="Times New Roman" panose="02020603050405020304" pitchFamily="18" charset="0"/>
              </a:rPr>
              <a:t> (rädsla)</a:t>
            </a:r>
            <a:endParaRPr lang="sv-SE" sz="1100" dirty="0">
              <a:effectLst/>
              <a:latin typeface="+mn-lt"/>
              <a:ea typeface="Calibri" panose="020F0502020204030204" pitchFamily="34" charset="0"/>
            </a:endParaRPr>
          </a:p>
          <a:p>
            <a:pPr marL="342900" lvl="0" indent="-342900">
              <a:buFont typeface="+mj-lt"/>
              <a:buAutoNum type="arabicPeriod"/>
              <a:tabLst>
                <a:tab pos="457200" algn="l"/>
              </a:tabLst>
            </a:pPr>
            <a:r>
              <a:rPr lang="sv-SE" sz="1100" b="1" dirty="0">
                <a:effectLst/>
                <a:latin typeface="+mn-lt"/>
                <a:ea typeface="Times New Roman" panose="02020603050405020304" pitchFamily="18" charset="0"/>
              </a:rPr>
              <a:t>LUST</a:t>
            </a:r>
            <a:r>
              <a:rPr lang="sv-SE" sz="1100" dirty="0">
                <a:effectLst/>
                <a:latin typeface="+mn-lt"/>
                <a:ea typeface="Times New Roman" panose="02020603050405020304" pitchFamily="18" charset="0"/>
              </a:rPr>
              <a:t> (sexuell motivation)</a:t>
            </a:r>
            <a:endParaRPr lang="sv-SE" sz="1100" dirty="0">
              <a:effectLst/>
              <a:latin typeface="+mn-lt"/>
              <a:ea typeface="Calibri" panose="020F0502020204030204" pitchFamily="34" charset="0"/>
            </a:endParaRPr>
          </a:p>
          <a:p>
            <a:pPr marL="342900" lvl="0" indent="-342900">
              <a:buFont typeface="+mj-lt"/>
              <a:buAutoNum type="arabicPeriod"/>
              <a:tabLst>
                <a:tab pos="457200" algn="l"/>
              </a:tabLst>
            </a:pPr>
            <a:r>
              <a:rPr lang="sv-SE" sz="1100" b="1" dirty="0">
                <a:effectLst/>
                <a:latin typeface="+mn-lt"/>
                <a:ea typeface="Times New Roman" panose="02020603050405020304" pitchFamily="18" charset="0"/>
              </a:rPr>
              <a:t>CARE</a:t>
            </a:r>
            <a:r>
              <a:rPr lang="sv-SE" sz="1100" dirty="0">
                <a:effectLst/>
                <a:latin typeface="+mn-lt"/>
                <a:ea typeface="Times New Roman" panose="02020603050405020304" pitchFamily="18" charset="0"/>
              </a:rPr>
              <a:t> (omsorg, anknytning)</a:t>
            </a:r>
            <a:endParaRPr lang="sv-SE" sz="1100" dirty="0">
              <a:effectLst/>
              <a:latin typeface="+mn-lt"/>
              <a:ea typeface="Calibri" panose="020F0502020204030204" pitchFamily="34" charset="0"/>
            </a:endParaRPr>
          </a:p>
          <a:p>
            <a:pPr marL="342900" lvl="0" indent="-342900">
              <a:buFont typeface="+mj-lt"/>
              <a:buAutoNum type="arabicPeriod"/>
              <a:tabLst>
                <a:tab pos="457200" algn="l"/>
              </a:tabLst>
            </a:pPr>
            <a:r>
              <a:rPr lang="sv-SE" sz="1100" b="1" dirty="0">
                <a:effectLst/>
                <a:latin typeface="+mn-lt"/>
                <a:ea typeface="Times New Roman" panose="02020603050405020304" pitchFamily="18" charset="0"/>
              </a:rPr>
              <a:t>PANIC/GRIEF</a:t>
            </a:r>
            <a:r>
              <a:rPr lang="sv-SE" sz="1100" dirty="0">
                <a:effectLst/>
                <a:latin typeface="+mn-lt"/>
                <a:ea typeface="Times New Roman" panose="02020603050405020304" pitchFamily="18" charset="0"/>
              </a:rPr>
              <a:t> (separationsångest, sorg)</a:t>
            </a:r>
            <a:endParaRPr lang="sv-SE" sz="1100" dirty="0">
              <a:effectLst/>
              <a:latin typeface="+mn-lt"/>
              <a:ea typeface="Calibri" panose="020F0502020204030204" pitchFamily="34" charset="0"/>
            </a:endParaRPr>
          </a:p>
          <a:p>
            <a:pPr marL="342900" lvl="0" indent="-342900">
              <a:buFont typeface="+mj-lt"/>
              <a:buAutoNum type="arabicPeriod"/>
              <a:tabLst>
                <a:tab pos="457200" algn="l"/>
              </a:tabLst>
            </a:pPr>
            <a:r>
              <a:rPr lang="sv-SE" sz="1100" b="1" dirty="0">
                <a:effectLst/>
                <a:latin typeface="+mn-lt"/>
                <a:ea typeface="Times New Roman" panose="02020603050405020304" pitchFamily="18" charset="0"/>
              </a:rPr>
              <a:t>PLAY</a:t>
            </a:r>
            <a:r>
              <a:rPr lang="sv-SE" sz="1100" dirty="0">
                <a:effectLst/>
                <a:latin typeface="+mn-lt"/>
                <a:ea typeface="Times New Roman" panose="02020603050405020304" pitchFamily="18" charset="0"/>
              </a:rPr>
              <a:t> (lekglädje, social interaktion)</a:t>
            </a:r>
            <a:endParaRPr lang="sv-SE" sz="1100" dirty="0">
              <a:effectLst/>
              <a:latin typeface="+mn-lt"/>
              <a:ea typeface="Calibri" panose="020F0502020204030204" pitchFamily="34" charset="0"/>
            </a:endParaRPr>
          </a:p>
          <a:p>
            <a:pPr marL="0" indent="0">
              <a:buFont typeface="Arial" panose="020B0604020202020204" pitchFamily="34" charset="0"/>
              <a:buNone/>
            </a:pPr>
            <a:endParaRPr lang="sv-SE" sz="1100" b="0" dirty="0">
              <a:latin typeface="+mn-lt"/>
            </a:endParaRPr>
          </a:p>
          <a:p>
            <a:pPr marL="0" indent="0">
              <a:buFont typeface="Arial" panose="020B0604020202020204" pitchFamily="34" charset="0"/>
              <a:buNone/>
            </a:pPr>
            <a:r>
              <a:rPr lang="sv-SE" sz="1100" b="1" dirty="0">
                <a:latin typeface="+mn-lt"/>
              </a:rPr>
              <a:t>Övergång till nästa bild:</a:t>
            </a:r>
          </a:p>
          <a:p>
            <a:pPr marL="0" indent="0">
              <a:buFont typeface="Arial" panose="020B0604020202020204" pitchFamily="34" charset="0"/>
              <a:buNone/>
            </a:pPr>
            <a:r>
              <a:rPr lang="sv-SE" sz="1100" b="0" dirty="0">
                <a:latin typeface="+mn-lt"/>
              </a:rPr>
              <a:t>Om vi tänker evolutionärt så har känslor haft en viktig roll för överlevnad och fortplantning.</a:t>
            </a:r>
          </a:p>
          <a:p>
            <a:pPr marL="0" indent="0">
              <a:buFont typeface="Arial" panose="020B0604020202020204" pitchFamily="34" charset="0"/>
              <a:buNone/>
            </a:pPr>
            <a:endParaRPr lang="sv-SE" sz="1100" b="0" dirty="0">
              <a:latin typeface="+mn-lt"/>
            </a:endParaRPr>
          </a:p>
          <a:p>
            <a:pPr marL="0" indent="0">
              <a:buFont typeface="Arial" panose="020B0604020202020204" pitchFamily="34" charset="0"/>
              <a:buNone/>
            </a:pPr>
            <a:r>
              <a:rPr lang="sv-SE" sz="1100" b="0" dirty="0">
                <a:latin typeface="+mn-lt"/>
              </a:rPr>
              <a:t>Exempel på källor: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dirty="0">
                <a:effectLst/>
                <a:latin typeface="+mn-lt"/>
                <a:ea typeface="Calibri" panose="020F0502020204030204" pitchFamily="34" charset="0"/>
              </a:rPr>
              <a:t>Ekman, P. (1992). An argument for basic emotions. </a:t>
            </a:r>
            <a:r>
              <a:rPr lang="en-US" sz="1100" b="0" i="1" dirty="0">
                <a:effectLst/>
                <a:latin typeface="+mn-lt"/>
                <a:ea typeface="Calibri" panose="020F0502020204030204" pitchFamily="34" charset="0"/>
              </a:rPr>
              <a:t>Cognition and Emotion, 6</a:t>
            </a:r>
            <a:r>
              <a:rPr lang="en-US" sz="1100" b="0" dirty="0">
                <a:effectLst/>
                <a:latin typeface="+mn-lt"/>
                <a:ea typeface="Calibri" panose="020F0502020204030204" pitchFamily="34" charset="0"/>
              </a:rPr>
              <a:t>(3-4), 169–200. </a:t>
            </a:r>
            <a:r>
              <a:rPr lang="en-US" sz="1100" b="0" u="sng" dirty="0">
                <a:solidFill>
                  <a:srgbClr val="0563C1"/>
                </a:solidFill>
                <a:effectLst/>
                <a:latin typeface="+mn-lt"/>
                <a:ea typeface="Calibri" panose="020F0502020204030204" pitchFamily="34" charset="0"/>
                <a:hlinkClick r:id="rId3"/>
              </a:rPr>
              <a:t>https://doi.org/10.1080/02699939208411068</a:t>
            </a:r>
            <a:endParaRPr lang="en-US" sz="1100" b="0" u="sng" dirty="0">
              <a:solidFill>
                <a:srgbClr val="0563C1"/>
              </a:solidFill>
              <a:effectLst/>
              <a:latin typeface="+mn-lt"/>
              <a:ea typeface="Calibri" panose="020F0502020204030204" pitchFamily="34" charset="0"/>
            </a:endParaRPr>
          </a:p>
          <a:p>
            <a:r>
              <a:rPr lang="en-US" sz="1100" dirty="0" err="1">
                <a:latin typeface="+mn-lt"/>
              </a:rPr>
              <a:t>Pekrun</a:t>
            </a:r>
            <a:r>
              <a:rPr lang="en-US" sz="1100" dirty="0">
                <a:latin typeface="+mn-lt"/>
              </a:rPr>
              <a:t>, R. (2017), Emotion and Achievement During Adolescence. Child Dev </a:t>
            </a:r>
            <a:r>
              <a:rPr lang="en-US" sz="1100" dirty="0" err="1">
                <a:latin typeface="+mn-lt"/>
              </a:rPr>
              <a:t>Perspect</a:t>
            </a:r>
            <a:r>
              <a:rPr lang="en-US" sz="1100" dirty="0">
                <a:latin typeface="+mn-lt"/>
              </a:rPr>
              <a:t>, 11: 215-221. </a:t>
            </a:r>
            <a:r>
              <a:rPr lang="en-US" sz="1100" dirty="0">
                <a:latin typeface="+mn-lt"/>
                <a:hlinkClick r:id="rId4"/>
              </a:rPr>
              <a:t>https://doi.org/10.1111/cdep.12237</a:t>
            </a:r>
            <a:endParaRPr lang="sv-SE" sz="1100" dirty="0">
              <a:effectLst/>
              <a:latin typeface="+mn-lt"/>
              <a:ea typeface="Calibri" panose="020F0502020204030204" pitchFamily="34" charset="0"/>
            </a:endParaRPr>
          </a:p>
          <a:p>
            <a:r>
              <a:rPr lang="sv-SE" sz="1100" dirty="0" err="1">
                <a:effectLst/>
                <a:latin typeface="+mn-lt"/>
                <a:ea typeface="Calibri" panose="020F0502020204030204" pitchFamily="34" charset="0"/>
              </a:rPr>
              <a:t>Panksepp</a:t>
            </a:r>
            <a:r>
              <a:rPr lang="sv-SE" sz="1100" dirty="0">
                <a:effectLst/>
                <a:latin typeface="+mn-lt"/>
                <a:ea typeface="Calibri" panose="020F0502020204030204" pitchFamily="34" charset="0"/>
              </a:rPr>
              <a:t>, J. (1998). </a:t>
            </a:r>
            <a:r>
              <a:rPr lang="sv-SE" sz="1100" i="1" dirty="0" err="1">
                <a:effectLst/>
                <a:latin typeface="+mn-lt"/>
                <a:ea typeface="Calibri" panose="020F0502020204030204" pitchFamily="34" charset="0"/>
              </a:rPr>
              <a:t>Affective</a:t>
            </a:r>
            <a:r>
              <a:rPr lang="sv-SE" sz="1100" i="1" dirty="0">
                <a:effectLst/>
                <a:latin typeface="+mn-lt"/>
                <a:ea typeface="Calibri" panose="020F0502020204030204" pitchFamily="34" charset="0"/>
              </a:rPr>
              <a:t> </a:t>
            </a:r>
            <a:r>
              <a:rPr lang="sv-SE" sz="1100" i="1" dirty="0" err="1">
                <a:effectLst/>
                <a:latin typeface="+mn-lt"/>
                <a:ea typeface="Calibri" panose="020F0502020204030204" pitchFamily="34" charset="0"/>
              </a:rPr>
              <a:t>Neuroscience</a:t>
            </a:r>
            <a:r>
              <a:rPr lang="sv-SE" sz="1100" i="1" dirty="0">
                <a:effectLst/>
                <a:latin typeface="+mn-lt"/>
                <a:ea typeface="Calibri" panose="020F0502020204030204" pitchFamily="34" charset="0"/>
              </a:rPr>
              <a:t>: The Foundations </a:t>
            </a:r>
            <a:r>
              <a:rPr lang="sv-SE" sz="1100" i="1" dirty="0" err="1">
                <a:effectLst/>
                <a:latin typeface="+mn-lt"/>
                <a:ea typeface="Calibri" panose="020F0502020204030204" pitchFamily="34" charset="0"/>
              </a:rPr>
              <a:t>of</a:t>
            </a:r>
            <a:r>
              <a:rPr lang="sv-SE" sz="1100" i="1" dirty="0">
                <a:effectLst/>
                <a:latin typeface="+mn-lt"/>
                <a:ea typeface="Calibri" panose="020F0502020204030204" pitchFamily="34" charset="0"/>
              </a:rPr>
              <a:t> Human and Animal Emotions</a:t>
            </a:r>
            <a:r>
              <a:rPr lang="sv-SE" sz="1100" dirty="0">
                <a:effectLst/>
                <a:latin typeface="+mn-lt"/>
                <a:ea typeface="Calibri" panose="020F0502020204030204" pitchFamily="34" charset="0"/>
              </a:rPr>
              <a:t>. Oxford University Press.</a:t>
            </a:r>
          </a:p>
          <a:p>
            <a:pPr marL="0" indent="0">
              <a:buFont typeface="Arial" panose="020B0604020202020204" pitchFamily="34" charset="0"/>
              <a:buNone/>
            </a:pPr>
            <a:endParaRPr lang="sv-SE" sz="1100" b="0" dirty="0">
              <a:latin typeface="+mn-lt"/>
            </a:endParaRPr>
          </a:p>
          <a:p>
            <a:pPr>
              <a:buNone/>
            </a:pPr>
            <a:endParaRPr lang="sv-SE" sz="1100" b="0" dirty="0">
              <a:latin typeface="+mn-lt"/>
            </a:endParaRPr>
          </a:p>
        </p:txBody>
      </p:sp>
      <p:sp>
        <p:nvSpPr>
          <p:cNvPr id="4" name="Platshållare för bildnummer 3">
            <a:extLst>
              <a:ext uri="{FF2B5EF4-FFF2-40B4-BE49-F238E27FC236}">
                <a16:creationId xmlns:a16="http://schemas.microsoft.com/office/drawing/2014/main" id="{5D86D265-7930-7CE7-71AF-6C793C9E24CA}"/>
              </a:ext>
            </a:extLst>
          </p:cNvPr>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2472952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73113" y="782638"/>
            <a:ext cx="3302000" cy="1857375"/>
          </a:xfrm>
        </p:spPr>
      </p:sp>
      <p:sp>
        <p:nvSpPr>
          <p:cNvPr id="3" name="Platshållare för anteckningar 2"/>
          <p:cNvSpPr>
            <a:spLocks noGrp="1"/>
          </p:cNvSpPr>
          <p:nvPr>
            <p:ph type="body" idx="1"/>
          </p:nvPr>
        </p:nvSpPr>
        <p:spPr>
          <a:xfrm>
            <a:off x="685800" y="2640013"/>
            <a:ext cx="5486400" cy="5360987"/>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i="1" u="none" dirty="0">
                <a:latin typeface="+mn-lt"/>
              </a:rPr>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latin typeface="+mn-lt"/>
              </a:rPr>
              <a:t>Känslor fyller flera viktiga funktioner som förmodligen haft evolutionär betydelse: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latin typeface="+mn-lt"/>
              </a:rPr>
              <a:t>Signal till mig själv</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latin typeface="+mn-lt"/>
              </a:rPr>
              <a:t>Signal till andra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latin typeface="+mn-lt"/>
              </a:rPr>
              <a:t>Agerar snabbt och anpassat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0" dirty="0">
              <a:latin typeface="+mn-lt"/>
            </a:endParaRPr>
          </a:p>
          <a:p>
            <a:pPr marL="171450" indent="-171450">
              <a:buFont typeface="Arial" panose="020B0604020202020204" pitchFamily="34" charset="0"/>
              <a:buChar char="•"/>
            </a:pPr>
            <a:r>
              <a:rPr lang="sv-SE" sz="1100" b="0" dirty="0">
                <a:latin typeface="+mn-lt"/>
              </a:rPr>
              <a:t>Hjärnan reagerar snabbt på negativa känslor (rädsla, äckel) för att skydda oss från fara (evolutionär fördel).</a:t>
            </a:r>
          </a:p>
          <a:p>
            <a:pPr marL="171450" indent="-171450">
              <a:buFont typeface="Arial" panose="020B0604020202020204" pitchFamily="34" charset="0"/>
              <a:buChar char="•"/>
            </a:pPr>
            <a:r>
              <a:rPr lang="sv-SE" sz="1100" b="0" dirty="0">
                <a:latin typeface="+mn-lt"/>
              </a:rPr>
              <a:t>Positiva känslor (glädje, intresse) har också en evolutionär fördel genom att skapa motivation och ge oss drivkraft.</a:t>
            </a:r>
          </a:p>
          <a:p>
            <a:pPr>
              <a:buFont typeface="Arial" panose="020B0604020202020204" pitchFamily="34" charset="0"/>
              <a:buNone/>
            </a:pPr>
            <a:endParaRPr lang="sv-SE" sz="1100" b="0" dirty="0">
              <a:latin typeface="+mn-lt"/>
            </a:endParaRPr>
          </a:p>
          <a:p>
            <a:pPr>
              <a:buFont typeface="Arial" panose="020B0604020202020204" pitchFamily="34" charset="0"/>
              <a:buNone/>
            </a:pPr>
            <a:r>
              <a:rPr lang="sv-SE" sz="1100" b="1" dirty="0">
                <a:latin typeface="+mn-lt"/>
              </a:rPr>
              <a:t>Övergång till nästa bild:</a:t>
            </a:r>
          </a:p>
          <a:p>
            <a:pPr>
              <a:buFont typeface="Arial" panose="020B0604020202020204" pitchFamily="34" charset="0"/>
              <a:buNone/>
            </a:pPr>
            <a:r>
              <a:rPr lang="sv-SE" sz="1100" b="0" dirty="0">
                <a:latin typeface="+mn-lt"/>
              </a:rPr>
              <a:t>Vi ska titta på en kort animerad film om känslor.</a:t>
            </a:r>
          </a:p>
          <a:p>
            <a:pPr>
              <a:buFont typeface="Arial" panose="020B0604020202020204" pitchFamily="34" charset="0"/>
              <a:buNone/>
            </a:pPr>
            <a:endParaRPr lang="sv-SE" sz="1100" b="0" dirty="0">
              <a:latin typeface="+mn-lt"/>
            </a:endParaRPr>
          </a:p>
          <a:p>
            <a:pPr>
              <a:buNone/>
            </a:pPr>
            <a:r>
              <a:rPr lang="sv-SE" sz="1100" b="1" i="0" dirty="0">
                <a:latin typeface="+mn-lt"/>
              </a:rPr>
              <a:t>Extra talarmanus som stöd för hur man kan introducera bilden:</a:t>
            </a:r>
            <a:endParaRPr lang="sv-SE" sz="1100" b="0" dirty="0">
              <a:latin typeface="+mn-lt"/>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Känslor fyller flera viktiga funktioner:</a:t>
            </a:r>
          </a:p>
          <a:p>
            <a:pPr marL="0" lvl="0" indent="0">
              <a:lnSpc>
                <a:spcPct val="107000"/>
              </a:lnSpc>
              <a:spcAft>
                <a:spcPts val="800"/>
              </a:spcAft>
              <a:buFont typeface="Symbol" panose="05050102010706020507" pitchFamily="18" charset="2"/>
              <a:buNone/>
              <a:tabLst>
                <a:tab pos="457200" algn="l"/>
              </a:tabLst>
            </a:pPr>
            <a:r>
              <a:rPr lang="sv-SE" sz="1100" b="1" dirty="0">
                <a:effectLst/>
                <a:latin typeface="+mn-lt"/>
                <a:ea typeface="Calibri" panose="020F0502020204030204" pitchFamily="34" charset="0"/>
                <a:cs typeface="Arial" panose="020B0604020202020204" pitchFamily="34" charset="0"/>
              </a:rPr>
              <a:t>Signal till andra.</a:t>
            </a:r>
            <a:r>
              <a:rPr lang="sv-SE" sz="1100" dirty="0">
                <a:effectLst/>
                <a:latin typeface="+mn-lt"/>
                <a:ea typeface="Calibri" panose="020F0502020204030204" pitchFamily="34" charset="0"/>
                <a:cs typeface="Arial" panose="020B0604020202020204" pitchFamily="34" charset="0"/>
              </a:rPr>
              <a:t> Dina känslouttryck kommunicerar till omgivningen vad som pågår inuti ditt huvud, vilket är väldigt smidigt för ett flockdjur som människan. Om någon rynkar på ögonbrynen och låter arg när den säger ifrån förstår du att personen menar allvar.</a:t>
            </a:r>
          </a:p>
          <a:p>
            <a:pPr marL="0" lvl="0" indent="0">
              <a:lnSpc>
                <a:spcPct val="107000"/>
              </a:lnSpc>
              <a:spcAft>
                <a:spcPts val="800"/>
              </a:spcAft>
              <a:buFont typeface="Symbol" panose="05050102010706020507" pitchFamily="18" charset="2"/>
              <a:buNone/>
              <a:tabLst>
                <a:tab pos="457200" algn="l"/>
              </a:tabLst>
            </a:pPr>
            <a:r>
              <a:rPr lang="sv-SE" sz="1100" b="1" dirty="0">
                <a:effectLst/>
                <a:latin typeface="+mn-lt"/>
                <a:ea typeface="Calibri" panose="020F0502020204030204" pitchFamily="34" charset="0"/>
                <a:cs typeface="Arial" panose="020B0604020202020204" pitchFamily="34" charset="0"/>
              </a:rPr>
              <a:t>Signal till dig själv</a:t>
            </a:r>
            <a:r>
              <a:rPr lang="sv-SE" sz="1100" dirty="0">
                <a:effectLst/>
                <a:latin typeface="+mn-lt"/>
                <a:ea typeface="Calibri" panose="020F0502020204030204" pitchFamily="34" charset="0"/>
                <a:cs typeface="Arial" panose="020B0604020202020204" pitchFamily="34" charset="0"/>
              </a:rPr>
              <a:t>. Känslor ger en snabb och intuitiv förståelse, snabbare än om du tvingats analysera varje situation. Om du får en olustkänsla av att prata med någon blir du på din vakt.</a:t>
            </a:r>
          </a:p>
          <a:p>
            <a:pPr marL="0" lvl="0" indent="0">
              <a:lnSpc>
                <a:spcPct val="107000"/>
              </a:lnSpc>
              <a:spcAft>
                <a:spcPts val="800"/>
              </a:spcAft>
              <a:buFont typeface="Symbol" panose="05050102010706020507" pitchFamily="18" charset="2"/>
              <a:buNone/>
              <a:tabLst>
                <a:tab pos="457200" algn="l"/>
              </a:tabLst>
            </a:pPr>
            <a:r>
              <a:rPr lang="sv-SE" sz="1100" b="1" dirty="0">
                <a:effectLst/>
                <a:latin typeface="+mn-lt"/>
                <a:ea typeface="Calibri" panose="020F0502020204030204" pitchFamily="34" charset="0"/>
                <a:cs typeface="Arial" panose="020B0604020202020204" pitchFamily="34" charset="0"/>
              </a:rPr>
              <a:t>Handlingsberedskap</a:t>
            </a:r>
            <a:r>
              <a:rPr lang="sv-SE" sz="1100" dirty="0">
                <a:effectLst/>
                <a:latin typeface="+mn-lt"/>
                <a:ea typeface="Calibri" panose="020F0502020204030204" pitchFamily="34" charset="0"/>
                <a:cs typeface="Arial" panose="020B0604020202020204" pitchFamily="34" charset="0"/>
              </a:rPr>
              <a:t>. Känslor aktiverar vissa beteendeprogram i dig. Om du är rädd hoppar du till vid minsta ljud och om du känner dig nyfiken vågar du dig fram för att undersöka. Det gör att du kan agera snabbare och mer passande i olika situationer.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Vi ska prata mer om de olika känslorna och vilka olika funktioner de fyller!</a:t>
            </a: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836201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4148138" cy="2333625"/>
          </a:xfrm>
        </p:spPr>
      </p:sp>
      <p:sp>
        <p:nvSpPr>
          <p:cNvPr id="3" name="Platshållare för anteckningar 2"/>
          <p:cNvSpPr>
            <a:spLocks noGrp="1"/>
          </p:cNvSpPr>
          <p:nvPr>
            <p:ph type="body" idx="1"/>
          </p:nvPr>
        </p:nvSpPr>
        <p:spPr/>
        <p:txBody>
          <a:bodyPr/>
          <a:lstStyle/>
          <a:p>
            <a:r>
              <a:rPr lang="sv-SE" sz="1100" dirty="0"/>
              <a:t>Filmklipp med en film på 3 minuter från Region Gävleborg.</a:t>
            </a:r>
          </a:p>
          <a:p>
            <a:r>
              <a:rPr lang="sv-SE" sz="1100" dirty="0"/>
              <a:t>Enklare animationer används. Fakta om vad känslor är och hur de syns på oss tas upp.</a:t>
            </a:r>
          </a:p>
          <a:p>
            <a:r>
              <a:rPr lang="sv-SE" sz="1100" dirty="0"/>
              <a:t>https://youtu.be/HGKCT_qZvKk?feature=shared</a:t>
            </a:r>
          </a:p>
          <a:p>
            <a:endParaRPr lang="sv-SE" sz="1100" dirty="0"/>
          </a:p>
          <a:p>
            <a:r>
              <a:rPr lang="sv-SE" sz="1100" dirty="0"/>
              <a:t>För att fokusera lyssnandet kan man ge uppgiften att fokusera på två känslor som tas upp och vilken evolutionär funktion de kan ha haft.</a:t>
            </a:r>
          </a:p>
          <a:p>
            <a:r>
              <a:rPr lang="sv-SE" sz="1100" dirty="0"/>
              <a:t>Efter klippet jämför man med sin bordsgranne vad man fastnat för.</a:t>
            </a:r>
          </a:p>
          <a:p>
            <a:endParaRPr lang="sv-SE" sz="1100" dirty="0"/>
          </a:p>
          <a:p>
            <a:r>
              <a:rPr lang="sv-SE" sz="1100" b="1" dirty="0"/>
              <a:t>Övergång till nästa bild:</a:t>
            </a:r>
          </a:p>
          <a:p>
            <a:r>
              <a:rPr lang="sv-SE" sz="1100" i="1" dirty="0"/>
              <a:t>Summera i helklass med nästa bild</a:t>
            </a:r>
            <a:br>
              <a:rPr lang="sv-SE" sz="1100" dirty="0"/>
            </a:b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654481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92163"/>
            <a:ext cx="3198813" cy="1798637"/>
          </a:xfrm>
        </p:spPr>
      </p:sp>
      <p:sp>
        <p:nvSpPr>
          <p:cNvPr id="3" name="Platshållare för anteckningar 2"/>
          <p:cNvSpPr>
            <a:spLocks noGrp="1"/>
          </p:cNvSpPr>
          <p:nvPr>
            <p:ph type="body" idx="1"/>
          </p:nvPr>
        </p:nvSpPr>
        <p:spPr>
          <a:xfrm>
            <a:off x="685800" y="2771774"/>
            <a:ext cx="5486400" cy="511735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latin typeface="+mn-lt"/>
              </a:rPr>
              <a:t>Förslag på hur man kan introducera bilden, se extra talarmanus nedan.</a:t>
            </a:r>
          </a:p>
          <a:p>
            <a:pPr>
              <a:buNone/>
            </a:pPr>
            <a:endParaRPr lang="sv-SE" sz="1100" dirty="0">
              <a:latin typeface="+mn-lt"/>
            </a:endParaRPr>
          </a:p>
          <a:p>
            <a:pPr>
              <a:buNone/>
            </a:pPr>
            <a:r>
              <a:rPr lang="sv-SE" sz="1100" dirty="0">
                <a:latin typeface="+mn-lt"/>
              </a:rPr>
              <a:t>Tabellen summerar evolutionär funktion för några känslor, tillsammans med exempel.</a:t>
            </a:r>
          </a:p>
          <a:p>
            <a:pPr>
              <a:buNone/>
            </a:pPr>
            <a:endParaRPr lang="sv-SE" sz="1100" dirty="0">
              <a:latin typeface="+mn-lt"/>
            </a:endParaRPr>
          </a:p>
          <a:p>
            <a:pPr>
              <a:buNone/>
            </a:pPr>
            <a:r>
              <a:rPr lang="sv-SE" sz="1100" b="1" dirty="0">
                <a:latin typeface="+mn-lt"/>
              </a:rPr>
              <a:t>Övergång till nästa bild:</a:t>
            </a:r>
          </a:p>
          <a:p>
            <a:pPr>
              <a:buNone/>
            </a:pPr>
            <a:r>
              <a:rPr lang="sv-SE" sz="1100" dirty="0">
                <a:latin typeface="+mn-lt"/>
              </a:rPr>
              <a:t>Om vi ändrar perspektiv från evolution till mer ett personligt plan, så har känslorna betydelse för oss här och nu också.</a:t>
            </a:r>
          </a:p>
          <a:p>
            <a:pPr>
              <a:buNone/>
            </a:pPr>
            <a:endParaRPr lang="sv-SE"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latin typeface="+mn-lt"/>
              </a:rPr>
              <a:t>Extra talarmanus som stöd för hur man kan introducera bilden:</a:t>
            </a:r>
            <a:endParaRPr lang="sv-SE" sz="1100" b="0" dirty="0">
              <a:latin typeface="+mn-lt"/>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Har du någon funderat över varför vi har känslor?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Det är faktiskt en väldigt bra fråga.</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Känslor är inte bara något som råkar hända i kroppen.</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 finns av en </a:t>
            </a:r>
            <a:r>
              <a:rPr lang="sv-SE" sz="1100" i="1" dirty="0">
                <a:effectLst/>
                <a:latin typeface="+mn-lt"/>
                <a:ea typeface="Calibri" panose="020F0502020204030204" pitchFamily="34" charset="0"/>
                <a:cs typeface="Arial" panose="020B0604020202020204" pitchFamily="34" charset="0"/>
              </a:rPr>
              <a:t>anledning</a:t>
            </a:r>
            <a:r>
              <a:rPr lang="sv-SE" sz="1100" dirty="0">
                <a:effectLst/>
                <a:latin typeface="+mn-lt"/>
                <a:ea typeface="Calibri" panose="020F0502020204030204" pitchFamily="34" charset="0"/>
                <a:cs typeface="Arial" panose="020B0604020202020204" pitchFamily="34" charset="0"/>
              </a:rPr>
              <a:t> – och den anledningen är </a:t>
            </a:r>
            <a:r>
              <a:rPr lang="sv-SE" sz="1100" i="1" dirty="0">
                <a:effectLst/>
                <a:latin typeface="+mn-lt"/>
                <a:ea typeface="Calibri" panose="020F0502020204030204" pitchFamily="34" charset="0"/>
                <a:cs typeface="Arial" panose="020B0604020202020204" pitchFamily="34" charset="0"/>
              </a:rPr>
              <a:t>överlevnad</a:t>
            </a:r>
            <a:r>
              <a:rPr lang="sv-SE" sz="1100" dirty="0">
                <a:effectLst/>
                <a:latin typeface="+mn-lt"/>
                <a:ea typeface="Calibri" panose="020F0502020204030204" pitchFamily="34" charset="0"/>
                <a:cs typeface="Arial" panose="020B0604020202020204" pitchFamily="34" charset="0"/>
              </a:rPr>
              <a:t>.</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Under evolutionens gång har känslor hjälpt våra förfäder att klara sig i en farlig och oförutsägbar värld.</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Känslor var en del i det som styr oss, hjälpte oss att kommunicera och påverkade hur vi agerade.</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 var som ett inbyggt varningssystem och navigationshjälp – långt innan vi kunde använda avancerat tänkande eller språk. Här är några exempel:</a:t>
            </a:r>
          </a:p>
          <a:p>
            <a:pPr>
              <a:lnSpc>
                <a:spcPct val="107000"/>
              </a:lnSpc>
              <a:spcAft>
                <a:spcPts val="800"/>
              </a:spcAft>
            </a:pPr>
            <a:r>
              <a:rPr lang="sv-SE" sz="1100" u="sng" dirty="0">
                <a:effectLst/>
                <a:latin typeface="+mn-lt"/>
                <a:ea typeface="Calibri" panose="020F0502020204030204" pitchFamily="34" charset="0"/>
                <a:cs typeface="Arial" panose="020B0604020202020204" pitchFamily="34" charset="0"/>
              </a:rPr>
              <a:t>Rädsla</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 Rädsla är ett alarmsystem.</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När våra förfäder såg ett rovdjur eller hörde ett konstigt ljud i mörkret, då satte rädsla igång kroppen. De blev blixtsnabba och kunde fly eller gömma sig. Utan rädsla – högre risk att bli rovdjursmat.</a:t>
            </a:r>
          </a:p>
          <a:p>
            <a:pPr>
              <a:lnSpc>
                <a:spcPct val="107000"/>
              </a:lnSpc>
              <a:spcAft>
                <a:spcPts val="800"/>
              </a:spcAft>
            </a:pPr>
            <a:r>
              <a:rPr lang="sv-SE" sz="1100" u="sng" dirty="0">
                <a:effectLst/>
                <a:latin typeface="+mn-lt"/>
                <a:ea typeface="Calibri" panose="020F0502020204030204" pitchFamily="34" charset="0"/>
                <a:cs typeface="Arial" panose="020B0604020202020204" pitchFamily="34" charset="0"/>
              </a:rPr>
              <a:t>Ilska</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 Ilska hjälpte oss att stå upp för oss själva eller skydda våra nära.</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Om någon tog din mat, attackerade din grupp, eller hotade dina barn – då behövdes kraft, mod och energi för att agera.</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Ilska gjorde kroppen redo för kamp och gränssättning.</a:t>
            </a:r>
          </a:p>
          <a:p>
            <a:pPr>
              <a:lnSpc>
                <a:spcPct val="107000"/>
              </a:lnSpc>
              <a:spcAft>
                <a:spcPts val="800"/>
              </a:spcAft>
            </a:pPr>
            <a:r>
              <a:rPr lang="sv-SE" sz="1100" u="sng" dirty="0">
                <a:effectLst/>
                <a:latin typeface="+mn-lt"/>
                <a:ea typeface="Calibri" panose="020F0502020204030204" pitchFamily="34" charset="0"/>
                <a:cs typeface="Arial" panose="020B0604020202020204" pitchFamily="34" charset="0"/>
              </a:rPr>
              <a:t>Sorg</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 Sorg kan kännas tung, men evolutionärt sett är den också viktig.</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När vi förlorar någon viktig i gruppen, aktiverades sorg för att få oss att söka tröst och stöd från andra.</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Den stärkte banden inom gruppen, så att ingen blev ensam och utsatt.</a:t>
            </a:r>
          </a:p>
          <a:p>
            <a:pPr>
              <a:lnSpc>
                <a:spcPct val="107000"/>
              </a:lnSpc>
              <a:spcAft>
                <a:spcPts val="800"/>
              </a:spcAft>
            </a:pPr>
            <a:r>
              <a:rPr lang="sv-SE" sz="1100" u="sng" dirty="0">
                <a:effectLst/>
                <a:latin typeface="+mn-lt"/>
                <a:ea typeface="Calibri" panose="020F0502020204030204" pitchFamily="34" charset="0"/>
                <a:cs typeface="Arial" panose="020B0604020202020204" pitchFamily="34" charset="0"/>
              </a:rPr>
              <a:t>Glädje</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 Glädje stärkte relationer och samarbete.</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När vi kände glädje med andra – genom skratt, lek eller gemensamma mål – ökade vår vilja att hålla ihop.</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Grupper som samarbetade och höll ihop klarade sig bättre än ensamma individer.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Så: känslor är inte något fel eller något vi borde slippa.</a:t>
            </a:r>
          </a:p>
          <a:p>
            <a:pPr>
              <a:lnSpc>
                <a:spcPct val="107000"/>
              </a:lnSpc>
              <a:spcAft>
                <a:spcPts val="800"/>
              </a:spcAft>
            </a:pP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De är överlevnadsverktyg, finjusterade under tusentals generationer för att hjälpa oss att:</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Skydda oss</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Hitta stöd</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Bygga relationer</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Hitta glädje och mening</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mm</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Det är därför känslor kan kännas så starka ibland – de har nämligen varit livsviktiga. Känslor har hjälpt människor att överleva genom historien. Och biologiskt finns det här kvar i oss än idag.</a:t>
            </a:r>
          </a:p>
          <a:p>
            <a:pPr>
              <a:buNone/>
            </a:pPr>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2932134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54063"/>
            <a:ext cx="3419475" cy="1924050"/>
          </a:xfrm>
        </p:spPr>
      </p:sp>
      <p:sp>
        <p:nvSpPr>
          <p:cNvPr id="3" name="Platshållare för anteckningar 2"/>
          <p:cNvSpPr>
            <a:spLocks noGrp="1"/>
          </p:cNvSpPr>
          <p:nvPr>
            <p:ph type="body" idx="1"/>
          </p:nvPr>
        </p:nvSpPr>
        <p:spPr>
          <a:xfrm>
            <a:off x="685800" y="2772383"/>
            <a:ext cx="5486400" cy="522861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latin typeface="+mn-lt"/>
              </a:rPr>
              <a:t>Förslag på hur man kan introducera bilden, se extra talarmanus nedan.</a:t>
            </a:r>
          </a:p>
          <a:p>
            <a:pPr>
              <a:buNone/>
            </a:pPr>
            <a:endParaRPr lang="sv-SE" sz="1100" b="0" dirty="0">
              <a:latin typeface="+mn-lt"/>
            </a:endParaRPr>
          </a:p>
          <a:p>
            <a:pPr>
              <a:buNone/>
            </a:pPr>
            <a:r>
              <a:rPr lang="sv-SE" sz="1100" b="0" dirty="0">
                <a:latin typeface="+mn-lt"/>
              </a:rPr>
              <a:t>Känslor är viktiga för att:</a:t>
            </a:r>
          </a:p>
          <a:p>
            <a:pPr marL="171450" indent="-171450">
              <a:buFont typeface="Arial" panose="020B0604020202020204" pitchFamily="34" charset="0"/>
              <a:buChar char="•"/>
            </a:pPr>
            <a:r>
              <a:rPr lang="sv-SE" sz="1100" b="0" dirty="0">
                <a:latin typeface="+mn-lt"/>
              </a:rPr>
              <a:t>Ta hand om mina egna behov</a:t>
            </a:r>
          </a:p>
          <a:p>
            <a:pPr marL="171450" indent="-171450">
              <a:buFont typeface="Arial" panose="020B0604020202020204" pitchFamily="34" charset="0"/>
              <a:buChar char="•"/>
            </a:pPr>
            <a:r>
              <a:rPr lang="sv-SE" sz="1100" b="0" dirty="0">
                <a:latin typeface="+mn-lt"/>
              </a:rPr>
              <a:t>Ta hand om andras behov</a:t>
            </a:r>
          </a:p>
          <a:p>
            <a:pPr marL="0" indent="0">
              <a:buFont typeface="Arial" panose="020B0604020202020204" pitchFamily="34" charset="0"/>
              <a:buNone/>
            </a:pPr>
            <a:endParaRPr lang="sv-SE" sz="1100" b="0" dirty="0">
              <a:latin typeface="+mn-lt"/>
            </a:endParaRPr>
          </a:p>
          <a:p>
            <a:pPr>
              <a:buNone/>
            </a:pPr>
            <a:r>
              <a:rPr lang="sv-SE" sz="1100" b="0" dirty="0">
                <a:latin typeface="+mn-lt"/>
              </a:rPr>
              <a:t>Om jag känner….  Vad behöver jag då?</a:t>
            </a:r>
          </a:p>
          <a:p>
            <a:pPr>
              <a:buNone/>
            </a:pPr>
            <a:r>
              <a:rPr lang="sv-SE" sz="1100" b="0" dirty="0">
                <a:latin typeface="+mn-lt"/>
              </a:rPr>
              <a:t>… rädsla … ilska … skuld …. skam</a:t>
            </a:r>
          </a:p>
          <a:p>
            <a:pPr>
              <a:buNone/>
            </a:pPr>
            <a:endParaRPr lang="sv-SE" sz="1100" b="0" dirty="0">
              <a:latin typeface="+mn-lt"/>
            </a:endParaRPr>
          </a:p>
          <a:p>
            <a:pPr>
              <a:buNone/>
            </a:pPr>
            <a:r>
              <a:rPr lang="sv-SE" sz="1100" b="0" dirty="0">
                <a:latin typeface="+mn-lt"/>
              </a:rPr>
              <a:t>Ta gärna några exempel ur det utökade talarmanuset (se nedan)</a:t>
            </a:r>
          </a:p>
          <a:p>
            <a:pPr>
              <a:buNone/>
            </a:pPr>
            <a:endParaRPr lang="sv-SE" sz="1100" b="0" dirty="0">
              <a:latin typeface="+mn-lt"/>
            </a:endParaRPr>
          </a:p>
          <a:p>
            <a:pPr>
              <a:buNone/>
            </a:pPr>
            <a:r>
              <a:rPr lang="sv-SE" sz="1100" b="1" dirty="0">
                <a:latin typeface="+mn-lt"/>
              </a:rPr>
              <a:t>Övergång till nästa bild (bild 9) – om du vill att eleverna ska jobba med gruppuppgift om känslor:</a:t>
            </a:r>
          </a:p>
          <a:p>
            <a:pPr>
              <a:buNone/>
            </a:pPr>
            <a:r>
              <a:rPr lang="sv-SE" sz="1100" b="0" dirty="0">
                <a:latin typeface="+mn-lt"/>
              </a:rPr>
              <a:t>Ni ska göra en gruppuppgift om en känsla.</a:t>
            </a:r>
          </a:p>
          <a:p>
            <a:pPr>
              <a:buNone/>
            </a:pPr>
            <a:endParaRPr lang="sv-SE" sz="1100" b="0" dirty="0">
              <a:latin typeface="+mn-lt"/>
            </a:endParaRPr>
          </a:p>
          <a:p>
            <a:pPr>
              <a:buNone/>
            </a:pPr>
            <a:r>
              <a:rPr lang="sv-SE" sz="1100" b="1" dirty="0">
                <a:latin typeface="+mn-lt"/>
              </a:rPr>
              <a:t>Övergång till nästa bild (bild 11) – om du vill gå direkt in på hur man kan studera känslor med olika metoder:</a:t>
            </a:r>
          </a:p>
          <a:p>
            <a:pPr>
              <a:buNone/>
            </a:pPr>
            <a:r>
              <a:rPr lang="sv-SE" sz="1100" b="0" dirty="0">
                <a:latin typeface="+mn-lt"/>
              </a:rPr>
              <a:t>Vi ska gå in på vad som egentligen händer i kroppen vid olika känslor.</a:t>
            </a:r>
          </a:p>
          <a:p>
            <a:pPr>
              <a:buNone/>
            </a:pPr>
            <a:endParaRPr lang="sv-SE" sz="1100" b="1" dirty="0">
              <a:latin typeface="+mn-lt"/>
            </a:endParaRPr>
          </a:p>
          <a:p>
            <a:pPr>
              <a:buNone/>
            </a:pPr>
            <a:r>
              <a:rPr lang="sv-SE" sz="1100" b="1" dirty="0">
                <a:latin typeface="+mn-lt"/>
              </a:rPr>
              <a:t>Övergång till nästa bild (bild 12) – om du vill gå direkt in på biologiska mekanismer kopplade till känslor:</a:t>
            </a:r>
          </a:p>
          <a:p>
            <a:pPr>
              <a:buNone/>
            </a:pPr>
            <a:r>
              <a:rPr lang="sv-SE" sz="1100" b="0" dirty="0">
                <a:latin typeface="+mn-lt"/>
              </a:rPr>
              <a:t>Vi ska gå in på vad som egentligen händer i kroppen vid olika känslor.</a:t>
            </a:r>
          </a:p>
          <a:p>
            <a:pPr>
              <a:buNone/>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latin typeface="+mn-lt"/>
              </a:rPr>
              <a:t>Extra talarmanus som stöd för hur man kan introducera bilden:</a:t>
            </a:r>
            <a:endParaRPr lang="sv-SE" sz="1100" b="0" dirty="0">
              <a:latin typeface="+mn-lt"/>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Det är också så att känslor berättar för oss vad vi behöver.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Varje gång du känner något starkt, är det som om kroppen och hjärnan försöker säga:</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"Hallå, här finns ett behov som du kanske behöver lyssna på!"</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Här är några exempel:</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Om du känner rädsla – vad kan behovet vara då? </a:t>
            </a:r>
            <a:r>
              <a:rPr lang="sv-SE" sz="1100" i="1" dirty="0">
                <a:effectLst/>
                <a:latin typeface="+mn-lt"/>
                <a:ea typeface="Calibri" panose="020F0502020204030204" pitchFamily="34" charset="0"/>
                <a:cs typeface="Times New Roman" panose="02020603050405020304" pitchFamily="18" charset="0"/>
              </a:rPr>
              <a:t>(Låt eleverna svara)</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 Då kanske ditt behov av trygghet eller säkerhet inte är uppfyllt.</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Kanske behöver du skydda dig, be om hjälp, eller hitta en trygg plats.</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Om du känner ilska – Vad tror du då behovet är?</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 Då kanske du behöver skydda en gräns.</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Någon kanske har behandlat dig orättvist, eller gått över en gräns som är viktig för dig.</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Ilska hjälper dig att säga: </a:t>
            </a:r>
            <a:r>
              <a:rPr lang="sv-SE" sz="1100" i="1" dirty="0">
                <a:effectLst/>
                <a:latin typeface="+mn-lt"/>
                <a:ea typeface="Calibri" panose="020F0502020204030204" pitchFamily="34" charset="0"/>
                <a:cs typeface="Times New Roman" panose="02020603050405020304" pitchFamily="18" charset="0"/>
              </a:rPr>
              <a:t>"Stopp, det här är inte okej!”</a:t>
            </a:r>
            <a:endParaRPr lang="sv-SE" sz="1100" dirty="0">
              <a:effectLst/>
              <a:latin typeface="+mn-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sv-SE" sz="1100" b="1" dirty="0">
                <a:effectLst/>
                <a:latin typeface="+mn-lt"/>
                <a:ea typeface="Calibri" panose="020F0502020204030204" pitchFamily="34" charset="0"/>
                <a:cs typeface="Times New Roman" panose="02020603050405020304" pitchFamily="18" charset="0"/>
              </a:rPr>
              <a:t>Om du känner skuld:</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 Då kanske du har gjort något som inte stämde med dina värderingar, eller gjort något som skadat någon. </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Skuld kan hjälpa oss att säga förlåt och göra rätt igen.</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Om du känner skam då?</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 Då kanske du bär på en känsla av att </a:t>
            </a:r>
            <a:r>
              <a:rPr lang="sv-SE" sz="1100" b="1" dirty="0">
                <a:effectLst/>
                <a:latin typeface="+mn-lt"/>
                <a:ea typeface="Calibri" panose="020F0502020204030204" pitchFamily="34" charset="0"/>
                <a:cs typeface="Times New Roman" panose="02020603050405020304" pitchFamily="18" charset="0"/>
              </a:rPr>
              <a:t>du själv inte duger</a:t>
            </a:r>
            <a:r>
              <a:rPr lang="sv-SE" sz="1100" dirty="0">
                <a:effectLst/>
                <a:latin typeface="+mn-lt"/>
                <a:ea typeface="Calibri" panose="020F0502020204030204" pitchFamily="34" charset="0"/>
                <a:cs typeface="Times New Roman" panose="02020603050405020304" pitchFamily="18" charset="0"/>
              </a:rPr>
              <a:t>, oavsett vad du gjort. Skam kan påminna oss om vår längtan att höra till – men ibland behöver vi snarare få känna oss </a:t>
            </a:r>
            <a:r>
              <a:rPr lang="sv-SE" sz="1100" b="1" dirty="0">
                <a:effectLst/>
                <a:latin typeface="+mn-lt"/>
                <a:ea typeface="Calibri" panose="020F0502020204030204" pitchFamily="34" charset="0"/>
                <a:cs typeface="Times New Roman" panose="02020603050405020304" pitchFamily="18" charset="0"/>
              </a:rPr>
              <a:t>accepterade precis som vi är</a:t>
            </a:r>
            <a:r>
              <a:rPr lang="sv-SE" sz="1100" dirty="0">
                <a:effectLst/>
                <a:latin typeface="+mn-lt"/>
                <a:ea typeface="Calibri" panose="020F0502020204030204" pitchFamily="34" charset="0"/>
                <a:cs typeface="Times New Roman" panose="02020603050405020304" pitchFamily="18" charset="0"/>
              </a:rPr>
              <a:t>.</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Skam påminner oss om att vi vill vara en bra del av gruppen.</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Om du känner sorg/ledsamhet</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 Då kan det vara för att du har förlorat något eller någon som var viktigt för dig.</a:t>
            </a:r>
            <a:br>
              <a:rPr lang="sv-SE" sz="1100" dirty="0">
                <a:effectLst/>
                <a:latin typeface="+mn-lt"/>
                <a:ea typeface="Calibri" panose="020F0502020204030204" pitchFamily="34" charset="0"/>
                <a:cs typeface="Times New Roman" panose="02020603050405020304" pitchFamily="18" charset="0"/>
              </a:rPr>
            </a:br>
            <a:r>
              <a:rPr lang="sv-SE" sz="1100" dirty="0">
                <a:effectLst/>
                <a:latin typeface="+mn-lt"/>
                <a:ea typeface="Calibri" panose="020F0502020204030204" pitchFamily="34" charset="0"/>
                <a:cs typeface="Times New Roman" panose="02020603050405020304" pitchFamily="18" charset="0"/>
              </a:rPr>
              <a:t>Ditt behov av stöd, tröst eller att få sörja behöver tas hand om.</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Så känslor är inte bara något vi </a:t>
            </a:r>
            <a:r>
              <a:rPr lang="sv-SE" sz="1100" i="1" dirty="0">
                <a:effectLst/>
                <a:latin typeface="+mn-lt"/>
                <a:ea typeface="Calibri" panose="020F0502020204030204" pitchFamily="34" charset="0"/>
                <a:cs typeface="Arial" panose="020B0604020202020204" pitchFamily="34" charset="0"/>
              </a:rPr>
              <a:t>känner</a:t>
            </a:r>
            <a:r>
              <a:rPr lang="sv-SE" sz="1100" dirty="0">
                <a:effectLst/>
                <a:latin typeface="+mn-lt"/>
                <a:ea typeface="Calibri" panose="020F0502020204030204" pitchFamily="34" charset="0"/>
                <a:cs typeface="Arial" panose="020B0604020202020204" pitchFamily="34" charset="0"/>
              </a:rPr>
              <a:t> – de är våra inre vägvisare.</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De hjälper oss att förstå:</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Vad som är viktigt för oss.</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Vad vi behöver just nu.</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Hur vi kan ta hand om oss själva på ett klokare sätt.</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När vi lär oss att känna igen </a:t>
            </a:r>
            <a:r>
              <a:rPr lang="sv-SE" sz="1100" b="1" dirty="0">
                <a:effectLst/>
                <a:latin typeface="+mn-lt"/>
                <a:ea typeface="Calibri" panose="020F0502020204030204" pitchFamily="34" charset="0"/>
                <a:cs typeface="Arial" panose="020B0604020202020204" pitchFamily="34" charset="0"/>
              </a:rPr>
              <a:t>känslor och vilka behov de står för, </a:t>
            </a:r>
            <a:r>
              <a:rPr lang="sv-SE" sz="1100" dirty="0">
                <a:effectLst/>
                <a:latin typeface="+mn-lt"/>
                <a:ea typeface="Calibri" panose="020F0502020204030204" pitchFamily="34" charset="0"/>
                <a:cs typeface="Arial" panose="020B0604020202020204" pitchFamily="34" charset="0"/>
              </a:rPr>
              <a:t>så blir vi bättre på att ta hand om vår hälsa, våra relationer och vår utveckling. </a:t>
            </a:r>
            <a:r>
              <a:rPr lang="sv-SE" sz="1100" b="1" dirty="0">
                <a:effectLst/>
                <a:latin typeface="+mn-lt"/>
                <a:ea typeface="Calibri" panose="020F0502020204030204" pitchFamily="34" charset="0"/>
                <a:cs typeface="Arial" panose="020B0604020202020204" pitchFamily="34" charset="0"/>
              </a:rPr>
              <a:t>[Understryk gärna att känslor är viktiga lika mycket för att ta hand om sina egna behov som att bemöta och ta hand om andras]</a:t>
            </a: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***AI-genererade bilder***</a:t>
            </a:r>
          </a:p>
          <a:p>
            <a:pPr>
              <a:buNone/>
            </a:pPr>
            <a:endParaRPr lang="sv-SE" sz="1100" b="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2279813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963988" cy="2230438"/>
          </a:xfrm>
        </p:spPr>
      </p:sp>
      <p:sp>
        <p:nvSpPr>
          <p:cNvPr id="3" name="Platshållare för anteckningar 2"/>
          <p:cNvSpPr>
            <a:spLocks noGrp="1"/>
          </p:cNvSpPr>
          <p:nvPr>
            <p:ph type="body" idx="1"/>
          </p:nvPr>
        </p:nvSpPr>
        <p:spPr>
          <a:xfrm>
            <a:off x="685800" y="3492230"/>
            <a:ext cx="5486400" cy="4508770"/>
          </a:xfrm>
        </p:spPr>
        <p:txBody>
          <a:bodyPr/>
          <a:lstStyle/>
          <a:p>
            <a:pPr>
              <a:lnSpc>
                <a:spcPct val="115000"/>
              </a:lnSpc>
              <a:spcAft>
                <a:spcPts val="800"/>
              </a:spcAft>
              <a:buNone/>
            </a:pPr>
            <a:r>
              <a:rPr lang="sv-SE" sz="1100" b="1" kern="100" dirty="0">
                <a:effectLst/>
                <a:latin typeface="+mn-lt"/>
                <a:ea typeface="Aptos" panose="020B0004020202020204" pitchFamily="34" charset="0"/>
                <a:cs typeface="Times New Roman" panose="02020603050405020304" pitchFamily="18" charset="0"/>
              </a:rPr>
              <a:t>Gruppuppgift om en känsla finns som separat arbetsblad.</a:t>
            </a:r>
          </a:p>
          <a:p>
            <a:pPr>
              <a:lnSpc>
                <a:spcPct val="115000"/>
              </a:lnSpc>
              <a:spcAft>
                <a:spcPts val="800"/>
              </a:spcAft>
              <a:buNone/>
            </a:pPr>
            <a:r>
              <a:rPr lang="sv-SE" sz="1100" b="1" kern="100" dirty="0">
                <a:effectLst/>
                <a:latin typeface="+mn-lt"/>
                <a:ea typeface="Aptos" panose="020B0004020202020204" pitchFamily="34" charset="0"/>
                <a:cs typeface="Times New Roman" panose="02020603050405020304" pitchFamily="18" charset="0"/>
              </a:rPr>
              <a:t>rädsla, ilska, glädje, sorg, äckel, förvåning</a:t>
            </a:r>
          </a:p>
          <a:p>
            <a:pPr>
              <a:lnSpc>
                <a:spcPct val="115000"/>
              </a:lnSpc>
              <a:spcAft>
                <a:spcPts val="800"/>
              </a:spcAft>
              <a:buNone/>
            </a:pPr>
            <a:r>
              <a:rPr lang="sv-SE" sz="1100" b="0" kern="100" dirty="0">
                <a:effectLst/>
                <a:latin typeface="+mn-lt"/>
                <a:ea typeface="Aptos" panose="020B0004020202020204" pitchFamily="34" charset="0"/>
                <a:cs typeface="Times New Roman" panose="02020603050405020304" pitchFamily="18" charset="0"/>
              </a:rPr>
              <a:t>Instruktioner:</a:t>
            </a:r>
          </a:p>
          <a:p>
            <a:pPr marL="342900" lvl="0" indent="-342900">
              <a:buFont typeface="+mj-lt"/>
              <a:buAutoNum type="arabicPeriod"/>
              <a:tabLst>
                <a:tab pos="457200" algn="l"/>
              </a:tabLst>
            </a:pPr>
            <a:r>
              <a:rPr lang="sv-SE" sz="1100" b="0" kern="100" dirty="0">
                <a:effectLst/>
                <a:latin typeface="+mn-lt"/>
                <a:ea typeface="Aptos" panose="020B0004020202020204" pitchFamily="34" charset="0"/>
                <a:cs typeface="Times New Roman" panose="02020603050405020304" pitchFamily="18" charset="0"/>
              </a:rPr>
              <a:t>Varje grupp tilldelas en känsla</a:t>
            </a:r>
          </a:p>
          <a:p>
            <a:pPr marL="342900" lvl="0" indent="-342900">
              <a:buFont typeface="+mj-lt"/>
              <a:buAutoNum type="arabicPeriod"/>
              <a:tabLst>
                <a:tab pos="457200" algn="l"/>
              </a:tabLst>
            </a:pPr>
            <a:r>
              <a:rPr lang="sv-SE" sz="1100" b="0" kern="100" dirty="0">
                <a:effectLst/>
                <a:latin typeface="+mn-lt"/>
                <a:ea typeface="Aptos" panose="020B0004020202020204" pitchFamily="34" charset="0"/>
                <a:cs typeface="Times New Roman" panose="02020603050405020304" pitchFamily="18" charset="0"/>
              </a:rPr>
              <a:t>Gruppen ska fördjupa sig i sin känsla och besvara följande frågor: </a:t>
            </a:r>
          </a:p>
          <a:p>
            <a:pPr marL="742950" lvl="1" indent="-285750">
              <a:buSzPts val="1000"/>
              <a:buFont typeface="Courier New" panose="02070309020205020404" pitchFamily="49" charset="0"/>
              <a:buChar char="o"/>
              <a:tabLst>
                <a:tab pos="914400" algn="l"/>
              </a:tabLst>
            </a:pPr>
            <a:r>
              <a:rPr lang="sv-SE" sz="1100" b="0" kern="100" dirty="0">
                <a:effectLst/>
                <a:latin typeface="+mn-lt"/>
                <a:ea typeface="Aptos" panose="020B0004020202020204" pitchFamily="34" charset="0"/>
                <a:cs typeface="Times New Roman" panose="02020603050405020304" pitchFamily="18" charset="0"/>
              </a:rPr>
              <a:t>Evolutionär funktion: Varför har vi denna känsla? Hur hjälpte den oss att överleva?</a:t>
            </a:r>
          </a:p>
          <a:p>
            <a:pPr marL="742950" lvl="1" indent="-285750">
              <a:buSzPts val="1000"/>
              <a:buFont typeface="Courier New" panose="02070309020205020404" pitchFamily="49" charset="0"/>
              <a:buChar char="o"/>
              <a:tabLst>
                <a:tab pos="914400" algn="l"/>
              </a:tabLst>
            </a:pPr>
            <a:r>
              <a:rPr lang="sv-SE" sz="1100" b="0" kern="100" dirty="0">
                <a:effectLst/>
                <a:latin typeface="+mn-lt"/>
                <a:ea typeface="Aptos" panose="020B0004020202020204" pitchFamily="34" charset="0"/>
                <a:cs typeface="Times New Roman" panose="02020603050405020304" pitchFamily="18" charset="0"/>
              </a:rPr>
              <a:t>Hur känns den i kroppen? (Ex. hjärtslag, andning, muskelspänning)</a:t>
            </a:r>
          </a:p>
          <a:p>
            <a:pPr marL="742950" lvl="1" indent="-285750">
              <a:buSzPts val="1000"/>
              <a:buFont typeface="Courier New" panose="02070309020205020404" pitchFamily="49" charset="0"/>
              <a:buChar char="o"/>
              <a:tabLst>
                <a:tab pos="914400" algn="l"/>
              </a:tabLst>
            </a:pPr>
            <a:r>
              <a:rPr lang="sv-SE" sz="1100" b="0" kern="100" dirty="0">
                <a:effectLst/>
                <a:latin typeface="+mn-lt"/>
                <a:ea typeface="Aptos" panose="020B0004020202020204" pitchFamily="34" charset="0"/>
                <a:cs typeface="Times New Roman" panose="02020603050405020304" pitchFamily="18" charset="0"/>
              </a:rPr>
              <a:t>Hur påverkar den tankar och beteenden?</a:t>
            </a:r>
          </a:p>
          <a:p>
            <a:pPr marL="742950" lvl="1" indent="-285750">
              <a:buSzPts val="1000"/>
              <a:buFont typeface="Courier New" panose="02070309020205020404" pitchFamily="49" charset="0"/>
              <a:buChar char="o"/>
              <a:tabLst>
                <a:tab pos="914400" algn="l"/>
              </a:tabLst>
            </a:pPr>
            <a:r>
              <a:rPr lang="sv-SE" sz="1100" b="0" kern="100" dirty="0">
                <a:effectLst/>
                <a:latin typeface="+mn-lt"/>
                <a:ea typeface="Aptos" panose="020B0004020202020204" pitchFamily="34" charset="0"/>
                <a:cs typeface="Times New Roman" panose="02020603050405020304" pitchFamily="18" charset="0"/>
              </a:rPr>
              <a:t>Hur kan vi hantera den på ett bra sätt?</a:t>
            </a:r>
          </a:p>
          <a:p>
            <a:pPr marL="742950" lvl="1" indent="-285750">
              <a:buSzPts val="1000"/>
              <a:buFont typeface="Courier New" panose="02070309020205020404" pitchFamily="49" charset="0"/>
              <a:buChar char="o"/>
              <a:tabLst>
                <a:tab pos="914400" algn="l"/>
              </a:tabLst>
            </a:pPr>
            <a:r>
              <a:rPr lang="sv-SE" sz="1100" b="0" kern="100" dirty="0">
                <a:effectLst/>
                <a:latin typeface="+mn-lt"/>
                <a:ea typeface="Aptos" panose="020B0004020202020204" pitchFamily="34" charset="0"/>
                <a:cs typeface="Times New Roman" panose="02020603050405020304" pitchFamily="18" charset="0"/>
              </a:rPr>
              <a:t>Exempel på situationer där känslan uppstår (både i dag och förr i tiden).</a:t>
            </a:r>
          </a:p>
          <a:p>
            <a:pPr marL="342900" lvl="0" indent="-342900">
              <a:lnSpc>
                <a:spcPct val="115000"/>
              </a:lnSpc>
              <a:spcAft>
                <a:spcPts val="800"/>
              </a:spcAft>
              <a:buFont typeface="+mj-lt"/>
              <a:buAutoNum type="arabicPeriod"/>
              <a:tabLst>
                <a:tab pos="457200" algn="l"/>
              </a:tabLst>
            </a:pPr>
            <a:r>
              <a:rPr lang="sv-SE" sz="1100" b="0" kern="100" dirty="0">
                <a:effectLst/>
                <a:latin typeface="+mn-lt"/>
                <a:ea typeface="Aptos" panose="020B0004020202020204" pitchFamily="34" charset="0"/>
                <a:cs typeface="Times New Roman" panose="02020603050405020304" pitchFamily="18" charset="0"/>
              </a:rPr>
              <a:t>Grupperna förbereder en kort presentation om sin känsla, att hålla i helklass eller tvärgrupper</a:t>
            </a:r>
          </a:p>
          <a:p>
            <a:pPr marL="342900" lvl="0" indent="-342900">
              <a:lnSpc>
                <a:spcPct val="115000"/>
              </a:lnSpc>
              <a:spcAft>
                <a:spcPts val="800"/>
              </a:spcAft>
              <a:buFont typeface="+mj-lt"/>
              <a:buAutoNum type="arabicPeriod"/>
              <a:tabLst>
                <a:tab pos="457200" algn="l"/>
              </a:tabLst>
            </a:pPr>
            <a:r>
              <a:rPr lang="sv-SE" sz="1100" b="0" kern="100" dirty="0">
                <a:effectLst/>
                <a:latin typeface="+mn-lt"/>
                <a:ea typeface="Aptos" panose="020B0004020202020204" pitchFamily="34" charset="0"/>
                <a:cs typeface="Times New Roman" panose="02020603050405020304" pitchFamily="18" charset="0"/>
              </a:rPr>
              <a:t>Eleverna lyssnar på varandra och fyller i tillhörande arbetsblad under presentationerna.</a:t>
            </a:r>
          </a:p>
          <a:p>
            <a:pPr marL="0" lvl="0" indent="0">
              <a:lnSpc>
                <a:spcPct val="115000"/>
              </a:lnSpc>
              <a:spcAft>
                <a:spcPts val="800"/>
              </a:spcAft>
              <a:buFont typeface="+mj-lt"/>
              <a:buNone/>
              <a:tabLst>
                <a:tab pos="457200" algn="l"/>
              </a:tabLst>
            </a:pPr>
            <a:r>
              <a:rPr lang="sv-SE" sz="1100" b="0" kern="100" dirty="0">
                <a:effectLst/>
                <a:latin typeface="+mn-lt"/>
                <a:ea typeface="Aptos" panose="020B0004020202020204" pitchFamily="34" charset="0"/>
                <a:cs typeface="Times New Roman" panose="02020603050405020304" pitchFamily="18" charset="0"/>
              </a:rPr>
              <a:t>Välj passande redovisningsform (poster, muntlig presentation med </a:t>
            </a:r>
            <a:r>
              <a:rPr lang="sv-SE" sz="1100" b="0" kern="100" dirty="0" err="1">
                <a:effectLst/>
                <a:latin typeface="+mn-lt"/>
                <a:ea typeface="Aptos" panose="020B0004020202020204" pitchFamily="34" charset="0"/>
                <a:cs typeface="Times New Roman" panose="02020603050405020304" pitchFamily="18" charset="0"/>
              </a:rPr>
              <a:t>powerpoint</a:t>
            </a:r>
            <a:r>
              <a:rPr lang="sv-SE" sz="1100" b="0" kern="100" dirty="0">
                <a:effectLst/>
                <a:latin typeface="+mn-lt"/>
                <a:ea typeface="Aptos" panose="020B0004020202020204" pitchFamily="34" charset="0"/>
                <a:cs typeface="Times New Roman" panose="02020603050405020304" pitchFamily="18" charset="0"/>
              </a:rPr>
              <a:t>). Planera in redovisning i helklass eller i tvärgrupper. </a:t>
            </a:r>
            <a:endParaRPr lang="sv-SE" sz="1100" b="1" kern="100" dirty="0">
              <a:effectLst/>
              <a:latin typeface="+mn-lt"/>
              <a:ea typeface="Aptos" panose="020B0004020202020204" pitchFamily="34" charset="0"/>
              <a:cs typeface="Times New Roman" panose="02020603050405020304" pitchFamily="18" charset="0"/>
            </a:endParaRPr>
          </a:p>
          <a:p>
            <a:pPr marL="0" lvl="0" indent="0">
              <a:lnSpc>
                <a:spcPct val="115000"/>
              </a:lnSpc>
              <a:spcAft>
                <a:spcPts val="800"/>
              </a:spcAft>
              <a:buFont typeface="+mj-lt"/>
              <a:buNone/>
              <a:tabLst>
                <a:tab pos="457200" algn="l"/>
              </a:tabLst>
            </a:pPr>
            <a:r>
              <a:rPr lang="sv-SE" sz="1100" b="1" kern="100" dirty="0">
                <a:effectLst/>
                <a:latin typeface="+mn-lt"/>
                <a:ea typeface="Aptos" panose="020B0004020202020204" pitchFamily="34" charset="0"/>
                <a:cs typeface="Times New Roman" panose="02020603050405020304" pitchFamily="18" charset="0"/>
              </a:rPr>
              <a:t>Övergång till nästa bild:</a:t>
            </a:r>
          </a:p>
          <a:p>
            <a:pPr marL="0" lvl="0" indent="0">
              <a:lnSpc>
                <a:spcPct val="115000"/>
              </a:lnSpc>
              <a:spcAft>
                <a:spcPts val="800"/>
              </a:spcAft>
              <a:buFont typeface="+mj-lt"/>
              <a:buNone/>
              <a:tabLst>
                <a:tab pos="457200" algn="l"/>
              </a:tabLst>
            </a:pPr>
            <a:r>
              <a:rPr lang="sv-SE" sz="1100" b="0" kern="100" dirty="0">
                <a:effectLst/>
                <a:latin typeface="+mn-lt"/>
                <a:ea typeface="Aptos" panose="020B0004020202020204" pitchFamily="34" charset="0"/>
                <a:cs typeface="Times New Roman" panose="02020603050405020304" pitchFamily="18" charset="0"/>
              </a:rPr>
              <a:t>För att lyssna aktivt till andras redovisningar finns en mall för att kunna göra lite korta noteringar, för att hjälpa minnet.</a:t>
            </a: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20153751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7" name="Bildobjekt 6">
            <a:extLst>
              <a:ext uri="{FF2B5EF4-FFF2-40B4-BE49-F238E27FC236}">
                <a16:creationId xmlns:a16="http://schemas.microsoft.com/office/drawing/2014/main" id="{53D5B1F5-B822-4293-9478-EA8EE3A580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88504" y="774361"/>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ild och rubrik">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437C3FB-B590-43F3-8686-17D11169DEC7}"/>
              </a:ext>
            </a:extLst>
          </p:cNvPr>
          <p:cNvSpPr>
            <a:spLocks noGrp="1"/>
          </p:cNvSpPr>
          <p:nvPr>
            <p:ph type="pic" sz="quarter" idx="13" hasCustomPrompt="1"/>
          </p:nvPr>
        </p:nvSpPr>
        <p:spPr>
          <a:xfrm>
            <a:off x="345601" y="0"/>
            <a:ext cx="11846400" cy="6858000"/>
          </a:xfrm>
        </p:spPr>
        <p:txBody>
          <a:bodyPr tIns="0" bIns="1800000" anchor="ctr" anchorCtr="0">
            <a:normAutofit/>
          </a:bodyPr>
          <a:lstStyle>
            <a:lvl1pPr marL="0" indent="0" algn="ctr">
              <a:buNone/>
              <a:defRPr sz="1800"/>
            </a:lvl1pPr>
          </a:lstStyle>
          <a:p>
            <a:r>
              <a:rPr lang="sv-SE"/>
              <a:t>Klicka på ikonen för att </a:t>
            </a:r>
            <a:br>
              <a:rPr lang="sv-SE"/>
            </a:br>
            <a:r>
              <a:rPr lang="sv-SE"/>
              <a:t>lägga till en bild</a:t>
            </a:r>
          </a:p>
        </p:txBody>
      </p:sp>
      <p:sp>
        <p:nvSpPr>
          <p:cNvPr id="3" name="Platshållare för datum 2">
            <a:extLst>
              <a:ext uri="{FF2B5EF4-FFF2-40B4-BE49-F238E27FC236}">
                <a16:creationId xmlns:a16="http://schemas.microsoft.com/office/drawing/2014/main" id="{70C0FFDE-20E1-4E05-AD5B-876993A14B78}"/>
              </a:ext>
            </a:extLst>
          </p:cNvPr>
          <p:cNvSpPr>
            <a:spLocks noGrp="1"/>
          </p:cNvSpPr>
          <p:nvPr>
            <p:ph type="dt" sz="half" idx="10"/>
          </p:nvPr>
        </p:nvSpPr>
        <p:spPr/>
        <p:txBody>
          <a:bodyPr/>
          <a:lstStyle>
            <a:lvl1pPr>
              <a:defRPr>
                <a:solidFill>
                  <a:schemeClr val="bg1"/>
                </a:solidFill>
              </a:defRPr>
            </a:lvl1pPr>
          </a:lstStyle>
          <a:p>
            <a:fld id="{48FFBECF-4720-4B86-B471-CFB33D9D785C}" type="datetimeFigureOut">
              <a:rPr lang="sv-SE" smtClean="0"/>
              <a:t>2025-12-08</a:t>
            </a:fld>
            <a:endParaRPr lang="sv-SE"/>
          </a:p>
        </p:txBody>
      </p:sp>
      <p:sp>
        <p:nvSpPr>
          <p:cNvPr id="4" name="Platshållare för sidfot 3">
            <a:extLst>
              <a:ext uri="{FF2B5EF4-FFF2-40B4-BE49-F238E27FC236}">
                <a16:creationId xmlns:a16="http://schemas.microsoft.com/office/drawing/2014/main" id="{9C658C64-0CC7-478A-AC17-30210252F9E4}"/>
              </a:ext>
            </a:extLst>
          </p:cNvPr>
          <p:cNvSpPr>
            <a:spLocks noGrp="1"/>
          </p:cNvSpPr>
          <p:nvPr>
            <p:ph type="ftr" sz="quarter" idx="11"/>
          </p:nvPr>
        </p:nvSpPr>
        <p:spPr/>
        <p:txBody>
          <a:bodyPr/>
          <a:lstStyle>
            <a:lvl1pPr>
              <a:defRPr>
                <a:solidFill>
                  <a:schemeClr val="bg1"/>
                </a:solidFill>
              </a:defRPr>
            </a:lvl1pPr>
          </a:lstStyle>
          <a:p>
            <a:endParaRPr lang="sv-SE"/>
          </a:p>
        </p:txBody>
      </p:sp>
      <p:sp>
        <p:nvSpPr>
          <p:cNvPr id="5" name="Platshållare för bildnummer 4">
            <a:extLst>
              <a:ext uri="{FF2B5EF4-FFF2-40B4-BE49-F238E27FC236}">
                <a16:creationId xmlns:a16="http://schemas.microsoft.com/office/drawing/2014/main" id="{FBD27019-FF78-4832-9008-F432E9C3B22A}"/>
              </a:ext>
            </a:extLst>
          </p:cNvPr>
          <p:cNvSpPr>
            <a:spLocks noGrp="1"/>
          </p:cNvSpPr>
          <p:nvPr>
            <p:ph type="sldNum" sz="quarter" idx="12"/>
          </p:nvPr>
        </p:nvSpPr>
        <p:spPr/>
        <p:txBody>
          <a:bodyPr/>
          <a:lstStyle>
            <a:lvl1pPr>
              <a:defRPr>
                <a:solidFill>
                  <a:schemeClr val="bg1"/>
                </a:solidFill>
              </a:defRPr>
            </a:lvl1pPr>
          </a:lstStyle>
          <a:p>
            <a:fld id="{417EB220-258D-418C-B7E5-42E722DCB843}" type="slidenum">
              <a:rPr lang="sv-SE" smtClean="0"/>
              <a:t>‹#›</a:t>
            </a:fld>
            <a:endParaRPr lang="sv-SE"/>
          </a:p>
        </p:txBody>
      </p:sp>
      <p:sp>
        <p:nvSpPr>
          <p:cNvPr id="8" name="Rubrik 1">
            <a:extLst>
              <a:ext uri="{FF2B5EF4-FFF2-40B4-BE49-F238E27FC236}">
                <a16:creationId xmlns:a16="http://schemas.microsoft.com/office/drawing/2014/main" id="{118C7873-AD9A-4598-BEE2-3ED782562B05}"/>
              </a:ext>
            </a:extLst>
          </p:cNvPr>
          <p:cNvSpPr>
            <a:spLocks noGrp="1"/>
          </p:cNvSpPr>
          <p:nvPr>
            <p:ph type="title" hasCustomPrompt="1"/>
          </p:nvPr>
        </p:nvSpPr>
        <p:spPr>
          <a:xfrm>
            <a:off x="3348465" y="617055"/>
            <a:ext cx="5495070" cy="1325563"/>
          </a:xfrm>
        </p:spPr>
        <p:txBody>
          <a:bodyPr anchor="b" anchorCtr="0">
            <a:noAutofit/>
          </a:bodyPr>
          <a:lstStyle>
            <a:lvl1pPr>
              <a:defRPr sz="2800"/>
            </a:lvl1pPr>
          </a:lstStyle>
          <a:p>
            <a:r>
              <a:rPr lang="sv-SE"/>
              <a:t>Rubrik i svart/vit/blå placeras fritt på bilden där den passar</a:t>
            </a:r>
          </a:p>
        </p:txBody>
      </p:sp>
      <p:sp>
        <p:nvSpPr>
          <p:cNvPr id="9" name="Rektangel 8">
            <a:extLst>
              <a:ext uri="{FF2B5EF4-FFF2-40B4-BE49-F238E27FC236}">
                <a16:creationId xmlns:a16="http://schemas.microsoft.com/office/drawing/2014/main" id="{7BBAB7C4-34CF-4F5D-8C3D-27B38F9E8CF0}"/>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16671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ED537-4B8B-433F-A630-3292CCB633A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26AD7DC-CB46-48B1-B61C-CD1AC4D24B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EF462F1-5CB3-4091-A75E-FF1CF72315D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0BF3996-FD81-4251-94C8-0A0D08726F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D31D39-EDB5-402D-B429-2ECEC7A37949}"/>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910224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415190-49E2-4390-BFB8-6E8495E4F2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18E755-5598-40BE-B28D-47E482A7C6A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E41773-C78E-4259-A5A9-37CF292BF607}"/>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32D60A98-9EB7-4C7A-A88E-D81D3ED3E5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E1144A-7D12-4A07-B268-43B9A583FB18}"/>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142943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BF74C-6160-4FE7-8420-A8121660578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FB0CC24-4B2C-4A6F-875D-CBF7A7A878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53F4680-E1C9-4C50-90ED-9C0E0A3EFC36}"/>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B347689-90B9-42E0-83DB-FDA50351DB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FD61F7-7C22-4380-A9EE-89B2DA04110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284108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C73A6-6B8E-48C9-94E3-EE57955AFFB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68D84A-B6DD-4404-9C5D-C835661AD7A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0A57345-25E1-44C0-9DA4-E52DDDD9FFE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FE0AAAD-B30F-420F-803F-462282BB4E3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35BCA351-3DE7-42D8-9D5D-B9C97959C6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ECA9F1-4117-43FF-AFBE-D2B538826AF4}"/>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154722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5DF36-C69E-40D3-A6BC-B86A495D864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F38C2A-D0A0-4386-B75B-6199F4EE52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815EC8D-FA8E-4B0F-BCAD-F902C3D04CF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A46C5BC-CAE8-4924-A0E4-C599FACF6A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1095177-8526-4972-83F9-AA197CEEC8A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A81AF2E-2860-4F5B-A9D3-3A7718BF286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8" name="Platshållare för sidfot 7">
            <a:extLst>
              <a:ext uri="{FF2B5EF4-FFF2-40B4-BE49-F238E27FC236}">
                <a16:creationId xmlns:a16="http://schemas.microsoft.com/office/drawing/2014/main" id="{F53D0EED-0659-4C29-92ED-D69DFCEC683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980F80C-373F-4E85-85EA-0A7BC333106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926476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6A10B5-D9A4-4803-AFF9-C1011C0482E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7700804-BE00-4147-A7FF-447AAA5547E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4" name="Platshållare för sidfot 3">
            <a:extLst>
              <a:ext uri="{FF2B5EF4-FFF2-40B4-BE49-F238E27FC236}">
                <a16:creationId xmlns:a16="http://schemas.microsoft.com/office/drawing/2014/main" id="{A5CAA88F-2A45-4D85-865B-1CDCDD4FEE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C9F8403-FCDE-434D-8B01-3DAA1523B56D}"/>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01744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67A3719-2B0A-4A2C-AEE2-3891E22E0203}"/>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3" name="Platshållare för sidfot 2">
            <a:extLst>
              <a:ext uri="{FF2B5EF4-FFF2-40B4-BE49-F238E27FC236}">
                <a16:creationId xmlns:a16="http://schemas.microsoft.com/office/drawing/2014/main" id="{93C4F332-16D9-4E3A-B922-3BCE14F4C04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4612DA6-BEE3-4E82-B9EA-B8BDA1D7343F}"/>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869626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984E87-D151-42AC-81F7-6FD15D244C6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96CEFC-298C-409D-AA55-CD1A022413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81F5153-9EE3-441E-AA2F-979CD972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7B04821-30DB-48CF-A99C-5D562B35B88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0AA83D16-4E0E-4DFD-8E5A-935C89F3C8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1F2DA1-BEFC-4443-AE8A-335FCB4E3C92}"/>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47602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3A0CE-381D-4F2A-BB4D-F1E6D5E3780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F1941AF-CC4C-497D-82A3-AFFF5198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54D3407-5707-40D8-9AA3-CC1514A18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477E687-BDE3-49FC-97BA-AE9E4B487282}"/>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299C6D37-9717-402A-83F3-ED51EFFACC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9669F6D-063C-4487-818F-41B7386828D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851018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B10D47-B4A0-43E6-B09D-A7D4B6DBF86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FD4EB6-5B23-4877-A289-D2EAD7FE84F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F45FC4-27E5-43A5-A301-DB2B7C4275B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A1428DD-E4B5-430D-92E6-1CE9177FF9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F6D658-9C9D-4002-99CD-524DE9AA951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82559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DB58346-A430-4629-BA5A-0F79AE0EC81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A76FB22-5D88-440C-B3CE-0C23D681A61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354A701-0F9D-4DB0-8764-B48A9F7345CF}"/>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5DD8E2A-7FBF-4F0E-9FDC-4E7F0FD0F9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D3B0BD-4391-4490-BA8A-754B7161918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2958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888E4D63-BE2C-4D4B-BBD2-256262659A9F}" type="datetime1">
              <a:rPr lang="sv-SE" smtClean="0"/>
              <a:pPr/>
              <a:t>2025-12-08</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r>
              <a:rPr lang="sv-SE" dirty="0"/>
              <a:t>Presentation </a:t>
            </a:r>
            <a:r>
              <a:rPr lang="sv-SE" dirty="0" err="1"/>
              <a:t>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9" name="Bildobjekt 8">
            <a:extLst>
              <a:ext uri="{FF2B5EF4-FFF2-40B4-BE49-F238E27FC236}">
                <a16:creationId xmlns:a16="http://schemas.microsoft.com/office/drawing/2014/main" id="{BA73C57C-1F53-4877-833E-AB6E383E835E}"/>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99" r:id="rId12"/>
  </p:sldLayoutIdLst>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392F357-1F0D-4018-94E4-21A8ECB99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CD229E6-923C-43A4-923A-1E56F73A3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0D1C2B-95C8-4712-BA15-6BCACC254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B9B02CD8-BC3B-42BB-8708-0604213E6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58ACF8B-742A-4ED1-85DE-7FD124C85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2CD57-D6DA-4099-847E-5D4203ED9411}" type="slidenum">
              <a:rPr lang="sv-SE" smtClean="0"/>
              <a:t>‹#›</a:t>
            </a:fld>
            <a:endParaRPr lang="sv-SE"/>
          </a:p>
        </p:txBody>
      </p:sp>
    </p:spTree>
    <p:extLst>
      <p:ext uri="{BB962C8B-B14F-4D97-AF65-F5344CB8AC3E}">
        <p14:creationId xmlns:p14="http://schemas.microsoft.com/office/powerpoint/2010/main" val="41348165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jpeg"/><Relationship Id="rId7" Type="http://schemas.openxmlformats.org/officeDocument/2006/relationships/image" Target="../media/image38.jpeg"/><Relationship Id="rId12"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7.jpeg"/><Relationship Id="rId11" Type="http://schemas.openxmlformats.org/officeDocument/2006/relationships/image" Target="../media/image42.png"/><Relationship Id="rId5" Type="http://schemas.openxmlformats.org/officeDocument/2006/relationships/image" Target="../media/image36.jpeg"/><Relationship Id="rId10" Type="http://schemas.openxmlformats.org/officeDocument/2006/relationships/image" Target="../media/image41.png"/><Relationship Id="rId4" Type="http://schemas.openxmlformats.org/officeDocument/2006/relationships/image" Target="../media/image35.jpeg"/><Relationship Id="rId9" Type="http://schemas.openxmlformats.org/officeDocument/2006/relationships/image" Target="../media/image4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18" Type="http://schemas.openxmlformats.org/officeDocument/2006/relationships/image" Target="../media/image65.svg"/><Relationship Id="rId3" Type="http://schemas.openxmlformats.org/officeDocument/2006/relationships/image" Target="../media/image50.png"/><Relationship Id="rId21" Type="http://schemas.openxmlformats.org/officeDocument/2006/relationships/image" Target="../media/image68.png"/><Relationship Id="rId7" Type="http://schemas.openxmlformats.org/officeDocument/2006/relationships/image" Target="../media/image54.png"/><Relationship Id="rId12" Type="http://schemas.openxmlformats.org/officeDocument/2006/relationships/image" Target="../media/image59.svg"/><Relationship Id="rId17" Type="http://schemas.openxmlformats.org/officeDocument/2006/relationships/image" Target="../media/image64.png"/><Relationship Id="rId2" Type="http://schemas.openxmlformats.org/officeDocument/2006/relationships/notesSlide" Target="../notesSlides/notesSlide27.xml"/><Relationship Id="rId16" Type="http://schemas.openxmlformats.org/officeDocument/2006/relationships/image" Target="../media/image63.svg"/><Relationship Id="rId20" Type="http://schemas.openxmlformats.org/officeDocument/2006/relationships/image" Target="../media/image67.svg"/><Relationship Id="rId1" Type="http://schemas.openxmlformats.org/officeDocument/2006/relationships/slideLayout" Target="../slideLayouts/slideLayout2.xml"/><Relationship Id="rId6" Type="http://schemas.openxmlformats.org/officeDocument/2006/relationships/image" Target="../media/image53.svg"/><Relationship Id="rId11" Type="http://schemas.openxmlformats.org/officeDocument/2006/relationships/image" Target="../media/image58.png"/><Relationship Id="rId24" Type="http://schemas.openxmlformats.org/officeDocument/2006/relationships/image" Target="../media/image71.svg"/><Relationship Id="rId5" Type="http://schemas.openxmlformats.org/officeDocument/2006/relationships/image" Target="../media/image52.png"/><Relationship Id="rId15" Type="http://schemas.openxmlformats.org/officeDocument/2006/relationships/image" Target="../media/image62.png"/><Relationship Id="rId23" Type="http://schemas.openxmlformats.org/officeDocument/2006/relationships/image" Target="../media/image70.png"/><Relationship Id="rId10" Type="http://schemas.openxmlformats.org/officeDocument/2006/relationships/image" Target="../media/image57.svg"/><Relationship Id="rId19" Type="http://schemas.openxmlformats.org/officeDocument/2006/relationships/image" Target="../media/image66.png"/><Relationship Id="rId4" Type="http://schemas.openxmlformats.org/officeDocument/2006/relationships/image" Target="../media/image51.svg"/><Relationship Id="rId9" Type="http://schemas.openxmlformats.org/officeDocument/2006/relationships/image" Target="../media/image56.png"/><Relationship Id="rId14" Type="http://schemas.openxmlformats.org/officeDocument/2006/relationships/image" Target="../media/image61.svg"/><Relationship Id="rId22" Type="http://schemas.openxmlformats.org/officeDocument/2006/relationships/image" Target="../media/image69.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HGKCT_qZvKk?feature=shared"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4">
            <a:extLst>
              <a:ext uri="{FF2B5EF4-FFF2-40B4-BE49-F238E27FC236}">
                <a16:creationId xmlns:a16="http://schemas.microsoft.com/office/drawing/2014/main" id="{672E597E-E5AA-482B-ACB2-53AA6C676EEE}"/>
              </a:ext>
            </a:extLst>
          </p:cNvPr>
          <p:cNvSpPr txBox="1">
            <a:spLocks/>
          </p:cNvSpPr>
          <p:nvPr/>
        </p:nvSpPr>
        <p:spPr>
          <a:xfrm>
            <a:off x="1628501" y="2565232"/>
            <a:ext cx="9144000" cy="1727536"/>
          </a:xfrm>
          <a:prstGeom prst="rect">
            <a:avLst/>
          </a:prstGeom>
        </p:spPr>
        <p:txBody>
          <a:bodyPr vert="horz" lIns="91440" tIns="108000" rIns="91440" bIns="45720" rtlCol="0" anchor="ctr">
            <a:normAutofit/>
          </a:bodyPr>
          <a:lstStyle>
            <a:lvl1pPr algn="ctr" defTabSz="914400" rtl="0" eaLnBrk="1" latinLnBrk="0" hangingPunct="1">
              <a:lnSpc>
                <a:spcPts val="3840"/>
              </a:lnSpc>
              <a:spcBef>
                <a:spcPct val="0"/>
              </a:spcBef>
              <a:buNone/>
              <a:defRPr sz="4800" kern="1200" baseline="0">
                <a:solidFill>
                  <a:schemeClr val="bg1"/>
                </a:solidFill>
                <a:latin typeface="Arial" panose="020B0604020202020204" pitchFamily="34" charset="0"/>
                <a:ea typeface="+mj-ea"/>
                <a:cs typeface="+mj-cs"/>
              </a:defRPr>
            </a:lvl1pPr>
          </a:lstStyle>
          <a:p>
            <a:r>
              <a:rPr lang="sv-SE" dirty="0"/>
              <a:t>Undervisning för psykisk hälsa</a:t>
            </a:r>
            <a:br>
              <a:rPr lang="sv-SE" dirty="0"/>
            </a:br>
            <a:r>
              <a:rPr lang="sv-SE" sz="3600" dirty="0"/>
              <a:t>– med biologiska perspektiv</a:t>
            </a:r>
          </a:p>
        </p:txBody>
      </p:sp>
      <p:sp>
        <p:nvSpPr>
          <p:cNvPr id="7" name="Google Shape;94;p1">
            <a:extLst>
              <a:ext uri="{FF2B5EF4-FFF2-40B4-BE49-F238E27FC236}">
                <a16:creationId xmlns:a16="http://schemas.microsoft.com/office/drawing/2014/main" id="{5261320C-9349-4F9C-9885-8A14085EDB60}"/>
              </a:ext>
            </a:extLst>
          </p:cNvPr>
          <p:cNvSpPr/>
          <p:nvPr/>
        </p:nvSpPr>
        <p:spPr>
          <a:xfrm>
            <a:off x="646038" y="4374912"/>
            <a:ext cx="4035680" cy="1169140"/>
          </a:xfrm>
          <a:prstGeom prst="rect">
            <a:avLst/>
          </a:prstGeom>
          <a:noFill/>
          <a:ln>
            <a:noFill/>
          </a:ln>
        </p:spPr>
        <p:txBody>
          <a:bodyPr spcFirstLastPara="1" wrap="square" lIns="91425" tIns="45700" rIns="91425" bIns="45700" anchor="ctr" anchorCtr="0">
            <a:noAutofit/>
          </a:bodyPr>
          <a:lstStyle/>
          <a:p>
            <a:endParaRPr lang="sv-SE" baseline="30000" dirty="0">
              <a:solidFill>
                <a:schemeClr val="bg1"/>
              </a:solidFill>
              <a:latin typeface="Arial" panose="020B0604020202020204" pitchFamily="34" charset="0"/>
            </a:endParaRPr>
          </a:p>
        </p:txBody>
      </p:sp>
      <p:sp>
        <p:nvSpPr>
          <p:cNvPr id="8" name="Underrubrik 2">
            <a:extLst>
              <a:ext uri="{FF2B5EF4-FFF2-40B4-BE49-F238E27FC236}">
                <a16:creationId xmlns:a16="http://schemas.microsoft.com/office/drawing/2014/main" id="{00821EC7-5330-4262-AD7C-9773EB29AA82}"/>
              </a:ext>
            </a:extLst>
          </p:cNvPr>
          <p:cNvSpPr txBox="1">
            <a:spLocks/>
          </p:cNvSpPr>
          <p:nvPr/>
        </p:nvSpPr>
        <p:spPr>
          <a:xfrm>
            <a:off x="2900645" y="4959482"/>
            <a:ext cx="6794417" cy="1441318"/>
          </a:xfrm>
          <a:prstGeom prst="rect">
            <a:avLst/>
          </a:prstGeom>
        </p:spPr>
        <p:txBody>
          <a:bodyPr vert="horz" lIns="91440" tIns="45720" rIns="91440" bIns="45720" rtlCol="0">
            <a:normAutofit/>
          </a:bodyPr>
          <a:lstStyle>
            <a:lvl1pPr marL="0" indent="0" algn="ctr" defTabSz="914400" rtl="0" eaLnBrk="1" latinLnBrk="0" hangingPunct="1">
              <a:lnSpc>
                <a:spcPts val="2120"/>
              </a:lnSpc>
              <a:spcBef>
                <a:spcPts val="300"/>
              </a:spcBef>
              <a:buFont typeface="Arial" panose="020B0604020202020204" pitchFamily="34" charset="0"/>
              <a:buNone/>
              <a:defRPr sz="2000" kern="1200" baseline="0">
                <a:solidFill>
                  <a:schemeClr val="bg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lumMod val="65000"/>
                    <a:lumOff val="35000"/>
                  </a:schemeClr>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baseline="0">
                <a:solidFill>
                  <a:schemeClr val="tx1">
                    <a:lumMod val="65000"/>
                    <a:lumOff val="35000"/>
                  </a:schemeClr>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lumMod val="65000"/>
                    <a:lumOff val="35000"/>
                  </a:schemeClr>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lumMod val="65000"/>
                    <a:lumOff val="35000"/>
                  </a:schemeClr>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sv-SE" sz="1800" dirty="0">
                <a:solidFill>
                  <a:srgbClr val="000000"/>
                </a:solidFill>
                <a:latin typeface="+mn-lt"/>
                <a:ea typeface="Times New Roman" panose="02020603050405020304" pitchFamily="18" charset="0"/>
                <a:cs typeface="Calibri" panose="020F0502020204030204" pitchFamily="34" charset="0"/>
              </a:rPr>
              <a:t>Undervisnings­materialet har tagits fram av Nationellt resurscentrum för biologiundervisning (2025) i samarbete med Sara Göransson, fil. dr., Clara Göransson, </a:t>
            </a:r>
            <a:r>
              <a:rPr lang="sv-SE" sz="1800" dirty="0">
                <a:solidFill>
                  <a:srgbClr val="000000"/>
                </a:solidFill>
                <a:latin typeface="+mn-lt"/>
              </a:rPr>
              <a:t>beteendevetare</a:t>
            </a:r>
            <a:r>
              <a:rPr lang="sv-SE" sz="1800" dirty="0">
                <a:solidFill>
                  <a:srgbClr val="000000"/>
                </a:solidFill>
                <a:latin typeface="+mn-lt"/>
                <a:ea typeface="Times New Roman" panose="02020603050405020304" pitchFamily="18" charset="0"/>
                <a:cs typeface="Calibri" panose="020F0502020204030204" pitchFamily="34" charset="0"/>
              </a:rPr>
              <a:t> och Siri Helle, leg. psykolog. </a:t>
            </a:r>
          </a:p>
          <a:p>
            <a:r>
              <a:rPr lang="sv-SE" sz="1800" dirty="0">
                <a:solidFill>
                  <a:srgbClr val="000000"/>
                </a:solidFill>
                <a:latin typeface="+mn-lt"/>
                <a:ea typeface="Times New Roman" panose="02020603050405020304" pitchFamily="18" charset="0"/>
                <a:cs typeface="Calibri" panose="020F0502020204030204" pitchFamily="34" charset="0"/>
              </a:rPr>
              <a:t>Allt material finns samlat på </a:t>
            </a:r>
            <a:r>
              <a:rPr lang="sv-SE" sz="1800" u="sng" dirty="0">
                <a:solidFill>
                  <a:srgbClr val="000000"/>
                </a:solidFill>
                <a:latin typeface="+mn-lt"/>
                <a:ea typeface="Times New Roman" panose="02020603050405020304" pitchFamily="18" charset="0"/>
                <a:cs typeface="Calibri" panose="020F0502020204030204" pitchFamily="34" charset="0"/>
                <a:hlinkClick r:id="rId3"/>
              </a:rPr>
              <a:t>www.bioresurs.uu.se</a:t>
            </a:r>
            <a:endParaRPr lang="sv-SE" sz="1800" dirty="0">
              <a:latin typeface="+mn-lt"/>
            </a:endParaRPr>
          </a:p>
        </p:txBody>
      </p:sp>
    </p:spTree>
    <p:extLst>
      <p:ext uri="{BB962C8B-B14F-4D97-AF65-F5344CB8AC3E}">
        <p14:creationId xmlns:p14="http://schemas.microsoft.com/office/powerpoint/2010/main" val="80520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9AE20D61-CDE2-F1E0-EAF7-DCC0AE60A5D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860" b="20391"/>
          <a:stretch/>
        </p:blipFill>
        <p:spPr>
          <a:xfrm>
            <a:off x="745667" y="1897940"/>
            <a:ext cx="7839109" cy="4379484"/>
          </a:xfrm>
          <a:prstGeom prst="rect">
            <a:avLst/>
          </a:prstGeom>
        </p:spPr>
      </p:pic>
      <p:sp>
        <p:nvSpPr>
          <p:cNvPr id="3" name="Pratbubbla: oval 2">
            <a:extLst>
              <a:ext uri="{FF2B5EF4-FFF2-40B4-BE49-F238E27FC236}">
                <a16:creationId xmlns:a16="http://schemas.microsoft.com/office/drawing/2014/main" id="{B3620358-2E6C-4C31-8B7C-9E30B457E55C}"/>
              </a:ext>
            </a:extLst>
          </p:cNvPr>
          <p:cNvSpPr/>
          <p:nvPr/>
        </p:nvSpPr>
        <p:spPr>
          <a:xfrm>
            <a:off x="7775428" y="392111"/>
            <a:ext cx="3323689" cy="1505829"/>
          </a:xfrm>
          <a:prstGeom prst="wedgeEllipseCallout">
            <a:avLst>
              <a:gd name="adj1" fmla="val -44518"/>
              <a:gd name="adj2" fmla="val 58076"/>
            </a:avLst>
          </a:prstGeom>
          <a:solidFill>
            <a:srgbClr val="C00000">
              <a:alpha val="50000"/>
            </a:srgb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2400" dirty="0"/>
              <a:t>Se arbetsblad!</a:t>
            </a:r>
          </a:p>
        </p:txBody>
      </p:sp>
      <p:sp>
        <p:nvSpPr>
          <p:cNvPr id="2" name="textruta 1">
            <a:extLst>
              <a:ext uri="{FF2B5EF4-FFF2-40B4-BE49-F238E27FC236}">
                <a16:creationId xmlns:a16="http://schemas.microsoft.com/office/drawing/2014/main" id="{5DC03B51-8E9F-45B2-A596-CB12409A7E36}"/>
              </a:ext>
            </a:extLst>
          </p:cNvPr>
          <p:cNvSpPr txBox="1"/>
          <p:nvPr/>
        </p:nvSpPr>
        <p:spPr>
          <a:xfrm>
            <a:off x="820950" y="580576"/>
            <a:ext cx="3439597" cy="523220"/>
          </a:xfrm>
          <a:prstGeom prst="rect">
            <a:avLst/>
          </a:prstGeom>
          <a:noFill/>
        </p:spPr>
        <p:txBody>
          <a:bodyPr wrap="square" rtlCol="0">
            <a:spAutoFit/>
          </a:bodyPr>
          <a:lstStyle/>
          <a:p>
            <a:r>
              <a:rPr lang="sv-SE" sz="2800" dirty="0"/>
              <a:t>Lyssna aktivt</a:t>
            </a:r>
          </a:p>
        </p:txBody>
      </p:sp>
    </p:spTree>
    <p:extLst>
      <p:ext uri="{BB962C8B-B14F-4D97-AF65-F5344CB8AC3E}">
        <p14:creationId xmlns:p14="http://schemas.microsoft.com/office/powerpoint/2010/main" val="1905559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Title 1">
            <a:extLst>
              <a:ext uri="{FF2B5EF4-FFF2-40B4-BE49-F238E27FC236}">
                <a16:creationId xmlns:a16="http://schemas.microsoft.com/office/drawing/2014/main" id="{3651F06D-2514-4D80-1D37-AAA13B1D85E3}"/>
              </a:ext>
            </a:extLst>
          </p:cNvPr>
          <p:cNvSpPr>
            <a:spLocks noGrp="1"/>
          </p:cNvSpPr>
          <p:nvPr>
            <p:ph type="title"/>
          </p:nvPr>
        </p:nvSpPr>
        <p:spPr>
          <a:xfrm>
            <a:off x="947738" y="836613"/>
            <a:ext cx="9472971" cy="716142"/>
          </a:xfrm>
        </p:spPr>
        <p:txBody>
          <a:bodyPr/>
          <a:lstStyle/>
          <a:p>
            <a:r>
              <a:rPr lang="en-US" dirty="0" err="1"/>
              <a:t>Känslor</a:t>
            </a:r>
            <a:r>
              <a:rPr lang="en-US" dirty="0"/>
              <a:t> </a:t>
            </a:r>
            <a:r>
              <a:rPr lang="en-US" dirty="0" err="1"/>
              <a:t>är</a:t>
            </a:r>
            <a:r>
              <a:rPr lang="en-US" dirty="0"/>
              <a:t> </a:t>
            </a:r>
            <a:r>
              <a:rPr lang="en-US" dirty="0" err="1"/>
              <a:t>som</a:t>
            </a:r>
            <a:r>
              <a:rPr lang="en-US" dirty="0"/>
              <a:t> </a:t>
            </a:r>
            <a:r>
              <a:rPr lang="en-US" dirty="0" err="1"/>
              <a:t>vädret</a:t>
            </a:r>
            <a:endParaRPr lang="en-US" dirty="0"/>
          </a:p>
        </p:txBody>
      </p:sp>
      <p:pic>
        <p:nvPicPr>
          <p:cNvPr id="2050" name="Picture 2" descr="Generated image">
            <a:extLst>
              <a:ext uri="{FF2B5EF4-FFF2-40B4-BE49-F238E27FC236}">
                <a16:creationId xmlns:a16="http://schemas.microsoft.com/office/drawing/2014/main" id="{3B5F0A85-2E37-C7D6-EE34-D5A6DAB10A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r="-2"/>
          <a:stretch/>
        </p:blipFill>
        <p:spPr bwMode="auto">
          <a:xfrm>
            <a:off x="947738" y="1776413"/>
            <a:ext cx="8147276" cy="3650911"/>
          </a:xfrm>
          <a:prstGeom prst="rect">
            <a:avLst/>
          </a:prstGeom>
          <a:solidFill>
            <a:srgbClr val="FFFFFF"/>
          </a:solidFill>
        </p:spPr>
      </p:pic>
      <p:sp>
        <p:nvSpPr>
          <p:cNvPr id="2" name="textruta 1">
            <a:extLst>
              <a:ext uri="{FF2B5EF4-FFF2-40B4-BE49-F238E27FC236}">
                <a16:creationId xmlns:a16="http://schemas.microsoft.com/office/drawing/2014/main" id="{B0DD73C0-9455-4784-BD37-D622BEFBF297}"/>
              </a:ext>
            </a:extLst>
          </p:cNvPr>
          <p:cNvSpPr txBox="1"/>
          <p:nvPr/>
        </p:nvSpPr>
        <p:spPr>
          <a:xfrm>
            <a:off x="7439891" y="5029200"/>
            <a:ext cx="1655123" cy="246221"/>
          </a:xfrm>
          <a:prstGeom prst="rect">
            <a:avLst/>
          </a:prstGeom>
          <a:noFill/>
        </p:spPr>
        <p:txBody>
          <a:bodyPr wrap="square" rtlCol="0">
            <a:spAutoFit/>
          </a:bodyPr>
          <a:lstStyle/>
          <a:p>
            <a:r>
              <a:rPr lang="sv-SE" sz="1000" dirty="0">
                <a:solidFill>
                  <a:schemeClr val="bg1"/>
                </a:solidFill>
              </a:rPr>
              <a:t>AI-genererad bild</a:t>
            </a:r>
          </a:p>
        </p:txBody>
      </p:sp>
    </p:spTree>
    <p:extLst>
      <p:ext uri="{BB962C8B-B14F-4D97-AF65-F5344CB8AC3E}">
        <p14:creationId xmlns:p14="http://schemas.microsoft.com/office/powerpoint/2010/main" val="1701627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Stämplingsklocka på grå bakgrund">
            <a:extLst>
              <a:ext uri="{FF2B5EF4-FFF2-40B4-BE49-F238E27FC236}">
                <a16:creationId xmlns:a16="http://schemas.microsoft.com/office/drawing/2014/main" id="{B23FC800-892B-681B-9B34-3A2C9F1737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4" name="textruta 3">
            <a:extLst>
              <a:ext uri="{FF2B5EF4-FFF2-40B4-BE49-F238E27FC236}">
                <a16:creationId xmlns:a16="http://schemas.microsoft.com/office/drawing/2014/main" id="{C3AB0981-E78B-952B-12C0-0CEB2154489A}"/>
              </a:ext>
            </a:extLst>
          </p:cNvPr>
          <p:cNvSpPr txBox="1"/>
          <p:nvPr/>
        </p:nvSpPr>
        <p:spPr>
          <a:xfrm>
            <a:off x="348342" y="182880"/>
            <a:ext cx="11843657" cy="1107996"/>
          </a:xfrm>
          <a:prstGeom prst="rect">
            <a:avLst/>
          </a:prstGeom>
          <a:noFill/>
        </p:spPr>
        <p:txBody>
          <a:bodyPr wrap="square" rtlCol="0">
            <a:spAutoFit/>
          </a:bodyPr>
          <a:lstStyle/>
          <a:p>
            <a:pPr algn="ctr"/>
            <a:r>
              <a:rPr lang="sv-SE" sz="6600" b="1" dirty="0">
                <a:latin typeface="+mj-lt"/>
              </a:rPr>
              <a:t>90-sekunders-regeln</a:t>
            </a:r>
          </a:p>
        </p:txBody>
      </p:sp>
    </p:spTree>
    <p:extLst>
      <p:ext uri="{BB962C8B-B14F-4D97-AF65-F5344CB8AC3E}">
        <p14:creationId xmlns:p14="http://schemas.microsoft.com/office/powerpoint/2010/main" val="3827788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C4E32C-633D-4E77-9EA5-B2CB7DAE88F3}"/>
              </a:ext>
            </a:extLst>
          </p:cNvPr>
          <p:cNvSpPr>
            <a:spLocks noGrp="1"/>
          </p:cNvSpPr>
          <p:nvPr>
            <p:ph type="title"/>
          </p:nvPr>
        </p:nvSpPr>
        <p:spPr/>
        <p:txBody>
          <a:bodyPr/>
          <a:lstStyle/>
          <a:p>
            <a:r>
              <a:rPr lang="sv-SE" dirty="0"/>
              <a:t>Mental idissling</a:t>
            </a:r>
          </a:p>
        </p:txBody>
      </p:sp>
      <p:pic>
        <p:nvPicPr>
          <p:cNvPr id="4" name="Bildobjekt 3">
            <a:extLst>
              <a:ext uri="{FF2B5EF4-FFF2-40B4-BE49-F238E27FC236}">
                <a16:creationId xmlns:a16="http://schemas.microsoft.com/office/drawing/2014/main" id="{E084F025-3D5C-46E9-9610-746A25F2CBD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062228" y="2522422"/>
            <a:ext cx="2757948" cy="2831090"/>
          </a:xfrm>
          <a:prstGeom prst="rect">
            <a:avLst/>
          </a:prstGeom>
        </p:spPr>
      </p:pic>
      <p:pic>
        <p:nvPicPr>
          <p:cNvPr id="9" name="Bildobjekt 8">
            <a:extLst>
              <a:ext uri="{FF2B5EF4-FFF2-40B4-BE49-F238E27FC236}">
                <a16:creationId xmlns:a16="http://schemas.microsoft.com/office/drawing/2014/main" id="{542E336E-F1F3-4052-89C1-EDA5A415C5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63702" y="216246"/>
            <a:ext cx="4956058" cy="3398527"/>
          </a:xfrm>
          <a:prstGeom prst="rect">
            <a:avLst/>
          </a:prstGeom>
        </p:spPr>
      </p:pic>
      <p:sp>
        <p:nvSpPr>
          <p:cNvPr id="5" name="textruta 4">
            <a:extLst>
              <a:ext uri="{FF2B5EF4-FFF2-40B4-BE49-F238E27FC236}">
                <a16:creationId xmlns:a16="http://schemas.microsoft.com/office/drawing/2014/main" id="{11D343A7-3C58-4C8E-9762-C597CC132084}"/>
              </a:ext>
            </a:extLst>
          </p:cNvPr>
          <p:cNvSpPr txBox="1"/>
          <p:nvPr/>
        </p:nvSpPr>
        <p:spPr>
          <a:xfrm>
            <a:off x="1062228" y="5107291"/>
            <a:ext cx="1655123" cy="246221"/>
          </a:xfrm>
          <a:prstGeom prst="rect">
            <a:avLst/>
          </a:prstGeom>
          <a:noFill/>
        </p:spPr>
        <p:txBody>
          <a:bodyPr wrap="square" rtlCol="0">
            <a:spAutoFit/>
          </a:bodyPr>
          <a:lstStyle/>
          <a:p>
            <a:r>
              <a:rPr lang="sv-SE" sz="1000" dirty="0">
                <a:solidFill>
                  <a:schemeClr val="bg1"/>
                </a:solidFill>
              </a:rPr>
              <a:t>AI-genererad bild</a:t>
            </a:r>
          </a:p>
        </p:txBody>
      </p:sp>
    </p:spTree>
    <p:extLst>
      <p:ext uri="{BB962C8B-B14F-4D97-AF65-F5344CB8AC3E}">
        <p14:creationId xmlns:p14="http://schemas.microsoft.com/office/powerpoint/2010/main" val="2775556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B7BC47-F228-4C46-A19C-0E7D0DF8532E}"/>
              </a:ext>
            </a:extLst>
          </p:cNvPr>
          <p:cNvSpPr>
            <a:spLocks noGrp="1"/>
          </p:cNvSpPr>
          <p:nvPr>
            <p:ph type="title"/>
          </p:nvPr>
        </p:nvSpPr>
        <p:spPr/>
        <p:txBody>
          <a:bodyPr/>
          <a:lstStyle/>
          <a:p>
            <a:r>
              <a:rPr lang="sv-SE" dirty="0"/>
              <a:t>Räkna till 90 (eller till 30 tre gånger)</a:t>
            </a:r>
          </a:p>
        </p:txBody>
      </p:sp>
      <p:pic>
        <p:nvPicPr>
          <p:cNvPr id="4" name="Picture 2" descr="Generated image">
            <a:extLst>
              <a:ext uri="{FF2B5EF4-FFF2-40B4-BE49-F238E27FC236}">
                <a16:creationId xmlns:a16="http://schemas.microsoft.com/office/drawing/2014/main" id="{0A3772E8-CE82-4848-AE37-F742D09ECD4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254469" y="1899745"/>
            <a:ext cx="5076498" cy="3650911"/>
          </a:xfrm>
          <a:prstGeom prst="rect">
            <a:avLst/>
          </a:prstGeom>
          <a:solidFill>
            <a:srgbClr val="FFFFFF"/>
          </a:solidFill>
        </p:spPr>
      </p:pic>
      <p:sp>
        <p:nvSpPr>
          <p:cNvPr id="5" name="textruta 4">
            <a:extLst>
              <a:ext uri="{FF2B5EF4-FFF2-40B4-BE49-F238E27FC236}">
                <a16:creationId xmlns:a16="http://schemas.microsoft.com/office/drawing/2014/main" id="{C0707020-7270-43FA-8777-2DD6332EAFD4}"/>
              </a:ext>
            </a:extLst>
          </p:cNvPr>
          <p:cNvSpPr txBox="1"/>
          <p:nvPr/>
        </p:nvSpPr>
        <p:spPr>
          <a:xfrm>
            <a:off x="6096000" y="5304435"/>
            <a:ext cx="1655123" cy="246221"/>
          </a:xfrm>
          <a:prstGeom prst="rect">
            <a:avLst/>
          </a:prstGeom>
          <a:noFill/>
        </p:spPr>
        <p:txBody>
          <a:bodyPr wrap="square" rtlCol="0">
            <a:spAutoFit/>
          </a:bodyPr>
          <a:lstStyle/>
          <a:p>
            <a:r>
              <a:rPr lang="sv-SE" sz="1000" dirty="0">
                <a:solidFill>
                  <a:schemeClr val="bg1"/>
                </a:solidFill>
              </a:rPr>
              <a:t>AI-genererad bild</a:t>
            </a:r>
          </a:p>
        </p:txBody>
      </p:sp>
    </p:spTree>
    <p:extLst>
      <p:ext uri="{BB962C8B-B14F-4D97-AF65-F5344CB8AC3E}">
        <p14:creationId xmlns:p14="http://schemas.microsoft.com/office/powerpoint/2010/main" val="862129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DF1EC4-3388-72A9-1572-81006A52F31D}"/>
              </a:ext>
            </a:extLst>
          </p:cNvPr>
          <p:cNvSpPr>
            <a:spLocks noGrp="1"/>
          </p:cNvSpPr>
          <p:nvPr>
            <p:ph type="title"/>
          </p:nvPr>
        </p:nvSpPr>
        <p:spPr>
          <a:xfrm>
            <a:off x="1818297" y="172733"/>
            <a:ext cx="9472971" cy="716142"/>
          </a:xfrm>
        </p:spPr>
        <p:txBody>
          <a:bodyPr/>
          <a:lstStyle/>
          <a:p>
            <a:r>
              <a:rPr lang="sv-SE" b="0" dirty="0"/>
              <a:t>Hur vet vi det vi vet om känslornas biologi?</a:t>
            </a:r>
            <a:endParaRPr lang="sv-SE" dirty="0"/>
          </a:p>
        </p:txBody>
      </p:sp>
      <p:pic>
        <p:nvPicPr>
          <p:cNvPr id="5" name="Platshållare för innehåll 4">
            <a:extLst>
              <a:ext uri="{FF2B5EF4-FFF2-40B4-BE49-F238E27FC236}">
                <a16:creationId xmlns:a16="http://schemas.microsoft.com/office/drawing/2014/main" id="{351552B0-01ED-4C35-A7B5-AA86D2361751}"/>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6958204" y="4221118"/>
            <a:ext cx="3260751" cy="2330928"/>
          </a:xfrm>
        </p:spPr>
      </p:pic>
      <p:pic>
        <p:nvPicPr>
          <p:cNvPr id="7" name="Bildobjekt 6">
            <a:extLst>
              <a:ext uri="{FF2B5EF4-FFF2-40B4-BE49-F238E27FC236}">
                <a16:creationId xmlns:a16="http://schemas.microsoft.com/office/drawing/2014/main" id="{2B3DD0D4-7D83-45FF-AE52-9531208B737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4866" y="2887249"/>
            <a:ext cx="6450713" cy="4515499"/>
          </a:xfrm>
          <a:prstGeom prst="rect">
            <a:avLst/>
          </a:prstGeom>
        </p:spPr>
      </p:pic>
      <p:sp>
        <p:nvSpPr>
          <p:cNvPr id="8" name="textruta 7">
            <a:extLst>
              <a:ext uri="{FF2B5EF4-FFF2-40B4-BE49-F238E27FC236}">
                <a16:creationId xmlns:a16="http://schemas.microsoft.com/office/drawing/2014/main" id="{43FD40B4-0CB1-44E0-B4A5-C70D1C5558CA}"/>
              </a:ext>
            </a:extLst>
          </p:cNvPr>
          <p:cNvSpPr txBox="1"/>
          <p:nvPr/>
        </p:nvSpPr>
        <p:spPr>
          <a:xfrm>
            <a:off x="673272" y="3758353"/>
            <a:ext cx="3250504" cy="369332"/>
          </a:xfrm>
          <a:prstGeom prst="rect">
            <a:avLst/>
          </a:prstGeom>
          <a:noFill/>
        </p:spPr>
        <p:txBody>
          <a:bodyPr wrap="square" rtlCol="0">
            <a:spAutoFit/>
          </a:bodyPr>
          <a:lstStyle/>
          <a:p>
            <a:r>
              <a:rPr lang="sv-SE" dirty="0"/>
              <a:t>EEG (elektroencefalogram)</a:t>
            </a:r>
          </a:p>
        </p:txBody>
      </p:sp>
      <p:pic>
        <p:nvPicPr>
          <p:cNvPr id="12" name="Bildobjekt 11">
            <a:extLst>
              <a:ext uri="{FF2B5EF4-FFF2-40B4-BE49-F238E27FC236}">
                <a16:creationId xmlns:a16="http://schemas.microsoft.com/office/drawing/2014/main" id="{F8A291FA-5F62-43E9-ADD5-CD3AD565898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218955" y="4246139"/>
            <a:ext cx="1682472" cy="2305907"/>
          </a:xfrm>
          <a:prstGeom prst="rect">
            <a:avLst/>
          </a:prstGeom>
        </p:spPr>
      </p:pic>
      <p:pic>
        <p:nvPicPr>
          <p:cNvPr id="14" name="Bildobjekt 13">
            <a:extLst>
              <a:ext uri="{FF2B5EF4-FFF2-40B4-BE49-F238E27FC236}">
                <a16:creationId xmlns:a16="http://schemas.microsoft.com/office/drawing/2014/main" id="{1844F0CC-946C-4D48-AE61-2046DB051FC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185166" y="1130474"/>
            <a:ext cx="2654707" cy="2617940"/>
          </a:xfrm>
          <a:prstGeom prst="rect">
            <a:avLst/>
          </a:prstGeom>
        </p:spPr>
      </p:pic>
      <p:pic>
        <p:nvPicPr>
          <p:cNvPr id="16" name="Bildobjekt 15">
            <a:extLst>
              <a:ext uri="{FF2B5EF4-FFF2-40B4-BE49-F238E27FC236}">
                <a16:creationId xmlns:a16="http://schemas.microsoft.com/office/drawing/2014/main" id="{F375421C-AE18-42F4-B84F-1BDF32E4987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64893" y="1172698"/>
            <a:ext cx="2287902" cy="1478199"/>
          </a:xfrm>
          <a:prstGeom prst="rect">
            <a:avLst/>
          </a:prstGeom>
        </p:spPr>
      </p:pic>
      <p:sp>
        <p:nvSpPr>
          <p:cNvPr id="17" name="textruta 16">
            <a:extLst>
              <a:ext uri="{FF2B5EF4-FFF2-40B4-BE49-F238E27FC236}">
                <a16:creationId xmlns:a16="http://schemas.microsoft.com/office/drawing/2014/main" id="{14704602-6A4F-4B57-8D59-99409CB62D7F}"/>
              </a:ext>
            </a:extLst>
          </p:cNvPr>
          <p:cNvSpPr txBox="1"/>
          <p:nvPr/>
        </p:nvSpPr>
        <p:spPr>
          <a:xfrm>
            <a:off x="6958204" y="1157419"/>
            <a:ext cx="3250504" cy="369332"/>
          </a:xfrm>
          <a:prstGeom prst="rect">
            <a:avLst/>
          </a:prstGeom>
          <a:noFill/>
        </p:spPr>
        <p:txBody>
          <a:bodyPr wrap="square" rtlCol="0">
            <a:spAutoFit/>
          </a:bodyPr>
          <a:lstStyle/>
          <a:p>
            <a:r>
              <a:rPr lang="sv-SE" dirty="0"/>
              <a:t>Blodprov</a:t>
            </a:r>
          </a:p>
        </p:txBody>
      </p:sp>
      <p:sp>
        <p:nvSpPr>
          <p:cNvPr id="18" name="textruta 17">
            <a:extLst>
              <a:ext uri="{FF2B5EF4-FFF2-40B4-BE49-F238E27FC236}">
                <a16:creationId xmlns:a16="http://schemas.microsoft.com/office/drawing/2014/main" id="{5FE960C2-B394-4F12-B93E-89E3EC62492A}"/>
              </a:ext>
            </a:extLst>
          </p:cNvPr>
          <p:cNvSpPr txBox="1"/>
          <p:nvPr/>
        </p:nvSpPr>
        <p:spPr>
          <a:xfrm>
            <a:off x="8806839" y="1157419"/>
            <a:ext cx="3250504" cy="369332"/>
          </a:xfrm>
          <a:prstGeom prst="rect">
            <a:avLst/>
          </a:prstGeom>
          <a:noFill/>
        </p:spPr>
        <p:txBody>
          <a:bodyPr wrap="square" rtlCol="0">
            <a:spAutoFit/>
          </a:bodyPr>
          <a:lstStyle/>
          <a:p>
            <a:r>
              <a:rPr lang="sv-SE" dirty="0"/>
              <a:t>Salivprov</a:t>
            </a:r>
          </a:p>
        </p:txBody>
      </p:sp>
      <p:pic>
        <p:nvPicPr>
          <p:cNvPr id="20" name="Bildobjekt 19">
            <a:extLst>
              <a:ext uri="{FF2B5EF4-FFF2-40B4-BE49-F238E27FC236}">
                <a16:creationId xmlns:a16="http://schemas.microsoft.com/office/drawing/2014/main" id="{4FC22486-2496-4CC4-869B-DCE5A3CC9CC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84170" y="1375819"/>
            <a:ext cx="2772526" cy="2031742"/>
          </a:xfrm>
          <a:prstGeom prst="rect">
            <a:avLst/>
          </a:prstGeom>
        </p:spPr>
      </p:pic>
      <p:sp>
        <p:nvSpPr>
          <p:cNvPr id="21" name="textruta 20">
            <a:extLst>
              <a:ext uri="{FF2B5EF4-FFF2-40B4-BE49-F238E27FC236}">
                <a16:creationId xmlns:a16="http://schemas.microsoft.com/office/drawing/2014/main" id="{B24A1ECA-EFF3-4ADE-8EF3-5F1170B4CF9C}"/>
              </a:ext>
            </a:extLst>
          </p:cNvPr>
          <p:cNvSpPr txBox="1"/>
          <p:nvPr/>
        </p:nvSpPr>
        <p:spPr>
          <a:xfrm>
            <a:off x="778702" y="1130474"/>
            <a:ext cx="3250504" cy="369332"/>
          </a:xfrm>
          <a:prstGeom prst="rect">
            <a:avLst/>
          </a:prstGeom>
          <a:noFill/>
        </p:spPr>
        <p:txBody>
          <a:bodyPr wrap="square" rtlCol="0">
            <a:spAutoFit/>
          </a:bodyPr>
          <a:lstStyle/>
          <a:p>
            <a:r>
              <a:rPr lang="sv-SE" dirty="0"/>
              <a:t>Fysiologiska mätningar</a:t>
            </a:r>
          </a:p>
        </p:txBody>
      </p:sp>
      <p:sp>
        <p:nvSpPr>
          <p:cNvPr id="22" name="textruta 21">
            <a:extLst>
              <a:ext uri="{FF2B5EF4-FFF2-40B4-BE49-F238E27FC236}">
                <a16:creationId xmlns:a16="http://schemas.microsoft.com/office/drawing/2014/main" id="{3DE8D68F-F6E9-4046-BBE9-7CA2A7AC5D03}"/>
              </a:ext>
            </a:extLst>
          </p:cNvPr>
          <p:cNvSpPr txBox="1"/>
          <p:nvPr/>
        </p:nvSpPr>
        <p:spPr>
          <a:xfrm>
            <a:off x="7088686" y="4319548"/>
            <a:ext cx="3250504" cy="369332"/>
          </a:xfrm>
          <a:prstGeom prst="rect">
            <a:avLst/>
          </a:prstGeom>
          <a:noFill/>
        </p:spPr>
        <p:txBody>
          <a:bodyPr wrap="square" rtlCol="0">
            <a:spAutoFit/>
          </a:bodyPr>
          <a:lstStyle/>
          <a:p>
            <a:r>
              <a:rPr lang="sv-SE" dirty="0" err="1"/>
              <a:t>fMRI</a:t>
            </a:r>
            <a:r>
              <a:rPr lang="sv-SE" dirty="0"/>
              <a:t> (magnetkamera)</a:t>
            </a:r>
          </a:p>
        </p:txBody>
      </p:sp>
      <p:pic>
        <p:nvPicPr>
          <p:cNvPr id="27" name="Bildobjekt 26">
            <a:extLst>
              <a:ext uri="{FF2B5EF4-FFF2-40B4-BE49-F238E27FC236}">
                <a16:creationId xmlns:a16="http://schemas.microsoft.com/office/drawing/2014/main" id="{7F960F89-B1A5-4ECD-A91D-CC0A0638860B}"/>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529653" y="2109332"/>
            <a:ext cx="2592888" cy="1929008"/>
          </a:xfrm>
          <a:prstGeom prst="rect">
            <a:avLst/>
          </a:prstGeom>
        </p:spPr>
      </p:pic>
      <p:pic>
        <p:nvPicPr>
          <p:cNvPr id="29" name="Bildobjekt 28">
            <a:extLst>
              <a:ext uri="{FF2B5EF4-FFF2-40B4-BE49-F238E27FC236}">
                <a16:creationId xmlns:a16="http://schemas.microsoft.com/office/drawing/2014/main" id="{A507566B-3A94-4681-AF65-36243A4C290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881153" y="1739117"/>
            <a:ext cx="1456273" cy="1567729"/>
          </a:xfrm>
          <a:prstGeom prst="rect">
            <a:avLst/>
          </a:prstGeom>
        </p:spPr>
      </p:pic>
      <p:sp>
        <p:nvSpPr>
          <p:cNvPr id="30" name="textruta 29">
            <a:extLst>
              <a:ext uri="{FF2B5EF4-FFF2-40B4-BE49-F238E27FC236}">
                <a16:creationId xmlns:a16="http://schemas.microsoft.com/office/drawing/2014/main" id="{91CF2DEF-746C-4956-B0C1-7122199DF68F}"/>
              </a:ext>
            </a:extLst>
          </p:cNvPr>
          <p:cNvSpPr txBox="1"/>
          <p:nvPr/>
        </p:nvSpPr>
        <p:spPr>
          <a:xfrm>
            <a:off x="4981934" y="1133433"/>
            <a:ext cx="3250504" cy="369332"/>
          </a:xfrm>
          <a:prstGeom prst="rect">
            <a:avLst/>
          </a:prstGeom>
          <a:noFill/>
        </p:spPr>
        <p:txBody>
          <a:bodyPr wrap="square" rtlCol="0">
            <a:spAutoFit/>
          </a:bodyPr>
          <a:lstStyle/>
          <a:p>
            <a:r>
              <a:rPr lang="sv-SE" dirty="0"/>
              <a:t>Urinprov</a:t>
            </a:r>
          </a:p>
        </p:txBody>
      </p:sp>
    </p:spTree>
    <p:extLst>
      <p:ext uri="{BB962C8B-B14F-4D97-AF65-F5344CB8AC3E}">
        <p14:creationId xmlns:p14="http://schemas.microsoft.com/office/powerpoint/2010/main" val="3946267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35E602-0F10-3F9F-86A4-6E41667B4AD4}"/>
              </a:ext>
            </a:extLst>
          </p:cNvPr>
          <p:cNvSpPr>
            <a:spLocks noGrp="1"/>
          </p:cNvSpPr>
          <p:nvPr>
            <p:ph type="title"/>
          </p:nvPr>
        </p:nvSpPr>
        <p:spPr>
          <a:xfrm>
            <a:off x="1685391" y="93460"/>
            <a:ext cx="9472971" cy="716142"/>
          </a:xfrm>
        </p:spPr>
        <p:txBody>
          <a:bodyPr/>
          <a:lstStyle/>
          <a:p>
            <a:r>
              <a:rPr lang="sv-SE" dirty="0"/>
              <a:t>Känslor och kemiska budbärare – komplext!</a:t>
            </a:r>
          </a:p>
        </p:txBody>
      </p:sp>
      <p:pic>
        <p:nvPicPr>
          <p:cNvPr id="5" name="Bildobjekt 4">
            <a:extLst>
              <a:ext uri="{FF2B5EF4-FFF2-40B4-BE49-F238E27FC236}">
                <a16:creationId xmlns:a16="http://schemas.microsoft.com/office/drawing/2014/main" id="{C556095E-ADB7-231E-89B1-B2F55D3E13D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547980" y="1590943"/>
            <a:ext cx="2196737" cy="1930959"/>
          </a:xfrm>
          <a:prstGeom prst="rect">
            <a:avLst/>
          </a:prstGeom>
        </p:spPr>
      </p:pic>
      <p:sp>
        <p:nvSpPr>
          <p:cNvPr id="9" name="textruta 8">
            <a:extLst>
              <a:ext uri="{FF2B5EF4-FFF2-40B4-BE49-F238E27FC236}">
                <a16:creationId xmlns:a16="http://schemas.microsoft.com/office/drawing/2014/main" id="{044E935F-1C71-7407-C34E-103FEC078279}"/>
              </a:ext>
            </a:extLst>
          </p:cNvPr>
          <p:cNvSpPr txBox="1"/>
          <p:nvPr/>
        </p:nvSpPr>
        <p:spPr>
          <a:xfrm>
            <a:off x="803686" y="3480306"/>
            <a:ext cx="2705622" cy="400110"/>
          </a:xfrm>
          <a:prstGeom prst="rect">
            <a:avLst/>
          </a:prstGeom>
          <a:noFill/>
        </p:spPr>
        <p:txBody>
          <a:bodyPr wrap="square" rtlCol="0">
            <a:spAutoFit/>
          </a:bodyPr>
          <a:lstStyle/>
          <a:p>
            <a:pPr algn="ctr"/>
            <a:r>
              <a:rPr lang="sv-SE" sz="2000" b="1" dirty="0"/>
              <a:t>Adrenalin</a:t>
            </a:r>
          </a:p>
        </p:txBody>
      </p:sp>
      <p:sp>
        <p:nvSpPr>
          <p:cNvPr id="10" name="textruta 9">
            <a:extLst>
              <a:ext uri="{FF2B5EF4-FFF2-40B4-BE49-F238E27FC236}">
                <a16:creationId xmlns:a16="http://schemas.microsoft.com/office/drawing/2014/main" id="{2C82D698-2CC2-36D5-E474-725DADD26025}"/>
              </a:ext>
            </a:extLst>
          </p:cNvPr>
          <p:cNvSpPr txBox="1"/>
          <p:nvPr/>
        </p:nvSpPr>
        <p:spPr>
          <a:xfrm>
            <a:off x="2687434" y="3512377"/>
            <a:ext cx="2850487" cy="400110"/>
          </a:xfrm>
          <a:prstGeom prst="rect">
            <a:avLst/>
          </a:prstGeom>
          <a:noFill/>
        </p:spPr>
        <p:txBody>
          <a:bodyPr wrap="square" rtlCol="0">
            <a:spAutoFit/>
          </a:bodyPr>
          <a:lstStyle/>
          <a:p>
            <a:pPr algn="ctr"/>
            <a:r>
              <a:rPr lang="sv-SE" sz="2000" b="1" dirty="0"/>
              <a:t>Dopamin</a:t>
            </a:r>
          </a:p>
        </p:txBody>
      </p:sp>
      <p:sp>
        <p:nvSpPr>
          <p:cNvPr id="11" name="textruta 10">
            <a:extLst>
              <a:ext uri="{FF2B5EF4-FFF2-40B4-BE49-F238E27FC236}">
                <a16:creationId xmlns:a16="http://schemas.microsoft.com/office/drawing/2014/main" id="{F039848A-3EF6-5AAA-EBC7-A90EB91116DF}"/>
              </a:ext>
            </a:extLst>
          </p:cNvPr>
          <p:cNvSpPr txBox="1"/>
          <p:nvPr/>
        </p:nvSpPr>
        <p:spPr>
          <a:xfrm>
            <a:off x="6015284" y="3512484"/>
            <a:ext cx="1781215" cy="400110"/>
          </a:xfrm>
          <a:prstGeom prst="rect">
            <a:avLst/>
          </a:prstGeom>
          <a:noFill/>
        </p:spPr>
        <p:txBody>
          <a:bodyPr wrap="square" rtlCol="0">
            <a:spAutoFit/>
          </a:bodyPr>
          <a:lstStyle/>
          <a:p>
            <a:pPr algn="ctr"/>
            <a:r>
              <a:rPr lang="sv-SE" sz="2000" b="1" dirty="0"/>
              <a:t>Serotonin</a:t>
            </a:r>
            <a:endParaRPr lang="sv-SE" b="1" dirty="0"/>
          </a:p>
        </p:txBody>
      </p:sp>
      <p:sp>
        <p:nvSpPr>
          <p:cNvPr id="12" name="textruta 11">
            <a:extLst>
              <a:ext uri="{FF2B5EF4-FFF2-40B4-BE49-F238E27FC236}">
                <a16:creationId xmlns:a16="http://schemas.microsoft.com/office/drawing/2014/main" id="{2CF6DE1C-09F5-8161-CB02-9BBFC146C34A}"/>
              </a:ext>
            </a:extLst>
          </p:cNvPr>
          <p:cNvSpPr txBox="1"/>
          <p:nvPr/>
        </p:nvSpPr>
        <p:spPr>
          <a:xfrm>
            <a:off x="7858144" y="3521902"/>
            <a:ext cx="1781215" cy="400110"/>
          </a:xfrm>
          <a:prstGeom prst="rect">
            <a:avLst/>
          </a:prstGeom>
          <a:noFill/>
        </p:spPr>
        <p:txBody>
          <a:bodyPr wrap="square" rtlCol="0">
            <a:spAutoFit/>
          </a:bodyPr>
          <a:lstStyle/>
          <a:p>
            <a:pPr algn="ctr"/>
            <a:r>
              <a:rPr lang="sv-SE" sz="2000" b="1" dirty="0"/>
              <a:t>Endorfiner</a:t>
            </a:r>
            <a:endParaRPr lang="sv-SE" b="1" dirty="0"/>
          </a:p>
        </p:txBody>
      </p:sp>
      <p:pic>
        <p:nvPicPr>
          <p:cNvPr id="1026" name="Picture 2" descr="Generated image">
            <a:extLst>
              <a:ext uri="{FF2B5EF4-FFF2-40B4-BE49-F238E27FC236}">
                <a16:creationId xmlns:a16="http://schemas.microsoft.com/office/drawing/2014/main" id="{0F73AE50-0DA7-0D0E-7B12-B3800005A6F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8002235" y="1588438"/>
            <a:ext cx="1781215" cy="1911538"/>
          </a:xfrm>
          <a:prstGeom prst="rect">
            <a:avLst/>
          </a:prstGeom>
          <a:noFill/>
          <a:extLst>
            <a:ext uri="{909E8E84-426E-40DD-AFC4-6F175D3DCCD1}">
              <a14:hiddenFill xmlns:a14="http://schemas.microsoft.com/office/drawing/2010/main">
                <a:solidFill>
                  <a:srgbClr val="FFFFFF"/>
                </a:solidFill>
              </a14:hiddenFill>
            </a:ext>
          </a:extLst>
        </p:spPr>
      </p:pic>
      <p:pic>
        <p:nvPicPr>
          <p:cNvPr id="7" name="Bildobjekt 6">
            <a:extLst>
              <a:ext uri="{FF2B5EF4-FFF2-40B4-BE49-F238E27FC236}">
                <a16:creationId xmlns:a16="http://schemas.microsoft.com/office/drawing/2014/main" id="{3B4DE716-7227-4BED-AC91-E7A0A843CCF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070563" y="1579854"/>
            <a:ext cx="1804536" cy="1911539"/>
          </a:xfrm>
          <a:prstGeom prst="rect">
            <a:avLst/>
          </a:prstGeom>
        </p:spPr>
      </p:pic>
      <p:pic>
        <p:nvPicPr>
          <p:cNvPr id="13" name="Bildobjekt 12">
            <a:extLst>
              <a:ext uri="{FF2B5EF4-FFF2-40B4-BE49-F238E27FC236}">
                <a16:creationId xmlns:a16="http://schemas.microsoft.com/office/drawing/2014/main" id="{15667DB4-C4B3-4463-9CFA-DA2F0AAA9B4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62197" y="1590943"/>
            <a:ext cx="2036133" cy="1889363"/>
          </a:xfrm>
          <a:prstGeom prst="rect">
            <a:avLst/>
          </a:prstGeom>
        </p:spPr>
      </p:pic>
      <p:pic>
        <p:nvPicPr>
          <p:cNvPr id="14" name="Bildobjekt 13">
            <a:extLst>
              <a:ext uri="{FF2B5EF4-FFF2-40B4-BE49-F238E27FC236}">
                <a16:creationId xmlns:a16="http://schemas.microsoft.com/office/drawing/2014/main" id="{83B94786-442D-43DE-8730-3F2A8D9D340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070699" y="1588438"/>
            <a:ext cx="1670386" cy="1933464"/>
          </a:xfrm>
          <a:prstGeom prst="rect">
            <a:avLst/>
          </a:prstGeom>
        </p:spPr>
      </p:pic>
      <p:sp>
        <p:nvSpPr>
          <p:cNvPr id="16" name="textruta 15">
            <a:extLst>
              <a:ext uri="{FF2B5EF4-FFF2-40B4-BE49-F238E27FC236}">
                <a16:creationId xmlns:a16="http://schemas.microsoft.com/office/drawing/2014/main" id="{D756F5D1-5A9F-4901-92CC-4003F6AD4E12}"/>
              </a:ext>
            </a:extLst>
          </p:cNvPr>
          <p:cNvSpPr txBox="1"/>
          <p:nvPr/>
        </p:nvSpPr>
        <p:spPr>
          <a:xfrm>
            <a:off x="10057358" y="3521902"/>
            <a:ext cx="1781215" cy="400110"/>
          </a:xfrm>
          <a:prstGeom prst="rect">
            <a:avLst/>
          </a:prstGeom>
          <a:noFill/>
        </p:spPr>
        <p:txBody>
          <a:bodyPr wrap="square" rtlCol="0">
            <a:spAutoFit/>
          </a:bodyPr>
          <a:lstStyle/>
          <a:p>
            <a:pPr algn="ctr"/>
            <a:r>
              <a:rPr lang="sv-SE" sz="2000" b="1" dirty="0" err="1"/>
              <a:t>Oxytocin</a:t>
            </a:r>
            <a:endParaRPr lang="sv-SE" b="1" dirty="0"/>
          </a:p>
        </p:txBody>
      </p:sp>
      <p:sp>
        <p:nvSpPr>
          <p:cNvPr id="22" name="textruta 21">
            <a:extLst>
              <a:ext uri="{FF2B5EF4-FFF2-40B4-BE49-F238E27FC236}">
                <a16:creationId xmlns:a16="http://schemas.microsoft.com/office/drawing/2014/main" id="{A72908E4-B658-4EB5-8E84-AC45F01FCB39}"/>
              </a:ext>
            </a:extLst>
          </p:cNvPr>
          <p:cNvSpPr txBox="1"/>
          <p:nvPr/>
        </p:nvSpPr>
        <p:spPr>
          <a:xfrm>
            <a:off x="1248582" y="4023834"/>
            <a:ext cx="1849748" cy="646331"/>
          </a:xfrm>
          <a:prstGeom prst="rect">
            <a:avLst/>
          </a:prstGeom>
          <a:noFill/>
        </p:spPr>
        <p:txBody>
          <a:bodyPr wrap="square" rtlCol="0">
            <a:spAutoFit/>
          </a:bodyPr>
          <a:lstStyle/>
          <a:p>
            <a:r>
              <a:rPr lang="sv-SE" dirty="0"/>
              <a:t>Hotfull situation,</a:t>
            </a:r>
          </a:p>
          <a:p>
            <a:r>
              <a:rPr lang="sv-SE" dirty="0"/>
              <a:t>fysisk träning</a:t>
            </a:r>
          </a:p>
        </p:txBody>
      </p:sp>
      <p:sp>
        <p:nvSpPr>
          <p:cNvPr id="24" name="textruta 23">
            <a:extLst>
              <a:ext uri="{FF2B5EF4-FFF2-40B4-BE49-F238E27FC236}">
                <a16:creationId xmlns:a16="http://schemas.microsoft.com/office/drawing/2014/main" id="{AACCB9EE-C318-4250-8CA1-EDED3E70D231}"/>
              </a:ext>
            </a:extLst>
          </p:cNvPr>
          <p:cNvSpPr txBox="1"/>
          <p:nvPr/>
        </p:nvSpPr>
        <p:spPr>
          <a:xfrm>
            <a:off x="3547980" y="4023834"/>
            <a:ext cx="2103880" cy="646331"/>
          </a:xfrm>
          <a:prstGeom prst="rect">
            <a:avLst/>
          </a:prstGeom>
          <a:noFill/>
        </p:spPr>
        <p:txBody>
          <a:bodyPr wrap="square" rtlCol="0">
            <a:spAutoFit/>
          </a:bodyPr>
          <a:lstStyle/>
          <a:p>
            <a:r>
              <a:rPr lang="sv-SE" dirty="0"/>
              <a:t>Vi lyckas, positiv förväntan</a:t>
            </a:r>
          </a:p>
        </p:txBody>
      </p:sp>
      <p:sp>
        <p:nvSpPr>
          <p:cNvPr id="23" name="Rektangel 22">
            <a:extLst>
              <a:ext uri="{FF2B5EF4-FFF2-40B4-BE49-F238E27FC236}">
                <a16:creationId xmlns:a16="http://schemas.microsoft.com/office/drawing/2014/main" id="{BA40EC50-E5F4-44DA-AD9F-39EEA79E2B51}"/>
              </a:ext>
            </a:extLst>
          </p:cNvPr>
          <p:cNvSpPr/>
          <p:nvPr/>
        </p:nvSpPr>
        <p:spPr>
          <a:xfrm>
            <a:off x="3521240" y="4910591"/>
            <a:ext cx="2169415" cy="923330"/>
          </a:xfrm>
          <a:prstGeom prst="rect">
            <a:avLst/>
          </a:prstGeom>
        </p:spPr>
        <p:txBody>
          <a:bodyPr wrap="square">
            <a:spAutoFit/>
          </a:bodyPr>
          <a:lstStyle/>
          <a:p>
            <a:r>
              <a:rPr lang="sv-SE" dirty="0"/>
              <a:t>Glädje, belöning, motivation att fortsätta</a:t>
            </a:r>
          </a:p>
        </p:txBody>
      </p:sp>
      <p:sp>
        <p:nvSpPr>
          <p:cNvPr id="25" name="Rektangel 24">
            <a:extLst>
              <a:ext uri="{FF2B5EF4-FFF2-40B4-BE49-F238E27FC236}">
                <a16:creationId xmlns:a16="http://schemas.microsoft.com/office/drawing/2014/main" id="{1B37E361-D67C-46A4-915F-817FD9160607}"/>
              </a:ext>
            </a:extLst>
          </p:cNvPr>
          <p:cNvSpPr/>
          <p:nvPr/>
        </p:nvSpPr>
        <p:spPr>
          <a:xfrm>
            <a:off x="1385444" y="4911372"/>
            <a:ext cx="2079897" cy="1200329"/>
          </a:xfrm>
          <a:prstGeom prst="rect">
            <a:avLst/>
          </a:prstGeom>
        </p:spPr>
        <p:txBody>
          <a:bodyPr wrap="square">
            <a:spAutoFit/>
          </a:bodyPr>
          <a:lstStyle/>
          <a:p>
            <a:r>
              <a:rPr lang="sv-SE" dirty="0"/>
              <a:t>Stress, rädsla, ilska, vakenhet, blir alerta</a:t>
            </a:r>
          </a:p>
          <a:p>
            <a:endParaRPr lang="sv-SE" dirty="0"/>
          </a:p>
        </p:txBody>
      </p:sp>
      <p:sp>
        <p:nvSpPr>
          <p:cNvPr id="27" name="textruta 26">
            <a:extLst>
              <a:ext uri="{FF2B5EF4-FFF2-40B4-BE49-F238E27FC236}">
                <a16:creationId xmlns:a16="http://schemas.microsoft.com/office/drawing/2014/main" id="{A6F4EA2A-5D1F-48C0-A874-30F85DA61E74}"/>
              </a:ext>
            </a:extLst>
          </p:cNvPr>
          <p:cNvSpPr txBox="1"/>
          <p:nvPr/>
        </p:nvSpPr>
        <p:spPr>
          <a:xfrm>
            <a:off x="5990878" y="4029299"/>
            <a:ext cx="2209282" cy="923330"/>
          </a:xfrm>
          <a:prstGeom prst="rect">
            <a:avLst/>
          </a:prstGeom>
          <a:noFill/>
        </p:spPr>
        <p:txBody>
          <a:bodyPr wrap="square" rtlCol="0">
            <a:spAutoFit/>
          </a:bodyPr>
          <a:lstStyle/>
          <a:p>
            <a:r>
              <a:rPr lang="sv-SE" dirty="0"/>
              <a:t>Trygg situation, dagsljus, fysisk beröring</a:t>
            </a:r>
          </a:p>
        </p:txBody>
      </p:sp>
      <p:sp>
        <p:nvSpPr>
          <p:cNvPr id="28" name="Rektangel 27">
            <a:extLst>
              <a:ext uri="{FF2B5EF4-FFF2-40B4-BE49-F238E27FC236}">
                <a16:creationId xmlns:a16="http://schemas.microsoft.com/office/drawing/2014/main" id="{CDC32D55-3A71-4859-834E-EBAEA07DDC89}"/>
              </a:ext>
            </a:extLst>
          </p:cNvPr>
          <p:cNvSpPr/>
          <p:nvPr/>
        </p:nvSpPr>
        <p:spPr>
          <a:xfrm>
            <a:off x="5971348" y="4964285"/>
            <a:ext cx="1886796" cy="923330"/>
          </a:xfrm>
          <a:prstGeom prst="rect">
            <a:avLst/>
          </a:prstGeom>
        </p:spPr>
        <p:txBody>
          <a:bodyPr wrap="square">
            <a:spAutoFit/>
          </a:bodyPr>
          <a:lstStyle/>
          <a:p>
            <a:r>
              <a:rPr lang="sv-SE" dirty="0"/>
              <a:t>Sänker puls, inre lugn, välmående</a:t>
            </a:r>
          </a:p>
        </p:txBody>
      </p:sp>
      <p:sp>
        <p:nvSpPr>
          <p:cNvPr id="29" name="textruta 28">
            <a:extLst>
              <a:ext uri="{FF2B5EF4-FFF2-40B4-BE49-F238E27FC236}">
                <a16:creationId xmlns:a16="http://schemas.microsoft.com/office/drawing/2014/main" id="{F60DA307-3B57-490F-A4AB-189D79F5FC56}"/>
              </a:ext>
            </a:extLst>
          </p:cNvPr>
          <p:cNvSpPr txBox="1"/>
          <p:nvPr/>
        </p:nvSpPr>
        <p:spPr>
          <a:xfrm>
            <a:off x="7966683" y="4038717"/>
            <a:ext cx="2103880" cy="646331"/>
          </a:xfrm>
          <a:prstGeom prst="rect">
            <a:avLst/>
          </a:prstGeom>
          <a:noFill/>
        </p:spPr>
        <p:txBody>
          <a:bodyPr wrap="square" rtlCol="0">
            <a:spAutoFit/>
          </a:bodyPr>
          <a:lstStyle/>
          <a:p>
            <a:r>
              <a:rPr lang="sv-SE" dirty="0"/>
              <a:t>Fysisk aktivitet, skratt, beröring</a:t>
            </a:r>
          </a:p>
        </p:txBody>
      </p:sp>
      <p:sp>
        <p:nvSpPr>
          <p:cNvPr id="30" name="Rektangel 29">
            <a:extLst>
              <a:ext uri="{FF2B5EF4-FFF2-40B4-BE49-F238E27FC236}">
                <a16:creationId xmlns:a16="http://schemas.microsoft.com/office/drawing/2014/main" id="{438E5393-99AD-47D5-9F5D-EF27F2631216}"/>
              </a:ext>
            </a:extLst>
          </p:cNvPr>
          <p:cNvSpPr/>
          <p:nvPr/>
        </p:nvSpPr>
        <p:spPr>
          <a:xfrm>
            <a:off x="7988086" y="5012281"/>
            <a:ext cx="2169415" cy="646331"/>
          </a:xfrm>
          <a:prstGeom prst="rect">
            <a:avLst/>
          </a:prstGeom>
        </p:spPr>
        <p:txBody>
          <a:bodyPr wrap="square">
            <a:spAutoFit/>
          </a:bodyPr>
          <a:lstStyle/>
          <a:p>
            <a:r>
              <a:rPr lang="sv-SE" dirty="0"/>
              <a:t>Lycka, </a:t>
            </a:r>
          </a:p>
          <a:p>
            <a:r>
              <a:rPr lang="sv-SE" dirty="0"/>
              <a:t>smärtlindring</a:t>
            </a:r>
          </a:p>
        </p:txBody>
      </p:sp>
      <p:sp>
        <p:nvSpPr>
          <p:cNvPr id="31" name="textruta 30">
            <a:extLst>
              <a:ext uri="{FF2B5EF4-FFF2-40B4-BE49-F238E27FC236}">
                <a16:creationId xmlns:a16="http://schemas.microsoft.com/office/drawing/2014/main" id="{FE812D30-DBA8-4C30-B142-FB5DA56C116C}"/>
              </a:ext>
            </a:extLst>
          </p:cNvPr>
          <p:cNvSpPr txBox="1"/>
          <p:nvPr/>
        </p:nvSpPr>
        <p:spPr>
          <a:xfrm>
            <a:off x="10120067" y="4070000"/>
            <a:ext cx="1926302" cy="646331"/>
          </a:xfrm>
          <a:prstGeom prst="rect">
            <a:avLst/>
          </a:prstGeom>
          <a:noFill/>
        </p:spPr>
        <p:txBody>
          <a:bodyPr wrap="square" rtlCol="0">
            <a:spAutoFit/>
          </a:bodyPr>
          <a:lstStyle/>
          <a:p>
            <a:r>
              <a:rPr lang="sv-SE" dirty="0"/>
              <a:t>Fysisk närhet, sociala kontakter</a:t>
            </a:r>
          </a:p>
        </p:txBody>
      </p:sp>
      <p:sp>
        <p:nvSpPr>
          <p:cNvPr id="32" name="Rektangel 31">
            <a:extLst>
              <a:ext uri="{FF2B5EF4-FFF2-40B4-BE49-F238E27FC236}">
                <a16:creationId xmlns:a16="http://schemas.microsoft.com/office/drawing/2014/main" id="{00200722-FBF0-40F5-AA72-5A53C1E0F7E0}"/>
              </a:ext>
            </a:extLst>
          </p:cNvPr>
          <p:cNvSpPr/>
          <p:nvPr/>
        </p:nvSpPr>
        <p:spPr>
          <a:xfrm>
            <a:off x="10136278" y="5003705"/>
            <a:ext cx="2169415" cy="923330"/>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r>
              <a:rPr lang="sv-SE" dirty="0"/>
              <a:t>Trygghet, närhet, kärlek</a:t>
            </a:r>
          </a:p>
          <a:p>
            <a:endParaRPr lang="sv-SE" dirty="0"/>
          </a:p>
        </p:txBody>
      </p:sp>
      <p:sp>
        <p:nvSpPr>
          <p:cNvPr id="33" name="textruta 32">
            <a:extLst>
              <a:ext uri="{FF2B5EF4-FFF2-40B4-BE49-F238E27FC236}">
                <a16:creationId xmlns:a16="http://schemas.microsoft.com/office/drawing/2014/main" id="{ECA14237-F0F5-42F6-A094-F9A635EC56AE}"/>
              </a:ext>
            </a:extLst>
          </p:cNvPr>
          <p:cNvSpPr txBox="1"/>
          <p:nvPr/>
        </p:nvSpPr>
        <p:spPr>
          <a:xfrm>
            <a:off x="273110" y="4023834"/>
            <a:ext cx="866935"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v-SE" dirty="0"/>
              <a:t>NÄR?</a:t>
            </a:r>
          </a:p>
        </p:txBody>
      </p:sp>
      <p:sp>
        <p:nvSpPr>
          <p:cNvPr id="34" name="textruta 33">
            <a:extLst>
              <a:ext uri="{FF2B5EF4-FFF2-40B4-BE49-F238E27FC236}">
                <a16:creationId xmlns:a16="http://schemas.microsoft.com/office/drawing/2014/main" id="{B0A91309-E970-43B0-B082-03A2FDCEFD77}"/>
              </a:ext>
            </a:extLst>
          </p:cNvPr>
          <p:cNvSpPr txBox="1"/>
          <p:nvPr/>
        </p:nvSpPr>
        <p:spPr>
          <a:xfrm>
            <a:off x="93421" y="5142205"/>
            <a:ext cx="1222023"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v-SE" dirty="0"/>
              <a:t>EFFEKT?</a:t>
            </a:r>
          </a:p>
        </p:txBody>
      </p:sp>
      <p:sp>
        <p:nvSpPr>
          <p:cNvPr id="35" name="textruta 34">
            <a:extLst>
              <a:ext uri="{FF2B5EF4-FFF2-40B4-BE49-F238E27FC236}">
                <a16:creationId xmlns:a16="http://schemas.microsoft.com/office/drawing/2014/main" id="{207488C5-5A5A-46B1-974A-B3DAE2E1A4E7}"/>
              </a:ext>
            </a:extLst>
          </p:cNvPr>
          <p:cNvSpPr txBox="1"/>
          <p:nvPr/>
        </p:nvSpPr>
        <p:spPr>
          <a:xfrm>
            <a:off x="234617" y="6103000"/>
            <a:ext cx="939629"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v-SE" dirty="0"/>
              <a:t>VAR?</a:t>
            </a:r>
          </a:p>
        </p:txBody>
      </p:sp>
      <p:sp>
        <p:nvSpPr>
          <p:cNvPr id="36" name="textruta 35">
            <a:extLst>
              <a:ext uri="{FF2B5EF4-FFF2-40B4-BE49-F238E27FC236}">
                <a16:creationId xmlns:a16="http://schemas.microsoft.com/office/drawing/2014/main" id="{2AD539B3-B084-4446-A7C5-466A99773C08}"/>
              </a:ext>
            </a:extLst>
          </p:cNvPr>
          <p:cNvSpPr txBox="1"/>
          <p:nvPr/>
        </p:nvSpPr>
        <p:spPr>
          <a:xfrm>
            <a:off x="1242877" y="5896703"/>
            <a:ext cx="2383966" cy="923330"/>
          </a:xfrm>
          <a:prstGeom prst="rect">
            <a:avLst/>
          </a:prstGeom>
          <a:noFill/>
        </p:spPr>
        <p:txBody>
          <a:bodyPr wrap="square" rtlCol="0">
            <a:spAutoFit/>
          </a:bodyPr>
          <a:lstStyle/>
          <a:p>
            <a:r>
              <a:rPr lang="sv-SE" dirty="0"/>
              <a:t>Bildas i binjurar, sprids i hela kroppen via blodet</a:t>
            </a:r>
          </a:p>
        </p:txBody>
      </p:sp>
      <p:sp>
        <p:nvSpPr>
          <p:cNvPr id="37" name="textruta 36">
            <a:extLst>
              <a:ext uri="{FF2B5EF4-FFF2-40B4-BE49-F238E27FC236}">
                <a16:creationId xmlns:a16="http://schemas.microsoft.com/office/drawing/2014/main" id="{7D6E6151-84E9-4FC5-8505-076B2AAC662B}"/>
              </a:ext>
            </a:extLst>
          </p:cNvPr>
          <p:cNvSpPr txBox="1"/>
          <p:nvPr/>
        </p:nvSpPr>
        <p:spPr>
          <a:xfrm>
            <a:off x="6002918" y="5949861"/>
            <a:ext cx="1849748" cy="646331"/>
          </a:xfrm>
          <a:prstGeom prst="rect">
            <a:avLst/>
          </a:prstGeom>
          <a:noFill/>
        </p:spPr>
        <p:txBody>
          <a:bodyPr wrap="square" rtlCol="0">
            <a:spAutoFit/>
          </a:bodyPr>
          <a:lstStyle/>
          <a:p>
            <a:r>
              <a:rPr lang="sv-SE" dirty="0"/>
              <a:t>I hjärnan och i tarmarna</a:t>
            </a:r>
          </a:p>
        </p:txBody>
      </p:sp>
      <p:sp>
        <p:nvSpPr>
          <p:cNvPr id="38" name="textruta 37">
            <a:extLst>
              <a:ext uri="{FF2B5EF4-FFF2-40B4-BE49-F238E27FC236}">
                <a16:creationId xmlns:a16="http://schemas.microsoft.com/office/drawing/2014/main" id="{C24BF97A-837B-4197-8F37-728150FF77A8}"/>
              </a:ext>
            </a:extLst>
          </p:cNvPr>
          <p:cNvSpPr txBox="1"/>
          <p:nvPr/>
        </p:nvSpPr>
        <p:spPr>
          <a:xfrm>
            <a:off x="3568403" y="5934127"/>
            <a:ext cx="2383966" cy="369332"/>
          </a:xfrm>
          <a:prstGeom prst="rect">
            <a:avLst/>
          </a:prstGeom>
          <a:noFill/>
        </p:spPr>
        <p:txBody>
          <a:bodyPr wrap="square" rtlCol="0">
            <a:spAutoFit/>
          </a:bodyPr>
          <a:lstStyle/>
          <a:p>
            <a:r>
              <a:rPr lang="sv-SE" dirty="0"/>
              <a:t>Mest i hjärnan</a:t>
            </a:r>
          </a:p>
        </p:txBody>
      </p:sp>
      <p:sp>
        <p:nvSpPr>
          <p:cNvPr id="39" name="textruta 38">
            <a:extLst>
              <a:ext uri="{FF2B5EF4-FFF2-40B4-BE49-F238E27FC236}">
                <a16:creationId xmlns:a16="http://schemas.microsoft.com/office/drawing/2014/main" id="{04EC7378-C558-479B-BD40-6A678E43EF8E}"/>
              </a:ext>
            </a:extLst>
          </p:cNvPr>
          <p:cNvSpPr txBox="1"/>
          <p:nvPr/>
        </p:nvSpPr>
        <p:spPr>
          <a:xfrm>
            <a:off x="8002235" y="5924976"/>
            <a:ext cx="2226506" cy="646331"/>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sv-SE" dirty="0"/>
              <a:t>I hjärnan och nervsystemet</a:t>
            </a:r>
          </a:p>
        </p:txBody>
      </p:sp>
      <p:sp>
        <p:nvSpPr>
          <p:cNvPr id="40" name="textruta 39">
            <a:extLst>
              <a:ext uri="{FF2B5EF4-FFF2-40B4-BE49-F238E27FC236}">
                <a16:creationId xmlns:a16="http://schemas.microsoft.com/office/drawing/2014/main" id="{F7E880B5-C77F-4599-A0AB-7E50B7244064}"/>
              </a:ext>
            </a:extLst>
          </p:cNvPr>
          <p:cNvSpPr txBox="1"/>
          <p:nvPr/>
        </p:nvSpPr>
        <p:spPr>
          <a:xfrm>
            <a:off x="10130800" y="5833921"/>
            <a:ext cx="2055124" cy="923330"/>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sv-SE" dirty="0"/>
              <a:t>Bildas i hjärnan, sprids i hela kroppen via blodet</a:t>
            </a:r>
          </a:p>
        </p:txBody>
      </p:sp>
      <p:pic>
        <p:nvPicPr>
          <p:cNvPr id="41" name="Bildobjekt 40">
            <a:extLst>
              <a:ext uri="{FF2B5EF4-FFF2-40B4-BE49-F238E27FC236}">
                <a16:creationId xmlns:a16="http://schemas.microsoft.com/office/drawing/2014/main" id="{14FD3EE4-07C1-4EC4-9B12-77B3CE1A8F6C}"/>
              </a:ext>
            </a:extLst>
          </p:cNvPr>
          <p:cNvPicPr>
            <a:picLocks noChangeAspect="1"/>
          </p:cNvPicPr>
          <p:nvPr/>
        </p:nvPicPr>
        <p:blipFill>
          <a:blip r:embed="rId8"/>
          <a:stretch>
            <a:fillRect/>
          </a:stretch>
        </p:blipFill>
        <p:spPr>
          <a:xfrm>
            <a:off x="1062197" y="809853"/>
            <a:ext cx="1572312" cy="728632"/>
          </a:xfrm>
          <a:prstGeom prst="rect">
            <a:avLst/>
          </a:prstGeom>
        </p:spPr>
      </p:pic>
      <p:pic>
        <p:nvPicPr>
          <p:cNvPr id="43" name="Bildobjekt 42">
            <a:extLst>
              <a:ext uri="{FF2B5EF4-FFF2-40B4-BE49-F238E27FC236}">
                <a16:creationId xmlns:a16="http://schemas.microsoft.com/office/drawing/2014/main" id="{5873E789-6567-48A2-BE23-504E8EF9A89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36983" y="965169"/>
            <a:ext cx="1332465" cy="562134"/>
          </a:xfrm>
          <a:prstGeom prst="rect">
            <a:avLst/>
          </a:prstGeom>
        </p:spPr>
      </p:pic>
      <p:pic>
        <p:nvPicPr>
          <p:cNvPr id="45" name="Bildobjekt 44">
            <a:extLst>
              <a:ext uri="{FF2B5EF4-FFF2-40B4-BE49-F238E27FC236}">
                <a16:creationId xmlns:a16="http://schemas.microsoft.com/office/drawing/2014/main" id="{BAC66E09-114A-4F83-9EC8-29124A19316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20373610">
            <a:off x="5985124" y="710992"/>
            <a:ext cx="1169368" cy="850837"/>
          </a:xfrm>
          <a:prstGeom prst="rect">
            <a:avLst/>
          </a:prstGeom>
        </p:spPr>
      </p:pic>
      <p:pic>
        <p:nvPicPr>
          <p:cNvPr id="46" name="Bildobjekt 45">
            <a:extLst>
              <a:ext uri="{FF2B5EF4-FFF2-40B4-BE49-F238E27FC236}">
                <a16:creationId xmlns:a16="http://schemas.microsoft.com/office/drawing/2014/main" id="{E7EAB8CB-C63E-410C-90F5-E0D22D4D5D6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394370" y="789470"/>
            <a:ext cx="2539509" cy="736722"/>
          </a:xfrm>
          <a:prstGeom prst="rect">
            <a:avLst/>
          </a:prstGeom>
        </p:spPr>
      </p:pic>
      <p:pic>
        <p:nvPicPr>
          <p:cNvPr id="47" name="Bildobjekt 46">
            <a:extLst>
              <a:ext uri="{FF2B5EF4-FFF2-40B4-BE49-F238E27FC236}">
                <a16:creationId xmlns:a16="http://schemas.microsoft.com/office/drawing/2014/main" id="{D8670472-131C-4AAF-9DA0-44CB6244817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041286" y="336364"/>
            <a:ext cx="1940769" cy="1212981"/>
          </a:xfrm>
          <a:prstGeom prst="rect">
            <a:avLst/>
          </a:prstGeom>
        </p:spPr>
      </p:pic>
    </p:spTree>
    <p:extLst>
      <p:ext uri="{BB962C8B-B14F-4D97-AF65-F5344CB8AC3E}">
        <p14:creationId xmlns:p14="http://schemas.microsoft.com/office/powerpoint/2010/main" val="111668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D92D03-FFA4-1EEE-924C-AA7770121E3E}"/>
              </a:ext>
            </a:extLst>
          </p:cNvPr>
          <p:cNvSpPr>
            <a:spLocks noGrp="1"/>
          </p:cNvSpPr>
          <p:nvPr>
            <p:ph type="title"/>
          </p:nvPr>
        </p:nvSpPr>
        <p:spPr>
          <a:xfrm>
            <a:off x="1097925" y="626566"/>
            <a:ext cx="9472971" cy="716142"/>
          </a:xfrm>
        </p:spPr>
        <p:txBody>
          <a:bodyPr/>
          <a:lstStyle/>
          <a:p>
            <a:r>
              <a:rPr lang="sv-SE" dirty="0"/>
              <a:t>Hjärnkemi i vardagen</a:t>
            </a:r>
          </a:p>
        </p:txBody>
      </p:sp>
      <p:graphicFrame>
        <p:nvGraphicFramePr>
          <p:cNvPr id="3" name="Tabell 2">
            <a:extLst>
              <a:ext uri="{FF2B5EF4-FFF2-40B4-BE49-F238E27FC236}">
                <a16:creationId xmlns:a16="http://schemas.microsoft.com/office/drawing/2014/main" id="{410A1175-C1BB-7BA2-617D-2E841A01A9F6}"/>
              </a:ext>
            </a:extLst>
          </p:cNvPr>
          <p:cNvGraphicFramePr>
            <a:graphicFrameLocks noGrp="1"/>
          </p:cNvGraphicFramePr>
          <p:nvPr/>
        </p:nvGraphicFramePr>
        <p:xfrm>
          <a:off x="601249" y="1498202"/>
          <a:ext cx="6551112" cy="4953000"/>
        </p:xfrm>
        <a:graphic>
          <a:graphicData uri="http://schemas.openxmlformats.org/drawingml/2006/table">
            <a:tbl>
              <a:tblPr firstRow="1" bandRow="1">
                <a:tableStyleId>{5C22544A-7EE6-4342-B048-85BDC9FD1C3A}</a:tableStyleId>
              </a:tblPr>
              <a:tblGrid>
                <a:gridCol w="3169085">
                  <a:extLst>
                    <a:ext uri="{9D8B030D-6E8A-4147-A177-3AD203B41FA5}">
                      <a16:colId xmlns:a16="http://schemas.microsoft.com/office/drawing/2014/main" val="571835443"/>
                    </a:ext>
                  </a:extLst>
                </a:gridCol>
                <a:gridCol w="3382027">
                  <a:extLst>
                    <a:ext uri="{9D8B030D-6E8A-4147-A177-3AD203B41FA5}">
                      <a16:colId xmlns:a16="http://schemas.microsoft.com/office/drawing/2014/main" val="3883774163"/>
                    </a:ext>
                  </a:extLst>
                </a:gridCol>
              </a:tblGrid>
              <a:tr h="603192">
                <a:tc>
                  <a:txBody>
                    <a:bodyPr/>
                    <a:lstStyle/>
                    <a:p>
                      <a:r>
                        <a:rPr lang="sv-SE" b="1" dirty="0"/>
                        <a:t>Situation?</a:t>
                      </a:r>
                      <a:endParaRPr lang="sv-SE" dirty="0"/>
                    </a:p>
                  </a:txBody>
                  <a:tcPr anchor="ctr"/>
                </a:tc>
                <a:tc>
                  <a:txBody>
                    <a:bodyPr/>
                    <a:lstStyle/>
                    <a:p>
                      <a:r>
                        <a:rPr lang="sv-SE" b="1" dirty="0"/>
                        <a:t>Vilket/vilka hormon/signalämnen?</a:t>
                      </a:r>
                      <a:endParaRPr lang="sv-SE" dirty="0"/>
                    </a:p>
                  </a:txBody>
                  <a:tcPr anchor="ctr"/>
                </a:tc>
                <a:extLst>
                  <a:ext uri="{0D108BD9-81ED-4DB2-BD59-A6C34878D82A}">
                    <a16:rowId xmlns:a16="http://schemas.microsoft.com/office/drawing/2014/main" val="3075143470"/>
                  </a:ext>
                </a:extLst>
              </a:tr>
              <a:tr h="370840">
                <a:tc>
                  <a:txBody>
                    <a:bodyPr/>
                    <a:lstStyle/>
                    <a:p>
                      <a:r>
                        <a:rPr lang="sv-SE" b="0" dirty="0"/>
                        <a:t>Du får ett snällt sms när du är ledsen </a:t>
                      </a:r>
                      <a:endParaRPr lang="sv-SE" dirty="0"/>
                    </a:p>
                  </a:txBody>
                  <a:tcPr/>
                </a:tc>
                <a:tc>
                  <a:txBody>
                    <a:bodyPr/>
                    <a:lstStyle/>
                    <a:p>
                      <a:endParaRPr lang="sv-SE" dirty="0"/>
                    </a:p>
                  </a:txBody>
                  <a:tcPr/>
                </a:tc>
                <a:extLst>
                  <a:ext uri="{0D108BD9-81ED-4DB2-BD59-A6C34878D82A}">
                    <a16:rowId xmlns:a16="http://schemas.microsoft.com/office/drawing/2014/main" val="3700651874"/>
                  </a:ext>
                </a:extLst>
              </a:tr>
              <a:tr h="370840">
                <a:tc>
                  <a:txBody>
                    <a:bodyPr/>
                    <a:lstStyle/>
                    <a:p>
                      <a:r>
                        <a:rPr lang="sv-SE" b="0" dirty="0"/>
                        <a:t>Du ramlar och blir rädd </a:t>
                      </a:r>
                      <a:endParaRPr lang="sv-SE" dirty="0"/>
                    </a:p>
                  </a:txBody>
                  <a:tcPr/>
                </a:tc>
                <a:tc>
                  <a:txBody>
                    <a:bodyPr/>
                    <a:lstStyle/>
                    <a:p>
                      <a:endParaRPr lang="sv-SE" dirty="0"/>
                    </a:p>
                  </a:txBody>
                  <a:tcPr/>
                </a:tc>
                <a:extLst>
                  <a:ext uri="{0D108BD9-81ED-4DB2-BD59-A6C34878D82A}">
                    <a16:rowId xmlns:a16="http://schemas.microsoft.com/office/drawing/2014/main" val="2789136498"/>
                  </a:ext>
                </a:extLst>
              </a:tr>
              <a:tr h="370840">
                <a:tc>
                  <a:txBody>
                    <a:bodyPr/>
                    <a:lstStyle/>
                    <a:p>
                      <a:r>
                        <a:rPr lang="sv-SE" b="0" dirty="0"/>
                        <a:t>Du vinner ett spel du kämpat med länge </a:t>
                      </a:r>
                    </a:p>
                  </a:txBody>
                  <a:tcPr/>
                </a:tc>
                <a:tc>
                  <a:txBody>
                    <a:bodyPr/>
                    <a:lstStyle/>
                    <a:p>
                      <a:endParaRPr lang="sv-SE" dirty="0"/>
                    </a:p>
                  </a:txBody>
                  <a:tcPr/>
                </a:tc>
                <a:extLst>
                  <a:ext uri="{0D108BD9-81ED-4DB2-BD59-A6C34878D82A}">
                    <a16:rowId xmlns:a16="http://schemas.microsoft.com/office/drawing/2014/main" val="1075287543"/>
                  </a:ext>
                </a:extLst>
              </a:tr>
              <a:tr h="370840">
                <a:tc>
                  <a:txBody>
                    <a:bodyPr/>
                    <a:lstStyle/>
                    <a:p>
                      <a:r>
                        <a:rPr lang="sv-SE" b="0" dirty="0"/>
                        <a:t>Du kramar en nära vän </a:t>
                      </a:r>
                      <a:endParaRPr lang="sv-SE" dirty="0"/>
                    </a:p>
                  </a:txBody>
                  <a:tcPr/>
                </a:tc>
                <a:tc>
                  <a:txBody>
                    <a:bodyPr/>
                    <a:lstStyle/>
                    <a:p>
                      <a:endParaRPr lang="sv-SE" dirty="0"/>
                    </a:p>
                  </a:txBody>
                  <a:tcPr/>
                </a:tc>
                <a:extLst>
                  <a:ext uri="{0D108BD9-81ED-4DB2-BD59-A6C34878D82A}">
                    <a16:rowId xmlns:a16="http://schemas.microsoft.com/office/drawing/2014/main" val="3783519207"/>
                  </a:ext>
                </a:extLst>
              </a:tr>
              <a:tr h="370840">
                <a:tc>
                  <a:txBody>
                    <a:bodyPr/>
                    <a:lstStyle/>
                    <a:p>
                      <a:r>
                        <a:rPr lang="sv-SE" dirty="0"/>
                        <a:t>Du tänker att du inte är tillräckligt bra </a:t>
                      </a:r>
                    </a:p>
                  </a:txBody>
                  <a:tcPr/>
                </a:tc>
                <a:tc>
                  <a:txBody>
                    <a:bodyPr/>
                    <a:lstStyle/>
                    <a:p>
                      <a:endParaRPr lang="sv-SE" dirty="0"/>
                    </a:p>
                  </a:txBody>
                  <a:tcPr anchor="ctr"/>
                </a:tc>
                <a:extLst>
                  <a:ext uri="{0D108BD9-81ED-4DB2-BD59-A6C34878D82A}">
                    <a16:rowId xmlns:a16="http://schemas.microsoft.com/office/drawing/2014/main" val="863201194"/>
                  </a:ext>
                </a:extLst>
              </a:tr>
              <a:tr h="370840">
                <a:tc>
                  <a:txBody>
                    <a:bodyPr/>
                    <a:lstStyle/>
                    <a:p>
                      <a:r>
                        <a:rPr lang="sv-SE" b="0" dirty="0"/>
                        <a:t>Du har provstress kvällen innan provet</a:t>
                      </a:r>
                      <a:endParaRPr lang="sv-SE" dirty="0"/>
                    </a:p>
                  </a:txBody>
                  <a:tcPr/>
                </a:tc>
                <a:tc>
                  <a:txBody>
                    <a:bodyPr/>
                    <a:lstStyle/>
                    <a:p>
                      <a:endParaRPr lang="sv-SE" dirty="0"/>
                    </a:p>
                  </a:txBody>
                  <a:tcPr/>
                </a:tc>
                <a:extLst>
                  <a:ext uri="{0D108BD9-81ED-4DB2-BD59-A6C34878D82A}">
                    <a16:rowId xmlns:a16="http://schemas.microsoft.com/office/drawing/2014/main" val="515934468"/>
                  </a:ext>
                </a:extLst>
              </a:tr>
              <a:tr h="370840">
                <a:tc>
                  <a:txBody>
                    <a:bodyPr/>
                    <a:lstStyle/>
                    <a:p>
                      <a:r>
                        <a:rPr lang="sv-SE" dirty="0"/>
                        <a:t>Du går in på scen inför publik</a:t>
                      </a:r>
                    </a:p>
                  </a:txBody>
                  <a:tcPr/>
                </a:tc>
                <a:tc>
                  <a:txBody>
                    <a:bodyPr/>
                    <a:lstStyle/>
                    <a:p>
                      <a:endParaRPr lang="sv-SE" dirty="0"/>
                    </a:p>
                  </a:txBody>
                  <a:tcPr/>
                </a:tc>
                <a:extLst>
                  <a:ext uri="{0D108BD9-81ED-4DB2-BD59-A6C34878D82A}">
                    <a16:rowId xmlns:a16="http://schemas.microsoft.com/office/drawing/2014/main" val="1026402212"/>
                  </a:ext>
                </a:extLst>
              </a:tr>
              <a:tr h="370840">
                <a:tc>
                  <a:txBody>
                    <a:bodyPr/>
                    <a:lstStyle/>
                    <a:p>
                      <a:r>
                        <a:rPr lang="sv-SE" dirty="0"/>
                        <a:t>Du klarar en svår uppgift och känner stolthet</a:t>
                      </a:r>
                    </a:p>
                  </a:txBody>
                  <a:tcPr/>
                </a:tc>
                <a:tc>
                  <a:txBody>
                    <a:bodyPr/>
                    <a:lstStyle/>
                    <a:p>
                      <a:endParaRPr lang="sv-SE" dirty="0"/>
                    </a:p>
                  </a:txBody>
                  <a:tcPr/>
                </a:tc>
                <a:extLst>
                  <a:ext uri="{0D108BD9-81ED-4DB2-BD59-A6C34878D82A}">
                    <a16:rowId xmlns:a16="http://schemas.microsoft.com/office/drawing/2014/main" val="3443769791"/>
                  </a:ext>
                </a:extLst>
              </a:tr>
            </a:tbl>
          </a:graphicData>
        </a:graphic>
      </p:graphicFrame>
      <p:sp>
        <p:nvSpPr>
          <p:cNvPr id="4" name="Rektangel 3">
            <a:extLst>
              <a:ext uri="{FF2B5EF4-FFF2-40B4-BE49-F238E27FC236}">
                <a16:creationId xmlns:a16="http://schemas.microsoft.com/office/drawing/2014/main" id="{0414D3AD-8E14-4257-9AE3-374D641A9E44}"/>
              </a:ext>
            </a:extLst>
          </p:cNvPr>
          <p:cNvSpPr/>
          <p:nvPr/>
        </p:nvSpPr>
        <p:spPr>
          <a:xfrm>
            <a:off x="7544843" y="2075848"/>
            <a:ext cx="4252588" cy="3139321"/>
          </a:xfrm>
          <a:prstGeom prst="rect">
            <a:avLst/>
          </a:prstGeom>
        </p:spPr>
        <p:txBody>
          <a:bodyPr wrap="square">
            <a:spAutoFit/>
          </a:bodyPr>
          <a:lstStyle/>
          <a:p>
            <a:r>
              <a:rPr lang="sv-SE" b="1" u="sng" dirty="0"/>
              <a:t>Hjälp för minnet:</a:t>
            </a:r>
            <a:br>
              <a:rPr lang="sv-SE" b="1" dirty="0"/>
            </a:br>
            <a:r>
              <a:rPr lang="sv-SE" b="1" dirty="0"/>
              <a:t>Adrenalin</a:t>
            </a:r>
            <a:r>
              <a:rPr lang="sv-SE" dirty="0"/>
              <a:t> - Vakenhet, stress, rädsla</a:t>
            </a:r>
          </a:p>
          <a:p>
            <a:r>
              <a:rPr lang="sv-SE" b="1" dirty="0"/>
              <a:t>Dopamin</a:t>
            </a:r>
            <a:r>
              <a:rPr lang="sv-SE" dirty="0"/>
              <a:t> - Motivation, glädje, belöning</a:t>
            </a:r>
          </a:p>
          <a:p>
            <a:r>
              <a:rPr lang="sv-SE" b="1" dirty="0"/>
              <a:t>Serotonin</a:t>
            </a:r>
            <a:r>
              <a:rPr lang="sv-SE" dirty="0"/>
              <a:t> - Inre lugn, välmående</a:t>
            </a:r>
          </a:p>
          <a:p>
            <a:r>
              <a:rPr lang="sv-SE" b="1" dirty="0"/>
              <a:t>Endorfin</a:t>
            </a:r>
            <a:r>
              <a:rPr lang="sv-SE" dirty="0"/>
              <a:t> - Lycka, smärtlindring</a:t>
            </a:r>
          </a:p>
          <a:p>
            <a:r>
              <a:rPr lang="sv-SE" b="1" dirty="0" err="1"/>
              <a:t>Oxytocin</a:t>
            </a:r>
            <a:r>
              <a:rPr lang="sv-SE" dirty="0"/>
              <a:t> - Trygghet, närhet, kärlek</a:t>
            </a:r>
          </a:p>
          <a:p>
            <a:endParaRPr lang="sv-SE" dirty="0"/>
          </a:p>
          <a:p>
            <a:r>
              <a:rPr lang="sv-SE" dirty="0"/>
              <a:t>och ett till:</a:t>
            </a:r>
          </a:p>
          <a:p>
            <a:r>
              <a:rPr lang="sv-SE" b="1" dirty="0"/>
              <a:t>Kortisol</a:t>
            </a:r>
            <a:r>
              <a:rPr lang="sv-SE" dirty="0"/>
              <a:t> – stresshormon, när stresspåslag håller i sig mer än några minuter</a:t>
            </a:r>
          </a:p>
        </p:txBody>
      </p:sp>
      <p:sp>
        <p:nvSpPr>
          <p:cNvPr id="5" name="textruta 4">
            <a:extLst>
              <a:ext uri="{FF2B5EF4-FFF2-40B4-BE49-F238E27FC236}">
                <a16:creationId xmlns:a16="http://schemas.microsoft.com/office/drawing/2014/main" id="{6437A89E-6684-461C-BB3F-089C595C0C67}"/>
              </a:ext>
            </a:extLst>
          </p:cNvPr>
          <p:cNvSpPr txBox="1"/>
          <p:nvPr/>
        </p:nvSpPr>
        <p:spPr>
          <a:xfrm>
            <a:off x="7619999" y="522972"/>
            <a:ext cx="3283908" cy="92333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sv-SE" b="1" dirty="0"/>
              <a:t>Övning</a:t>
            </a:r>
            <a:r>
              <a:rPr lang="sv-SE" dirty="0"/>
              <a:t>:</a:t>
            </a:r>
          </a:p>
          <a:p>
            <a:r>
              <a:rPr lang="sv-SE" dirty="0"/>
              <a:t>Kombinera situation med hormon och beskriv effekten</a:t>
            </a:r>
          </a:p>
        </p:txBody>
      </p:sp>
    </p:spTree>
    <p:extLst>
      <p:ext uri="{BB962C8B-B14F-4D97-AF65-F5344CB8AC3E}">
        <p14:creationId xmlns:p14="http://schemas.microsoft.com/office/powerpoint/2010/main" val="125770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2BEFD191-35ED-49EA-9446-3AA72D8F1A12}"/>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a:xfrm>
            <a:off x="345601" y="0"/>
            <a:ext cx="11846400" cy="6858000"/>
          </a:xfrm>
        </p:spPr>
      </p:pic>
      <p:sp>
        <p:nvSpPr>
          <p:cNvPr id="6" name="textruta 5">
            <a:extLst>
              <a:ext uri="{FF2B5EF4-FFF2-40B4-BE49-F238E27FC236}">
                <a16:creationId xmlns:a16="http://schemas.microsoft.com/office/drawing/2014/main" id="{65E5179B-53D6-41E5-B669-EB29A5A63A44}"/>
              </a:ext>
            </a:extLst>
          </p:cNvPr>
          <p:cNvSpPr txBox="1"/>
          <p:nvPr/>
        </p:nvSpPr>
        <p:spPr>
          <a:xfrm>
            <a:off x="2701255" y="3967993"/>
            <a:ext cx="2743200" cy="369332"/>
          </a:xfrm>
          <a:prstGeom prst="rect">
            <a:avLst/>
          </a:prstGeom>
          <a:noFill/>
        </p:spPr>
        <p:txBody>
          <a:bodyPr wrap="square" rtlCol="0">
            <a:spAutoFit/>
          </a:bodyPr>
          <a:lstStyle/>
          <a:p>
            <a:r>
              <a:rPr lang="sv-SE" dirty="0" err="1"/>
              <a:t>Amygdala</a:t>
            </a:r>
            <a:endParaRPr lang="sv-SE" dirty="0"/>
          </a:p>
        </p:txBody>
      </p:sp>
      <p:cxnSp>
        <p:nvCxnSpPr>
          <p:cNvPr id="8" name="Rak pilkoppling 7">
            <a:extLst>
              <a:ext uri="{FF2B5EF4-FFF2-40B4-BE49-F238E27FC236}">
                <a16:creationId xmlns:a16="http://schemas.microsoft.com/office/drawing/2014/main" id="{D8488712-87D4-4B32-BAE4-5C237FF62AF6}"/>
              </a:ext>
            </a:extLst>
          </p:cNvPr>
          <p:cNvCxnSpPr/>
          <p:nvPr/>
        </p:nvCxnSpPr>
        <p:spPr>
          <a:xfrm flipV="1">
            <a:off x="3909270" y="3816991"/>
            <a:ext cx="1468073" cy="3187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textruta 8">
            <a:extLst>
              <a:ext uri="{FF2B5EF4-FFF2-40B4-BE49-F238E27FC236}">
                <a16:creationId xmlns:a16="http://schemas.microsoft.com/office/drawing/2014/main" id="{0777733A-DD86-47B5-BACF-5035BC2B5B3E}"/>
              </a:ext>
            </a:extLst>
          </p:cNvPr>
          <p:cNvSpPr txBox="1"/>
          <p:nvPr/>
        </p:nvSpPr>
        <p:spPr>
          <a:xfrm>
            <a:off x="1354822" y="3187492"/>
            <a:ext cx="2743200" cy="369328"/>
          </a:xfrm>
          <a:prstGeom prst="rect">
            <a:avLst/>
          </a:prstGeom>
          <a:noFill/>
        </p:spPr>
        <p:txBody>
          <a:bodyPr wrap="square" rtlCol="0">
            <a:spAutoFit/>
          </a:bodyPr>
          <a:lstStyle/>
          <a:p>
            <a:r>
              <a:rPr lang="sv-SE" dirty="0"/>
              <a:t>Hypotalamus</a:t>
            </a:r>
          </a:p>
        </p:txBody>
      </p:sp>
      <p:cxnSp>
        <p:nvCxnSpPr>
          <p:cNvPr id="10" name="Rak pilkoppling 9">
            <a:extLst>
              <a:ext uri="{FF2B5EF4-FFF2-40B4-BE49-F238E27FC236}">
                <a16:creationId xmlns:a16="http://schemas.microsoft.com/office/drawing/2014/main" id="{4ACA0936-3E3C-4A0F-B3F5-D40CF6C363A2}"/>
              </a:ext>
            </a:extLst>
          </p:cNvPr>
          <p:cNvCxnSpPr>
            <a:cxnSpLocks/>
          </p:cNvCxnSpPr>
          <p:nvPr/>
        </p:nvCxnSpPr>
        <p:spPr>
          <a:xfrm>
            <a:off x="2919369" y="3422710"/>
            <a:ext cx="252508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textruta 13">
            <a:extLst>
              <a:ext uri="{FF2B5EF4-FFF2-40B4-BE49-F238E27FC236}">
                <a16:creationId xmlns:a16="http://schemas.microsoft.com/office/drawing/2014/main" id="{F809ADDA-EFEC-403D-B28D-E20617B0E768}"/>
              </a:ext>
            </a:extLst>
          </p:cNvPr>
          <p:cNvSpPr txBox="1"/>
          <p:nvPr/>
        </p:nvSpPr>
        <p:spPr>
          <a:xfrm>
            <a:off x="4181912" y="5043664"/>
            <a:ext cx="2743200" cy="369332"/>
          </a:xfrm>
          <a:prstGeom prst="rect">
            <a:avLst/>
          </a:prstGeom>
          <a:noFill/>
        </p:spPr>
        <p:txBody>
          <a:bodyPr wrap="square" rtlCol="0">
            <a:spAutoFit/>
          </a:bodyPr>
          <a:lstStyle/>
          <a:p>
            <a:r>
              <a:rPr lang="sv-SE" dirty="0"/>
              <a:t>Hippocampus</a:t>
            </a:r>
          </a:p>
        </p:txBody>
      </p:sp>
      <p:cxnSp>
        <p:nvCxnSpPr>
          <p:cNvPr id="15" name="Rak pilkoppling 14">
            <a:extLst>
              <a:ext uri="{FF2B5EF4-FFF2-40B4-BE49-F238E27FC236}">
                <a16:creationId xmlns:a16="http://schemas.microsoft.com/office/drawing/2014/main" id="{B3DA5ECF-ADA9-40B0-B8E0-644C81445CFB}"/>
              </a:ext>
            </a:extLst>
          </p:cNvPr>
          <p:cNvCxnSpPr>
            <a:cxnSpLocks/>
          </p:cNvCxnSpPr>
          <p:nvPr/>
        </p:nvCxnSpPr>
        <p:spPr>
          <a:xfrm flipV="1">
            <a:off x="5259897" y="3699413"/>
            <a:ext cx="671120" cy="134425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 name="textruta 1">
            <a:extLst>
              <a:ext uri="{FF2B5EF4-FFF2-40B4-BE49-F238E27FC236}">
                <a16:creationId xmlns:a16="http://schemas.microsoft.com/office/drawing/2014/main" id="{D858ED4C-915D-4683-A1BB-0F4031301285}"/>
              </a:ext>
            </a:extLst>
          </p:cNvPr>
          <p:cNvSpPr txBox="1"/>
          <p:nvPr/>
        </p:nvSpPr>
        <p:spPr>
          <a:xfrm>
            <a:off x="1436914" y="5910943"/>
            <a:ext cx="3020786" cy="261610"/>
          </a:xfrm>
          <a:prstGeom prst="rect">
            <a:avLst/>
          </a:prstGeom>
          <a:noFill/>
        </p:spPr>
        <p:txBody>
          <a:bodyPr wrap="square" rtlCol="0">
            <a:spAutoFit/>
          </a:bodyPr>
          <a:lstStyle/>
          <a:p>
            <a:r>
              <a:rPr lang="sv-SE" sz="1050" dirty="0"/>
              <a:t>Illustration: Biorender.com</a:t>
            </a:r>
          </a:p>
        </p:txBody>
      </p:sp>
      <p:sp>
        <p:nvSpPr>
          <p:cNvPr id="11" name="Rubrik 1">
            <a:extLst>
              <a:ext uri="{FF2B5EF4-FFF2-40B4-BE49-F238E27FC236}">
                <a16:creationId xmlns:a16="http://schemas.microsoft.com/office/drawing/2014/main" id="{1754E241-2626-4828-8F03-0D619C4D792E}"/>
              </a:ext>
            </a:extLst>
          </p:cNvPr>
          <p:cNvSpPr>
            <a:spLocks noGrp="1"/>
          </p:cNvSpPr>
          <p:nvPr>
            <p:ph type="title"/>
          </p:nvPr>
        </p:nvSpPr>
        <p:spPr>
          <a:xfrm>
            <a:off x="640858" y="-50483"/>
            <a:ext cx="2640962" cy="1186463"/>
          </a:xfrm>
        </p:spPr>
        <p:txBody>
          <a:bodyPr/>
          <a:lstStyle/>
          <a:p>
            <a:r>
              <a:rPr lang="sv-SE" dirty="0"/>
              <a:t>Känslornas plats i hjärnan?</a:t>
            </a:r>
          </a:p>
        </p:txBody>
      </p:sp>
      <p:sp>
        <p:nvSpPr>
          <p:cNvPr id="12" name="textruta 11">
            <a:extLst>
              <a:ext uri="{FF2B5EF4-FFF2-40B4-BE49-F238E27FC236}">
                <a16:creationId xmlns:a16="http://schemas.microsoft.com/office/drawing/2014/main" id="{23121493-B58E-48F2-85C0-84ADF9B57B5B}"/>
              </a:ext>
            </a:extLst>
          </p:cNvPr>
          <p:cNvSpPr txBox="1"/>
          <p:nvPr/>
        </p:nvSpPr>
        <p:spPr>
          <a:xfrm>
            <a:off x="10113983" y="2055102"/>
            <a:ext cx="1283918" cy="646331"/>
          </a:xfrm>
          <a:prstGeom prst="rect">
            <a:avLst/>
          </a:prstGeom>
          <a:noFill/>
        </p:spPr>
        <p:txBody>
          <a:bodyPr wrap="square" rtlCol="0">
            <a:spAutoFit/>
          </a:bodyPr>
          <a:lstStyle/>
          <a:p>
            <a:r>
              <a:rPr lang="sv-SE" dirty="0"/>
              <a:t>Gördel-vindlingen</a:t>
            </a:r>
          </a:p>
        </p:txBody>
      </p:sp>
      <p:cxnSp>
        <p:nvCxnSpPr>
          <p:cNvPr id="13" name="Rak pilkoppling 12">
            <a:extLst>
              <a:ext uri="{FF2B5EF4-FFF2-40B4-BE49-F238E27FC236}">
                <a16:creationId xmlns:a16="http://schemas.microsoft.com/office/drawing/2014/main" id="{4A8093F5-FD68-4AA9-8010-61C538B5F0E6}"/>
              </a:ext>
            </a:extLst>
          </p:cNvPr>
          <p:cNvCxnSpPr>
            <a:cxnSpLocks/>
          </p:cNvCxnSpPr>
          <p:nvPr/>
        </p:nvCxnSpPr>
        <p:spPr>
          <a:xfrm flipH="1">
            <a:off x="7115908" y="2430761"/>
            <a:ext cx="2998076" cy="750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textruta 15">
            <a:extLst>
              <a:ext uri="{FF2B5EF4-FFF2-40B4-BE49-F238E27FC236}">
                <a16:creationId xmlns:a16="http://schemas.microsoft.com/office/drawing/2014/main" id="{C379FD28-29E7-4B46-A54B-54D8D078AD81}"/>
              </a:ext>
            </a:extLst>
          </p:cNvPr>
          <p:cNvSpPr txBox="1"/>
          <p:nvPr/>
        </p:nvSpPr>
        <p:spPr>
          <a:xfrm>
            <a:off x="1283350" y="1193082"/>
            <a:ext cx="1448899" cy="646331"/>
          </a:xfrm>
          <a:prstGeom prst="rect">
            <a:avLst/>
          </a:prstGeom>
          <a:noFill/>
        </p:spPr>
        <p:txBody>
          <a:bodyPr wrap="square" rtlCol="0">
            <a:spAutoFit/>
          </a:bodyPr>
          <a:lstStyle/>
          <a:p>
            <a:r>
              <a:rPr lang="sv-SE" dirty="0"/>
              <a:t>Prefrontala cortex</a:t>
            </a:r>
          </a:p>
        </p:txBody>
      </p:sp>
      <p:cxnSp>
        <p:nvCxnSpPr>
          <p:cNvPr id="17" name="Rak pilkoppling 16">
            <a:extLst>
              <a:ext uri="{FF2B5EF4-FFF2-40B4-BE49-F238E27FC236}">
                <a16:creationId xmlns:a16="http://schemas.microsoft.com/office/drawing/2014/main" id="{46CE128B-4D5E-4031-A81A-6F2F3E43BC5F}"/>
              </a:ext>
            </a:extLst>
          </p:cNvPr>
          <p:cNvCxnSpPr>
            <a:cxnSpLocks/>
          </p:cNvCxnSpPr>
          <p:nvPr/>
        </p:nvCxnSpPr>
        <p:spPr>
          <a:xfrm>
            <a:off x="2410593" y="1556164"/>
            <a:ext cx="502336" cy="2203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 name="Ellips 3">
            <a:extLst>
              <a:ext uri="{FF2B5EF4-FFF2-40B4-BE49-F238E27FC236}">
                <a16:creationId xmlns:a16="http://schemas.microsoft.com/office/drawing/2014/main" id="{E8F43152-57CB-4935-80EE-1E6B81F9D345}"/>
              </a:ext>
            </a:extLst>
          </p:cNvPr>
          <p:cNvSpPr/>
          <p:nvPr/>
        </p:nvSpPr>
        <p:spPr>
          <a:xfrm rot="20895679">
            <a:off x="2707923" y="1558068"/>
            <a:ext cx="1391221" cy="2286731"/>
          </a:xfrm>
          <a:prstGeom prst="ellipse">
            <a:avLst/>
          </a:prstGeom>
          <a:noFill/>
          <a:ln w="254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588912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410694D3-738C-4F15-AAEE-2D48DEE72AA1}"/>
              </a:ext>
            </a:extLst>
          </p:cNvPr>
          <p:cNvSpPr txBox="1"/>
          <p:nvPr/>
        </p:nvSpPr>
        <p:spPr>
          <a:xfrm>
            <a:off x="7672192" y="394570"/>
            <a:ext cx="2956142" cy="1200329"/>
          </a:xfrm>
          <a:prstGeom prst="rect">
            <a:avLst/>
          </a:prstGeom>
          <a:noFill/>
        </p:spPr>
        <p:txBody>
          <a:bodyPr wrap="square" rtlCol="0">
            <a:spAutoFit/>
          </a:bodyPr>
          <a:lstStyle/>
          <a:p>
            <a:r>
              <a:rPr lang="sv-SE" dirty="0"/>
              <a:t>Signalvägar i hjärnan som påverkas av serotonin</a:t>
            </a:r>
          </a:p>
          <a:p>
            <a:endParaRPr lang="sv-SE" dirty="0"/>
          </a:p>
          <a:p>
            <a:r>
              <a:rPr lang="sv-SE" dirty="0"/>
              <a:t>(”lugn och ro”)</a:t>
            </a:r>
          </a:p>
        </p:txBody>
      </p:sp>
      <p:pic>
        <p:nvPicPr>
          <p:cNvPr id="12" name="Bildobjekt 11">
            <a:extLst>
              <a:ext uri="{FF2B5EF4-FFF2-40B4-BE49-F238E27FC236}">
                <a16:creationId xmlns:a16="http://schemas.microsoft.com/office/drawing/2014/main" id="{C368E8E5-0E2C-48B3-8C7A-9A31E17F4C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0142" y="1594899"/>
            <a:ext cx="10635089" cy="4160811"/>
          </a:xfrm>
          <a:prstGeom prst="rect">
            <a:avLst/>
          </a:prstGeom>
        </p:spPr>
      </p:pic>
      <p:sp>
        <p:nvSpPr>
          <p:cNvPr id="13" name="textruta 12">
            <a:extLst>
              <a:ext uri="{FF2B5EF4-FFF2-40B4-BE49-F238E27FC236}">
                <a16:creationId xmlns:a16="http://schemas.microsoft.com/office/drawing/2014/main" id="{C3133A7D-179F-45F1-9C10-CC8092C98682}"/>
              </a:ext>
            </a:extLst>
          </p:cNvPr>
          <p:cNvSpPr txBox="1"/>
          <p:nvPr/>
        </p:nvSpPr>
        <p:spPr>
          <a:xfrm>
            <a:off x="2206669" y="394570"/>
            <a:ext cx="2956142" cy="1200329"/>
          </a:xfrm>
          <a:prstGeom prst="rect">
            <a:avLst/>
          </a:prstGeom>
          <a:noFill/>
        </p:spPr>
        <p:txBody>
          <a:bodyPr wrap="square" rtlCol="0">
            <a:spAutoFit/>
          </a:bodyPr>
          <a:lstStyle/>
          <a:p>
            <a:r>
              <a:rPr lang="sv-SE" dirty="0"/>
              <a:t>Signalvägar i hjärnan som påverkas av dopamin</a:t>
            </a:r>
          </a:p>
          <a:p>
            <a:endParaRPr lang="sv-SE" dirty="0"/>
          </a:p>
          <a:p>
            <a:r>
              <a:rPr lang="sv-SE" dirty="0"/>
              <a:t>(”motivation och belöning”)</a:t>
            </a:r>
          </a:p>
        </p:txBody>
      </p:sp>
      <p:sp>
        <p:nvSpPr>
          <p:cNvPr id="5" name="textruta 4">
            <a:extLst>
              <a:ext uri="{FF2B5EF4-FFF2-40B4-BE49-F238E27FC236}">
                <a16:creationId xmlns:a16="http://schemas.microsoft.com/office/drawing/2014/main" id="{D3BC59AC-3F74-4436-8276-085FCC24D4AC}"/>
              </a:ext>
            </a:extLst>
          </p:cNvPr>
          <p:cNvSpPr txBox="1"/>
          <p:nvPr/>
        </p:nvSpPr>
        <p:spPr>
          <a:xfrm>
            <a:off x="1436914" y="5910943"/>
            <a:ext cx="3020786" cy="261610"/>
          </a:xfrm>
          <a:prstGeom prst="rect">
            <a:avLst/>
          </a:prstGeom>
          <a:noFill/>
        </p:spPr>
        <p:txBody>
          <a:bodyPr wrap="square" rtlCol="0">
            <a:spAutoFit/>
          </a:bodyPr>
          <a:lstStyle/>
          <a:p>
            <a:r>
              <a:rPr lang="sv-SE" sz="1050" dirty="0"/>
              <a:t>Illustration: Biorender.com</a:t>
            </a:r>
          </a:p>
        </p:txBody>
      </p:sp>
    </p:spTree>
    <p:extLst>
      <p:ext uri="{BB962C8B-B14F-4D97-AF65-F5344CB8AC3E}">
        <p14:creationId xmlns:p14="http://schemas.microsoft.com/office/powerpoint/2010/main" val="2483758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6394492" cy="1815882"/>
          </a:xfrm>
          <a:prstGeom prst="rect">
            <a:avLst/>
          </a:prstGeom>
          <a:noFill/>
        </p:spPr>
        <p:txBody>
          <a:bodyPr wrap="square" rtlCol="0">
            <a:spAutoFit/>
          </a:bodyPr>
          <a:lstStyle/>
          <a:p>
            <a:r>
              <a:rPr lang="sv-SE" sz="2800" dirty="0"/>
              <a:t>Hur många känslor finns?</a:t>
            </a:r>
          </a:p>
          <a:p>
            <a:r>
              <a:rPr lang="sv-SE" sz="2800" dirty="0"/>
              <a:t>Kan tankar väcka känslor?</a:t>
            </a:r>
          </a:p>
          <a:p>
            <a:endParaRPr lang="sv-SE" sz="2800" dirty="0"/>
          </a:p>
          <a:p>
            <a:endParaRPr lang="sv-SE" sz="2800" dirty="0"/>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rgbClr val="990000"/>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t>Coping</a:t>
            </a:r>
            <a:r>
              <a:rPr lang="sv-SE" b="1" dirty="0"/>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Sexualitet</a:t>
            </a:r>
          </a:p>
        </p:txBody>
      </p:sp>
    </p:spTree>
    <p:extLst>
      <p:ext uri="{BB962C8B-B14F-4D97-AF65-F5344CB8AC3E}">
        <p14:creationId xmlns:p14="http://schemas.microsoft.com/office/powerpoint/2010/main" val="507843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47823A-3910-49CA-8966-83519C07EAEB}"/>
              </a:ext>
            </a:extLst>
          </p:cNvPr>
          <p:cNvSpPr>
            <a:spLocks noGrp="1"/>
          </p:cNvSpPr>
          <p:nvPr>
            <p:ph type="title"/>
          </p:nvPr>
        </p:nvSpPr>
        <p:spPr>
          <a:xfrm>
            <a:off x="972316" y="537369"/>
            <a:ext cx="9472971" cy="716142"/>
          </a:xfrm>
        </p:spPr>
        <p:txBody>
          <a:bodyPr/>
          <a:lstStyle/>
          <a:p>
            <a:r>
              <a:rPr lang="sv-SE" dirty="0"/>
              <a:t>Det ena leder till det andra…</a:t>
            </a:r>
          </a:p>
        </p:txBody>
      </p:sp>
      <p:sp>
        <p:nvSpPr>
          <p:cNvPr id="4" name="textruta 3">
            <a:extLst>
              <a:ext uri="{FF2B5EF4-FFF2-40B4-BE49-F238E27FC236}">
                <a16:creationId xmlns:a16="http://schemas.microsoft.com/office/drawing/2014/main" id="{C5815D84-D4D8-47CC-9598-FF8AD92B909E}"/>
              </a:ext>
            </a:extLst>
          </p:cNvPr>
          <p:cNvSpPr txBox="1"/>
          <p:nvPr/>
        </p:nvSpPr>
        <p:spPr>
          <a:xfrm>
            <a:off x="4824248" y="2175641"/>
            <a:ext cx="194704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Känslor</a:t>
            </a:r>
          </a:p>
        </p:txBody>
      </p:sp>
      <p:sp>
        <p:nvSpPr>
          <p:cNvPr id="5" name="textruta 4">
            <a:extLst>
              <a:ext uri="{FF2B5EF4-FFF2-40B4-BE49-F238E27FC236}">
                <a16:creationId xmlns:a16="http://schemas.microsoft.com/office/drawing/2014/main" id="{C8505B1B-B5F5-40F7-B0CE-9D17DBAFB40A}"/>
              </a:ext>
            </a:extLst>
          </p:cNvPr>
          <p:cNvSpPr txBox="1"/>
          <p:nvPr/>
        </p:nvSpPr>
        <p:spPr>
          <a:xfrm>
            <a:off x="4716517" y="4650434"/>
            <a:ext cx="2162504"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Förnimmelser i kroppen</a:t>
            </a:r>
          </a:p>
        </p:txBody>
      </p:sp>
      <p:sp>
        <p:nvSpPr>
          <p:cNvPr id="6" name="textruta 5">
            <a:extLst>
              <a:ext uri="{FF2B5EF4-FFF2-40B4-BE49-F238E27FC236}">
                <a16:creationId xmlns:a16="http://schemas.microsoft.com/office/drawing/2014/main" id="{21B66C6A-38F1-44BF-B530-726B3612098A}"/>
              </a:ext>
            </a:extLst>
          </p:cNvPr>
          <p:cNvSpPr txBox="1"/>
          <p:nvPr/>
        </p:nvSpPr>
        <p:spPr>
          <a:xfrm>
            <a:off x="7447022" y="3397074"/>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Beteenden</a:t>
            </a:r>
          </a:p>
        </p:txBody>
      </p:sp>
      <p:sp>
        <p:nvSpPr>
          <p:cNvPr id="7" name="textruta 6">
            <a:extLst>
              <a:ext uri="{FF2B5EF4-FFF2-40B4-BE49-F238E27FC236}">
                <a16:creationId xmlns:a16="http://schemas.microsoft.com/office/drawing/2014/main" id="{E78FB114-927E-4B5B-A926-35EEF86A729D}"/>
              </a:ext>
            </a:extLst>
          </p:cNvPr>
          <p:cNvSpPr txBox="1"/>
          <p:nvPr/>
        </p:nvSpPr>
        <p:spPr>
          <a:xfrm>
            <a:off x="1808078" y="3429000"/>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Tankar</a:t>
            </a:r>
          </a:p>
        </p:txBody>
      </p:sp>
      <p:cxnSp>
        <p:nvCxnSpPr>
          <p:cNvPr id="11" name="Rak pilkoppling 10">
            <a:extLst>
              <a:ext uri="{FF2B5EF4-FFF2-40B4-BE49-F238E27FC236}">
                <a16:creationId xmlns:a16="http://schemas.microsoft.com/office/drawing/2014/main" id="{3DF2FA6E-821C-45AB-A3FE-0237620CD991}"/>
              </a:ext>
            </a:extLst>
          </p:cNvPr>
          <p:cNvCxnSpPr>
            <a:cxnSpLocks/>
            <a:stCxn id="4" idx="2"/>
            <a:endCxn id="5" idx="0"/>
          </p:cNvCxnSpPr>
          <p:nvPr/>
        </p:nvCxnSpPr>
        <p:spPr>
          <a:xfrm>
            <a:off x="5797769" y="2637306"/>
            <a:ext cx="0" cy="201312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Rak pilkoppling 12">
            <a:extLst>
              <a:ext uri="{FF2B5EF4-FFF2-40B4-BE49-F238E27FC236}">
                <a16:creationId xmlns:a16="http://schemas.microsoft.com/office/drawing/2014/main" id="{2E9698C8-A3B3-453B-9CEC-70BF81811B54}"/>
              </a:ext>
            </a:extLst>
          </p:cNvPr>
          <p:cNvCxnSpPr>
            <a:stCxn id="7" idx="3"/>
            <a:endCxn id="6" idx="1"/>
          </p:cNvCxnSpPr>
          <p:nvPr/>
        </p:nvCxnSpPr>
        <p:spPr>
          <a:xfrm flipV="1">
            <a:off x="3970582" y="3627907"/>
            <a:ext cx="3476440" cy="319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4666C041-9F79-4A53-8C75-6EC55E33A9D7}"/>
              </a:ext>
            </a:extLst>
          </p:cNvPr>
          <p:cNvCxnSpPr>
            <a:stCxn id="4" idx="3"/>
            <a:endCxn id="6" idx="0"/>
          </p:cNvCxnSpPr>
          <p:nvPr/>
        </p:nvCxnSpPr>
        <p:spPr>
          <a:xfrm>
            <a:off x="6771290" y="2406474"/>
            <a:ext cx="1756984" cy="99060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D316DD10-EAD0-4FF3-A87D-814E1865D26D}"/>
              </a:ext>
            </a:extLst>
          </p:cNvPr>
          <p:cNvCxnSpPr>
            <a:stCxn id="5" idx="1"/>
            <a:endCxn id="7" idx="2"/>
          </p:cNvCxnSpPr>
          <p:nvPr/>
        </p:nvCxnSpPr>
        <p:spPr>
          <a:xfrm flipH="1" flipV="1">
            <a:off x="2889330" y="3890665"/>
            <a:ext cx="1827187" cy="117526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Rak pilkoppling 24">
            <a:extLst>
              <a:ext uri="{FF2B5EF4-FFF2-40B4-BE49-F238E27FC236}">
                <a16:creationId xmlns:a16="http://schemas.microsoft.com/office/drawing/2014/main" id="{33445F79-22F9-43C2-AD34-1EB94A304401}"/>
              </a:ext>
            </a:extLst>
          </p:cNvPr>
          <p:cNvCxnSpPr>
            <a:stCxn id="7" idx="0"/>
            <a:endCxn id="4" idx="1"/>
          </p:cNvCxnSpPr>
          <p:nvPr/>
        </p:nvCxnSpPr>
        <p:spPr>
          <a:xfrm flipV="1">
            <a:off x="2889330" y="2406474"/>
            <a:ext cx="1934918" cy="10225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Rak pilkoppling 26">
            <a:extLst>
              <a:ext uri="{FF2B5EF4-FFF2-40B4-BE49-F238E27FC236}">
                <a16:creationId xmlns:a16="http://schemas.microsoft.com/office/drawing/2014/main" id="{9F0F688D-6497-4A75-84E3-DD41EABC304D}"/>
              </a:ext>
            </a:extLst>
          </p:cNvPr>
          <p:cNvCxnSpPr>
            <a:stCxn id="5" idx="3"/>
            <a:endCxn id="6" idx="2"/>
          </p:cNvCxnSpPr>
          <p:nvPr/>
        </p:nvCxnSpPr>
        <p:spPr>
          <a:xfrm flipV="1">
            <a:off x="6879021" y="3858739"/>
            <a:ext cx="1649253" cy="1207194"/>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extruta 2">
            <a:extLst>
              <a:ext uri="{FF2B5EF4-FFF2-40B4-BE49-F238E27FC236}">
                <a16:creationId xmlns:a16="http://schemas.microsoft.com/office/drawing/2014/main" id="{1C7A679B-650E-427D-9414-45625C8A0006}"/>
              </a:ext>
            </a:extLst>
          </p:cNvPr>
          <p:cNvSpPr txBox="1"/>
          <p:nvPr/>
        </p:nvSpPr>
        <p:spPr>
          <a:xfrm>
            <a:off x="4824248" y="5780314"/>
            <a:ext cx="2622774" cy="461665"/>
          </a:xfrm>
          <a:prstGeom prst="rect">
            <a:avLst/>
          </a:prstGeom>
          <a:noFill/>
        </p:spPr>
        <p:txBody>
          <a:bodyPr wrap="square" rtlCol="0">
            <a:spAutoFit/>
          </a:bodyPr>
          <a:lstStyle/>
          <a:p>
            <a:r>
              <a:rPr lang="sv-SE" sz="2400" dirty="0"/>
              <a:t>Kurr i magen</a:t>
            </a:r>
          </a:p>
        </p:txBody>
      </p:sp>
      <p:sp>
        <p:nvSpPr>
          <p:cNvPr id="14" name="textruta 13">
            <a:extLst>
              <a:ext uri="{FF2B5EF4-FFF2-40B4-BE49-F238E27FC236}">
                <a16:creationId xmlns:a16="http://schemas.microsoft.com/office/drawing/2014/main" id="{C147F47D-060F-4888-B6FC-6EB4C5A39A30}"/>
              </a:ext>
            </a:extLst>
          </p:cNvPr>
          <p:cNvSpPr txBox="1"/>
          <p:nvPr/>
        </p:nvSpPr>
        <p:spPr>
          <a:xfrm>
            <a:off x="392471" y="3212407"/>
            <a:ext cx="1695214" cy="830997"/>
          </a:xfrm>
          <a:prstGeom prst="rect">
            <a:avLst/>
          </a:prstGeom>
          <a:noFill/>
        </p:spPr>
        <p:txBody>
          <a:bodyPr wrap="square" rtlCol="0">
            <a:spAutoFit/>
          </a:bodyPr>
          <a:lstStyle/>
          <a:p>
            <a:r>
              <a:rPr lang="sv-SE" sz="2400" dirty="0"/>
              <a:t>Jag är hungrig</a:t>
            </a:r>
          </a:p>
        </p:txBody>
      </p:sp>
      <p:sp>
        <p:nvSpPr>
          <p:cNvPr id="16" name="textruta 15">
            <a:extLst>
              <a:ext uri="{FF2B5EF4-FFF2-40B4-BE49-F238E27FC236}">
                <a16:creationId xmlns:a16="http://schemas.microsoft.com/office/drawing/2014/main" id="{B0801997-F76B-43A1-A1F2-D5D000D00442}"/>
              </a:ext>
            </a:extLst>
          </p:cNvPr>
          <p:cNvSpPr txBox="1"/>
          <p:nvPr/>
        </p:nvSpPr>
        <p:spPr>
          <a:xfrm>
            <a:off x="9843171" y="3141011"/>
            <a:ext cx="1956358" cy="1200329"/>
          </a:xfrm>
          <a:prstGeom prst="rect">
            <a:avLst/>
          </a:prstGeom>
          <a:noFill/>
        </p:spPr>
        <p:txBody>
          <a:bodyPr wrap="square" rtlCol="0">
            <a:spAutoFit/>
          </a:bodyPr>
          <a:lstStyle/>
          <a:p>
            <a:r>
              <a:rPr lang="sv-SE" sz="2400" dirty="0"/>
              <a:t>Jag går till kylskåpet</a:t>
            </a:r>
          </a:p>
          <a:p>
            <a:r>
              <a:rPr lang="sv-SE" sz="2400" dirty="0"/>
              <a:t>(det är tomt)</a:t>
            </a:r>
          </a:p>
        </p:txBody>
      </p:sp>
      <p:sp>
        <p:nvSpPr>
          <p:cNvPr id="17" name="textruta 16">
            <a:extLst>
              <a:ext uri="{FF2B5EF4-FFF2-40B4-BE49-F238E27FC236}">
                <a16:creationId xmlns:a16="http://schemas.microsoft.com/office/drawing/2014/main" id="{E0D7B69D-F3EB-47DA-BE2D-204FB7097BC6}"/>
              </a:ext>
            </a:extLst>
          </p:cNvPr>
          <p:cNvSpPr txBox="1"/>
          <p:nvPr/>
        </p:nvSpPr>
        <p:spPr>
          <a:xfrm>
            <a:off x="4950162" y="1610701"/>
            <a:ext cx="2794648" cy="461665"/>
          </a:xfrm>
          <a:prstGeom prst="rect">
            <a:avLst/>
          </a:prstGeom>
          <a:noFill/>
        </p:spPr>
        <p:txBody>
          <a:bodyPr wrap="square" rtlCol="0">
            <a:spAutoFit/>
          </a:bodyPr>
          <a:lstStyle/>
          <a:p>
            <a:r>
              <a:rPr lang="sv-SE" sz="2400" dirty="0"/>
              <a:t>Besvikelse</a:t>
            </a:r>
          </a:p>
        </p:txBody>
      </p:sp>
    </p:spTree>
    <p:extLst>
      <p:ext uri="{BB962C8B-B14F-4D97-AF65-F5344CB8AC3E}">
        <p14:creationId xmlns:p14="http://schemas.microsoft.com/office/powerpoint/2010/main" val="3748008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451EFC19-FC71-4062-A988-0381FC15E3D0}"/>
              </a:ext>
            </a:extLst>
          </p:cNvPr>
          <p:cNvPicPr>
            <a:picLocks noChangeAspect="1"/>
          </p:cNvPicPr>
          <p:nvPr/>
        </p:nvPicPr>
        <p:blipFill>
          <a:blip r:embed="rId3"/>
          <a:stretch>
            <a:fillRect/>
          </a:stretch>
        </p:blipFill>
        <p:spPr>
          <a:xfrm>
            <a:off x="0" y="-1421704"/>
            <a:ext cx="12192000" cy="8279704"/>
          </a:xfrm>
          <a:prstGeom prst="rect">
            <a:avLst/>
          </a:prstGeom>
        </p:spPr>
      </p:pic>
      <p:sp>
        <p:nvSpPr>
          <p:cNvPr id="10" name="textruta 9">
            <a:extLst>
              <a:ext uri="{FF2B5EF4-FFF2-40B4-BE49-F238E27FC236}">
                <a16:creationId xmlns:a16="http://schemas.microsoft.com/office/drawing/2014/main" id="{F35B9C47-5A42-465C-A13A-32ED741BB37F}"/>
              </a:ext>
            </a:extLst>
          </p:cNvPr>
          <p:cNvSpPr txBox="1"/>
          <p:nvPr/>
        </p:nvSpPr>
        <p:spPr>
          <a:xfrm>
            <a:off x="651353" y="1305341"/>
            <a:ext cx="3225453" cy="397031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sv-SE" dirty="0"/>
              <a:t>Första TANKARNA:</a:t>
            </a:r>
          </a:p>
          <a:p>
            <a:r>
              <a:rPr lang="sv-SE" dirty="0"/>
              <a:t>Varför väntade ingen på mig?</a:t>
            </a:r>
          </a:p>
          <a:p>
            <a:r>
              <a:rPr lang="sv-SE" dirty="0"/>
              <a:t>Sa jag något dumt?</a:t>
            </a:r>
          </a:p>
          <a:p>
            <a:r>
              <a:rPr lang="sv-SE" dirty="0"/>
              <a:t>De tycker att jag är tråkig.</a:t>
            </a:r>
            <a:br>
              <a:rPr lang="sv-SE" dirty="0"/>
            </a:br>
            <a:endParaRPr lang="sv-SE" dirty="0"/>
          </a:p>
          <a:p>
            <a:r>
              <a:rPr lang="sv-SE" dirty="0"/>
              <a:t>Ledde till KÄNSLOR:</a:t>
            </a:r>
          </a:p>
          <a:p>
            <a:r>
              <a:rPr lang="sv-SE" dirty="0"/>
              <a:t>Ledsen, oro, skam, nedstämd</a:t>
            </a:r>
          </a:p>
          <a:p>
            <a:br>
              <a:rPr lang="sv-SE" dirty="0"/>
            </a:br>
            <a:r>
              <a:rPr lang="sv-SE" dirty="0"/>
              <a:t>FÖRNIMMELSER:</a:t>
            </a:r>
          </a:p>
          <a:p>
            <a:r>
              <a:rPr lang="sv-SE" dirty="0"/>
              <a:t>Kroppen känns tom på energi.</a:t>
            </a:r>
          </a:p>
          <a:p>
            <a:br>
              <a:rPr lang="sv-SE" dirty="0"/>
            </a:br>
            <a:r>
              <a:rPr lang="sv-SE" dirty="0"/>
              <a:t>BETEENDE:</a:t>
            </a:r>
          </a:p>
          <a:p>
            <a:r>
              <a:rPr lang="sv-SE" dirty="0"/>
              <a:t>Går hem själv?</a:t>
            </a:r>
          </a:p>
          <a:p>
            <a:endParaRPr lang="sv-SE" dirty="0"/>
          </a:p>
        </p:txBody>
      </p:sp>
      <p:sp>
        <p:nvSpPr>
          <p:cNvPr id="11" name="textruta 10">
            <a:extLst>
              <a:ext uri="{FF2B5EF4-FFF2-40B4-BE49-F238E27FC236}">
                <a16:creationId xmlns:a16="http://schemas.microsoft.com/office/drawing/2014/main" id="{69D00A4A-27B6-43C8-A7D4-07FB56AF727C}"/>
              </a:ext>
            </a:extLst>
          </p:cNvPr>
          <p:cNvSpPr txBox="1"/>
          <p:nvPr/>
        </p:nvSpPr>
        <p:spPr>
          <a:xfrm>
            <a:off x="8237950" y="1305340"/>
            <a:ext cx="3225453" cy="424731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sv-SE" dirty="0"/>
              <a:t>Första KÄNSLAN:</a:t>
            </a:r>
          </a:p>
          <a:p>
            <a:r>
              <a:rPr lang="sv-SE" dirty="0"/>
              <a:t>Förvåning</a:t>
            </a:r>
          </a:p>
          <a:p>
            <a:endParaRPr lang="sv-SE" dirty="0"/>
          </a:p>
          <a:p>
            <a:r>
              <a:rPr lang="sv-SE" dirty="0"/>
              <a:t>Startade TANKAR:</a:t>
            </a:r>
          </a:p>
          <a:p>
            <a:r>
              <a:rPr lang="sv-SE" dirty="0"/>
              <a:t>Oj, jag måste ha glömt tiden.</a:t>
            </a:r>
          </a:p>
          <a:p>
            <a:r>
              <a:rPr lang="sv-SE" dirty="0"/>
              <a:t>De undrar nog var jag är. </a:t>
            </a:r>
          </a:p>
          <a:p>
            <a:r>
              <a:rPr lang="sv-SE" dirty="0"/>
              <a:t>Jag måste hinna ikapp!</a:t>
            </a:r>
            <a:br>
              <a:rPr lang="sv-SE" dirty="0"/>
            </a:br>
            <a:endParaRPr lang="sv-SE" dirty="0"/>
          </a:p>
          <a:p>
            <a:r>
              <a:rPr lang="sv-SE" dirty="0"/>
              <a:t>FÖRNIMMELSER:</a:t>
            </a:r>
          </a:p>
          <a:p>
            <a:r>
              <a:rPr lang="sv-SE" dirty="0"/>
              <a:t>Muskler spänns.</a:t>
            </a:r>
          </a:p>
          <a:p>
            <a:br>
              <a:rPr lang="sv-SE" dirty="0"/>
            </a:br>
            <a:r>
              <a:rPr lang="sv-SE" dirty="0"/>
              <a:t>BETEENDE:</a:t>
            </a:r>
          </a:p>
          <a:p>
            <a:r>
              <a:rPr lang="sv-SE" dirty="0"/>
              <a:t>Försöker springa ikapp kompisarna?</a:t>
            </a:r>
          </a:p>
          <a:p>
            <a:endParaRPr lang="sv-SE" dirty="0"/>
          </a:p>
        </p:txBody>
      </p:sp>
      <p:sp>
        <p:nvSpPr>
          <p:cNvPr id="12" name="textruta 11">
            <a:extLst>
              <a:ext uri="{FF2B5EF4-FFF2-40B4-BE49-F238E27FC236}">
                <a16:creationId xmlns:a16="http://schemas.microsoft.com/office/drawing/2014/main" id="{DC180248-E728-482B-86BE-DB8F9D861365}"/>
              </a:ext>
            </a:extLst>
          </p:cNvPr>
          <p:cNvSpPr txBox="1"/>
          <p:nvPr/>
        </p:nvSpPr>
        <p:spPr>
          <a:xfrm>
            <a:off x="3281819" y="438411"/>
            <a:ext cx="6382011" cy="523220"/>
          </a:xfrm>
          <a:prstGeom prst="rect">
            <a:avLst/>
          </a:prstGeom>
          <a:noFill/>
        </p:spPr>
        <p:txBody>
          <a:bodyPr wrap="square" rtlCol="0">
            <a:spAutoFit/>
          </a:bodyPr>
          <a:lstStyle/>
          <a:p>
            <a:r>
              <a:rPr lang="sv-SE" sz="2800" b="1" dirty="0">
                <a:solidFill>
                  <a:schemeClr val="bg1"/>
                </a:solidFill>
              </a:rPr>
              <a:t>Ensam kvar efter sista lektionen</a:t>
            </a:r>
          </a:p>
        </p:txBody>
      </p:sp>
    </p:spTree>
    <p:extLst>
      <p:ext uri="{BB962C8B-B14F-4D97-AF65-F5344CB8AC3E}">
        <p14:creationId xmlns:p14="http://schemas.microsoft.com/office/powerpoint/2010/main" val="3847660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1C275-46AE-17A0-2D54-FA10D4018506}"/>
              </a:ext>
            </a:extLst>
          </p:cNvPr>
          <p:cNvSpPr>
            <a:spLocks noGrp="1"/>
          </p:cNvSpPr>
          <p:nvPr>
            <p:ph type="title"/>
          </p:nvPr>
        </p:nvSpPr>
        <p:spPr>
          <a:xfrm>
            <a:off x="2827229" y="457381"/>
            <a:ext cx="6471259" cy="668597"/>
          </a:xfrm>
        </p:spPr>
        <p:txBody>
          <a:bodyPr anchor="t">
            <a:normAutofit/>
          </a:bodyPr>
          <a:lstStyle/>
          <a:p>
            <a:r>
              <a:rPr lang="sv-SE" sz="2500" b="1" dirty="0"/>
              <a:t>Förnimmelser – det vi känner i kroppen</a:t>
            </a:r>
          </a:p>
        </p:txBody>
      </p:sp>
      <p:sp>
        <p:nvSpPr>
          <p:cNvPr id="9" name="textruta 8">
            <a:extLst>
              <a:ext uri="{FF2B5EF4-FFF2-40B4-BE49-F238E27FC236}">
                <a16:creationId xmlns:a16="http://schemas.microsoft.com/office/drawing/2014/main" id="{0958656A-94F4-4D34-866B-158F9CBE382E}"/>
              </a:ext>
            </a:extLst>
          </p:cNvPr>
          <p:cNvSpPr txBox="1"/>
          <p:nvPr/>
        </p:nvSpPr>
        <p:spPr>
          <a:xfrm>
            <a:off x="1179403" y="2185633"/>
            <a:ext cx="2135687" cy="369332"/>
          </a:xfrm>
          <a:prstGeom prst="rect">
            <a:avLst/>
          </a:prstGeom>
          <a:noFill/>
        </p:spPr>
        <p:txBody>
          <a:bodyPr wrap="square" rtlCol="0">
            <a:spAutoFit/>
          </a:bodyPr>
          <a:lstStyle/>
          <a:p>
            <a:r>
              <a:rPr lang="sv-SE" dirty="0"/>
              <a:t>Tryck över bröstet</a:t>
            </a:r>
          </a:p>
        </p:txBody>
      </p:sp>
      <p:sp>
        <p:nvSpPr>
          <p:cNvPr id="10" name="textruta 9">
            <a:extLst>
              <a:ext uri="{FF2B5EF4-FFF2-40B4-BE49-F238E27FC236}">
                <a16:creationId xmlns:a16="http://schemas.microsoft.com/office/drawing/2014/main" id="{DD8A970D-3311-49A4-9DBE-AA061E0CE895}"/>
              </a:ext>
            </a:extLst>
          </p:cNvPr>
          <p:cNvSpPr txBox="1"/>
          <p:nvPr/>
        </p:nvSpPr>
        <p:spPr>
          <a:xfrm>
            <a:off x="1179403" y="2854082"/>
            <a:ext cx="2135687" cy="369332"/>
          </a:xfrm>
          <a:prstGeom prst="rect">
            <a:avLst/>
          </a:prstGeom>
          <a:noFill/>
        </p:spPr>
        <p:txBody>
          <a:bodyPr wrap="square" rtlCol="0">
            <a:spAutoFit/>
          </a:bodyPr>
          <a:lstStyle/>
          <a:p>
            <a:r>
              <a:rPr lang="sv-SE" dirty="0"/>
              <a:t>Hjärtat slår snabbt</a:t>
            </a:r>
          </a:p>
        </p:txBody>
      </p:sp>
      <p:sp>
        <p:nvSpPr>
          <p:cNvPr id="11" name="textruta 10">
            <a:extLst>
              <a:ext uri="{FF2B5EF4-FFF2-40B4-BE49-F238E27FC236}">
                <a16:creationId xmlns:a16="http://schemas.microsoft.com/office/drawing/2014/main" id="{9223C0CD-8B65-419D-850A-59ED3715849B}"/>
              </a:ext>
            </a:extLst>
          </p:cNvPr>
          <p:cNvSpPr txBox="1"/>
          <p:nvPr/>
        </p:nvSpPr>
        <p:spPr>
          <a:xfrm>
            <a:off x="1179403" y="4131983"/>
            <a:ext cx="2135687" cy="369332"/>
          </a:xfrm>
          <a:prstGeom prst="rect">
            <a:avLst/>
          </a:prstGeom>
          <a:noFill/>
        </p:spPr>
        <p:txBody>
          <a:bodyPr wrap="square" rtlCol="0">
            <a:spAutoFit/>
          </a:bodyPr>
          <a:lstStyle/>
          <a:p>
            <a:r>
              <a:rPr lang="sv-SE" dirty="0"/>
              <a:t>Muskler spänns</a:t>
            </a:r>
          </a:p>
        </p:txBody>
      </p:sp>
      <p:sp>
        <p:nvSpPr>
          <p:cNvPr id="12" name="textruta 11">
            <a:extLst>
              <a:ext uri="{FF2B5EF4-FFF2-40B4-BE49-F238E27FC236}">
                <a16:creationId xmlns:a16="http://schemas.microsoft.com/office/drawing/2014/main" id="{0FF01B98-19E6-422D-9FD7-ADE2686DF09A}"/>
              </a:ext>
            </a:extLst>
          </p:cNvPr>
          <p:cNvSpPr txBox="1"/>
          <p:nvPr/>
        </p:nvSpPr>
        <p:spPr>
          <a:xfrm>
            <a:off x="1170827" y="3463534"/>
            <a:ext cx="2282338" cy="369332"/>
          </a:xfrm>
          <a:prstGeom prst="rect">
            <a:avLst/>
          </a:prstGeom>
          <a:noFill/>
        </p:spPr>
        <p:txBody>
          <a:bodyPr wrap="square" rtlCol="0">
            <a:spAutoFit/>
          </a:bodyPr>
          <a:lstStyle/>
          <a:p>
            <a:r>
              <a:rPr lang="sv-SE" dirty="0"/>
              <a:t>Magen känns orolig</a:t>
            </a:r>
          </a:p>
        </p:txBody>
      </p:sp>
      <p:sp>
        <p:nvSpPr>
          <p:cNvPr id="13" name="textruta 12">
            <a:extLst>
              <a:ext uri="{FF2B5EF4-FFF2-40B4-BE49-F238E27FC236}">
                <a16:creationId xmlns:a16="http://schemas.microsoft.com/office/drawing/2014/main" id="{DF7BA504-8DF6-46A5-8D73-720EF5EF8758}"/>
              </a:ext>
            </a:extLst>
          </p:cNvPr>
          <p:cNvSpPr txBox="1"/>
          <p:nvPr/>
        </p:nvSpPr>
        <p:spPr>
          <a:xfrm>
            <a:off x="8203875" y="2185633"/>
            <a:ext cx="3135681" cy="369332"/>
          </a:xfrm>
          <a:prstGeom prst="rect">
            <a:avLst/>
          </a:prstGeom>
          <a:noFill/>
        </p:spPr>
        <p:txBody>
          <a:bodyPr wrap="square" rtlCol="0">
            <a:spAutoFit/>
          </a:bodyPr>
          <a:lstStyle/>
          <a:p>
            <a:r>
              <a:rPr lang="sv-SE" dirty="0"/>
              <a:t>Det rycker i mungiporna</a:t>
            </a:r>
          </a:p>
        </p:txBody>
      </p:sp>
      <p:sp>
        <p:nvSpPr>
          <p:cNvPr id="14" name="textruta 13">
            <a:extLst>
              <a:ext uri="{FF2B5EF4-FFF2-40B4-BE49-F238E27FC236}">
                <a16:creationId xmlns:a16="http://schemas.microsoft.com/office/drawing/2014/main" id="{75B5E53D-A138-4F05-B2DB-3640614738A6}"/>
              </a:ext>
            </a:extLst>
          </p:cNvPr>
          <p:cNvSpPr txBox="1"/>
          <p:nvPr/>
        </p:nvSpPr>
        <p:spPr>
          <a:xfrm>
            <a:off x="8203875" y="2854082"/>
            <a:ext cx="2282338" cy="369332"/>
          </a:xfrm>
          <a:prstGeom prst="rect">
            <a:avLst/>
          </a:prstGeom>
          <a:noFill/>
        </p:spPr>
        <p:txBody>
          <a:bodyPr wrap="square" rtlCol="0">
            <a:spAutoFit/>
          </a:bodyPr>
          <a:lstStyle/>
          <a:p>
            <a:r>
              <a:rPr lang="sv-SE" dirty="0"/>
              <a:t>Fjärilar i magen</a:t>
            </a:r>
          </a:p>
        </p:txBody>
      </p:sp>
      <p:sp>
        <p:nvSpPr>
          <p:cNvPr id="15" name="textruta 14">
            <a:extLst>
              <a:ext uri="{FF2B5EF4-FFF2-40B4-BE49-F238E27FC236}">
                <a16:creationId xmlns:a16="http://schemas.microsoft.com/office/drawing/2014/main" id="{5AC14188-6BC0-47FA-9536-C8B7F7E59039}"/>
              </a:ext>
            </a:extLst>
          </p:cNvPr>
          <p:cNvSpPr txBox="1"/>
          <p:nvPr/>
        </p:nvSpPr>
        <p:spPr>
          <a:xfrm>
            <a:off x="8203875" y="3458654"/>
            <a:ext cx="2282338" cy="369332"/>
          </a:xfrm>
          <a:prstGeom prst="rect">
            <a:avLst/>
          </a:prstGeom>
          <a:noFill/>
        </p:spPr>
        <p:txBody>
          <a:bodyPr wrap="square" rtlCol="0">
            <a:spAutoFit/>
          </a:bodyPr>
          <a:lstStyle/>
          <a:p>
            <a:r>
              <a:rPr lang="sv-SE" dirty="0"/>
              <a:t>Muskler slappnar av</a:t>
            </a:r>
          </a:p>
        </p:txBody>
      </p:sp>
      <p:sp>
        <p:nvSpPr>
          <p:cNvPr id="16" name="textruta 15">
            <a:extLst>
              <a:ext uri="{FF2B5EF4-FFF2-40B4-BE49-F238E27FC236}">
                <a16:creationId xmlns:a16="http://schemas.microsoft.com/office/drawing/2014/main" id="{1FA90C29-3208-419A-A856-72C3E4ACA851}"/>
              </a:ext>
            </a:extLst>
          </p:cNvPr>
          <p:cNvSpPr txBox="1"/>
          <p:nvPr/>
        </p:nvSpPr>
        <p:spPr>
          <a:xfrm>
            <a:off x="8203875" y="4131983"/>
            <a:ext cx="2567320" cy="369332"/>
          </a:xfrm>
          <a:prstGeom prst="rect">
            <a:avLst/>
          </a:prstGeom>
          <a:noFill/>
        </p:spPr>
        <p:txBody>
          <a:bodyPr wrap="square" rtlCol="0">
            <a:spAutoFit/>
          </a:bodyPr>
          <a:lstStyle/>
          <a:p>
            <a:r>
              <a:rPr lang="sv-SE" dirty="0"/>
              <a:t>Du är full av energi</a:t>
            </a:r>
          </a:p>
        </p:txBody>
      </p:sp>
      <p:pic>
        <p:nvPicPr>
          <p:cNvPr id="4" name="Bildobjekt 3" descr="En bild som visar person, Människoansikte, hals, axel&#10;&#10;AI-genererat innehåll kan vara felaktigt.">
            <a:extLst>
              <a:ext uri="{FF2B5EF4-FFF2-40B4-BE49-F238E27FC236}">
                <a16:creationId xmlns:a16="http://schemas.microsoft.com/office/drawing/2014/main" id="{6DFA2EF9-910C-5C99-72C1-26536A91C3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52473" y="1579368"/>
            <a:ext cx="2405443" cy="3699264"/>
          </a:xfrm>
          <a:prstGeom prst="rect">
            <a:avLst/>
          </a:prstGeom>
        </p:spPr>
      </p:pic>
      <p:sp>
        <p:nvSpPr>
          <p:cNvPr id="3" name="textruta 2">
            <a:extLst>
              <a:ext uri="{FF2B5EF4-FFF2-40B4-BE49-F238E27FC236}">
                <a16:creationId xmlns:a16="http://schemas.microsoft.com/office/drawing/2014/main" id="{90AF1ED1-0394-42ED-BE68-6017A5EF56D4}"/>
              </a:ext>
            </a:extLst>
          </p:cNvPr>
          <p:cNvSpPr txBox="1"/>
          <p:nvPr/>
        </p:nvSpPr>
        <p:spPr>
          <a:xfrm>
            <a:off x="5669280" y="4968240"/>
            <a:ext cx="1288636" cy="246221"/>
          </a:xfrm>
          <a:prstGeom prst="rect">
            <a:avLst/>
          </a:prstGeom>
          <a:noFill/>
        </p:spPr>
        <p:txBody>
          <a:bodyPr wrap="square" rtlCol="0">
            <a:spAutoFit/>
          </a:bodyPr>
          <a:lstStyle/>
          <a:p>
            <a:r>
              <a:rPr lang="sv-SE" sz="1000" dirty="0">
                <a:solidFill>
                  <a:schemeClr val="bg1"/>
                </a:solidFill>
              </a:rPr>
              <a:t>AI-genererad bild</a:t>
            </a:r>
          </a:p>
        </p:txBody>
      </p:sp>
    </p:spTree>
    <p:extLst>
      <p:ext uri="{BB962C8B-B14F-4D97-AF65-F5344CB8AC3E}">
        <p14:creationId xmlns:p14="http://schemas.microsoft.com/office/powerpoint/2010/main" val="390362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20E972-991C-A9CB-FA6A-F881614B9FDC}"/>
              </a:ext>
            </a:extLst>
          </p:cNvPr>
          <p:cNvSpPr>
            <a:spLocks noGrp="1"/>
          </p:cNvSpPr>
          <p:nvPr>
            <p:ph type="title"/>
          </p:nvPr>
        </p:nvSpPr>
        <p:spPr>
          <a:xfrm>
            <a:off x="1730615" y="428520"/>
            <a:ext cx="9472971" cy="716142"/>
          </a:xfrm>
        </p:spPr>
        <p:txBody>
          <a:bodyPr/>
          <a:lstStyle/>
          <a:p>
            <a:r>
              <a:rPr lang="sv-SE" dirty="0"/>
              <a:t>Positiva och negativa tankar och tolkningar</a:t>
            </a:r>
          </a:p>
        </p:txBody>
      </p:sp>
      <p:pic>
        <p:nvPicPr>
          <p:cNvPr id="5" name="Platshållare för innehåll 4" descr="Person som håller presentation">
            <a:extLst>
              <a:ext uri="{FF2B5EF4-FFF2-40B4-BE49-F238E27FC236}">
                <a16:creationId xmlns:a16="http://schemas.microsoft.com/office/drawing/2014/main" id="{0F6E10AF-2481-4FF0-B6EC-1B82E98AEE1D}"/>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Lst>
          </a:blip>
          <a:stretch>
            <a:fillRect/>
          </a:stretch>
        </p:blipFill>
        <p:spPr>
          <a:xfrm>
            <a:off x="731406" y="1776412"/>
            <a:ext cx="6363866" cy="4244975"/>
          </a:xfrm>
        </p:spPr>
      </p:pic>
      <p:sp>
        <p:nvSpPr>
          <p:cNvPr id="3" name="Tankebubbla: moln 2">
            <a:extLst>
              <a:ext uri="{FF2B5EF4-FFF2-40B4-BE49-F238E27FC236}">
                <a16:creationId xmlns:a16="http://schemas.microsoft.com/office/drawing/2014/main" id="{4D4BC63D-1111-41FD-A35C-27846B4DFF29}"/>
              </a:ext>
            </a:extLst>
          </p:cNvPr>
          <p:cNvSpPr/>
          <p:nvPr/>
        </p:nvSpPr>
        <p:spPr>
          <a:xfrm>
            <a:off x="3944131" y="1406952"/>
            <a:ext cx="2868623" cy="1393521"/>
          </a:xfrm>
          <a:prstGeom prst="cloudCallout">
            <a:avLst>
              <a:gd name="adj1" fmla="val -85630"/>
              <a:gd name="adj2" fmla="val 48118"/>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dirty="0"/>
              <a:t>Det här fixar jag!</a:t>
            </a:r>
          </a:p>
        </p:txBody>
      </p:sp>
      <p:sp>
        <p:nvSpPr>
          <p:cNvPr id="6" name="Tankebubbla: moln 5">
            <a:extLst>
              <a:ext uri="{FF2B5EF4-FFF2-40B4-BE49-F238E27FC236}">
                <a16:creationId xmlns:a16="http://schemas.microsoft.com/office/drawing/2014/main" id="{1B133C06-24AC-4F1E-803A-1B25989DF40F}"/>
              </a:ext>
            </a:extLst>
          </p:cNvPr>
          <p:cNvSpPr/>
          <p:nvPr/>
        </p:nvSpPr>
        <p:spPr>
          <a:xfrm>
            <a:off x="4371421" y="2912302"/>
            <a:ext cx="2273637" cy="1393521"/>
          </a:xfrm>
          <a:prstGeom prst="cloudCallout">
            <a:avLst>
              <a:gd name="adj1" fmla="val -111324"/>
              <a:gd name="adj2" fmla="val -18399"/>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sv-SE" dirty="0"/>
              <a:t>Får se hur det går…</a:t>
            </a:r>
          </a:p>
        </p:txBody>
      </p:sp>
      <p:sp>
        <p:nvSpPr>
          <p:cNvPr id="7" name="Tankebubbla: moln 6">
            <a:extLst>
              <a:ext uri="{FF2B5EF4-FFF2-40B4-BE49-F238E27FC236}">
                <a16:creationId xmlns:a16="http://schemas.microsoft.com/office/drawing/2014/main" id="{018703C4-AD24-4FE2-8261-ED1A30002AEE}"/>
              </a:ext>
            </a:extLst>
          </p:cNvPr>
          <p:cNvSpPr/>
          <p:nvPr/>
        </p:nvSpPr>
        <p:spPr>
          <a:xfrm>
            <a:off x="4098538" y="4584025"/>
            <a:ext cx="2819401" cy="1393521"/>
          </a:xfrm>
          <a:prstGeom prst="cloudCallout">
            <a:avLst>
              <a:gd name="adj1" fmla="val -82896"/>
              <a:gd name="adj2" fmla="val -88062"/>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sv-SE" dirty="0"/>
              <a:t>Jag kommer misslyckas!</a:t>
            </a:r>
          </a:p>
        </p:txBody>
      </p:sp>
      <p:sp>
        <p:nvSpPr>
          <p:cNvPr id="4" name="textruta 3">
            <a:extLst>
              <a:ext uri="{FF2B5EF4-FFF2-40B4-BE49-F238E27FC236}">
                <a16:creationId xmlns:a16="http://schemas.microsoft.com/office/drawing/2014/main" id="{DC7A482E-59B6-4B0D-BD31-8EF748FCC737}"/>
              </a:ext>
            </a:extLst>
          </p:cNvPr>
          <p:cNvSpPr txBox="1"/>
          <p:nvPr/>
        </p:nvSpPr>
        <p:spPr>
          <a:xfrm>
            <a:off x="7340252" y="3156559"/>
            <a:ext cx="1471808" cy="646331"/>
          </a:xfrm>
          <a:prstGeom prst="rect">
            <a:avLst/>
          </a:prstGeom>
          <a:noFill/>
        </p:spPr>
        <p:txBody>
          <a:bodyPr wrap="square" rtlCol="0">
            <a:spAutoFit/>
          </a:bodyPr>
          <a:lstStyle/>
          <a:p>
            <a:r>
              <a:rPr lang="sv-SE" dirty="0"/>
              <a:t>Pulsen ökar</a:t>
            </a:r>
          </a:p>
          <a:p>
            <a:r>
              <a:rPr lang="sv-SE" dirty="0"/>
              <a:t>Handsvett</a:t>
            </a:r>
          </a:p>
        </p:txBody>
      </p:sp>
      <p:sp>
        <p:nvSpPr>
          <p:cNvPr id="8" name="Pratbubbla: rad 7">
            <a:extLst>
              <a:ext uri="{FF2B5EF4-FFF2-40B4-BE49-F238E27FC236}">
                <a16:creationId xmlns:a16="http://schemas.microsoft.com/office/drawing/2014/main" id="{6036619E-FD6F-421B-BF57-D4F4DEBF9B48}"/>
              </a:ext>
            </a:extLst>
          </p:cNvPr>
          <p:cNvSpPr/>
          <p:nvPr/>
        </p:nvSpPr>
        <p:spPr>
          <a:xfrm>
            <a:off x="9726461" y="1308970"/>
            <a:ext cx="2329840" cy="1308970"/>
          </a:xfrm>
          <a:prstGeom prst="borderCallout1">
            <a:avLst>
              <a:gd name="adj1" fmla="val 50329"/>
              <a:gd name="adj2" fmla="val -2688"/>
              <a:gd name="adj3" fmla="val 134988"/>
              <a:gd name="adj4" fmla="val -46602"/>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dirty="0"/>
              <a:t>Jag är taggad, kroppen är redo!</a:t>
            </a:r>
          </a:p>
        </p:txBody>
      </p:sp>
      <p:sp>
        <p:nvSpPr>
          <p:cNvPr id="9" name="Pratbubbla: rad 8">
            <a:extLst>
              <a:ext uri="{FF2B5EF4-FFF2-40B4-BE49-F238E27FC236}">
                <a16:creationId xmlns:a16="http://schemas.microsoft.com/office/drawing/2014/main" id="{69DE4C2E-0F1D-414E-9072-35ADCE157CA2}"/>
              </a:ext>
            </a:extLst>
          </p:cNvPr>
          <p:cNvSpPr/>
          <p:nvPr/>
        </p:nvSpPr>
        <p:spPr>
          <a:xfrm>
            <a:off x="9726461" y="2774515"/>
            <a:ext cx="2329840" cy="1308970"/>
          </a:xfrm>
          <a:prstGeom prst="borderCallout1">
            <a:avLst>
              <a:gd name="adj1" fmla="val 52243"/>
              <a:gd name="adj2" fmla="val -5107"/>
              <a:gd name="adj3" fmla="val 52213"/>
              <a:gd name="adj4" fmla="val -39528"/>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sv-SE" dirty="0"/>
              <a:t>Jag är nervös, känns obekvämt.</a:t>
            </a:r>
          </a:p>
        </p:txBody>
      </p:sp>
      <p:sp>
        <p:nvSpPr>
          <p:cNvPr id="10" name="Pratbubbla: rad 9">
            <a:extLst>
              <a:ext uri="{FF2B5EF4-FFF2-40B4-BE49-F238E27FC236}">
                <a16:creationId xmlns:a16="http://schemas.microsoft.com/office/drawing/2014/main" id="{31D3E4E8-F057-40F5-AD10-F2F0D91D9724}"/>
              </a:ext>
            </a:extLst>
          </p:cNvPr>
          <p:cNvSpPr/>
          <p:nvPr/>
        </p:nvSpPr>
        <p:spPr>
          <a:xfrm>
            <a:off x="9726461" y="4361145"/>
            <a:ext cx="2329840" cy="1308970"/>
          </a:xfrm>
          <a:prstGeom prst="borderCallout1">
            <a:avLst>
              <a:gd name="adj1" fmla="val 49372"/>
              <a:gd name="adj2" fmla="val -4301"/>
              <a:gd name="adj3" fmla="val -39174"/>
              <a:gd name="adj4" fmla="val -4893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sv-SE" dirty="0"/>
              <a:t>Panik! Jag kommer göra bort mig!</a:t>
            </a:r>
          </a:p>
        </p:txBody>
      </p:sp>
    </p:spTree>
    <p:extLst>
      <p:ext uri="{BB962C8B-B14F-4D97-AF65-F5344CB8AC3E}">
        <p14:creationId xmlns:p14="http://schemas.microsoft.com/office/powerpoint/2010/main" val="861636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47823A-3910-49CA-8966-83519C07EAEB}"/>
              </a:ext>
            </a:extLst>
          </p:cNvPr>
          <p:cNvSpPr>
            <a:spLocks noGrp="1"/>
          </p:cNvSpPr>
          <p:nvPr>
            <p:ph type="title"/>
          </p:nvPr>
        </p:nvSpPr>
        <p:spPr>
          <a:xfrm>
            <a:off x="972316" y="537369"/>
            <a:ext cx="9472971" cy="716142"/>
          </a:xfrm>
        </p:spPr>
        <p:txBody>
          <a:bodyPr/>
          <a:lstStyle/>
          <a:p>
            <a:r>
              <a:rPr lang="sv-SE" dirty="0"/>
              <a:t>Det hänger ihop</a:t>
            </a:r>
          </a:p>
        </p:txBody>
      </p:sp>
      <p:sp>
        <p:nvSpPr>
          <p:cNvPr id="4" name="textruta 3">
            <a:extLst>
              <a:ext uri="{FF2B5EF4-FFF2-40B4-BE49-F238E27FC236}">
                <a16:creationId xmlns:a16="http://schemas.microsoft.com/office/drawing/2014/main" id="{C5815D84-D4D8-47CC-9598-FF8AD92B909E}"/>
              </a:ext>
            </a:extLst>
          </p:cNvPr>
          <p:cNvSpPr txBox="1"/>
          <p:nvPr/>
        </p:nvSpPr>
        <p:spPr>
          <a:xfrm>
            <a:off x="4824248" y="2175641"/>
            <a:ext cx="194704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Känslor</a:t>
            </a:r>
          </a:p>
        </p:txBody>
      </p:sp>
      <p:sp>
        <p:nvSpPr>
          <p:cNvPr id="5" name="textruta 4">
            <a:extLst>
              <a:ext uri="{FF2B5EF4-FFF2-40B4-BE49-F238E27FC236}">
                <a16:creationId xmlns:a16="http://schemas.microsoft.com/office/drawing/2014/main" id="{C8505B1B-B5F5-40F7-B0CE-9D17DBAFB40A}"/>
              </a:ext>
            </a:extLst>
          </p:cNvPr>
          <p:cNvSpPr txBox="1"/>
          <p:nvPr/>
        </p:nvSpPr>
        <p:spPr>
          <a:xfrm>
            <a:off x="4716517" y="4650434"/>
            <a:ext cx="2162504"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Förnimmelser i kroppen</a:t>
            </a:r>
          </a:p>
        </p:txBody>
      </p:sp>
      <p:sp>
        <p:nvSpPr>
          <p:cNvPr id="6" name="textruta 5">
            <a:extLst>
              <a:ext uri="{FF2B5EF4-FFF2-40B4-BE49-F238E27FC236}">
                <a16:creationId xmlns:a16="http://schemas.microsoft.com/office/drawing/2014/main" id="{21B66C6A-38F1-44BF-B530-726B3612098A}"/>
              </a:ext>
            </a:extLst>
          </p:cNvPr>
          <p:cNvSpPr txBox="1"/>
          <p:nvPr/>
        </p:nvSpPr>
        <p:spPr>
          <a:xfrm>
            <a:off x="7447022" y="3397074"/>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Beteenden</a:t>
            </a:r>
          </a:p>
        </p:txBody>
      </p:sp>
      <p:sp>
        <p:nvSpPr>
          <p:cNvPr id="7" name="textruta 6">
            <a:extLst>
              <a:ext uri="{FF2B5EF4-FFF2-40B4-BE49-F238E27FC236}">
                <a16:creationId xmlns:a16="http://schemas.microsoft.com/office/drawing/2014/main" id="{E78FB114-927E-4B5B-A926-35EEF86A729D}"/>
              </a:ext>
            </a:extLst>
          </p:cNvPr>
          <p:cNvSpPr txBox="1"/>
          <p:nvPr/>
        </p:nvSpPr>
        <p:spPr>
          <a:xfrm>
            <a:off x="1808078" y="3429000"/>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Tankar</a:t>
            </a:r>
          </a:p>
        </p:txBody>
      </p:sp>
      <p:cxnSp>
        <p:nvCxnSpPr>
          <p:cNvPr id="11" name="Rak pilkoppling 10">
            <a:extLst>
              <a:ext uri="{FF2B5EF4-FFF2-40B4-BE49-F238E27FC236}">
                <a16:creationId xmlns:a16="http://schemas.microsoft.com/office/drawing/2014/main" id="{3DF2FA6E-821C-45AB-A3FE-0237620CD991}"/>
              </a:ext>
            </a:extLst>
          </p:cNvPr>
          <p:cNvCxnSpPr>
            <a:cxnSpLocks/>
            <a:stCxn id="4" idx="2"/>
            <a:endCxn id="5" idx="0"/>
          </p:cNvCxnSpPr>
          <p:nvPr/>
        </p:nvCxnSpPr>
        <p:spPr>
          <a:xfrm>
            <a:off x="5797769" y="2637306"/>
            <a:ext cx="0" cy="201312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Rak pilkoppling 12">
            <a:extLst>
              <a:ext uri="{FF2B5EF4-FFF2-40B4-BE49-F238E27FC236}">
                <a16:creationId xmlns:a16="http://schemas.microsoft.com/office/drawing/2014/main" id="{2E9698C8-A3B3-453B-9CEC-70BF81811B54}"/>
              </a:ext>
            </a:extLst>
          </p:cNvPr>
          <p:cNvCxnSpPr>
            <a:stCxn id="7" idx="3"/>
            <a:endCxn id="6" idx="1"/>
          </p:cNvCxnSpPr>
          <p:nvPr/>
        </p:nvCxnSpPr>
        <p:spPr>
          <a:xfrm flipV="1">
            <a:off x="3970582" y="3627907"/>
            <a:ext cx="3476440" cy="319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4666C041-9F79-4A53-8C75-6EC55E33A9D7}"/>
              </a:ext>
            </a:extLst>
          </p:cNvPr>
          <p:cNvCxnSpPr>
            <a:stCxn id="4" idx="3"/>
            <a:endCxn id="6" idx="0"/>
          </p:cNvCxnSpPr>
          <p:nvPr/>
        </p:nvCxnSpPr>
        <p:spPr>
          <a:xfrm>
            <a:off x="6771290" y="2406474"/>
            <a:ext cx="1756984" cy="99060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D316DD10-EAD0-4FF3-A87D-814E1865D26D}"/>
              </a:ext>
            </a:extLst>
          </p:cNvPr>
          <p:cNvCxnSpPr>
            <a:stCxn id="5" idx="1"/>
            <a:endCxn id="7" idx="2"/>
          </p:cNvCxnSpPr>
          <p:nvPr/>
        </p:nvCxnSpPr>
        <p:spPr>
          <a:xfrm flipH="1" flipV="1">
            <a:off x="2889330" y="3890665"/>
            <a:ext cx="1827187" cy="117526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Rak pilkoppling 24">
            <a:extLst>
              <a:ext uri="{FF2B5EF4-FFF2-40B4-BE49-F238E27FC236}">
                <a16:creationId xmlns:a16="http://schemas.microsoft.com/office/drawing/2014/main" id="{33445F79-22F9-43C2-AD34-1EB94A304401}"/>
              </a:ext>
            </a:extLst>
          </p:cNvPr>
          <p:cNvCxnSpPr>
            <a:stCxn id="7" idx="0"/>
            <a:endCxn id="4" idx="1"/>
          </p:cNvCxnSpPr>
          <p:nvPr/>
        </p:nvCxnSpPr>
        <p:spPr>
          <a:xfrm flipV="1">
            <a:off x="2889330" y="2406474"/>
            <a:ext cx="1934918" cy="10225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Rak pilkoppling 26">
            <a:extLst>
              <a:ext uri="{FF2B5EF4-FFF2-40B4-BE49-F238E27FC236}">
                <a16:creationId xmlns:a16="http://schemas.microsoft.com/office/drawing/2014/main" id="{9F0F688D-6497-4A75-84E3-DD41EABC304D}"/>
              </a:ext>
            </a:extLst>
          </p:cNvPr>
          <p:cNvCxnSpPr>
            <a:stCxn id="5" idx="3"/>
            <a:endCxn id="6" idx="2"/>
          </p:cNvCxnSpPr>
          <p:nvPr/>
        </p:nvCxnSpPr>
        <p:spPr>
          <a:xfrm flipV="1">
            <a:off x="6879021" y="3858739"/>
            <a:ext cx="1649253" cy="1207194"/>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7761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B925C0-AEEB-A851-27F9-F52D45E6888B}"/>
              </a:ext>
            </a:extLst>
          </p:cNvPr>
          <p:cNvSpPr>
            <a:spLocks noGrp="1"/>
          </p:cNvSpPr>
          <p:nvPr>
            <p:ph type="title"/>
          </p:nvPr>
        </p:nvSpPr>
        <p:spPr/>
        <p:txBody>
          <a:bodyPr/>
          <a:lstStyle/>
          <a:p>
            <a:r>
              <a:rPr lang="sv-SE" dirty="0"/>
              <a:t>Tanke- och känslomönster över tid</a:t>
            </a:r>
          </a:p>
        </p:txBody>
      </p:sp>
      <p:sp>
        <p:nvSpPr>
          <p:cNvPr id="6" name="textruta 5">
            <a:extLst>
              <a:ext uri="{FF2B5EF4-FFF2-40B4-BE49-F238E27FC236}">
                <a16:creationId xmlns:a16="http://schemas.microsoft.com/office/drawing/2014/main" id="{7ABD0A8B-26AB-4BC1-8D3F-36349FABAA63}"/>
              </a:ext>
            </a:extLst>
          </p:cNvPr>
          <p:cNvSpPr txBox="1"/>
          <p:nvPr/>
        </p:nvSpPr>
        <p:spPr>
          <a:xfrm>
            <a:off x="2209243" y="2285875"/>
            <a:ext cx="2636897" cy="461665"/>
          </a:xfrm>
          <a:prstGeom prst="rect">
            <a:avLst/>
          </a:prstGeom>
          <a:noFill/>
        </p:spPr>
        <p:txBody>
          <a:bodyPr wrap="square" rtlCol="0">
            <a:spAutoFit/>
          </a:bodyPr>
          <a:lstStyle/>
          <a:p>
            <a:r>
              <a:rPr lang="sv-SE" sz="2400" dirty="0"/>
              <a:t>Negativa tankar</a:t>
            </a:r>
          </a:p>
        </p:txBody>
      </p:sp>
      <p:sp>
        <p:nvSpPr>
          <p:cNvPr id="7" name="textruta 6">
            <a:extLst>
              <a:ext uri="{FF2B5EF4-FFF2-40B4-BE49-F238E27FC236}">
                <a16:creationId xmlns:a16="http://schemas.microsoft.com/office/drawing/2014/main" id="{93406E6E-4B09-479B-BACE-F1AB64457A96}"/>
              </a:ext>
            </a:extLst>
          </p:cNvPr>
          <p:cNvSpPr txBox="1"/>
          <p:nvPr/>
        </p:nvSpPr>
        <p:spPr>
          <a:xfrm>
            <a:off x="6648760" y="2285875"/>
            <a:ext cx="3136262" cy="461665"/>
          </a:xfrm>
          <a:prstGeom prst="rect">
            <a:avLst/>
          </a:prstGeom>
          <a:noFill/>
        </p:spPr>
        <p:txBody>
          <a:bodyPr wrap="square" rtlCol="0">
            <a:spAutoFit/>
          </a:bodyPr>
          <a:lstStyle/>
          <a:p>
            <a:r>
              <a:rPr lang="sv-SE" sz="2400" dirty="0"/>
              <a:t>Negativa känslor</a:t>
            </a:r>
          </a:p>
        </p:txBody>
      </p:sp>
      <p:sp>
        <p:nvSpPr>
          <p:cNvPr id="8" name="Pil: vänster-höger 7">
            <a:extLst>
              <a:ext uri="{FF2B5EF4-FFF2-40B4-BE49-F238E27FC236}">
                <a16:creationId xmlns:a16="http://schemas.microsoft.com/office/drawing/2014/main" id="{AD69DDA2-1988-46FB-A3E4-164E868953B0}"/>
              </a:ext>
            </a:extLst>
          </p:cNvPr>
          <p:cNvSpPr/>
          <p:nvPr/>
        </p:nvSpPr>
        <p:spPr>
          <a:xfrm>
            <a:off x="4467423" y="2055043"/>
            <a:ext cx="1965773" cy="98442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9" name="textruta 8">
            <a:extLst>
              <a:ext uri="{FF2B5EF4-FFF2-40B4-BE49-F238E27FC236}">
                <a16:creationId xmlns:a16="http://schemas.microsoft.com/office/drawing/2014/main" id="{D2F01585-7A97-4CBC-9A37-72BA4CC9D1E5}"/>
              </a:ext>
            </a:extLst>
          </p:cNvPr>
          <p:cNvSpPr txBox="1"/>
          <p:nvPr/>
        </p:nvSpPr>
        <p:spPr>
          <a:xfrm>
            <a:off x="2257259" y="3634511"/>
            <a:ext cx="2636897" cy="461665"/>
          </a:xfrm>
          <a:prstGeom prst="rect">
            <a:avLst/>
          </a:prstGeom>
          <a:noFill/>
        </p:spPr>
        <p:txBody>
          <a:bodyPr wrap="square" rtlCol="0">
            <a:spAutoFit/>
          </a:bodyPr>
          <a:lstStyle/>
          <a:p>
            <a:r>
              <a:rPr lang="sv-SE" sz="2400" dirty="0"/>
              <a:t>Positiva tankar</a:t>
            </a:r>
          </a:p>
        </p:txBody>
      </p:sp>
      <p:sp>
        <p:nvSpPr>
          <p:cNvPr id="10" name="textruta 9">
            <a:extLst>
              <a:ext uri="{FF2B5EF4-FFF2-40B4-BE49-F238E27FC236}">
                <a16:creationId xmlns:a16="http://schemas.microsoft.com/office/drawing/2014/main" id="{AB27EEC2-18C6-4F70-8AF8-EAE7699F9652}"/>
              </a:ext>
            </a:extLst>
          </p:cNvPr>
          <p:cNvSpPr txBox="1"/>
          <p:nvPr/>
        </p:nvSpPr>
        <p:spPr>
          <a:xfrm>
            <a:off x="6696776" y="3634511"/>
            <a:ext cx="3136262" cy="461665"/>
          </a:xfrm>
          <a:prstGeom prst="rect">
            <a:avLst/>
          </a:prstGeom>
          <a:noFill/>
        </p:spPr>
        <p:txBody>
          <a:bodyPr wrap="square" rtlCol="0">
            <a:spAutoFit/>
          </a:bodyPr>
          <a:lstStyle/>
          <a:p>
            <a:r>
              <a:rPr lang="sv-SE" sz="2400" dirty="0"/>
              <a:t>Positiva känslor</a:t>
            </a:r>
          </a:p>
        </p:txBody>
      </p:sp>
      <p:sp>
        <p:nvSpPr>
          <p:cNvPr id="11" name="Pil: vänster-höger 10">
            <a:extLst>
              <a:ext uri="{FF2B5EF4-FFF2-40B4-BE49-F238E27FC236}">
                <a16:creationId xmlns:a16="http://schemas.microsoft.com/office/drawing/2014/main" id="{0E42D64C-B108-40B2-A29F-7826C2843E44}"/>
              </a:ext>
            </a:extLst>
          </p:cNvPr>
          <p:cNvSpPr/>
          <p:nvPr/>
        </p:nvSpPr>
        <p:spPr>
          <a:xfrm>
            <a:off x="4515439" y="3403679"/>
            <a:ext cx="1965773" cy="98442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Tree>
    <p:extLst>
      <p:ext uri="{BB962C8B-B14F-4D97-AF65-F5344CB8AC3E}">
        <p14:creationId xmlns:p14="http://schemas.microsoft.com/office/powerpoint/2010/main" val="505863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8BEE2A-FDB2-AA05-76D2-001DC274EA43}"/>
              </a:ext>
            </a:extLst>
          </p:cNvPr>
          <p:cNvSpPr>
            <a:spLocks noGrp="1"/>
          </p:cNvSpPr>
          <p:nvPr>
            <p:ph type="title"/>
          </p:nvPr>
        </p:nvSpPr>
        <p:spPr/>
        <p:txBody>
          <a:bodyPr/>
          <a:lstStyle/>
          <a:p>
            <a:r>
              <a:rPr lang="sv-SE" dirty="0"/>
              <a:t>Träning för psykisk hälsa</a:t>
            </a:r>
          </a:p>
        </p:txBody>
      </p:sp>
      <p:pic>
        <p:nvPicPr>
          <p:cNvPr id="5" name="Bildobjekt 4">
            <a:extLst>
              <a:ext uri="{FF2B5EF4-FFF2-40B4-BE49-F238E27FC236}">
                <a16:creationId xmlns:a16="http://schemas.microsoft.com/office/drawing/2014/main" id="{78EE3925-B403-4486-BACE-E2ABEBAE32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7820" y="1734206"/>
            <a:ext cx="4586335" cy="2522484"/>
          </a:xfrm>
          <a:prstGeom prst="rect">
            <a:avLst/>
          </a:prstGeom>
        </p:spPr>
      </p:pic>
      <p:sp>
        <p:nvSpPr>
          <p:cNvPr id="6" name="textruta 5">
            <a:extLst>
              <a:ext uri="{FF2B5EF4-FFF2-40B4-BE49-F238E27FC236}">
                <a16:creationId xmlns:a16="http://schemas.microsoft.com/office/drawing/2014/main" id="{CC4BF733-053F-4C91-A6A9-17175719BD95}"/>
              </a:ext>
            </a:extLst>
          </p:cNvPr>
          <p:cNvSpPr txBox="1"/>
          <p:nvPr/>
        </p:nvSpPr>
        <p:spPr>
          <a:xfrm>
            <a:off x="6274676" y="1734206"/>
            <a:ext cx="5234152" cy="3083921"/>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sv-SE" sz="2000" dirty="0"/>
              <a:t>Känn igen dina känslor, ge dem plats</a:t>
            </a:r>
          </a:p>
          <a:p>
            <a:pPr marL="285750" indent="-285750">
              <a:lnSpc>
                <a:spcPct val="200000"/>
              </a:lnSpc>
              <a:buFont typeface="Arial" panose="020B0604020202020204" pitchFamily="34" charset="0"/>
              <a:buChar char="•"/>
            </a:pPr>
            <a:r>
              <a:rPr lang="sv-SE" sz="2000" dirty="0"/>
              <a:t>Jobba med dina tankar, ifrågasätt dem</a:t>
            </a:r>
          </a:p>
          <a:p>
            <a:pPr marL="285750" indent="-285750">
              <a:lnSpc>
                <a:spcPct val="200000"/>
              </a:lnSpc>
              <a:buFont typeface="Arial" panose="020B0604020202020204" pitchFamily="34" charset="0"/>
              <a:buChar char="•"/>
            </a:pPr>
            <a:r>
              <a:rPr lang="sv-SE" sz="2000" dirty="0"/>
              <a:t>Rör på kroppen, andningsövningar</a:t>
            </a:r>
          </a:p>
          <a:p>
            <a:pPr marL="285750" indent="-285750">
              <a:lnSpc>
                <a:spcPct val="200000"/>
              </a:lnSpc>
              <a:buFont typeface="Arial" panose="020B0604020202020204" pitchFamily="34" charset="0"/>
              <a:buChar char="•"/>
            </a:pPr>
            <a:r>
              <a:rPr lang="sv-SE" sz="2000" dirty="0"/>
              <a:t>Välj ditt beteende</a:t>
            </a:r>
          </a:p>
          <a:p>
            <a:pPr marL="285750" indent="-285750">
              <a:lnSpc>
                <a:spcPct val="200000"/>
              </a:lnSpc>
              <a:buFont typeface="Arial" panose="020B0604020202020204" pitchFamily="34" charset="0"/>
              <a:buChar char="•"/>
            </a:pPr>
            <a:endParaRPr lang="sv-SE" sz="2000" dirty="0"/>
          </a:p>
        </p:txBody>
      </p:sp>
    </p:spTree>
    <p:extLst>
      <p:ext uri="{BB962C8B-B14F-4D97-AF65-F5344CB8AC3E}">
        <p14:creationId xmlns:p14="http://schemas.microsoft.com/office/powerpoint/2010/main" val="495253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D286F1-3701-95AB-22B4-D7F37ACEC4E2}"/>
              </a:ext>
            </a:extLst>
          </p:cNvPr>
          <p:cNvSpPr>
            <a:spLocks noGrp="1"/>
          </p:cNvSpPr>
          <p:nvPr>
            <p:ph type="title"/>
          </p:nvPr>
        </p:nvSpPr>
        <p:spPr>
          <a:xfrm>
            <a:off x="886778" y="489602"/>
            <a:ext cx="10109670" cy="1298686"/>
          </a:xfrm>
        </p:spPr>
        <p:txBody>
          <a:bodyPr/>
          <a:lstStyle/>
          <a:p>
            <a:r>
              <a:rPr lang="sv-SE" b="0" dirty="0"/>
              <a:t>Reflektionsuppgift – Känslofokus</a:t>
            </a:r>
            <a:br>
              <a:rPr lang="sv-SE" b="0" dirty="0"/>
            </a:br>
            <a:r>
              <a:rPr lang="sv-SE" sz="2000" b="0" dirty="0"/>
              <a:t>– vad känner jag och vad behöver jag?</a:t>
            </a:r>
            <a:br>
              <a:rPr lang="sv-SE" b="0" dirty="0"/>
            </a:br>
            <a:endParaRPr lang="sv-SE" dirty="0"/>
          </a:p>
        </p:txBody>
      </p:sp>
      <p:grpSp>
        <p:nvGrpSpPr>
          <p:cNvPr id="6" name="Grupp 5">
            <a:extLst>
              <a:ext uri="{FF2B5EF4-FFF2-40B4-BE49-F238E27FC236}">
                <a16:creationId xmlns:a16="http://schemas.microsoft.com/office/drawing/2014/main" id="{4BC1D3E8-0587-4E8A-BCB9-CDD3260C388D}"/>
              </a:ext>
            </a:extLst>
          </p:cNvPr>
          <p:cNvGrpSpPr/>
          <p:nvPr/>
        </p:nvGrpSpPr>
        <p:grpSpPr>
          <a:xfrm>
            <a:off x="950734" y="1964083"/>
            <a:ext cx="3239762" cy="3716098"/>
            <a:chOff x="109001" y="1719799"/>
            <a:chExt cx="3778717" cy="4408498"/>
          </a:xfrm>
        </p:grpSpPr>
        <p:sp>
          <p:nvSpPr>
            <p:cNvPr id="4" name="Rektangel: rundade hörn 3">
              <a:extLst>
                <a:ext uri="{FF2B5EF4-FFF2-40B4-BE49-F238E27FC236}">
                  <a16:creationId xmlns:a16="http://schemas.microsoft.com/office/drawing/2014/main" id="{1C26B7DA-65EC-47A7-84B6-2EA475BA99D0}"/>
                </a:ext>
              </a:extLst>
            </p:cNvPr>
            <p:cNvSpPr/>
            <p:nvPr/>
          </p:nvSpPr>
          <p:spPr>
            <a:xfrm>
              <a:off x="109001" y="1719799"/>
              <a:ext cx="3603100" cy="44084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5" name="Bild 4" descr="Argt ansikte, kontur med hel fyllning">
              <a:extLst>
                <a:ext uri="{FF2B5EF4-FFF2-40B4-BE49-F238E27FC236}">
                  <a16:creationId xmlns:a16="http://schemas.microsoft.com/office/drawing/2014/main" id="{67B4D740-2D2A-3CB1-A48E-17256CA37C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5023" y="1803412"/>
              <a:ext cx="914400" cy="914400"/>
            </a:xfrm>
            <a:prstGeom prst="rect">
              <a:avLst/>
            </a:prstGeom>
          </p:spPr>
        </p:pic>
        <p:pic>
          <p:nvPicPr>
            <p:cNvPr id="7" name="Bild 6" descr="Ansikte som blinkar, kontur med hel fyllning">
              <a:extLst>
                <a:ext uri="{FF2B5EF4-FFF2-40B4-BE49-F238E27FC236}">
                  <a16:creationId xmlns:a16="http://schemas.microsoft.com/office/drawing/2014/main" id="{29E1CB2A-C216-9997-D65E-2A77A79750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2385" y="5151511"/>
              <a:ext cx="914400" cy="914400"/>
            </a:xfrm>
            <a:prstGeom prst="rect">
              <a:avLst/>
            </a:prstGeom>
          </p:spPr>
        </p:pic>
        <p:pic>
          <p:nvPicPr>
            <p:cNvPr id="9" name="Bild 8" descr="Oroligt ansikte, kontur med hel fyllning">
              <a:extLst>
                <a:ext uri="{FF2B5EF4-FFF2-40B4-BE49-F238E27FC236}">
                  <a16:creationId xmlns:a16="http://schemas.microsoft.com/office/drawing/2014/main" id="{2A6FFEEB-17D4-3254-0CEA-BBB94813182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14215" y="3007253"/>
              <a:ext cx="914400" cy="914400"/>
            </a:xfrm>
            <a:prstGeom prst="rect">
              <a:avLst/>
            </a:prstGeom>
          </p:spPr>
        </p:pic>
        <p:pic>
          <p:nvPicPr>
            <p:cNvPr id="13" name="Bild 12" descr="Förvirrat ansikte, kontur med hel fyllning">
              <a:extLst>
                <a:ext uri="{FF2B5EF4-FFF2-40B4-BE49-F238E27FC236}">
                  <a16:creationId xmlns:a16="http://schemas.microsoft.com/office/drawing/2014/main" id="{B6F7756A-1DFC-9F5A-72B8-985C83FFA30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83553" y="1820217"/>
              <a:ext cx="914400" cy="914400"/>
            </a:xfrm>
            <a:prstGeom prst="rect">
              <a:avLst/>
            </a:prstGeom>
          </p:spPr>
        </p:pic>
        <p:pic>
          <p:nvPicPr>
            <p:cNvPr id="15" name="Bild 14" descr="Förälskat ansikte, kontur med hel fyllning">
              <a:extLst>
                <a:ext uri="{FF2B5EF4-FFF2-40B4-BE49-F238E27FC236}">
                  <a16:creationId xmlns:a16="http://schemas.microsoft.com/office/drawing/2014/main" id="{F0AA1CBD-3194-BEFE-3D7D-0C9232F124C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3045" y="4086051"/>
              <a:ext cx="914400" cy="914400"/>
            </a:xfrm>
            <a:prstGeom prst="rect">
              <a:avLst/>
            </a:prstGeom>
          </p:spPr>
        </p:pic>
        <p:pic>
          <p:nvPicPr>
            <p:cNvPr id="17" name="Bild 16" descr="Änglaansikte, kontur med hel fyllning">
              <a:extLst>
                <a:ext uri="{FF2B5EF4-FFF2-40B4-BE49-F238E27FC236}">
                  <a16:creationId xmlns:a16="http://schemas.microsoft.com/office/drawing/2014/main" id="{B3242231-6182-B7E8-BF40-25AF4B2E1D9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404568" y="3027074"/>
              <a:ext cx="914400" cy="914400"/>
            </a:xfrm>
            <a:prstGeom prst="rect">
              <a:avLst/>
            </a:prstGeom>
          </p:spPr>
        </p:pic>
        <p:pic>
          <p:nvPicPr>
            <p:cNvPr id="19" name="Bild 18" descr="Nervöst ansikte, kontur med hel fyllning">
              <a:extLst>
                <a:ext uri="{FF2B5EF4-FFF2-40B4-BE49-F238E27FC236}">
                  <a16:creationId xmlns:a16="http://schemas.microsoft.com/office/drawing/2014/main" id="{06712AE7-54E8-2ED9-663A-0D53FED666F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34365" y="3007253"/>
              <a:ext cx="914400" cy="914400"/>
            </a:xfrm>
            <a:prstGeom prst="rect">
              <a:avLst/>
            </a:prstGeom>
          </p:spPr>
        </p:pic>
        <p:pic>
          <p:nvPicPr>
            <p:cNvPr id="21" name="Bild 20" descr="Förvånat ansikte, kontur med hel fyllning">
              <a:extLst>
                <a:ext uri="{FF2B5EF4-FFF2-40B4-BE49-F238E27FC236}">
                  <a16:creationId xmlns:a16="http://schemas.microsoft.com/office/drawing/2014/main" id="{C5731A14-FDF8-76EA-2F26-8059EE56103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412083" y="4086051"/>
              <a:ext cx="914400" cy="914400"/>
            </a:xfrm>
            <a:prstGeom prst="rect">
              <a:avLst/>
            </a:prstGeom>
          </p:spPr>
        </p:pic>
        <p:pic>
          <p:nvPicPr>
            <p:cNvPr id="23" name="Bild 22" descr="Ansikte med tunga, kontur med hel fyllning">
              <a:extLst>
                <a:ext uri="{FF2B5EF4-FFF2-40B4-BE49-F238E27FC236}">
                  <a16:creationId xmlns:a16="http://schemas.microsoft.com/office/drawing/2014/main" id="{01313AC6-3A31-0B6B-4E90-A3C33652B89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414215" y="5164849"/>
              <a:ext cx="914400" cy="914400"/>
            </a:xfrm>
            <a:prstGeom prst="rect">
              <a:avLst/>
            </a:prstGeom>
          </p:spPr>
        </p:pic>
        <p:pic>
          <p:nvPicPr>
            <p:cNvPr id="25" name="Bild 24" descr="Gråtande ansikte, kontur med hel fyllning">
              <a:extLst>
                <a:ext uri="{FF2B5EF4-FFF2-40B4-BE49-F238E27FC236}">
                  <a16:creationId xmlns:a16="http://schemas.microsoft.com/office/drawing/2014/main" id="{94048608-059A-7046-3EB5-74A0EFA2A43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414215" y="4086051"/>
              <a:ext cx="914400" cy="914400"/>
            </a:xfrm>
            <a:prstGeom prst="rect">
              <a:avLst/>
            </a:prstGeom>
          </p:spPr>
        </p:pic>
        <p:pic>
          <p:nvPicPr>
            <p:cNvPr id="27" name="Bild 26" descr="Ansikte med solglasögon, kontur med hel fyllning">
              <a:extLst>
                <a:ext uri="{FF2B5EF4-FFF2-40B4-BE49-F238E27FC236}">
                  <a16:creationId xmlns:a16="http://schemas.microsoft.com/office/drawing/2014/main" id="{12149316-CDBA-6CA6-8A48-A593A62DAA83}"/>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412083" y="1836878"/>
              <a:ext cx="914400" cy="914400"/>
            </a:xfrm>
            <a:prstGeom prst="rect">
              <a:avLst/>
            </a:prstGeom>
          </p:spPr>
        </p:pic>
        <p:sp>
          <p:nvSpPr>
            <p:cNvPr id="8" name="textruta 7">
              <a:extLst>
                <a:ext uri="{FF2B5EF4-FFF2-40B4-BE49-F238E27FC236}">
                  <a16:creationId xmlns:a16="http://schemas.microsoft.com/office/drawing/2014/main" id="{8529D838-7C61-48EF-B407-DB0E08E29E59}"/>
                </a:ext>
              </a:extLst>
            </p:cNvPr>
            <p:cNvSpPr txBox="1"/>
            <p:nvPr/>
          </p:nvSpPr>
          <p:spPr>
            <a:xfrm>
              <a:off x="2631927" y="5298883"/>
              <a:ext cx="1255791" cy="646331"/>
            </a:xfrm>
            <a:prstGeom prst="rect">
              <a:avLst/>
            </a:prstGeom>
            <a:noFill/>
          </p:spPr>
          <p:txBody>
            <a:bodyPr wrap="square" rtlCol="0">
              <a:spAutoFit/>
            </a:bodyPr>
            <a:lstStyle/>
            <a:p>
              <a:r>
                <a:rPr lang="sv-SE" sz="3600" dirty="0"/>
                <a:t>?</a:t>
              </a:r>
            </a:p>
          </p:txBody>
        </p:sp>
      </p:grpSp>
      <p:sp>
        <p:nvSpPr>
          <p:cNvPr id="10" name="textruta 9">
            <a:extLst>
              <a:ext uri="{FF2B5EF4-FFF2-40B4-BE49-F238E27FC236}">
                <a16:creationId xmlns:a16="http://schemas.microsoft.com/office/drawing/2014/main" id="{F04EA7E8-56AB-4C00-B8DA-A200368826CB}"/>
              </a:ext>
            </a:extLst>
          </p:cNvPr>
          <p:cNvSpPr txBox="1"/>
          <p:nvPr/>
        </p:nvSpPr>
        <p:spPr>
          <a:xfrm>
            <a:off x="4808170" y="2008559"/>
            <a:ext cx="5165450" cy="4031873"/>
          </a:xfrm>
          <a:prstGeom prst="rect">
            <a:avLst/>
          </a:prstGeom>
          <a:noFill/>
        </p:spPr>
        <p:txBody>
          <a:bodyPr wrap="square" rtlCol="0">
            <a:spAutoFit/>
          </a:bodyPr>
          <a:lstStyle/>
          <a:p>
            <a:r>
              <a:rPr lang="sv-SE" sz="2400" b="1" dirty="0"/>
              <a:t>Steg 1 Gör själv (fundera, skriv)</a:t>
            </a:r>
          </a:p>
          <a:p>
            <a:r>
              <a:rPr lang="sv-SE" sz="2400" dirty="0"/>
              <a:t>Välj en situation.</a:t>
            </a:r>
          </a:p>
          <a:p>
            <a:pPr marL="342900" indent="-342900">
              <a:buFont typeface="Arial" panose="020B0604020202020204" pitchFamily="34" charset="0"/>
              <a:buChar char="•"/>
            </a:pPr>
            <a:r>
              <a:rPr lang="sv-SE" sz="2000" dirty="0"/>
              <a:t>Vad hände?</a:t>
            </a:r>
          </a:p>
          <a:p>
            <a:pPr marL="342900" indent="-342900">
              <a:buFont typeface="Arial" panose="020B0604020202020204" pitchFamily="34" charset="0"/>
              <a:buChar char="•"/>
            </a:pPr>
            <a:r>
              <a:rPr lang="sv-SE" sz="2000" dirty="0"/>
              <a:t>Hur kändes det?</a:t>
            </a:r>
          </a:p>
          <a:p>
            <a:pPr marL="342900" indent="-342900">
              <a:buFont typeface="Arial" panose="020B0604020202020204" pitchFamily="34" charset="0"/>
              <a:buChar char="•"/>
            </a:pPr>
            <a:r>
              <a:rPr lang="sv-SE" sz="2000" dirty="0"/>
              <a:t>Hur reagerade jag?</a:t>
            </a:r>
          </a:p>
          <a:p>
            <a:pPr marL="342900" indent="-342900">
              <a:buFont typeface="Arial" panose="020B0604020202020204" pitchFamily="34" charset="0"/>
              <a:buChar char="•"/>
            </a:pPr>
            <a:r>
              <a:rPr lang="sv-SE" sz="2000" dirty="0"/>
              <a:t>Vad hade jag behövt?</a:t>
            </a:r>
          </a:p>
          <a:p>
            <a:pPr marL="342900" indent="-342900">
              <a:buFont typeface="Arial" panose="020B0604020202020204" pitchFamily="34" charset="0"/>
              <a:buChar char="•"/>
            </a:pPr>
            <a:r>
              <a:rPr lang="sv-SE" sz="2000" dirty="0"/>
              <a:t>Om situationen upprepas, </a:t>
            </a:r>
            <a:br>
              <a:rPr lang="sv-SE" sz="2000" dirty="0"/>
            </a:br>
            <a:r>
              <a:rPr lang="sv-SE" sz="2000" dirty="0"/>
              <a:t>vad kan jag göra annorlunda?</a:t>
            </a:r>
          </a:p>
          <a:p>
            <a:endParaRPr lang="sv-SE" sz="2400" dirty="0"/>
          </a:p>
          <a:p>
            <a:r>
              <a:rPr lang="sv-SE" sz="2400" b="1" dirty="0"/>
              <a:t>Steg 2 Reflektera (inlämning)</a:t>
            </a:r>
            <a:r>
              <a:rPr lang="sv-SE" sz="2400" dirty="0"/>
              <a:t>:</a:t>
            </a:r>
          </a:p>
          <a:p>
            <a:pPr marL="342900" indent="-342900">
              <a:buFont typeface="Arial" panose="020B0604020202020204" pitchFamily="34" charset="0"/>
              <a:buChar char="•"/>
            </a:pPr>
            <a:r>
              <a:rPr lang="sv-SE" sz="2000" dirty="0"/>
              <a:t>Hur gjorde du övningen?</a:t>
            </a:r>
          </a:p>
          <a:p>
            <a:pPr marL="342900" indent="-342900">
              <a:buFont typeface="Arial" panose="020B0604020202020204" pitchFamily="34" charset="0"/>
              <a:buChar char="•"/>
            </a:pPr>
            <a:r>
              <a:rPr lang="sv-SE" sz="2000" dirty="0"/>
              <a:t>Vad tänker du om övningen?</a:t>
            </a:r>
          </a:p>
        </p:txBody>
      </p:sp>
      <p:sp>
        <p:nvSpPr>
          <p:cNvPr id="3" name="Pratbubbla: oval 2">
            <a:extLst>
              <a:ext uri="{FF2B5EF4-FFF2-40B4-BE49-F238E27FC236}">
                <a16:creationId xmlns:a16="http://schemas.microsoft.com/office/drawing/2014/main" id="{DB3B12B2-F205-4A72-8927-175CD3CC0DC1}"/>
              </a:ext>
            </a:extLst>
          </p:cNvPr>
          <p:cNvSpPr/>
          <p:nvPr/>
        </p:nvSpPr>
        <p:spPr>
          <a:xfrm>
            <a:off x="7309144" y="137775"/>
            <a:ext cx="3323689" cy="1505829"/>
          </a:xfrm>
          <a:prstGeom prst="wedgeEllipseCallout">
            <a:avLst>
              <a:gd name="adj1" fmla="val -44518"/>
              <a:gd name="adj2" fmla="val 58076"/>
            </a:avLst>
          </a:prstGeom>
          <a:solidFill>
            <a:srgbClr val="C00000">
              <a:alpha val="50000"/>
            </a:srgb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2400" dirty="0"/>
              <a:t>Se arbetsblad!</a:t>
            </a:r>
          </a:p>
        </p:txBody>
      </p:sp>
    </p:spTree>
    <p:extLst>
      <p:ext uri="{BB962C8B-B14F-4D97-AF65-F5344CB8AC3E}">
        <p14:creationId xmlns:p14="http://schemas.microsoft.com/office/powerpoint/2010/main" val="1481547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544593-7C0D-4C8E-9E13-6D36B44CECE6}"/>
              </a:ext>
            </a:extLst>
          </p:cNvPr>
          <p:cNvSpPr>
            <a:spLocks noGrp="1"/>
          </p:cNvSpPr>
          <p:nvPr>
            <p:ph type="title"/>
          </p:nvPr>
        </p:nvSpPr>
        <p:spPr/>
        <p:txBody>
          <a:bodyPr/>
          <a:lstStyle/>
          <a:p>
            <a:r>
              <a:rPr lang="sv-SE" dirty="0"/>
              <a:t>Hängde du med?</a:t>
            </a:r>
          </a:p>
        </p:txBody>
      </p:sp>
      <p:sp>
        <p:nvSpPr>
          <p:cNvPr id="3" name="Platshållare för innehåll 2">
            <a:extLst>
              <a:ext uri="{FF2B5EF4-FFF2-40B4-BE49-F238E27FC236}">
                <a16:creationId xmlns:a16="http://schemas.microsoft.com/office/drawing/2014/main" id="{AD595C60-F9B3-4D00-A73C-EB188A823C34}"/>
              </a:ext>
            </a:extLst>
          </p:cNvPr>
          <p:cNvSpPr>
            <a:spLocks noGrp="1"/>
          </p:cNvSpPr>
          <p:nvPr>
            <p:ph sz="quarter" idx="13"/>
          </p:nvPr>
        </p:nvSpPr>
        <p:spPr/>
        <p:txBody>
          <a:bodyPr/>
          <a:lstStyle/>
          <a:p>
            <a:pPr marL="342900" indent="-342900">
              <a:lnSpc>
                <a:spcPct val="150000"/>
              </a:lnSpc>
              <a:buFont typeface="+mj-lt"/>
              <a:buAutoNum type="arabicPeriod"/>
            </a:pPr>
            <a:r>
              <a:rPr lang="sv-SE" dirty="0"/>
              <a:t>Ge exempel på känslor och ge evolutionära förklaringar till varför vi har dem.</a:t>
            </a:r>
          </a:p>
          <a:p>
            <a:pPr marL="342900" indent="-342900">
              <a:lnSpc>
                <a:spcPct val="150000"/>
              </a:lnSpc>
              <a:buFont typeface="+mj-lt"/>
              <a:buAutoNum type="arabicPeriod"/>
            </a:pPr>
            <a:r>
              <a:rPr lang="sv-SE" dirty="0"/>
              <a:t>Hur kan man studera vad som händer i kroppen vid olika känslor?</a:t>
            </a:r>
          </a:p>
          <a:p>
            <a:pPr marL="342900" indent="-342900">
              <a:lnSpc>
                <a:spcPct val="150000"/>
              </a:lnSpc>
              <a:buFont typeface="+mj-lt"/>
              <a:buAutoNum type="arabicPeriod"/>
            </a:pPr>
            <a:r>
              <a:rPr lang="sv-SE" dirty="0"/>
              <a:t>Ge exempel på kemiska ämnen som har betydelse för olika känslor?</a:t>
            </a:r>
          </a:p>
          <a:p>
            <a:pPr marL="342900" indent="-342900">
              <a:lnSpc>
                <a:spcPct val="150000"/>
              </a:lnSpc>
              <a:buFont typeface="+mj-lt"/>
              <a:buAutoNum type="arabicPeriod"/>
            </a:pPr>
            <a:r>
              <a:rPr lang="sv-SE" dirty="0"/>
              <a:t>Finns det några särskilda delar i hjärnan som är viktiga för känslor?</a:t>
            </a:r>
          </a:p>
          <a:p>
            <a:pPr marL="342900" indent="-342900">
              <a:lnSpc>
                <a:spcPct val="150000"/>
              </a:lnSpc>
              <a:buFont typeface="+mj-lt"/>
              <a:buAutoNum type="arabicPeriod"/>
            </a:pPr>
            <a:r>
              <a:rPr lang="sv-SE" dirty="0"/>
              <a:t>Vad är det för skillnad mellan en förnimmelse och en känsla?</a:t>
            </a:r>
          </a:p>
          <a:p>
            <a:pPr marL="342900" indent="-342900">
              <a:lnSpc>
                <a:spcPct val="150000"/>
              </a:lnSpc>
              <a:buFont typeface="+mj-lt"/>
              <a:buAutoNum type="arabicPeriod"/>
            </a:pPr>
            <a:r>
              <a:rPr lang="sv-SE" dirty="0"/>
              <a:t>Hur kan två personer som gör samma sak uppleva helt olika känslor?</a:t>
            </a:r>
          </a:p>
          <a:p>
            <a:endParaRPr lang="sv-SE" dirty="0"/>
          </a:p>
          <a:p>
            <a:endParaRPr lang="sv-SE" dirty="0"/>
          </a:p>
        </p:txBody>
      </p:sp>
    </p:spTree>
    <p:extLst>
      <p:ext uri="{BB962C8B-B14F-4D97-AF65-F5344CB8AC3E}">
        <p14:creationId xmlns:p14="http://schemas.microsoft.com/office/powerpoint/2010/main" val="1050796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60F67A-C6E8-492D-8EE0-51FFCF3E6341}"/>
              </a:ext>
            </a:extLst>
          </p:cNvPr>
          <p:cNvSpPr>
            <a:spLocks noGrp="1"/>
          </p:cNvSpPr>
          <p:nvPr>
            <p:ph type="title"/>
          </p:nvPr>
        </p:nvSpPr>
        <p:spPr>
          <a:xfrm>
            <a:off x="195616" y="304000"/>
            <a:ext cx="9472971" cy="716142"/>
          </a:xfrm>
        </p:spPr>
        <p:txBody>
          <a:bodyPr/>
          <a:lstStyle/>
          <a:p>
            <a:r>
              <a:rPr lang="sv-SE" dirty="0"/>
              <a:t>Hur många känslor finns det? Syns de utanpå?</a:t>
            </a:r>
          </a:p>
        </p:txBody>
      </p:sp>
      <p:pic>
        <p:nvPicPr>
          <p:cNvPr id="5" name="Platshållare för innehåll 4">
            <a:extLst>
              <a:ext uri="{FF2B5EF4-FFF2-40B4-BE49-F238E27FC236}">
                <a16:creationId xmlns:a16="http://schemas.microsoft.com/office/drawing/2014/main" id="{B20700EF-A1BF-4D2B-B64A-CDBBF25FD79E}"/>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195616" y="1682468"/>
            <a:ext cx="3546543" cy="2363439"/>
          </a:xfrm>
        </p:spPr>
      </p:pic>
      <p:pic>
        <p:nvPicPr>
          <p:cNvPr id="7" name="Bildobjekt 6">
            <a:extLst>
              <a:ext uri="{FF2B5EF4-FFF2-40B4-BE49-F238E27FC236}">
                <a16:creationId xmlns:a16="http://schemas.microsoft.com/office/drawing/2014/main" id="{4A4D4EBF-BC0E-444E-B782-4DE2DCC8FA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79926" y="4205370"/>
            <a:ext cx="2348630" cy="2348630"/>
          </a:xfrm>
          <a:prstGeom prst="rect">
            <a:avLst/>
          </a:prstGeom>
        </p:spPr>
      </p:pic>
      <p:pic>
        <p:nvPicPr>
          <p:cNvPr id="9" name="Bildobjekt 8">
            <a:extLst>
              <a:ext uri="{FF2B5EF4-FFF2-40B4-BE49-F238E27FC236}">
                <a16:creationId xmlns:a16="http://schemas.microsoft.com/office/drawing/2014/main" id="{26187434-63E8-4EE9-BA2B-011CE49173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5616" y="4175620"/>
            <a:ext cx="2448838" cy="2378380"/>
          </a:xfrm>
          <a:prstGeom prst="rect">
            <a:avLst/>
          </a:prstGeom>
        </p:spPr>
      </p:pic>
      <p:pic>
        <p:nvPicPr>
          <p:cNvPr id="11" name="Bildobjekt 10">
            <a:extLst>
              <a:ext uri="{FF2B5EF4-FFF2-40B4-BE49-F238E27FC236}">
                <a16:creationId xmlns:a16="http://schemas.microsoft.com/office/drawing/2014/main" id="{0A2C3E74-C402-4A55-A55C-EEC3580C2BB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48838" y="1682468"/>
            <a:ext cx="2254684" cy="2348630"/>
          </a:xfrm>
          <a:prstGeom prst="rect">
            <a:avLst/>
          </a:prstGeom>
        </p:spPr>
      </p:pic>
      <p:pic>
        <p:nvPicPr>
          <p:cNvPr id="13" name="Bildobjekt 12">
            <a:extLst>
              <a:ext uri="{FF2B5EF4-FFF2-40B4-BE49-F238E27FC236}">
                <a16:creationId xmlns:a16="http://schemas.microsoft.com/office/drawing/2014/main" id="{9588FE48-83F2-4BE8-8572-5B4D83761E5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410201" y="1667659"/>
            <a:ext cx="2547036" cy="2363439"/>
          </a:xfrm>
          <a:prstGeom prst="rect">
            <a:avLst/>
          </a:prstGeom>
        </p:spPr>
      </p:pic>
      <p:pic>
        <p:nvPicPr>
          <p:cNvPr id="15" name="Bildobjekt 14">
            <a:extLst>
              <a:ext uri="{FF2B5EF4-FFF2-40B4-BE49-F238E27FC236}">
                <a16:creationId xmlns:a16="http://schemas.microsoft.com/office/drawing/2014/main" id="{FD8E95AA-DA3A-4F21-B9C8-38E4E8668D8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428354" y="4190495"/>
            <a:ext cx="2277070" cy="2348630"/>
          </a:xfrm>
          <a:prstGeom prst="rect">
            <a:avLst/>
          </a:prstGeom>
        </p:spPr>
      </p:pic>
      <p:sp>
        <p:nvSpPr>
          <p:cNvPr id="10" name="Rubrik 1">
            <a:extLst>
              <a:ext uri="{FF2B5EF4-FFF2-40B4-BE49-F238E27FC236}">
                <a16:creationId xmlns:a16="http://schemas.microsoft.com/office/drawing/2014/main" id="{D3605A6E-8BB4-4BDC-93E4-6D127D6A1296}"/>
              </a:ext>
            </a:extLst>
          </p:cNvPr>
          <p:cNvSpPr txBox="1">
            <a:spLocks/>
          </p:cNvSpPr>
          <p:nvPr/>
        </p:nvSpPr>
        <p:spPr>
          <a:xfrm>
            <a:off x="7905222" y="4138258"/>
            <a:ext cx="4014537" cy="1011290"/>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dirty="0"/>
              <a:t>Hur känns de inuti?</a:t>
            </a:r>
          </a:p>
          <a:p>
            <a:r>
              <a:rPr lang="sv-SE" dirty="0"/>
              <a:t>Varför har vi dem?</a:t>
            </a:r>
          </a:p>
        </p:txBody>
      </p:sp>
    </p:spTree>
    <p:extLst>
      <p:ext uri="{BB962C8B-B14F-4D97-AF65-F5344CB8AC3E}">
        <p14:creationId xmlns:p14="http://schemas.microsoft.com/office/powerpoint/2010/main" val="902769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4BBD6-2005-FFF0-0736-DA2BDAB5FEA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9D15D33-96D2-8364-3846-BC98F9B9B37C}"/>
              </a:ext>
            </a:extLst>
          </p:cNvPr>
          <p:cNvSpPr>
            <a:spLocks noGrp="1"/>
          </p:cNvSpPr>
          <p:nvPr>
            <p:ph type="title"/>
          </p:nvPr>
        </p:nvSpPr>
        <p:spPr/>
        <p:txBody>
          <a:bodyPr/>
          <a:lstStyle/>
          <a:p>
            <a:r>
              <a:rPr lang="sv-SE" dirty="0"/>
              <a:t>Känslor är inre tillstånd</a:t>
            </a:r>
          </a:p>
        </p:txBody>
      </p:sp>
      <p:sp>
        <p:nvSpPr>
          <p:cNvPr id="3" name="Platshållare för innehåll 2">
            <a:extLst>
              <a:ext uri="{FF2B5EF4-FFF2-40B4-BE49-F238E27FC236}">
                <a16:creationId xmlns:a16="http://schemas.microsoft.com/office/drawing/2014/main" id="{579164C5-AED8-CD62-D038-150BF06B241F}"/>
              </a:ext>
            </a:extLst>
          </p:cNvPr>
          <p:cNvSpPr>
            <a:spLocks noGrp="1"/>
          </p:cNvSpPr>
          <p:nvPr>
            <p:ph sz="quarter" idx="13"/>
          </p:nvPr>
        </p:nvSpPr>
        <p:spPr>
          <a:xfrm>
            <a:off x="1011129" y="5306848"/>
            <a:ext cx="7018636" cy="1197329"/>
          </a:xfrm>
        </p:spPr>
        <p:txBody>
          <a:bodyPr/>
          <a:lstStyle/>
          <a:p>
            <a:pPr marL="0" indent="0">
              <a:buNone/>
            </a:pPr>
            <a:r>
              <a:rPr lang="sv-SE" b="1" dirty="0"/>
              <a:t>”Kombinationskänslor”:</a:t>
            </a:r>
          </a:p>
          <a:p>
            <a:pPr marL="0" indent="0">
              <a:buNone/>
            </a:pPr>
            <a:r>
              <a:rPr lang="sv-SE" dirty="0"/>
              <a:t>Svartsjuka (rädsla + ilska), Skam, Skuld, Besvikelse, Ångest, </a:t>
            </a:r>
          </a:p>
          <a:p>
            <a:pPr marL="0" indent="0">
              <a:buNone/>
            </a:pPr>
            <a:r>
              <a:rPr lang="sv-SE" dirty="0"/>
              <a:t>Kärlek (glädje, tillit, omtanke, intresse), Tacksamhet, Trygghet</a:t>
            </a:r>
          </a:p>
        </p:txBody>
      </p:sp>
      <p:graphicFrame>
        <p:nvGraphicFramePr>
          <p:cNvPr id="4" name="Tabell 3">
            <a:extLst>
              <a:ext uri="{FF2B5EF4-FFF2-40B4-BE49-F238E27FC236}">
                <a16:creationId xmlns:a16="http://schemas.microsoft.com/office/drawing/2014/main" id="{C5302414-34C1-46F3-B897-12E2433EE973}"/>
              </a:ext>
            </a:extLst>
          </p:cNvPr>
          <p:cNvGraphicFramePr>
            <a:graphicFrameLocks noGrp="1"/>
          </p:cNvGraphicFramePr>
          <p:nvPr>
            <p:extLst>
              <p:ext uri="{D42A27DB-BD31-4B8C-83A1-F6EECF244321}">
                <p14:modId xmlns:p14="http://schemas.microsoft.com/office/powerpoint/2010/main" val="4031075861"/>
              </p:ext>
            </p:extLst>
          </p:nvPr>
        </p:nvGraphicFramePr>
        <p:xfrm>
          <a:off x="1011129" y="1576783"/>
          <a:ext cx="7018636" cy="2595880"/>
        </p:xfrm>
        <a:graphic>
          <a:graphicData uri="http://schemas.openxmlformats.org/drawingml/2006/table">
            <a:tbl>
              <a:tblPr firstRow="1" bandRow="1">
                <a:tableStyleId>{5C22544A-7EE6-4342-B048-85BDC9FD1C3A}</a:tableStyleId>
              </a:tblPr>
              <a:tblGrid>
                <a:gridCol w="1847200">
                  <a:extLst>
                    <a:ext uri="{9D8B030D-6E8A-4147-A177-3AD203B41FA5}">
                      <a16:colId xmlns:a16="http://schemas.microsoft.com/office/drawing/2014/main" val="2588349159"/>
                    </a:ext>
                  </a:extLst>
                </a:gridCol>
                <a:gridCol w="5171436">
                  <a:extLst>
                    <a:ext uri="{9D8B030D-6E8A-4147-A177-3AD203B41FA5}">
                      <a16:colId xmlns:a16="http://schemas.microsoft.com/office/drawing/2014/main" val="3238173039"/>
                    </a:ext>
                  </a:extLst>
                </a:gridCol>
              </a:tblGrid>
              <a:tr h="370840">
                <a:tc>
                  <a:txBody>
                    <a:bodyPr/>
                    <a:lstStyle/>
                    <a:p>
                      <a:r>
                        <a:rPr lang="sv-SE" dirty="0"/>
                        <a:t>”Grundkänslor”</a:t>
                      </a:r>
                    </a:p>
                  </a:txBody>
                  <a:tcPr>
                    <a:solidFill>
                      <a:schemeClr val="bg1">
                        <a:lumMod val="65000"/>
                      </a:schemeClr>
                    </a:solidFill>
                  </a:tcPr>
                </a:tc>
                <a:tc>
                  <a:txBody>
                    <a:bodyPr/>
                    <a:lstStyle/>
                    <a:p>
                      <a:r>
                        <a:rPr lang="sv-SE" dirty="0"/>
                        <a:t>Spektrum</a:t>
                      </a:r>
                    </a:p>
                  </a:txBody>
                  <a:tcPr>
                    <a:solidFill>
                      <a:schemeClr val="bg1">
                        <a:lumMod val="65000"/>
                      </a:schemeClr>
                    </a:solidFill>
                  </a:tcPr>
                </a:tc>
                <a:extLst>
                  <a:ext uri="{0D108BD9-81ED-4DB2-BD59-A6C34878D82A}">
                    <a16:rowId xmlns:a16="http://schemas.microsoft.com/office/drawing/2014/main" val="3713392340"/>
                  </a:ext>
                </a:extLst>
              </a:tr>
              <a:tr h="370840">
                <a:tc>
                  <a:txBody>
                    <a:bodyPr/>
                    <a:lstStyle/>
                    <a:p>
                      <a:r>
                        <a:rPr lang="sv-SE" dirty="0"/>
                        <a:t>Rädsla</a:t>
                      </a:r>
                    </a:p>
                  </a:txBody>
                  <a:tcPr/>
                </a:tc>
                <a:tc>
                  <a:txBody>
                    <a:bodyPr/>
                    <a:lstStyle/>
                    <a:p>
                      <a:r>
                        <a:rPr lang="sv-SE" dirty="0"/>
                        <a:t>nervös – rädd - panikslagen</a:t>
                      </a:r>
                    </a:p>
                  </a:txBody>
                  <a:tcPr/>
                </a:tc>
                <a:extLst>
                  <a:ext uri="{0D108BD9-81ED-4DB2-BD59-A6C34878D82A}">
                    <a16:rowId xmlns:a16="http://schemas.microsoft.com/office/drawing/2014/main" val="3294871271"/>
                  </a:ext>
                </a:extLst>
              </a:tr>
              <a:tr h="370840">
                <a:tc>
                  <a:txBody>
                    <a:bodyPr/>
                    <a:lstStyle/>
                    <a:p>
                      <a:r>
                        <a:rPr lang="sv-SE" dirty="0"/>
                        <a:t>Ilska</a:t>
                      </a:r>
                    </a:p>
                  </a:txBody>
                  <a:tcPr/>
                </a:tc>
                <a:tc>
                  <a:txBody>
                    <a:bodyPr/>
                    <a:lstStyle/>
                    <a:p>
                      <a:r>
                        <a:rPr lang="sv-SE" dirty="0"/>
                        <a:t>irriterad – arg - rasande</a:t>
                      </a:r>
                    </a:p>
                  </a:txBody>
                  <a:tcPr/>
                </a:tc>
                <a:extLst>
                  <a:ext uri="{0D108BD9-81ED-4DB2-BD59-A6C34878D82A}">
                    <a16:rowId xmlns:a16="http://schemas.microsoft.com/office/drawing/2014/main" val="1313351263"/>
                  </a:ext>
                </a:extLst>
              </a:tr>
              <a:tr h="370840">
                <a:tc>
                  <a:txBody>
                    <a:bodyPr/>
                    <a:lstStyle/>
                    <a:p>
                      <a:r>
                        <a:rPr lang="sv-SE" dirty="0"/>
                        <a:t>Glädje</a:t>
                      </a:r>
                    </a:p>
                  </a:txBody>
                  <a:tcPr/>
                </a:tc>
                <a:tc>
                  <a:txBody>
                    <a:bodyPr/>
                    <a:lstStyle/>
                    <a:p>
                      <a:r>
                        <a:rPr lang="sv-SE" dirty="0"/>
                        <a:t>glad – lycklig - euforisk</a:t>
                      </a:r>
                    </a:p>
                  </a:txBody>
                  <a:tcPr/>
                </a:tc>
                <a:extLst>
                  <a:ext uri="{0D108BD9-81ED-4DB2-BD59-A6C34878D82A}">
                    <a16:rowId xmlns:a16="http://schemas.microsoft.com/office/drawing/2014/main" val="1791204045"/>
                  </a:ext>
                </a:extLst>
              </a:tr>
              <a:tr h="370840">
                <a:tc>
                  <a:txBody>
                    <a:bodyPr/>
                    <a:lstStyle/>
                    <a:p>
                      <a:r>
                        <a:rPr lang="sv-SE" dirty="0"/>
                        <a:t>Sorg</a:t>
                      </a:r>
                    </a:p>
                  </a:txBody>
                  <a:tcPr/>
                </a:tc>
                <a:tc>
                  <a:txBody>
                    <a:bodyPr/>
                    <a:lstStyle/>
                    <a:p>
                      <a:r>
                        <a:rPr lang="sv-SE" dirty="0"/>
                        <a:t>nere – ledsen – otröstlig</a:t>
                      </a:r>
                    </a:p>
                  </a:txBody>
                  <a:tcPr/>
                </a:tc>
                <a:extLst>
                  <a:ext uri="{0D108BD9-81ED-4DB2-BD59-A6C34878D82A}">
                    <a16:rowId xmlns:a16="http://schemas.microsoft.com/office/drawing/2014/main" val="175357854"/>
                  </a:ext>
                </a:extLst>
              </a:tr>
              <a:tr h="370840">
                <a:tc>
                  <a:txBody>
                    <a:bodyPr/>
                    <a:lstStyle/>
                    <a:p>
                      <a:r>
                        <a:rPr lang="sv-SE" dirty="0"/>
                        <a:t>Äckel (avsky)</a:t>
                      </a:r>
                    </a:p>
                  </a:txBody>
                  <a:tcPr/>
                </a:tc>
                <a:tc>
                  <a:txBody>
                    <a:bodyPr/>
                    <a:lstStyle/>
                    <a:p>
                      <a:r>
                        <a:rPr lang="sv-SE" dirty="0"/>
                        <a:t>motvilja – avsmak – stark avsky/äckel</a:t>
                      </a:r>
                    </a:p>
                  </a:txBody>
                  <a:tcPr/>
                </a:tc>
                <a:extLst>
                  <a:ext uri="{0D108BD9-81ED-4DB2-BD59-A6C34878D82A}">
                    <a16:rowId xmlns:a16="http://schemas.microsoft.com/office/drawing/2014/main" val="1966574865"/>
                  </a:ext>
                </a:extLst>
              </a:tr>
              <a:tr h="370840">
                <a:tc>
                  <a:txBody>
                    <a:bodyPr/>
                    <a:lstStyle/>
                    <a:p>
                      <a:r>
                        <a:rPr lang="sv-SE" dirty="0"/>
                        <a:t>Förvåning</a:t>
                      </a:r>
                    </a:p>
                  </a:txBody>
                  <a:tcPr/>
                </a:tc>
                <a:tc>
                  <a:txBody>
                    <a:bodyPr/>
                    <a:lstStyle/>
                    <a:p>
                      <a:r>
                        <a:rPr lang="sv-SE" dirty="0"/>
                        <a:t>överraskad – mållös – chockad</a:t>
                      </a:r>
                    </a:p>
                  </a:txBody>
                  <a:tcPr/>
                </a:tc>
                <a:extLst>
                  <a:ext uri="{0D108BD9-81ED-4DB2-BD59-A6C34878D82A}">
                    <a16:rowId xmlns:a16="http://schemas.microsoft.com/office/drawing/2014/main" val="2421633005"/>
                  </a:ext>
                </a:extLst>
              </a:tr>
            </a:tbl>
          </a:graphicData>
        </a:graphic>
      </p:graphicFrame>
      <p:pic>
        <p:nvPicPr>
          <p:cNvPr id="7" name="Bildobjekt 6" descr="Businesswoman med korsande händer">
            <a:extLst>
              <a:ext uri="{FF2B5EF4-FFF2-40B4-BE49-F238E27FC236}">
                <a16:creationId xmlns:a16="http://schemas.microsoft.com/office/drawing/2014/main" id="{79AC39CC-A12E-4181-BDAC-31636A65DE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8942873" y="1462882"/>
            <a:ext cx="932829" cy="3843966"/>
          </a:xfrm>
          <a:prstGeom prst="rect">
            <a:avLst/>
          </a:prstGeom>
        </p:spPr>
      </p:pic>
      <p:pic>
        <p:nvPicPr>
          <p:cNvPr id="9" name="Bildobjekt 8" descr="Businessman fingrar på Chin">
            <a:extLst>
              <a:ext uri="{FF2B5EF4-FFF2-40B4-BE49-F238E27FC236}">
                <a16:creationId xmlns:a16="http://schemas.microsoft.com/office/drawing/2014/main" id="{E056BAA2-87A0-4471-AF9E-0720C7E37DF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20709" y="1253472"/>
            <a:ext cx="947786" cy="4053376"/>
          </a:xfrm>
          <a:prstGeom prst="rect">
            <a:avLst/>
          </a:prstGeom>
        </p:spPr>
      </p:pic>
      <p:sp>
        <p:nvSpPr>
          <p:cNvPr id="10" name="Tankebubbla: moln 9">
            <a:extLst>
              <a:ext uri="{FF2B5EF4-FFF2-40B4-BE49-F238E27FC236}">
                <a16:creationId xmlns:a16="http://schemas.microsoft.com/office/drawing/2014/main" id="{51BFDF9C-41A2-4869-993B-DBF74D915E22}"/>
              </a:ext>
            </a:extLst>
          </p:cNvPr>
          <p:cNvSpPr/>
          <p:nvPr/>
        </p:nvSpPr>
        <p:spPr>
          <a:xfrm>
            <a:off x="7593758" y="47010"/>
            <a:ext cx="3321469" cy="941208"/>
          </a:xfrm>
          <a:prstGeom prst="cloudCallout">
            <a:avLst>
              <a:gd name="adj1" fmla="val 6977"/>
              <a:gd name="adj2" fmla="val 101099"/>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t>Är han intresserad av det jag pratar om?</a:t>
            </a:r>
          </a:p>
        </p:txBody>
      </p:sp>
      <p:sp>
        <p:nvSpPr>
          <p:cNvPr id="5" name="textruta 4">
            <a:extLst>
              <a:ext uri="{FF2B5EF4-FFF2-40B4-BE49-F238E27FC236}">
                <a16:creationId xmlns:a16="http://schemas.microsoft.com/office/drawing/2014/main" id="{D360C5B7-0B47-4EDD-A5BD-C41020A73A7B}"/>
              </a:ext>
            </a:extLst>
          </p:cNvPr>
          <p:cNvSpPr txBox="1"/>
          <p:nvPr/>
        </p:nvSpPr>
        <p:spPr>
          <a:xfrm>
            <a:off x="1011129" y="4538178"/>
            <a:ext cx="2376840" cy="369332"/>
          </a:xfrm>
          <a:prstGeom prst="rect">
            <a:avLst/>
          </a:prstGeom>
          <a:noFill/>
        </p:spPr>
        <p:txBody>
          <a:bodyPr wrap="square" rtlCol="0">
            <a:spAutoFit/>
          </a:bodyPr>
          <a:lstStyle/>
          <a:p>
            <a:r>
              <a:rPr lang="sv-SE" dirty="0"/>
              <a:t>+ Intresse/Nyfikenhet</a:t>
            </a:r>
          </a:p>
        </p:txBody>
      </p:sp>
    </p:spTree>
    <p:extLst>
      <p:ext uri="{BB962C8B-B14F-4D97-AF65-F5344CB8AC3E}">
        <p14:creationId xmlns:p14="http://schemas.microsoft.com/office/powerpoint/2010/main" val="3227964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EA231D-4632-E04D-7345-0161F55177D7}"/>
              </a:ext>
            </a:extLst>
          </p:cNvPr>
          <p:cNvSpPr>
            <a:spLocks noGrp="1"/>
          </p:cNvSpPr>
          <p:nvPr>
            <p:ph type="title"/>
          </p:nvPr>
        </p:nvSpPr>
        <p:spPr/>
        <p:txBody>
          <a:bodyPr/>
          <a:lstStyle/>
          <a:p>
            <a:r>
              <a:rPr lang="sv-SE" dirty="0"/>
              <a:t>Känslors evolutionära funktion</a:t>
            </a:r>
          </a:p>
        </p:txBody>
      </p:sp>
      <p:sp>
        <p:nvSpPr>
          <p:cNvPr id="3" name="Platshållare för innehåll 2">
            <a:extLst>
              <a:ext uri="{FF2B5EF4-FFF2-40B4-BE49-F238E27FC236}">
                <a16:creationId xmlns:a16="http://schemas.microsoft.com/office/drawing/2014/main" id="{6BA519FA-B59F-6A7B-23EA-F6D62B1B06A9}"/>
              </a:ext>
            </a:extLst>
          </p:cNvPr>
          <p:cNvSpPr>
            <a:spLocks noGrp="1"/>
          </p:cNvSpPr>
          <p:nvPr>
            <p:ph sz="quarter" idx="13"/>
          </p:nvPr>
        </p:nvSpPr>
        <p:spPr>
          <a:xfrm>
            <a:off x="947739" y="1776413"/>
            <a:ext cx="5572058" cy="4244974"/>
          </a:xfrm>
        </p:spPr>
        <p:txBody>
          <a:bodyPr/>
          <a:lstStyle/>
          <a:p>
            <a:r>
              <a:rPr lang="sv-SE" dirty="0"/>
              <a:t>Signal till dig själv </a:t>
            </a:r>
            <a:br>
              <a:rPr lang="sv-SE" dirty="0"/>
            </a:br>
            <a:r>
              <a:rPr lang="sv-SE" dirty="0"/>
              <a:t>(äckel, rädsla =&gt; undvik, ta skydd)</a:t>
            </a:r>
            <a:br>
              <a:rPr lang="sv-SE" dirty="0"/>
            </a:br>
            <a:endParaRPr lang="sv-SE" dirty="0"/>
          </a:p>
          <a:p>
            <a:r>
              <a:rPr lang="sv-SE" dirty="0"/>
              <a:t>Signal till andra </a:t>
            </a:r>
            <a:br>
              <a:rPr lang="sv-SE" dirty="0"/>
            </a:br>
            <a:r>
              <a:rPr lang="sv-SE" dirty="0"/>
              <a:t>(kommunikation, gruppen)</a:t>
            </a:r>
            <a:br>
              <a:rPr lang="sv-SE" dirty="0"/>
            </a:br>
            <a:endParaRPr lang="sv-SE" dirty="0"/>
          </a:p>
          <a:p>
            <a:r>
              <a:rPr lang="sv-SE" dirty="0"/>
              <a:t>Ökad handlingsberedskap </a:t>
            </a:r>
            <a:br>
              <a:rPr lang="sv-SE" dirty="0"/>
            </a:br>
            <a:r>
              <a:rPr lang="sv-SE" dirty="0"/>
              <a:t>(agerar snabbt, anpassar beteende)</a:t>
            </a:r>
          </a:p>
        </p:txBody>
      </p:sp>
      <p:pic>
        <p:nvPicPr>
          <p:cNvPr id="5" name="Bildobjekt 4">
            <a:extLst>
              <a:ext uri="{FF2B5EF4-FFF2-40B4-BE49-F238E27FC236}">
                <a16:creationId xmlns:a16="http://schemas.microsoft.com/office/drawing/2014/main" id="{D2C28AFE-094B-4464-92E5-601CF1DBAD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82011" y="1552755"/>
            <a:ext cx="4639788" cy="3911196"/>
          </a:xfrm>
          <a:prstGeom prst="rect">
            <a:avLst/>
          </a:prstGeom>
        </p:spPr>
      </p:pic>
      <p:sp>
        <p:nvSpPr>
          <p:cNvPr id="4" name="textruta 3">
            <a:extLst>
              <a:ext uri="{FF2B5EF4-FFF2-40B4-BE49-F238E27FC236}">
                <a16:creationId xmlns:a16="http://schemas.microsoft.com/office/drawing/2014/main" id="{A920997F-42FF-4FF0-A5CC-5136AA0CE2C9}"/>
              </a:ext>
            </a:extLst>
          </p:cNvPr>
          <p:cNvSpPr txBox="1"/>
          <p:nvPr/>
        </p:nvSpPr>
        <p:spPr>
          <a:xfrm>
            <a:off x="1131216" y="4685122"/>
            <a:ext cx="4892512" cy="166854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noAutofit/>
          </a:bodyPr>
          <a:lstStyle/>
          <a:p>
            <a:pPr algn="ctr">
              <a:lnSpc>
                <a:spcPct val="200000"/>
              </a:lnSpc>
            </a:pPr>
            <a:r>
              <a:rPr lang="sv-SE" sz="2400" dirty="0"/>
              <a:t>Negativa känslor: skydda mot fara</a:t>
            </a:r>
          </a:p>
          <a:p>
            <a:pPr algn="ctr">
              <a:lnSpc>
                <a:spcPct val="150000"/>
              </a:lnSpc>
            </a:pPr>
            <a:r>
              <a:rPr lang="sv-SE" sz="2400" dirty="0"/>
              <a:t>Positiva känslor: drivkraft, motivation</a:t>
            </a:r>
          </a:p>
          <a:p>
            <a:endParaRPr lang="sv-SE" sz="2400" dirty="0"/>
          </a:p>
        </p:txBody>
      </p:sp>
    </p:spTree>
    <p:extLst>
      <p:ext uri="{BB962C8B-B14F-4D97-AF65-F5344CB8AC3E}">
        <p14:creationId xmlns:p14="http://schemas.microsoft.com/office/powerpoint/2010/main" val="2193915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hlinkClick r:id="rId3"/>
            <a:extLst>
              <a:ext uri="{FF2B5EF4-FFF2-40B4-BE49-F238E27FC236}">
                <a16:creationId xmlns:a16="http://schemas.microsoft.com/office/drawing/2014/main" id="{B9BEF5F4-4ED6-4811-A8FE-845EF07BD76D}"/>
              </a:ext>
            </a:extLst>
          </p:cNvPr>
          <p:cNvPicPr>
            <a:picLocks noChangeAspect="1"/>
          </p:cNvPicPr>
          <p:nvPr/>
        </p:nvPicPr>
        <p:blipFill>
          <a:blip r:embed="rId4"/>
          <a:stretch>
            <a:fillRect/>
          </a:stretch>
        </p:blipFill>
        <p:spPr>
          <a:xfrm>
            <a:off x="792479" y="724473"/>
            <a:ext cx="8883689" cy="5002551"/>
          </a:xfrm>
          <a:prstGeom prst="rect">
            <a:avLst/>
          </a:prstGeom>
        </p:spPr>
      </p:pic>
      <p:sp>
        <p:nvSpPr>
          <p:cNvPr id="3" name="textruta 2">
            <a:extLst>
              <a:ext uri="{FF2B5EF4-FFF2-40B4-BE49-F238E27FC236}">
                <a16:creationId xmlns:a16="http://schemas.microsoft.com/office/drawing/2014/main" id="{9860991B-2B64-3B07-599C-1DB8BD4AA716}"/>
              </a:ext>
            </a:extLst>
          </p:cNvPr>
          <p:cNvSpPr txBox="1"/>
          <p:nvPr/>
        </p:nvSpPr>
        <p:spPr>
          <a:xfrm>
            <a:off x="4132241" y="5810361"/>
            <a:ext cx="2488478" cy="646331"/>
          </a:xfrm>
          <a:prstGeom prst="rect">
            <a:avLst/>
          </a:prstGeom>
          <a:solidFill>
            <a:schemeClr val="bg1">
              <a:lumMod val="95000"/>
            </a:schemeClr>
          </a:solidFill>
        </p:spPr>
        <p:txBody>
          <a:bodyPr wrap="square" rtlCol="0">
            <a:spAutoFit/>
          </a:bodyPr>
          <a:lstStyle/>
          <a:p>
            <a:r>
              <a:rPr lang="sv-SE" dirty="0" err="1"/>
              <a:t>Ctrl</a:t>
            </a:r>
            <a:r>
              <a:rPr lang="sv-SE" dirty="0"/>
              <a:t>-klicka på bilden ovan för att följa länk</a:t>
            </a:r>
          </a:p>
        </p:txBody>
      </p:sp>
    </p:spTree>
    <p:extLst>
      <p:ext uri="{BB962C8B-B14F-4D97-AF65-F5344CB8AC3E}">
        <p14:creationId xmlns:p14="http://schemas.microsoft.com/office/powerpoint/2010/main" val="3281309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1476E6-0520-76ED-C4A5-D983C9CE891F}"/>
              </a:ext>
            </a:extLst>
          </p:cNvPr>
          <p:cNvSpPr>
            <a:spLocks noGrp="1"/>
          </p:cNvSpPr>
          <p:nvPr>
            <p:ph type="title"/>
          </p:nvPr>
        </p:nvSpPr>
        <p:spPr>
          <a:xfrm>
            <a:off x="1014893" y="804867"/>
            <a:ext cx="9472971" cy="716142"/>
          </a:xfrm>
        </p:spPr>
        <p:txBody>
          <a:bodyPr/>
          <a:lstStyle/>
          <a:p>
            <a:r>
              <a:rPr lang="sv-SE" dirty="0"/>
              <a:t>Känslors evolutionära funktion</a:t>
            </a:r>
          </a:p>
        </p:txBody>
      </p:sp>
      <p:graphicFrame>
        <p:nvGraphicFramePr>
          <p:cNvPr id="12" name="Tabell 11">
            <a:extLst>
              <a:ext uri="{FF2B5EF4-FFF2-40B4-BE49-F238E27FC236}">
                <a16:creationId xmlns:a16="http://schemas.microsoft.com/office/drawing/2014/main" id="{5A0AD328-B5CB-9033-2B14-8083C9849C0A}"/>
              </a:ext>
            </a:extLst>
          </p:cNvPr>
          <p:cNvGraphicFramePr>
            <a:graphicFrameLocks noGrp="1"/>
          </p:cNvGraphicFramePr>
          <p:nvPr/>
        </p:nvGraphicFramePr>
        <p:xfrm>
          <a:off x="1014893" y="1745188"/>
          <a:ext cx="9821334" cy="3134360"/>
        </p:xfrm>
        <a:graphic>
          <a:graphicData uri="http://schemas.openxmlformats.org/drawingml/2006/table">
            <a:tbl>
              <a:tblPr firstRow="1" bandRow="1">
                <a:tableStyleId>{5C22544A-7EE6-4342-B048-85BDC9FD1C3A}</a:tableStyleId>
              </a:tblPr>
              <a:tblGrid>
                <a:gridCol w="1606387">
                  <a:extLst>
                    <a:ext uri="{9D8B030D-6E8A-4147-A177-3AD203B41FA5}">
                      <a16:colId xmlns:a16="http://schemas.microsoft.com/office/drawing/2014/main" val="1621647338"/>
                    </a:ext>
                  </a:extLst>
                </a:gridCol>
                <a:gridCol w="2944632">
                  <a:extLst>
                    <a:ext uri="{9D8B030D-6E8A-4147-A177-3AD203B41FA5}">
                      <a16:colId xmlns:a16="http://schemas.microsoft.com/office/drawing/2014/main" val="4047691535"/>
                    </a:ext>
                  </a:extLst>
                </a:gridCol>
                <a:gridCol w="5270315">
                  <a:extLst>
                    <a:ext uri="{9D8B030D-6E8A-4147-A177-3AD203B41FA5}">
                      <a16:colId xmlns:a16="http://schemas.microsoft.com/office/drawing/2014/main" val="4231178412"/>
                    </a:ext>
                  </a:extLst>
                </a:gridCol>
              </a:tblGrid>
              <a:tr h="370840">
                <a:tc>
                  <a:txBody>
                    <a:bodyPr/>
                    <a:lstStyle/>
                    <a:p>
                      <a:r>
                        <a:rPr lang="sv-SE" b="1" dirty="0"/>
                        <a:t>Känsla</a:t>
                      </a:r>
                    </a:p>
                  </a:txBody>
                  <a:tcPr/>
                </a:tc>
                <a:tc>
                  <a:txBody>
                    <a:bodyPr/>
                    <a:lstStyle/>
                    <a:p>
                      <a:r>
                        <a:rPr lang="sv-SE" dirty="0"/>
                        <a:t>Evolutionär funktion</a:t>
                      </a:r>
                    </a:p>
                  </a:txBody>
                  <a:tcPr/>
                </a:tc>
                <a:tc>
                  <a:txBody>
                    <a:bodyPr/>
                    <a:lstStyle/>
                    <a:p>
                      <a:r>
                        <a:rPr lang="sv-SE" dirty="0"/>
                        <a:t>Exempel</a:t>
                      </a:r>
                    </a:p>
                  </a:txBody>
                  <a:tcPr/>
                </a:tc>
                <a:extLst>
                  <a:ext uri="{0D108BD9-81ED-4DB2-BD59-A6C34878D82A}">
                    <a16:rowId xmlns:a16="http://schemas.microsoft.com/office/drawing/2014/main" val="3141838517"/>
                  </a:ext>
                </a:extLst>
              </a:tr>
              <a:tr h="370840">
                <a:tc>
                  <a:txBody>
                    <a:bodyPr/>
                    <a:lstStyle/>
                    <a:p>
                      <a:r>
                        <a:rPr lang="sv-SE" b="1" dirty="0"/>
                        <a:t>Rädsla</a:t>
                      </a:r>
                    </a:p>
                  </a:txBody>
                  <a:tcPr/>
                </a:tc>
                <a:tc>
                  <a:txBody>
                    <a:bodyPr/>
                    <a:lstStyle/>
                    <a:p>
                      <a:r>
                        <a:rPr lang="sv-SE" dirty="0"/>
                        <a:t>Hjälper oss undvika fara</a:t>
                      </a:r>
                    </a:p>
                  </a:txBody>
                  <a:tcPr/>
                </a:tc>
                <a:tc>
                  <a:txBody>
                    <a:bodyPr/>
                    <a:lstStyle/>
                    <a:p>
                      <a:r>
                        <a:rPr lang="sv-SE" dirty="0"/>
                        <a:t>Vi hoppar undan när vi hör en hög smäll.</a:t>
                      </a:r>
                    </a:p>
                  </a:txBody>
                  <a:tcPr/>
                </a:tc>
                <a:extLst>
                  <a:ext uri="{0D108BD9-81ED-4DB2-BD59-A6C34878D82A}">
                    <a16:rowId xmlns:a16="http://schemas.microsoft.com/office/drawing/2014/main" val="3030367155"/>
                  </a:ext>
                </a:extLst>
              </a:tr>
              <a:tr h="370840">
                <a:tc>
                  <a:txBody>
                    <a:bodyPr/>
                    <a:lstStyle/>
                    <a:p>
                      <a:r>
                        <a:rPr lang="sv-SE" b="1" dirty="0"/>
                        <a:t>Ilska</a:t>
                      </a:r>
                    </a:p>
                  </a:txBody>
                  <a:tcPr/>
                </a:tc>
                <a:tc>
                  <a:txBody>
                    <a:bodyPr/>
                    <a:lstStyle/>
                    <a:p>
                      <a:r>
                        <a:rPr lang="sv-SE" dirty="0"/>
                        <a:t>Skyddar oss och visar gränser</a:t>
                      </a:r>
                    </a:p>
                  </a:txBody>
                  <a:tcPr anchor="ctr"/>
                </a:tc>
                <a:tc>
                  <a:txBody>
                    <a:bodyPr/>
                    <a:lstStyle/>
                    <a:p>
                      <a:r>
                        <a:rPr lang="sv-SE" dirty="0"/>
                        <a:t>Vi reagerar när någon behandlar oss orättvist.</a:t>
                      </a:r>
                    </a:p>
                  </a:txBody>
                  <a:tcPr/>
                </a:tc>
                <a:extLst>
                  <a:ext uri="{0D108BD9-81ED-4DB2-BD59-A6C34878D82A}">
                    <a16:rowId xmlns:a16="http://schemas.microsoft.com/office/drawing/2014/main" val="467878537"/>
                  </a:ext>
                </a:extLst>
              </a:tr>
              <a:tr h="370840">
                <a:tc>
                  <a:txBody>
                    <a:bodyPr/>
                    <a:lstStyle/>
                    <a:p>
                      <a:r>
                        <a:rPr lang="sv-SE" b="1" dirty="0"/>
                        <a:t>Glädje</a:t>
                      </a:r>
                    </a:p>
                  </a:txBody>
                  <a:tcPr/>
                </a:tc>
                <a:tc>
                  <a:txBody>
                    <a:bodyPr/>
                    <a:lstStyle/>
                    <a:p>
                      <a:r>
                        <a:rPr lang="sv-SE" dirty="0"/>
                        <a:t>Stärker sociala band</a:t>
                      </a:r>
                    </a:p>
                  </a:txBody>
                  <a:tcPr/>
                </a:tc>
                <a:tc>
                  <a:txBody>
                    <a:bodyPr/>
                    <a:lstStyle/>
                    <a:p>
                      <a:r>
                        <a:rPr lang="sv-SE" dirty="0"/>
                        <a:t>Vi skrattar med vänner, vilket skapar gemenskap. Vi överlever bättre tillsammans.</a:t>
                      </a:r>
                    </a:p>
                  </a:txBody>
                  <a:tcPr/>
                </a:tc>
                <a:extLst>
                  <a:ext uri="{0D108BD9-81ED-4DB2-BD59-A6C34878D82A}">
                    <a16:rowId xmlns:a16="http://schemas.microsoft.com/office/drawing/2014/main" val="2435000426"/>
                  </a:ext>
                </a:extLst>
              </a:tr>
              <a:tr h="370840">
                <a:tc>
                  <a:txBody>
                    <a:bodyPr/>
                    <a:lstStyle/>
                    <a:p>
                      <a:r>
                        <a:rPr lang="sv-SE" b="1" dirty="0"/>
                        <a:t>Sorg</a:t>
                      </a:r>
                    </a:p>
                  </a:txBody>
                  <a:tcPr/>
                </a:tc>
                <a:tc>
                  <a:txBody>
                    <a:bodyPr/>
                    <a:lstStyle/>
                    <a:p>
                      <a:r>
                        <a:rPr lang="sv-SE" dirty="0"/>
                        <a:t>Signalerar att vi behöver stöd</a:t>
                      </a:r>
                    </a:p>
                  </a:txBody>
                  <a:tcPr/>
                </a:tc>
                <a:tc>
                  <a:txBody>
                    <a:bodyPr/>
                    <a:lstStyle/>
                    <a:p>
                      <a:r>
                        <a:rPr lang="sv-SE" dirty="0"/>
                        <a:t>Andra hjälper oss när vi visar att vi är ledsna.</a:t>
                      </a:r>
                    </a:p>
                  </a:txBody>
                  <a:tcPr/>
                </a:tc>
                <a:extLst>
                  <a:ext uri="{0D108BD9-81ED-4DB2-BD59-A6C34878D82A}">
                    <a16:rowId xmlns:a16="http://schemas.microsoft.com/office/drawing/2014/main" val="4123788961"/>
                  </a:ext>
                </a:extLst>
              </a:tr>
              <a:tr h="370840">
                <a:tc>
                  <a:txBody>
                    <a:bodyPr/>
                    <a:lstStyle/>
                    <a:p>
                      <a:r>
                        <a:rPr lang="sv-SE" b="1" dirty="0"/>
                        <a:t>Äckel/avsky</a:t>
                      </a:r>
                    </a:p>
                  </a:txBody>
                  <a:tcPr/>
                </a:tc>
                <a:tc>
                  <a:txBody>
                    <a:bodyPr/>
                    <a:lstStyle/>
                    <a:p>
                      <a:r>
                        <a:rPr lang="sv-SE" dirty="0"/>
                        <a:t>Skyddar oss från skadliga saker</a:t>
                      </a:r>
                    </a:p>
                  </a:txBody>
                  <a:tcPr/>
                </a:tc>
                <a:tc>
                  <a:txBody>
                    <a:bodyPr/>
                    <a:lstStyle/>
                    <a:p>
                      <a:r>
                        <a:rPr lang="sv-SE" dirty="0"/>
                        <a:t>Vi undviker mat som luktar illa för att inte bli sjuka.</a:t>
                      </a:r>
                    </a:p>
                  </a:txBody>
                  <a:tcPr/>
                </a:tc>
                <a:extLst>
                  <a:ext uri="{0D108BD9-81ED-4DB2-BD59-A6C34878D82A}">
                    <a16:rowId xmlns:a16="http://schemas.microsoft.com/office/drawing/2014/main" val="3343752982"/>
                  </a:ext>
                </a:extLst>
              </a:tr>
              <a:tr h="370840">
                <a:tc>
                  <a:txBody>
                    <a:bodyPr/>
                    <a:lstStyle/>
                    <a:p>
                      <a:r>
                        <a:rPr lang="sv-SE" b="1" dirty="0"/>
                        <a:t>Förvåning</a:t>
                      </a:r>
                    </a:p>
                  </a:txBody>
                  <a:tcPr/>
                </a:tc>
                <a:tc>
                  <a:txBody>
                    <a:bodyPr/>
                    <a:lstStyle/>
                    <a:p>
                      <a:r>
                        <a:rPr lang="sv-SE" dirty="0"/>
                        <a:t>Gör oss uppmärksamma</a:t>
                      </a:r>
                    </a:p>
                  </a:txBody>
                  <a:tcPr/>
                </a:tc>
                <a:tc>
                  <a:txBody>
                    <a:bodyPr/>
                    <a:lstStyle/>
                    <a:p>
                      <a:r>
                        <a:rPr lang="sv-SE" dirty="0"/>
                        <a:t>Vi reagerar snabbt när något oväntat händer.</a:t>
                      </a:r>
                    </a:p>
                  </a:txBody>
                  <a:tcPr/>
                </a:tc>
                <a:extLst>
                  <a:ext uri="{0D108BD9-81ED-4DB2-BD59-A6C34878D82A}">
                    <a16:rowId xmlns:a16="http://schemas.microsoft.com/office/drawing/2014/main" val="4035697036"/>
                  </a:ext>
                </a:extLst>
              </a:tr>
            </a:tbl>
          </a:graphicData>
        </a:graphic>
      </p:graphicFrame>
    </p:spTree>
    <p:extLst>
      <p:ext uri="{BB962C8B-B14F-4D97-AF65-F5344CB8AC3E}">
        <p14:creationId xmlns:p14="http://schemas.microsoft.com/office/powerpoint/2010/main" val="727088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BBC8A9-C204-0F0F-B1BA-7012720AF384}"/>
              </a:ext>
            </a:extLst>
          </p:cNvPr>
          <p:cNvSpPr>
            <a:spLocks noGrp="1"/>
          </p:cNvSpPr>
          <p:nvPr>
            <p:ph type="title"/>
          </p:nvPr>
        </p:nvSpPr>
        <p:spPr>
          <a:xfrm>
            <a:off x="250725" y="315948"/>
            <a:ext cx="9472971" cy="716142"/>
          </a:xfrm>
        </p:spPr>
        <p:txBody>
          <a:bodyPr/>
          <a:lstStyle/>
          <a:p>
            <a:r>
              <a:rPr lang="sv-SE" dirty="0"/>
              <a:t>Känslor berättar något om vad vi behöver</a:t>
            </a:r>
          </a:p>
        </p:txBody>
      </p:sp>
      <p:pic>
        <p:nvPicPr>
          <p:cNvPr id="4" name="Bildobjekt 3">
            <a:extLst>
              <a:ext uri="{FF2B5EF4-FFF2-40B4-BE49-F238E27FC236}">
                <a16:creationId xmlns:a16="http://schemas.microsoft.com/office/drawing/2014/main" id="{95480640-4958-2A7B-7FA2-F82326CCC9A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74710" y="1111227"/>
            <a:ext cx="2757948" cy="2627103"/>
          </a:xfrm>
          <a:prstGeom prst="rect">
            <a:avLst/>
          </a:prstGeom>
        </p:spPr>
      </p:pic>
      <p:pic>
        <p:nvPicPr>
          <p:cNvPr id="6" name="Bildobjekt 5">
            <a:extLst>
              <a:ext uri="{FF2B5EF4-FFF2-40B4-BE49-F238E27FC236}">
                <a16:creationId xmlns:a16="http://schemas.microsoft.com/office/drawing/2014/main" id="{BB32407B-0E70-0E9F-1969-38636DC5837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314557" y="1111228"/>
            <a:ext cx="2757948" cy="2627103"/>
          </a:xfrm>
          <a:prstGeom prst="rect">
            <a:avLst/>
          </a:prstGeom>
        </p:spPr>
      </p:pic>
      <p:pic>
        <p:nvPicPr>
          <p:cNvPr id="7" name="Bildobjekt 6">
            <a:extLst>
              <a:ext uri="{FF2B5EF4-FFF2-40B4-BE49-F238E27FC236}">
                <a16:creationId xmlns:a16="http://schemas.microsoft.com/office/drawing/2014/main" id="{C4694DB6-0E3F-E9CC-1C56-E0408F4CE65E}"/>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9327948" y="1081732"/>
            <a:ext cx="2757948" cy="2686096"/>
          </a:xfrm>
          <a:prstGeom prst="rect">
            <a:avLst/>
          </a:prstGeom>
        </p:spPr>
      </p:pic>
      <p:pic>
        <p:nvPicPr>
          <p:cNvPr id="8" name="Bildobjekt 7">
            <a:extLst>
              <a:ext uri="{FF2B5EF4-FFF2-40B4-BE49-F238E27FC236}">
                <a16:creationId xmlns:a16="http://schemas.microsoft.com/office/drawing/2014/main" id="{508F7AAD-74AF-F09A-E49E-5338444CCF81}"/>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222931" y="1106130"/>
            <a:ext cx="2925094" cy="2661697"/>
          </a:xfrm>
          <a:prstGeom prst="rect">
            <a:avLst/>
          </a:prstGeom>
        </p:spPr>
      </p:pic>
      <p:pic>
        <p:nvPicPr>
          <p:cNvPr id="10" name="Bildobjekt 9" descr="En bild som visar person, Människoansikte, leende, klädsel&#10;&#10;AI-genererat innehåll kan vara felaktigt.">
            <a:extLst>
              <a:ext uri="{FF2B5EF4-FFF2-40B4-BE49-F238E27FC236}">
                <a16:creationId xmlns:a16="http://schemas.microsoft.com/office/drawing/2014/main" id="{714BCA58-02EA-67F7-2A84-2ED4B245E3F1}"/>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374710" y="3950943"/>
            <a:ext cx="2811710" cy="2591109"/>
          </a:xfrm>
          <a:prstGeom prst="rect">
            <a:avLst/>
          </a:prstGeom>
        </p:spPr>
      </p:pic>
      <p:pic>
        <p:nvPicPr>
          <p:cNvPr id="12" name="Bildobjekt 11" descr="En bild som visar person, Människoansikte, klädsel, hud&#10;&#10;AI-genererat innehåll kan vara felaktigt.">
            <a:extLst>
              <a:ext uri="{FF2B5EF4-FFF2-40B4-BE49-F238E27FC236}">
                <a16:creationId xmlns:a16="http://schemas.microsoft.com/office/drawing/2014/main" id="{50F92B16-5B88-661B-5406-FA5D8C78205C}"/>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295570" y="3950943"/>
            <a:ext cx="2465150" cy="2576193"/>
          </a:xfrm>
          <a:prstGeom prst="rect">
            <a:avLst/>
          </a:prstGeom>
        </p:spPr>
      </p:pic>
      <p:pic>
        <p:nvPicPr>
          <p:cNvPr id="14" name="Bildobjekt 13" descr="En bild som visar person, Människoansikte, klädsel, hals&#10;&#10;AI-genererat innehåll kan vara felaktigt.">
            <a:extLst>
              <a:ext uri="{FF2B5EF4-FFF2-40B4-BE49-F238E27FC236}">
                <a16:creationId xmlns:a16="http://schemas.microsoft.com/office/drawing/2014/main" id="{FD5E705F-19D4-9655-1658-4C6A4FC4090F}"/>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5869870" y="3950942"/>
            <a:ext cx="2925094" cy="2576193"/>
          </a:xfrm>
          <a:prstGeom prst="rect">
            <a:avLst/>
          </a:prstGeom>
        </p:spPr>
      </p:pic>
    </p:spTree>
    <p:extLst>
      <p:ext uri="{BB962C8B-B14F-4D97-AF65-F5344CB8AC3E}">
        <p14:creationId xmlns:p14="http://schemas.microsoft.com/office/powerpoint/2010/main" val="2983299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26A15E-7E68-7D32-A714-749CBBEF9DD1}"/>
              </a:ext>
            </a:extLst>
          </p:cNvPr>
          <p:cNvSpPr>
            <a:spLocks noGrp="1"/>
          </p:cNvSpPr>
          <p:nvPr>
            <p:ph type="title"/>
          </p:nvPr>
        </p:nvSpPr>
        <p:spPr>
          <a:xfrm>
            <a:off x="1006540" y="638733"/>
            <a:ext cx="9472971" cy="716142"/>
          </a:xfrm>
        </p:spPr>
        <p:txBody>
          <a:bodyPr/>
          <a:lstStyle/>
          <a:p>
            <a:r>
              <a:rPr lang="sv-SE" dirty="0"/>
              <a:t>Gruppuppgift om en känsla</a:t>
            </a:r>
          </a:p>
        </p:txBody>
      </p:sp>
      <p:sp>
        <p:nvSpPr>
          <p:cNvPr id="3" name="Platshållare för innehåll 2">
            <a:extLst>
              <a:ext uri="{FF2B5EF4-FFF2-40B4-BE49-F238E27FC236}">
                <a16:creationId xmlns:a16="http://schemas.microsoft.com/office/drawing/2014/main" id="{FCFA362A-4853-E5DB-1611-DD1F76869502}"/>
              </a:ext>
            </a:extLst>
          </p:cNvPr>
          <p:cNvSpPr>
            <a:spLocks noGrp="1"/>
          </p:cNvSpPr>
          <p:nvPr>
            <p:ph sz="quarter" idx="13"/>
          </p:nvPr>
        </p:nvSpPr>
        <p:spPr>
          <a:xfrm>
            <a:off x="1083958" y="1759907"/>
            <a:ext cx="6464243" cy="4374674"/>
          </a:xfrm>
        </p:spPr>
        <p:txBody>
          <a:bodyPr/>
          <a:lstStyle/>
          <a:p>
            <a:pPr marL="0" indent="0">
              <a:buNone/>
            </a:pPr>
            <a:r>
              <a:rPr lang="sv-SE" sz="1800" dirty="0"/>
              <a:t>Svara på frågorna (i gruppen):</a:t>
            </a:r>
          </a:p>
          <a:p>
            <a:r>
              <a:rPr lang="sv-SE" sz="1800" dirty="0"/>
              <a:t>Evolutionär funktion?  </a:t>
            </a:r>
          </a:p>
          <a:p>
            <a:r>
              <a:rPr lang="sv-SE" sz="1800" dirty="0"/>
              <a:t>Hur känns den i kroppen? </a:t>
            </a:r>
          </a:p>
          <a:p>
            <a:r>
              <a:rPr lang="sv-SE" sz="1800" dirty="0"/>
              <a:t>Vad signalerar känslan för behov idag?</a:t>
            </a:r>
          </a:p>
          <a:p>
            <a:r>
              <a:rPr lang="sv-SE" sz="1800" dirty="0"/>
              <a:t>Hur påverkar den tankar och beteenden?</a:t>
            </a:r>
          </a:p>
          <a:p>
            <a:r>
              <a:rPr lang="sv-SE" sz="1800" dirty="0"/>
              <a:t>Hur kan vi hantera den på ett bra sätt?</a:t>
            </a:r>
          </a:p>
          <a:p>
            <a:r>
              <a:rPr lang="sv-SE" sz="1800" dirty="0"/>
              <a:t>Hur kan man bemöta den hos andra?</a:t>
            </a:r>
          </a:p>
          <a:p>
            <a:r>
              <a:rPr lang="sv-SE" sz="1800" dirty="0"/>
              <a:t>Exempel på situationer där känslan uppstår</a:t>
            </a:r>
          </a:p>
          <a:p>
            <a:endParaRPr lang="sv-SE" sz="1800" dirty="0"/>
          </a:p>
          <a:p>
            <a:pPr marL="0" indent="0">
              <a:buNone/>
            </a:pPr>
            <a:r>
              <a:rPr lang="sv-SE" sz="1800" dirty="0"/>
              <a:t>Redovisningar</a:t>
            </a:r>
          </a:p>
          <a:p>
            <a:endParaRPr lang="sv-SE" sz="1800" dirty="0"/>
          </a:p>
        </p:txBody>
      </p:sp>
      <p:sp>
        <p:nvSpPr>
          <p:cNvPr id="4" name="Pratbubbla: oval 3">
            <a:extLst>
              <a:ext uri="{FF2B5EF4-FFF2-40B4-BE49-F238E27FC236}">
                <a16:creationId xmlns:a16="http://schemas.microsoft.com/office/drawing/2014/main" id="{AE5E95BA-4D2C-48D2-B52D-B62430B64E96}"/>
              </a:ext>
            </a:extLst>
          </p:cNvPr>
          <p:cNvSpPr/>
          <p:nvPr/>
        </p:nvSpPr>
        <p:spPr>
          <a:xfrm>
            <a:off x="7309144" y="137775"/>
            <a:ext cx="3323689" cy="1505829"/>
          </a:xfrm>
          <a:prstGeom prst="wedgeEllipseCallout">
            <a:avLst>
              <a:gd name="adj1" fmla="val -44518"/>
              <a:gd name="adj2" fmla="val 58076"/>
            </a:avLst>
          </a:prstGeom>
          <a:solidFill>
            <a:srgbClr val="C00000">
              <a:alpha val="50000"/>
            </a:srgb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sv-SE" sz="2400" dirty="0"/>
              <a:t>Se arbetsblad!</a:t>
            </a:r>
          </a:p>
        </p:txBody>
      </p:sp>
    </p:spTree>
    <p:extLst>
      <p:ext uri="{BB962C8B-B14F-4D97-AF65-F5344CB8AC3E}">
        <p14:creationId xmlns:p14="http://schemas.microsoft.com/office/powerpoint/2010/main" val="1610697999"/>
      </p:ext>
    </p:extLst>
  </p:cSld>
  <p:clrMapOvr>
    <a:masterClrMapping/>
  </p:clrMapOvr>
</p:sld>
</file>

<file path=ppt/theme/theme1.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2.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983f884-cf2b-42fe-8dd4-6dcef711fb29" xsi:nil="true"/>
    <lcf76f155ced4ddcb4097134ff3c332f xmlns="159fc815-cfde-43ef-96b9-8d031605755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6066EA78B4D9744A648168818035439" ma:contentTypeVersion="14" ma:contentTypeDescription="Skapa ett nytt dokument." ma:contentTypeScope="" ma:versionID="7ddc0099a1ce3c27e9bd77fdc8c2c30a">
  <xsd:schema xmlns:xsd="http://www.w3.org/2001/XMLSchema" xmlns:xs="http://www.w3.org/2001/XMLSchema" xmlns:p="http://schemas.microsoft.com/office/2006/metadata/properties" xmlns:ns2="159fc815-cfde-43ef-96b9-8d0316057556" xmlns:ns3="d983f884-cf2b-42fe-8dd4-6dcef711fb29" targetNamespace="http://schemas.microsoft.com/office/2006/metadata/properties" ma:root="true" ma:fieldsID="201ca0e5c13f3fd68160090db347c957" ns2:_="" ns3:_="">
    <xsd:import namespace="159fc815-cfde-43ef-96b9-8d0316057556"/>
    <xsd:import namespace="d983f884-cf2b-42fe-8dd4-6dcef711fb2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fc815-cfde-43ef-96b9-8d03160575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6143b309-f3e6-4a45-866b-b7fc537407f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3f884-cf2b-42fe-8dd4-6dcef711fb2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6ecf6b-68d0-4792-9578-3f24f758c249}" ma:internalName="TaxCatchAll" ma:showField="CatchAllData" ma:web="d983f884-cf2b-42fe-8dd4-6dcef711fb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F72760-8E18-47B0-BF1D-BF0FEBC982D2}">
  <ds:schemaRefs>
    <ds:schemaRef ds:uri="http://purl.org/dc/elements/1.1/"/>
    <ds:schemaRef ds:uri="http://purl.org/dc/dcmitype/"/>
    <ds:schemaRef ds:uri="http://purl.org/dc/terms/"/>
    <ds:schemaRef ds:uri="d983f884-cf2b-42fe-8dd4-6dcef711fb29"/>
    <ds:schemaRef ds:uri="http://schemas.microsoft.com/office/2006/documentManagement/types"/>
    <ds:schemaRef ds:uri="http://www.w3.org/XML/1998/namespace"/>
    <ds:schemaRef ds:uri="159fc815-cfde-43ef-96b9-8d0316057556"/>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9BF1B889-D794-4EE5-928D-EE250C16D526}">
  <ds:schemaRefs>
    <ds:schemaRef ds:uri="http://schemas.microsoft.com/sharepoint/v3/contenttype/forms"/>
  </ds:schemaRefs>
</ds:datastoreItem>
</file>

<file path=customXml/itemProps3.xml><?xml version="1.0" encoding="utf-8"?>
<ds:datastoreItem xmlns:ds="http://schemas.openxmlformats.org/officeDocument/2006/customXml" ds:itemID="{60CB0B1F-ED92-4930-888B-D778BB913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fc815-cfde-43ef-96b9-8d0316057556"/>
    <ds:schemaRef ds:uri="d983f884-cf2b-42fe-8dd4-6dcef711fb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UU_mall_2024-05-02 (1)</Template>
  <TotalTime>16090</TotalTime>
  <Words>8642</Words>
  <Application>Microsoft Office PowerPoint</Application>
  <PresentationFormat>Bredbild</PresentationFormat>
  <Paragraphs>754</Paragraphs>
  <Slides>28</Slides>
  <Notes>28</Notes>
  <HiddenSlides>0</HiddenSlides>
  <MMClips>0</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28</vt:i4>
      </vt:variant>
    </vt:vector>
  </HeadingPairs>
  <TitlesOfParts>
    <vt:vector size="35" baseType="lpstr">
      <vt:lpstr>Courier New</vt:lpstr>
      <vt:lpstr>Calibri</vt:lpstr>
      <vt:lpstr>Symbol</vt:lpstr>
      <vt:lpstr>Calibri Light</vt:lpstr>
      <vt:lpstr>Arial</vt:lpstr>
      <vt:lpstr>UU-tema LJUSGRÅ</vt:lpstr>
      <vt:lpstr>Anpassad formgivning</vt:lpstr>
      <vt:lpstr>PowerPoint-presentation</vt:lpstr>
      <vt:lpstr>PowerPoint-presentation</vt:lpstr>
      <vt:lpstr>Hur många känslor finns det? Syns de utanpå?</vt:lpstr>
      <vt:lpstr>Känslor är inre tillstånd</vt:lpstr>
      <vt:lpstr>Känslors evolutionära funktion</vt:lpstr>
      <vt:lpstr>PowerPoint-presentation</vt:lpstr>
      <vt:lpstr>Känslors evolutionära funktion</vt:lpstr>
      <vt:lpstr>Känslor berättar något om vad vi behöver</vt:lpstr>
      <vt:lpstr>Gruppuppgift om en känsla</vt:lpstr>
      <vt:lpstr>PowerPoint-presentation</vt:lpstr>
      <vt:lpstr>Känslor är som vädret</vt:lpstr>
      <vt:lpstr>PowerPoint-presentation</vt:lpstr>
      <vt:lpstr>Mental idissling</vt:lpstr>
      <vt:lpstr>Räkna till 90 (eller till 30 tre gånger)</vt:lpstr>
      <vt:lpstr>Hur vet vi det vi vet om känslornas biologi?</vt:lpstr>
      <vt:lpstr>Känslor och kemiska budbärare – komplext!</vt:lpstr>
      <vt:lpstr>Hjärnkemi i vardagen</vt:lpstr>
      <vt:lpstr>Känslornas plats i hjärnan?</vt:lpstr>
      <vt:lpstr>PowerPoint-presentation</vt:lpstr>
      <vt:lpstr>Det ena leder till det andra…</vt:lpstr>
      <vt:lpstr>PowerPoint-presentation</vt:lpstr>
      <vt:lpstr>Förnimmelser – det vi känner i kroppen</vt:lpstr>
      <vt:lpstr>Positiva och negativa tankar och tolkningar</vt:lpstr>
      <vt:lpstr>Det hänger ihop</vt:lpstr>
      <vt:lpstr>Tanke- och känslomönster över tid</vt:lpstr>
      <vt:lpstr>Träning för psykisk hälsa</vt:lpstr>
      <vt:lpstr>Reflektionsuppgift – Känslofokus – vad känner jag och vad behöver jag? </vt:lpstr>
      <vt:lpstr>Hängde du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Siri Helle</dc:creator>
  <cp:lastModifiedBy>Anonymous reviewer</cp:lastModifiedBy>
  <cp:revision>275</cp:revision>
  <cp:lastPrinted>2025-09-11T18:56:10Z</cp:lastPrinted>
  <dcterms:created xsi:type="dcterms:W3CDTF">2025-01-16T10:13:56Z</dcterms:created>
  <dcterms:modified xsi:type="dcterms:W3CDTF">2025-12-08T13:05:47Z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0x01010076066EA78B4D9744A648168818035439</vt:lpwstr>
  </property>
  <property fmtid="{D5CDD505-2E9C-101B-9397-08002B2CF9AE}" pid="3" name="MediaServiceImageTags">
    <vt:lpwstr/>
  </property>
</Properties>
</file>