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4"/>
    <p:sldMasterId id="2147483687" r:id="rId5"/>
  </p:sldMasterIdLst>
  <p:notesMasterIdLst>
    <p:notesMasterId r:id="rId26"/>
  </p:notesMasterIdLst>
  <p:sldIdLst>
    <p:sldId id="268" r:id="rId6"/>
    <p:sldId id="2403" r:id="rId7"/>
    <p:sldId id="319" r:id="rId8"/>
    <p:sldId id="2393" r:id="rId9"/>
    <p:sldId id="320" r:id="rId10"/>
    <p:sldId id="2337" r:id="rId11"/>
    <p:sldId id="2416" r:id="rId12"/>
    <p:sldId id="2414" r:id="rId13"/>
    <p:sldId id="2408" r:id="rId14"/>
    <p:sldId id="2179" r:id="rId15"/>
    <p:sldId id="2180" r:id="rId16"/>
    <p:sldId id="2407" r:id="rId17"/>
    <p:sldId id="2410" r:id="rId18"/>
    <p:sldId id="2409" r:id="rId19"/>
    <p:sldId id="2411" r:id="rId20"/>
    <p:sldId id="2417" r:id="rId21"/>
    <p:sldId id="2366" r:id="rId22"/>
    <p:sldId id="2365" r:id="rId23"/>
    <p:sldId id="2415" r:id="rId24"/>
    <p:sldId id="2412"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3D5035C5-7245-4091-B9BA-41F3E2055A58}">
          <p14:sldIdLst>
            <p14:sldId id="268"/>
            <p14:sldId id="2403"/>
            <p14:sldId id="319"/>
            <p14:sldId id="2393"/>
            <p14:sldId id="320"/>
            <p14:sldId id="2337"/>
            <p14:sldId id="2416"/>
            <p14:sldId id="2414"/>
            <p14:sldId id="2408"/>
            <p14:sldId id="2179"/>
            <p14:sldId id="2180"/>
            <p14:sldId id="2407"/>
            <p14:sldId id="2410"/>
            <p14:sldId id="2409"/>
            <p14:sldId id="2411"/>
            <p14:sldId id="2417"/>
            <p14:sldId id="2366"/>
            <p14:sldId id="2365"/>
            <p14:sldId id="2415"/>
            <p14:sldId id="241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039E6E-83D0-0BD0-0D34-BBDF659D04D2}" name="Sara Göransson" initials="SG" userId="04b2c95a318c8553" providerId="Windows Live"/>
  <p188:author id="{101BCBD3-B2FA-FCD3-7333-C4F57AFA702F}" name="Siri Helle" initials="SH" userId="S::hello@sirihelle.com::0e4b3e0f-a1b7-47de-ad09-0238b58dd96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onymous reviewer" initials="AR" lastIdx="1" clrIdx="0">
    <p:extLst>
      <p:ext uri="{19B8F6BF-5375-455C-9EA6-DF929625EA0E}">
        <p15:presenceInfo xmlns:p15="http://schemas.microsoft.com/office/powerpoint/2012/main" userId="Anonymous 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C7C7"/>
    <a:srgbClr val="990000"/>
    <a:srgbClr val="A84059"/>
    <a:srgbClr val="FFFFFF"/>
    <a:srgbClr val="FFFF00"/>
    <a:srgbClr val="EEBABA"/>
    <a:srgbClr val="EEB9B9"/>
    <a:srgbClr val="993792"/>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79" autoAdjust="0"/>
    <p:restoredTop sz="52481" autoAdjust="0"/>
  </p:normalViewPr>
  <p:slideViewPr>
    <p:cSldViewPr snapToGrid="0" showGuides="1">
      <p:cViewPr varScale="1">
        <p:scale>
          <a:sx n="59" d="100"/>
          <a:sy n="59" d="100"/>
        </p:scale>
        <p:origin x="2976" y="66"/>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6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mmbe469\Downloads\psystressAAld_20250822-140320.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Kvinnor</c:v>
          </c:tx>
          <c:spPr>
            <a:solidFill>
              <a:schemeClr val="accent1"/>
            </a:solidFill>
            <a:ln>
              <a:noFill/>
            </a:ln>
            <a:effectLst/>
          </c:spPr>
          <c:invertIfNegative val="0"/>
          <c:cat>
            <c:strRef>
              <c:f>(psystressAAld!$B$4,psystressAAld!$D$4,psystressAAld!$F$4,psystressAAld!$H$4,psystressAAld!$J$4)</c:f>
              <c:strCache>
                <c:ptCount val="5"/>
                <c:pt idx="0">
                  <c:v>16-29 år</c:v>
                </c:pt>
                <c:pt idx="1">
                  <c:v>30-44 år</c:v>
                </c:pt>
                <c:pt idx="2">
                  <c:v>45-64 år</c:v>
                </c:pt>
                <c:pt idx="3">
                  <c:v>65-84 år</c:v>
                </c:pt>
                <c:pt idx="4">
                  <c:v>85- år</c:v>
                </c:pt>
              </c:strCache>
            </c:strRef>
          </c:cat>
          <c:val>
            <c:numRef>
              <c:f>(psystressAAld!$B$6,psystressAAld!$D$6,psystressAAld!$F$6,psystressAAld!$H$6,psystressAAld!$J$6)</c:f>
              <c:numCache>
                <c:formatCode>General</c:formatCode>
                <c:ptCount val="5"/>
                <c:pt idx="0">
                  <c:v>37.1</c:v>
                </c:pt>
                <c:pt idx="1">
                  <c:v>23.8</c:v>
                </c:pt>
                <c:pt idx="2">
                  <c:v>16.899999999999999</c:v>
                </c:pt>
                <c:pt idx="3">
                  <c:v>7.5</c:v>
                </c:pt>
                <c:pt idx="4">
                  <c:v>7</c:v>
                </c:pt>
              </c:numCache>
            </c:numRef>
          </c:val>
          <c:extLst>
            <c:ext xmlns:c16="http://schemas.microsoft.com/office/drawing/2014/chart" uri="{C3380CC4-5D6E-409C-BE32-E72D297353CC}">
              <c16:uniqueId val="{00000000-0E46-4F37-A6AE-FE80A45B183D}"/>
            </c:ext>
          </c:extLst>
        </c:ser>
        <c:ser>
          <c:idx val="1"/>
          <c:order val="1"/>
          <c:tx>
            <c:v>Män</c:v>
          </c:tx>
          <c:spPr>
            <a:solidFill>
              <a:schemeClr val="accent2"/>
            </a:solidFill>
            <a:ln>
              <a:noFill/>
            </a:ln>
            <a:effectLst/>
          </c:spPr>
          <c:invertIfNegative val="0"/>
          <c:val>
            <c:numRef>
              <c:f>(psystressAAld!$C$6,psystressAAld!$E$6,psystressAAld!$G$6,psystressAAld!$I$6,psystressAAld!$K$6)</c:f>
              <c:numCache>
                <c:formatCode>General</c:formatCode>
                <c:ptCount val="5"/>
                <c:pt idx="0">
                  <c:v>21.1</c:v>
                </c:pt>
                <c:pt idx="1">
                  <c:v>17.399999999999999</c:v>
                </c:pt>
                <c:pt idx="2">
                  <c:v>10.6</c:v>
                </c:pt>
                <c:pt idx="3">
                  <c:v>4.7</c:v>
                </c:pt>
                <c:pt idx="4">
                  <c:v>4.9000000000000004</c:v>
                </c:pt>
              </c:numCache>
            </c:numRef>
          </c:val>
          <c:extLst>
            <c:ext xmlns:c16="http://schemas.microsoft.com/office/drawing/2014/chart" uri="{C3380CC4-5D6E-409C-BE32-E72D297353CC}">
              <c16:uniqueId val="{00000001-0E46-4F37-A6AE-FE80A45B183D}"/>
            </c:ext>
          </c:extLst>
        </c:ser>
        <c:ser>
          <c:idx val="2"/>
          <c:order val="2"/>
          <c:tx>
            <c:v>Totalt</c:v>
          </c:tx>
          <c:spPr>
            <a:solidFill>
              <a:schemeClr val="accent3"/>
            </a:solidFill>
            <a:ln>
              <a:noFill/>
            </a:ln>
            <a:effectLst/>
          </c:spPr>
          <c:invertIfNegative val="0"/>
          <c:val>
            <c:numRef>
              <c:f>(psystressAAld!$B$7,psystressAAld!$D$7,psystressAAld!$F$7,psystressAAld!$H$7,psystressAAld!$J$7)</c:f>
              <c:numCache>
                <c:formatCode>General</c:formatCode>
                <c:ptCount val="5"/>
                <c:pt idx="0">
                  <c:v>58.2</c:v>
                </c:pt>
                <c:pt idx="1">
                  <c:v>41.2</c:v>
                </c:pt>
                <c:pt idx="2">
                  <c:v>27.5</c:v>
                </c:pt>
                <c:pt idx="3">
                  <c:v>12.2</c:v>
                </c:pt>
                <c:pt idx="4">
                  <c:v>11.9</c:v>
                </c:pt>
              </c:numCache>
            </c:numRef>
          </c:val>
          <c:extLst>
            <c:ext xmlns:c16="http://schemas.microsoft.com/office/drawing/2014/chart" uri="{C3380CC4-5D6E-409C-BE32-E72D297353CC}">
              <c16:uniqueId val="{00000002-0E46-4F37-A6AE-FE80A45B183D}"/>
            </c:ext>
          </c:extLst>
        </c:ser>
        <c:dLbls>
          <c:showLegendKey val="0"/>
          <c:showVal val="0"/>
          <c:showCatName val="0"/>
          <c:showSerName val="0"/>
          <c:showPercent val="0"/>
          <c:showBubbleSize val="0"/>
        </c:dLbls>
        <c:gapWidth val="219"/>
        <c:overlap val="-27"/>
        <c:axId val="16582335"/>
        <c:axId val="16576927"/>
      </c:barChart>
      <c:catAx>
        <c:axId val="16582335"/>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sv-SE"/>
                  <a:t>Åldersgrupp</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crossAx val="16576927"/>
        <c:crosses val="autoZero"/>
        <c:auto val="1"/>
        <c:lblAlgn val="ctr"/>
        <c:lblOffset val="100"/>
        <c:noMultiLvlLbl val="0"/>
      </c:catAx>
      <c:valAx>
        <c:axId val="16576927"/>
        <c:scaling>
          <c:orientation val="minMax"/>
          <c:max val="100"/>
        </c:scaling>
        <c:delete val="0"/>
        <c:axPos val="l"/>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sv-SE"/>
                  <a:t>%</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crossAx val="16582335"/>
        <c:crosses val="autoZero"/>
        <c:crossBetween val="between"/>
        <c:minorUnit val="10"/>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2025-12-08</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2868064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7388" y="735013"/>
            <a:ext cx="3357562" cy="1889125"/>
          </a:xfrm>
        </p:spPr>
      </p:sp>
      <p:sp>
        <p:nvSpPr>
          <p:cNvPr id="3" name="Platshållare för anteckningar 2"/>
          <p:cNvSpPr>
            <a:spLocks noGrp="1"/>
          </p:cNvSpPr>
          <p:nvPr>
            <p:ph type="body" idx="1"/>
          </p:nvPr>
        </p:nvSpPr>
        <p:spPr>
          <a:xfrm>
            <a:off x="685800" y="2743200"/>
            <a:ext cx="5486400" cy="5301574"/>
          </a:xfrm>
        </p:spPr>
        <p:txBody>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sz="1000" b="1" dirty="0"/>
              <a:t>För gymnasiet</a:t>
            </a:r>
          </a:p>
          <a:p>
            <a:pPr marL="0" marR="0" lvl="0" indent="0" algn="l" defTabSz="914400" rtl="0" eaLnBrk="1" fontAlgn="auto" latinLnBrk="0" hangingPunct="1">
              <a:lnSpc>
                <a:spcPct val="100000"/>
              </a:lnSpc>
              <a:spcBef>
                <a:spcPts val="1200"/>
              </a:spcBef>
              <a:spcAft>
                <a:spcPts val="0"/>
              </a:spcAft>
              <a:buClrTx/>
              <a:buSzTx/>
              <a:buFontTx/>
              <a:buNone/>
              <a:tabLst/>
              <a:defRPr/>
            </a:pPr>
            <a:r>
              <a:rPr lang="sv-SE" sz="1000" dirty="0"/>
              <a:t>I den vetenskapliga litteraturen skiljer forskarna ofta på “distress” (negativ stress) och “</a:t>
            </a:r>
            <a:r>
              <a:rPr lang="sv-SE" sz="1000" dirty="0" err="1"/>
              <a:t>eustress</a:t>
            </a:r>
            <a:r>
              <a:rPr lang="sv-SE" sz="1000" dirty="0"/>
              <a:t>” (positiv stress). Det här är en relevant uppdelning då det har visat sig </a:t>
            </a:r>
            <a:r>
              <a:rPr lang="sv-SE" sz="1000" b="1" dirty="0"/>
              <a:t>att människors reaktion på stress i stor utsträckning beror på hur de själva tolkar den</a:t>
            </a:r>
            <a:r>
              <a:rPr lang="sv-SE" sz="1000" dirty="0"/>
              <a:t>.</a:t>
            </a:r>
          </a:p>
          <a:p>
            <a:pPr marL="0" marR="0" lvl="0" indent="0" algn="l" defTabSz="914400" rtl="0" eaLnBrk="1" fontAlgn="auto" latinLnBrk="0" hangingPunct="1">
              <a:lnSpc>
                <a:spcPct val="100000"/>
              </a:lnSpc>
              <a:spcBef>
                <a:spcPts val="1200"/>
              </a:spcBef>
              <a:spcAft>
                <a:spcPts val="0"/>
              </a:spcAft>
              <a:buClrTx/>
              <a:buSzTx/>
              <a:buFontTx/>
              <a:buNone/>
              <a:tabLst/>
              <a:defRPr/>
            </a:pPr>
            <a:r>
              <a:rPr lang="sv-SE" sz="1000" dirty="0"/>
              <a:t>I bilden är inlagt tre rutor med exempel på studier som beskrivs nedan. Forskning</a:t>
            </a:r>
            <a:r>
              <a:rPr lang="sv-SE" sz="1000" dirty="0">
                <a:solidFill>
                  <a:srgbClr val="FF0000"/>
                </a:solidFill>
              </a:rPr>
              <a:t> </a:t>
            </a:r>
            <a:r>
              <a:rPr lang="sv-SE" sz="1000" dirty="0"/>
              <a:t>av psykologen </a:t>
            </a:r>
            <a:r>
              <a:rPr lang="sv-SE" sz="1000" b="1" dirty="0"/>
              <a:t>Alia </a:t>
            </a:r>
            <a:r>
              <a:rPr lang="sv-SE" sz="1000" b="1" dirty="0" err="1"/>
              <a:t>Crum</a:t>
            </a:r>
            <a:r>
              <a:rPr lang="sv-SE" sz="1000" b="1" dirty="0"/>
              <a:t> </a:t>
            </a:r>
            <a:r>
              <a:rPr lang="sv-SE" sz="1000" dirty="0"/>
              <a:t>har till exempel visat att människors “stress </a:t>
            </a:r>
            <a:r>
              <a:rPr lang="sv-SE" sz="1000" dirty="0" err="1"/>
              <a:t>mindset</a:t>
            </a:r>
            <a:r>
              <a:rPr lang="sv-SE" sz="1000" dirty="0"/>
              <a:t>”—deras subjektiva antaganden om stress—påverkar deras tankar, känslor och fysiologi när de blir stressade. Den fysiologiska responsen av stress kan till exempel studeras hos de som får olika typer av medicinska behandlingar som i sig skapar stress. Alia </a:t>
            </a:r>
            <a:r>
              <a:rPr lang="sv-SE" sz="1000" dirty="0" err="1"/>
              <a:t>Crum</a:t>
            </a:r>
            <a:r>
              <a:rPr lang="sv-SE" sz="1000" dirty="0"/>
              <a:t> beskriver i en föreläsning (se länk till Youtube-klipp nedan med inspelad föreläsning) hur barn som behandlades för jordnötsallergier fick bättre resultat av behandlingen när de fick information om att behandlingens </a:t>
            </a:r>
            <a:r>
              <a:rPr lang="sv-SE" sz="1000" b="0" dirty="0"/>
              <a:t>biverkningar betydde att kroppen blev starkare. </a:t>
            </a:r>
            <a:r>
              <a:rPr lang="sv-SE" sz="1000" dirty="0"/>
              <a:t>De fick då ett ”mind-set” som såg positivt på den stress deras kroppar utsattes för. Kontrollgruppen fick istället information om att de skulle uppleva vissa jobbiga symptom men att det bara vara att ”hänga i” och uthärda dem.</a:t>
            </a:r>
          </a:p>
          <a:p>
            <a:pPr>
              <a:spcBef>
                <a:spcPts val="1200"/>
              </a:spcBef>
            </a:pPr>
            <a:r>
              <a:rPr lang="sv-SE" sz="1000" dirty="0"/>
              <a:t>Alia </a:t>
            </a:r>
            <a:r>
              <a:rPr lang="sv-SE" sz="1000" dirty="0" err="1"/>
              <a:t>Crum</a:t>
            </a:r>
            <a:r>
              <a:rPr lang="sv-SE" sz="1000" dirty="0"/>
              <a:t> – </a:t>
            </a:r>
            <a:r>
              <a:rPr lang="sv-SE" sz="1000" dirty="0" err="1"/>
              <a:t>Empowering</a:t>
            </a:r>
            <a:r>
              <a:rPr lang="sv-SE" sz="1000" dirty="0"/>
              <a:t> </a:t>
            </a:r>
            <a:r>
              <a:rPr lang="sv-SE" sz="1000" dirty="0" err="1"/>
              <a:t>mindsets</a:t>
            </a:r>
            <a:r>
              <a:rPr lang="sv-SE" sz="1000" dirty="0"/>
              <a:t> to </a:t>
            </a:r>
            <a:r>
              <a:rPr lang="sv-SE" sz="1000" dirty="0" err="1"/>
              <a:t>optimize</a:t>
            </a:r>
            <a:r>
              <a:rPr lang="sv-SE" sz="1000" dirty="0"/>
              <a:t> </a:t>
            </a:r>
            <a:r>
              <a:rPr lang="sv-SE" sz="1000" dirty="0" err="1"/>
              <a:t>health</a:t>
            </a:r>
            <a:r>
              <a:rPr lang="sv-SE" sz="1000" dirty="0"/>
              <a:t> and human </a:t>
            </a:r>
            <a:r>
              <a:rPr lang="sv-SE" sz="1000" dirty="0" err="1"/>
              <a:t>performance</a:t>
            </a:r>
            <a:r>
              <a:rPr lang="sv-SE" sz="1000" dirty="0"/>
              <a:t>. </a:t>
            </a:r>
            <a:r>
              <a:rPr lang="sv-SE" sz="1000" dirty="0" err="1"/>
              <a:t>BrainMind</a:t>
            </a:r>
            <a:r>
              <a:rPr lang="sv-SE" sz="1000" dirty="0"/>
              <a:t> Summit. https://youtu.be/iC-mJERePBg?feature=shared</a:t>
            </a:r>
          </a:p>
          <a:p>
            <a:pPr marL="0" marR="0" lvl="0" indent="0" algn="l" defTabSz="914400" rtl="0" eaLnBrk="1" fontAlgn="auto" latinLnBrk="0" hangingPunct="1">
              <a:lnSpc>
                <a:spcPct val="100000"/>
              </a:lnSpc>
              <a:spcBef>
                <a:spcPts val="1200"/>
              </a:spcBef>
              <a:spcAft>
                <a:spcPts val="0"/>
              </a:spcAft>
              <a:buClrTx/>
              <a:buSzTx/>
              <a:buFontTx/>
              <a:buNone/>
              <a:tabLst/>
              <a:defRPr/>
            </a:pPr>
            <a:r>
              <a:rPr lang="sv-SE" sz="1000" dirty="0"/>
              <a:t>Personer som uppfattar stressande situationer som hot tenderar att bli oroliga och nervösa, medan personer som uppfattar samma situationer som utmaningar tenderar att bli uppspelta och energiska. Och de här insikterna har med framgång använts i interventioner. </a:t>
            </a:r>
            <a:r>
              <a:rPr lang="sv-SE" sz="1000" dirty="0">
                <a:solidFill>
                  <a:srgbClr val="FF0000"/>
                </a:solidFill>
              </a:rPr>
              <a:t>En studie av </a:t>
            </a:r>
            <a:r>
              <a:rPr lang="sv-SE" sz="1000" b="1" dirty="0">
                <a:solidFill>
                  <a:srgbClr val="FF0000"/>
                </a:solidFill>
              </a:rPr>
              <a:t>Wood Brooks </a:t>
            </a:r>
            <a:r>
              <a:rPr lang="sv-SE" sz="1000" dirty="0">
                <a:solidFill>
                  <a:srgbClr val="FF0000"/>
                </a:solidFill>
              </a:rPr>
              <a:t>(se referens nedan) </a:t>
            </a:r>
            <a:r>
              <a:rPr lang="sv-SE" sz="1000" dirty="0"/>
              <a:t>visade till exempel att deltagarna presterade mycket bättre när de höll improviserade tal om de innan talet uppmanades till att </a:t>
            </a:r>
            <a:r>
              <a:rPr lang="sv-SE" sz="1000" b="0" dirty="0"/>
              <a:t>tolka sitt stresspåslag som uppspelthet </a:t>
            </a:r>
            <a:r>
              <a:rPr lang="sv-SE" sz="1000" dirty="0"/>
              <a:t>snarare än nervositet.</a:t>
            </a:r>
          </a:p>
          <a:p>
            <a:pPr>
              <a:spcBef>
                <a:spcPts val="1200"/>
              </a:spcBef>
            </a:pPr>
            <a:r>
              <a:rPr lang="en-US" sz="1000" dirty="0"/>
              <a:t>Wood Brooks, A. (2014). Get Excited: Reappraising Pre-Performance Anxiety as Excitement. </a:t>
            </a:r>
            <a:r>
              <a:rPr lang="sv-SE" sz="1000" dirty="0"/>
              <a:t>Journal </a:t>
            </a:r>
            <a:r>
              <a:rPr lang="sv-SE" sz="1000" dirty="0" err="1"/>
              <a:t>of</a:t>
            </a:r>
            <a:r>
              <a:rPr lang="sv-SE" sz="1000" dirty="0"/>
              <a:t> Experimental </a:t>
            </a:r>
            <a:r>
              <a:rPr lang="sv-SE" sz="1000" dirty="0" err="1"/>
              <a:t>Psychology</a:t>
            </a:r>
            <a:r>
              <a:rPr lang="sv-SE" sz="1000" dirty="0"/>
              <a:t>. Vol. 143, No. 3, 1144 –1158. https://www.apa.org/pubs/journals/releases/xge-a0035325.pdf</a:t>
            </a:r>
          </a:p>
          <a:p>
            <a:pPr>
              <a:spcBef>
                <a:spcPts val="1200"/>
              </a:spcBef>
            </a:pPr>
            <a:r>
              <a:rPr lang="sv-SE" sz="1000" dirty="0"/>
              <a:t>Man ska inte dra för stora slutsatser av enstaka studier, särskilt inte så kallade observationsstudier. Men det kan ändå vara intressant att titta närmare på en vetenskaplig studie för att se hur de undersökt frågan om stress och inställning till stress och diskutera vad forskningen har kommit fram till.  Ett förslag på sådan studie är den av </a:t>
            </a:r>
            <a:r>
              <a:rPr lang="sv-SE" sz="1000" b="1" dirty="0"/>
              <a:t>Keller med flera (se länk nedan till artikeln).</a:t>
            </a:r>
          </a:p>
          <a:p>
            <a:pPr>
              <a:spcBef>
                <a:spcPts val="1200"/>
              </a:spcBef>
            </a:pPr>
            <a:r>
              <a:rPr lang="sv-SE" sz="1000" dirty="0"/>
              <a:t>Sammanfattningen (Abstract) är tydligt uppdelat i frågeställning (</a:t>
            </a:r>
            <a:r>
              <a:rPr lang="sv-SE" sz="1000" dirty="0" err="1"/>
              <a:t>Objective</a:t>
            </a:r>
            <a:r>
              <a:rPr lang="sv-SE" sz="1000" dirty="0"/>
              <a:t>), Metod, Resultat och Slutsatser (</a:t>
            </a:r>
            <a:r>
              <a:rPr lang="sv-SE" sz="1000" dirty="0" err="1"/>
              <a:t>Conclusions</a:t>
            </a:r>
            <a:r>
              <a:rPr lang="sv-SE" sz="1000" dirty="0"/>
              <a:t>).</a:t>
            </a:r>
          </a:p>
          <a:p>
            <a:pPr>
              <a:spcBef>
                <a:spcPts val="1200"/>
              </a:spcBef>
            </a:pPr>
            <a:r>
              <a:rPr lang="sv-SE" sz="1000" dirty="0"/>
              <a:t>I korthet kan man utläsa:</a:t>
            </a:r>
          </a:p>
          <a:p>
            <a:pPr marL="171450" indent="-171450">
              <a:spcBef>
                <a:spcPts val="1200"/>
              </a:spcBef>
              <a:buFont typeface="Arial" panose="020B0604020202020204" pitchFamily="34" charset="0"/>
              <a:buChar char="•"/>
            </a:pPr>
            <a:r>
              <a:rPr lang="sv-SE" sz="1000" dirty="0"/>
              <a:t>Man ville undersökte om det fanns något samband mellan i vilken grad människor upplevt stress och hur de tänkte om vilken effekt stressen till vilken hälsa och risk för död de hade.</a:t>
            </a:r>
          </a:p>
          <a:p>
            <a:pPr marL="171450" indent="-171450">
              <a:spcBef>
                <a:spcPts val="1200"/>
              </a:spcBef>
              <a:buFont typeface="Arial" panose="020B0604020202020204" pitchFamily="34" charset="0"/>
              <a:buChar char="•"/>
            </a:pPr>
            <a:r>
              <a:rPr lang="sv-SE" sz="1000" dirty="0"/>
              <a:t>Metoden utgick från enkätdata för ca 30000 amerikaner som svarat på frågor och som om deras hälsa och ett register för vilka som dött ett visst antal år efter enkäten.</a:t>
            </a:r>
          </a:p>
          <a:p>
            <a:pPr marL="171450" indent="-171450">
              <a:spcBef>
                <a:spcPts val="1200"/>
              </a:spcBef>
              <a:buFont typeface="Arial" panose="020B0604020202020204" pitchFamily="34" charset="0"/>
              <a:buChar char="•"/>
            </a:pPr>
            <a:r>
              <a:rPr lang="sv-SE" sz="1000" dirty="0"/>
              <a:t>Frågorna var av typen: Hur mycket stress har du upplevt det senaste året? Uppfattar du stress som farligt?</a:t>
            </a:r>
          </a:p>
          <a:p>
            <a:pPr marL="171450" indent="-171450">
              <a:spcBef>
                <a:spcPts val="1200"/>
              </a:spcBef>
              <a:buFont typeface="Arial" panose="020B0604020202020204" pitchFamily="34" charset="0"/>
              <a:buChar char="•"/>
            </a:pPr>
            <a:r>
              <a:rPr lang="sv-SE" sz="1000" dirty="0"/>
              <a:t>Resultat: De som hade upplevt mycket stress OCH samtidigt hade svarat att de upplevde stressen som farlig hade 43% högre dödsrisk. Intressant nog hade de som upplevt mycket stress men </a:t>
            </a:r>
            <a:r>
              <a:rPr lang="sv-SE" sz="1000" b="1" dirty="0"/>
              <a:t>inte</a:t>
            </a:r>
            <a:r>
              <a:rPr lang="sv-SE" sz="1000" dirty="0"/>
              <a:t> ansåg stress vara farligt hade lägst risk att dö av alla i studien (se tabell 3 i artikeln).</a:t>
            </a:r>
          </a:p>
          <a:p>
            <a:pPr marL="0" marR="0" lvl="0" indent="0" algn="l" defTabSz="914400" rtl="0" eaLnBrk="1" fontAlgn="auto" latinLnBrk="0" hangingPunct="1">
              <a:lnSpc>
                <a:spcPct val="100000"/>
              </a:lnSpc>
              <a:spcBef>
                <a:spcPts val="1200"/>
              </a:spcBef>
              <a:spcAft>
                <a:spcPts val="0"/>
              </a:spcAft>
              <a:buClrTx/>
              <a:buSzTx/>
              <a:buFontTx/>
              <a:buNone/>
              <a:tabLst/>
              <a:defRPr/>
            </a:pPr>
            <a:r>
              <a:rPr lang="sv-SE" sz="1000" dirty="0"/>
              <a:t>Keller A, </a:t>
            </a:r>
            <a:r>
              <a:rPr lang="sv-SE" sz="1000" dirty="0" err="1"/>
              <a:t>Litzelman</a:t>
            </a:r>
            <a:r>
              <a:rPr lang="sv-SE" sz="1000" dirty="0"/>
              <a:t> K, </a:t>
            </a:r>
            <a:r>
              <a:rPr lang="sv-SE" sz="1000" dirty="0" err="1"/>
              <a:t>Wisk</a:t>
            </a:r>
            <a:r>
              <a:rPr lang="sv-SE" sz="1000" dirty="0"/>
              <a:t> LE, Maddox T, Cheng ER, </a:t>
            </a:r>
            <a:r>
              <a:rPr lang="sv-SE" sz="1000" dirty="0" err="1"/>
              <a:t>Creswell</a:t>
            </a:r>
            <a:r>
              <a:rPr lang="sv-SE" sz="1000" dirty="0"/>
              <a:t> PD, Witt WP. Does the perception </a:t>
            </a:r>
            <a:r>
              <a:rPr lang="sv-SE" sz="1000" dirty="0" err="1"/>
              <a:t>that</a:t>
            </a:r>
            <a:r>
              <a:rPr lang="sv-SE" sz="1000" dirty="0"/>
              <a:t> stress </a:t>
            </a:r>
            <a:r>
              <a:rPr lang="sv-SE" sz="1000" dirty="0" err="1"/>
              <a:t>affects</a:t>
            </a:r>
            <a:r>
              <a:rPr lang="sv-SE" sz="1000" dirty="0"/>
              <a:t> </a:t>
            </a:r>
            <a:r>
              <a:rPr lang="sv-SE" sz="1000" dirty="0" err="1"/>
              <a:t>health</a:t>
            </a:r>
            <a:r>
              <a:rPr lang="sv-SE" sz="1000" dirty="0"/>
              <a:t> </a:t>
            </a:r>
            <a:r>
              <a:rPr lang="sv-SE" sz="1000" dirty="0" err="1"/>
              <a:t>matter</a:t>
            </a:r>
            <a:r>
              <a:rPr lang="sv-SE" sz="1000" dirty="0"/>
              <a:t>? The association </a:t>
            </a:r>
            <a:r>
              <a:rPr lang="sv-SE" sz="1000" dirty="0" err="1"/>
              <a:t>with</a:t>
            </a:r>
            <a:r>
              <a:rPr lang="sv-SE" sz="1000" dirty="0"/>
              <a:t> </a:t>
            </a:r>
            <a:r>
              <a:rPr lang="sv-SE" sz="1000" dirty="0" err="1"/>
              <a:t>health</a:t>
            </a:r>
            <a:r>
              <a:rPr lang="sv-SE" sz="1000" dirty="0"/>
              <a:t> and </a:t>
            </a:r>
            <a:r>
              <a:rPr lang="sv-SE" sz="1000" dirty="0" err="1"/>
              <a:t>mortality</a:t>
            </a:r>
            <a:r>
              <a:rPr lang="sv-SE" sz="1000" dirty="0"/>
              <a:t>. Health </a:t>
            </a:r>
            <a:r>
              <a:rPr lang="sv-SE" sz="1000" dirty="0" err="1"/>
              <a:t>Psychol</a:t>
            </a:r>
            <a:r>
              <a:rPr lang="sv-SE" sz="1000" dirty="0"/>
              <a:t>. 2012 Sep;31(5):677-84. </a:t>
            </a:r>
            <a:r>
              <a:rPr lang="sv-SE" sz="1000" dirty="0" err="1"/>
              <a:t>doi</a:t>
            </a:r>
            <a:r>
              <a:rPr lang="sv-SE" sz="1000" dirty="0"/>
              <a:t>: 10.1037/a0026743. </a:t>
            </a:r>
            <a:r>
              <a:rPr lang="sv-SE" sz="1000" dirty="0" err="1"/>
              <a:t>Epub</a:t>
            </a:r>
            <a:r>
              <a:rPr lang="sv-SE" sz="1000" dirty="0"/>
              <a:t> 2011 Dec 26. PMID: 22201278; PMCID: PMC3374921. https://pmc.ncbi.nlm.nih.gov/articles/PMC3374921/</a:t>
            </a:r>
          </a:p>
          <a:p>
            <a:pPr>
              <a:spcBef>
                <a:spcPts val="1200"/>
              </a:spcBef>
            </a:pPr>
            <a:r>
              <a:rPr lang="sv-SE" sz="1000" dirty="0">
                <a:ea typeface="Calibri" panose="020F0502020204030204"/>
                <a:cs typeface="Calibri" panose="020F0502020204030204"/>
              </a:rPr>
              <a:t>Det här skulle kunna tala för att det finns en koppling mellan vår syn på stressen och hur farlig den är, men det är viktigt att komma ihåg att forskningen pågår och att det behövs många olika studier för att få fram säkra slutsatser.</a:t>
            </a:r>
          </a:p>
          <a:p>
            <a:pPr>
              <a:spcBef>
                <a:spcPts val="1200"/>
              </a:spcBef>
            </a:pPr>
            <a:r>
              <a:rPr lang="sv-SE" sz="1000" b="1" dirty="0">
                <a:ea typeface="Calibri" panose="020F0502020204030204"/>
                <a:cs typeface="Calibri" panose="020F0502020204030204"/>
              </a:rPr>
              <a:t>Övergång till nästa bild: </a:t>
            </a:r>
            <a:r>
              <a:rPr lang="sv-SE" sz="1000" dirty="0">
                <a:ea typeface="Calibri" panose="020F0502020204030204"/>
                <a:cs typeface="Calibri" panose="020F0502020204030204"/>
              </a:rPr>
              <a:t>Nervositet är en form av stress där mind-set kan spela roll för vilken effekt den ger på vår prestation.</a:t>
            </a:r>
          </a:p>
        </p:txBody>
      </p:sp>
      <p:sp>
        <p:nvSpPr>
          <p:cNvPr id="4" name="Platshållare för bildnummer 3"/>
          <p:cNvSpPr>
            <a:spLocks noGrp="1"/>
          </p:cNvSpPr>
          <p:nvPr>
            <p:ph type="sldNum" sz="quarter" idx="5"/>
          </p:nvPr>
        </p:nvSpPr>
        <p:spPr/>
        <p:txBody>
          <a:bodyPr/>
          <a:lstStyle/>
          <a:p>
            <a:fld id="{FD4844D9-F35D-4124-88C6-ED181522A94F}" type="slidenum">
              <a:rPr lang="en-US" smtClean="0"/>
              <a:t>10</a:t>
            </a:fld>
            <a:endParaRPr lang="en-US"/>
          </a:p>
        </p:txBody>
      </p:sp>
    </p:spTree>
    <p:extLst>
      <p:ext uri="{BB962C8B-B14F-4D97-AF65-F5344CB8AC3E}">
        <p14:creationId xmlns:p14="http://schemas.microsoft.com/office/powerpoint/2010/main" val="818488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14375"/>
            <a:ext cx="3690938" cy="2076450"/>
          </a:xfrm>
        </p:spPr>
      </p:sp>
      <p:sp>
        <p:nvSpPr>
          <p:cNvPr id="3" name="Platshållare för anteckningar 2"/>
          <p:cNvSpPr>
            <a:spLocks noGrp="1"/>
          </p:cNvSpPr>
          <p:nvPr>
            <p:ph type="body" idx="1"/>
          </p:nvPr>
        </p:nvSpPr>
        <p:spPr>
          <a:xfrm>
            <a:off x="685800" y="3025302"/>
            <a:ext cx="5486400" cy="4975698"/>
          </a:xfrm>
        </p:spPr>
        <p:txBody>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sz="1100" i="1" u="none" dirty="0"/>
              <a:t>Förslag på hur man kan introducera bilden, se extra talarmanus nedan.</a:t>
            </a:r>
          </a:p>
          <a:p>
            <a:pPr marL="0" marR="0" lvl="0" indent="0" algn="l" defTabSz="914400" rtl="0" eaLnBrk="1" fontAlgn="auto" latinLnBrk="0" hangingPunct="1">
              <a:lnSpc>
                <a:spcPct val="100000"/>
              </a:lnSpc>
              <a:spcBef>
                <a:spcPts val="1200"/>
              </a:spcBef>
              <a:spcAft>
                <a:spcPts val="0"/>
              </a:spcAft>
              <a:buClrTx/>
              <a:buSzTx/>
              <a:buFontTx/>
              <a:buNone/>
              <a:tabLst/>
              <a:defRPr/>
            </a:pPr>
            <a:r>
              <a:rPr lang="sv-SE" sz="1100" dirty="0">
                <a:ea typeface="Calibri"/>
                <a:cs typeface="Calibri"/>
              </a:rPr>
              <a:t>Nervositet inför att prata inför andra är vanligt. 1 av 4 blir jättestressade av att tala inför </a:t>
            </a:r>
            <a:r>
              <a:rPr lang="sv-SE" sz="1100" dirty="0" err="1">
                <a:ea typeface="Calibri"/>
                <a:cs typeface="Calibri"/>
              </a:rPr>
              <a:t>grupp!Titta</a:t>
            </a:r>
            <a:r>
              <a:rPr lang="sv-SE" sz="1100" dirty="0">
                <a:ea typeface="Calibri"/>
                <a:cs typeface="Calibri"/>
              </a:rPr>
              <a:t> på klippet om talrädsla:  https://www.youtube.com/watch?v=xnSEHYobZ9k</a:t>
            </a:r>
          </a:p>
          <a:p>
            <a:pPr>
              <a:spcBef>
                <a:spcPts val="1200"/>
              </a:spcBef>
            </a:pPr>
            <a:r>
              <a:rPr lang="sv-SE" sz="1100" b="1" dirty="0">
                <a:ea typeface="Calibri"/>
                <a:cs typeface="Calibri"/>
              </a:rPr>
              <a:t>Diskutera: </a:t>
            </a:r>
            <a:r>
              <a:rPr lang="sv-SE" sz="1100" dirty="0">
                <a:ea typeface="Calibri"/>
                <a:cs typeface="Calibri"/>
              </a:rPr>
              <a:t>Hur kan nervositet vara en drivkraft? Hur kan det vara ett hinder?</a:t>
            </a:r>
            <a:br>
              <a:rPr lang="sv-SE" sz="1100" dirty="0">
                <a:ea typeface="Calibri"/>
                <a:cs typeface="Calibri"/>
              </a:rPr>
            </a:br>
            <a:r>
              <a:rPr lang="sv-SE" sz="1100" dirty="0">
                <a:ea typeface="Calibri"/>
                <a:cs typeface="Calibri"/>
              </a:rPr>
              <a:t>Vilka tips har ni för att hantera nervositet inför ett prov/tävling/annat?</a:t>
            </a:r>
          </a:p>
          <a:p>
            <a:pPr>
              <a:spcBef>
                <a:spcPts val="1200"/>
              </a:spcBef>
            </a:pPr>
            <a:r>
              <a:rPr lang="sv-SE" sz="1100" b="1" dirty="0">
                <a:ea typeface="Calibri"/>
                <a:cs typeface="Calibri"/>
              </a:rPr>
              <a:t>Övergång till nästa bild om du vill göra en övning (”</a:t>
            </a:r>
            <a:r>
              <a:rPr lang="sv-SE" sz="1100" b="1" dirty="0" err="1">
                <a:ea typeface="Calibri"/>
                <a:cs typeface="Calibri"/>
              </a:rPr>
              <a:t>Hjärtkram</a:t>
            </a:r>
            <a:r>
              <a:rPr lang="sv-SE" sz="1100" b="1" dirty="0">
                <a:ea typeface="Calibri"/>
                <a:cs typeface="Calibri"/>
              </a:rPr>
              <a:t>”): </a:t>
            </a:r>
            <a:r>
              <a:rPr lang="sv-SE" sz="1100" dirty="0">
                <a:ea typeface="Calibri"/>
                <a:cs typeface="Calibri"/>
              </a:rPr>
              <a:t>Ett sätt att lugna ner stressreaktionen är att göra en kort andningsövning.</a:t>
            </a:r>
          </a:p>
          <a:p>
            <a:pPr>
              <a:spcBef>
                <a:spcPts val="1200"/>
              </a:spcBef>
            </a:pPr>
            <a:r>
              <a:rPr lang="sv-SE" sz="1100" b="1" dirty="0">
                <a:ea typeface="Calibri"/>
                <a:cs typeface="Calibri"/>
              </a:rPr>
              <a:t>Övergång till nästa bild om du vill gå in på hjärnan och sympatiska systemet och HPA-axeln: </a:t>
            </a:r>
            <a:r>
              <a:rPr lang="sv-SE" sz="1100" dirty="0">
                <a:ea typeface="Calibri"/>
                <a:cs typeface="Calibri"/>
              </a:rPr>
              <a:t>Vi ska titta närmare på vad som händer rent fysiologiskt i kroppen vid en stressreaktion.</a:t>
            </a:r>
          </a:p>
          <a:p>
            <a:r>
              <a:rPr lang="sv-SE" sz="1100" b="1" i="0" dirty="0"/>
              <a:t>Extra talarmanus som stöd för hur man kan introducera bilden: </a:t>
            </a:r>
            <a:r>
              <a:rPr lang="sv-SE" sz="1100" dirty="0">
                <a:ea typeface="Calibri"/>
                <a:cs typeface="Calibri"/>
              </a:rPr>
              <a:t>Föreställ dig att du snart ska göra en presentation inför hela klassen. I sådana här situationer blir de allra flesta nervösa, och det går inte att gör så mycket åt. Men det du kan göra är att </a:t>
            </a:r>
            <a:r>
              <a:rPr lang="sv-SE" sz="1100" i="1" dirty="0">
                <a:ea typeface="Calibri" panose="020F0502020204030204"/>
                <a:cs typeface="Calibri" panose="020F0502020204030204"/>
              </a:rPr>
              <a:t>välja hur du uppfattar</a:t>
            </a:r>
            <a:r>
              <a:rPr lang="sv-SE" sz="1100" dirty="0">
                <a:ea typeface="Calibri" panose="020F0502020204030204"/>
                <a:cs typeface="Calibri" panose="020F0502020204030204"/>
              </a:rPr>
              <a:t> din nervositet. Du kan själv "bestämma" om det du känner är oro eller entusiasm. </a:t>
            </a:r>
            <a:r>
              <a:rPr lang="sv-SE" sz="1100" dirty="0"/>
              <a:t>Så, nästa gång som du känner dig nervös, försök inte att göra dig av med känslan. Det kommer troligtvis bara att göra dig mer stressad över hur stressad du känner dig. Testa i stället att se på nervositeten som ett tecken på att du är redo för uppgiften.</a:t>
            </a:r>
            <a:endParaRPr lang="sv-SE" sz="1100" dirty="0">
              <a:ea typeface="Calibri"/>
              <a:cs typeface="Calibri"/>
            </a:endParaRPr>
          </a:p>
          <a:p>
            <a:pPr>
              <a:spcBef>
                <a:spcPts val="1200"/>
              </a:spcBef>
            </a:pPr>
            <a:r>
              <a:rPr lang="sv-SE" sz="1100" dirty="0"/>
              <a:t>Säg till dig själv, “Jag är uppspelt!”, och använd den extra energin i din kropp som bränsle för att prestera så bra som möjligt.</a:t>
            </a:r>
            <a:endParaRPr lang="sv-SE" sz="1100" dirty="0">
              <a:ea typeface="Calibri"/>
              <a:cs typeface="Calibri"/>
            </a:endParaRPr>
          </a:p>
          <a:p>
            <a:pPr>
              <a:spcBef>
                <a:spcPts val="1200"/>
              </a:spcBef>
            </a:pPr>
            <a:r>
              <a:rPr lang="sv-SE" sz="1100" dirty="0"/>
              <a:t>Forskning visar att personer som får tolka sin nervositet som uppspelthet presterar mycket bättre än personer som får försöka att lugna ner sig.</a:t>
            </a:r>
            <a:endParaRPr lang="sv-SE" sz="1100" dirty="0">
              <a:ea typeface="Calibri"/>
              <a:cs typeface="Calibri"/>
            </a:endParaRPr>
          </a:p>
        </p:txBody>
      </p:sp>
      <p:sp>
        <p:nvSpPr>
          <p:cNvPr id="4" name="Platshållare för bildnummer 3"/>
          <p:cNvSpPr>
            <a:spLocks noGrp="1"/>
          </p:cNvSpPr>
          <p:nvPr>
            <p:ph type="sldNum" sz="quarter" idx="5"/>
          </p:nvPr>
        </p:nvSpPr>
        <p:spPr/>
        <p:txBody>
          <a:bodyPr/>
          <a:lstStyle/>
          <a:p>
            <a:fld id="{FD4844D9-F35D-4124-88C6-ED181522A94F}" type="slidenum">
              <a:rPr lang="en-US" smtClean="0"/>
              <a:t>11</a:t>
            </a:fld>
            <a:endParaRPr lang="en-US"/>
          </a:p>
        </p:txBody>
      </p:sp>
    </p:spTree>
    <p:extLst>
      <p:ext uri="{BB962C8B-B14F-4D97-AF65-F5344CB8AC3E}">
        <p14:creationId xmlns:p14="http://schemas.microsoft.com/office/powerpoint/2010/main" val="1342222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None/>
            </a:pPr>
            <a:r>
              <a:rPr lang="sv-SE" sz="1100" b="1" dirty="0"/>
              <a:t>Rörelsepaus</a:t>
            </a:r>
            <a:r>
              <a:rPr lang="sv-SE" sz="1100" b="0" dirty="0"/>
              <a:t>: </a:t>
            </a:r>
            <a:r>
              <a:rPr lang="sv-SE" sz="1100" b="0" dirty="0" err="1"/>
              <a:t>Hjärtkram</a:t>
            </a:r>
            <a:r>
              <a:rPr lang="sv-SE" sz="1100" b="0" dirty="0"/>
              <a:t> och andning</a:t>
            </a:r>
          </a:p>
          <a:p>
            <a:pPr>
              <a:buNone/>
            </a:pPr>
            <a:endParaRPr lang="sv-SE" sz="1100" b="0" dirty="0"/>
          </a:p>
          <a:p>
            <a:pPr>
              <a:buNone/>
            </a:pPr>
            <a:r>
              <a:rPr lang="sv-SE" sz="1100" b="0" dirty="0"/>
              <a:t>Syfte: Ge kroppen en snabb trygghetssignal – fysisk beröring av sig själv och lugn andning. </a:t>
            </a:r>
          </a:p>
          <a:p>
            <a:pPr>
              <a:buNone/>
            </a:pPr>
            <a:r>
              <a:rPr lang="sv-SE" sz="1100" b="0" dirty="0"/>
              <a:t>Instruktion:</a:t>
            </a:r>
          </a:p>
          <a:p>
            <a:pPr marL="171450" indent="-171450">
              <a:buFont typeface="Arial" panose="020B0604020202020204" pitchFamily="34" charset="0"/>
              <a:buChar char="•"/>
            </a:pPr>
            <a:r>
              <a:rPr lang="sv-SE" sz="1100" dirty="0"/>
              <a:t>Lägg ena handen på hjärtat och den andra över.</a:t>
            </a:r>
          </a:p>
          <a:p>
            <a:pPr marL="171450" indent="-171450">
              <a:buFont typeface="Arial" panose="020B0604020202020204" pitchFamily="34" charset="0"/>
              <a:buChar char="•"/>
            </a:pPr>
            <a:r>
              <a:rPr lang="sv-SE" sz="1100" dirty="0"/>
              <a:t>Andas långsamt in och ännu långsammare ut – gärna 3–4 andetag.</a:t>
            </a:r>
          </a:p>
          <a:p>
            <a:pPr marL="171450" indent="-171450">
              <a:buFont typeface="Arial" panose="020B0604020202020204" pitchFamily="34" charset="0"/>
              <a:buChar char="•"/>
            </a:pPr>
            <a:r>
              <a:rPr lang="sv-SE" sz="1100" dirty="0"/>
              <a:t>Om du vill: blunda, tänk eller viska något snällt till dig själv.</a:t>
            </a:r>
          </a:p>
          <a:p>
            <a:pPr marL="171450" indent="-171450">
              <a:buFont typeface="Arial" panose="020B0604020202020204" pitchFamily="34" charset="0"/>
              <a:buChar char="•"/>
            </a:pPr>
            <a:r>
              <a:rPr lang="sv-SE" sz="1100" dirty="0"/>
              <a:t>Känn hur bröstet rör sig under handen.</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Hur övningen fungerar rent fysiologiskt går vi in på i nästa modul om återhämtning (den stimulerar </a:t>
            </a:r>
            <a:r>
              <a:rPr lang="sv-SE" sz="1100" b="0" dirty="0" err="1"/>
              <a:t>oxytocin</a:t>
            </a:r>
            <a:r>
              <a:rPr lang="sv-SE" sz="1100" b="0" dirty="0"/>
              <a:t> och </a:t>
            </a:r>
            <a:r>
              <a:rPr lang="sv-SE" sz="1100" b="0" dirty="0" err="1"/>
              <a:t>vagusnerven</a:t>
            </a:r>
            <a:r>
              <a:rPr lang="sv-SE" sz="1100"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a:p>
            <a:pPr>
              <a:spcBef>
                <a:spcPts val="1200"/>
              </a:spcBef>
            </a:pPr>
            <a:r>
              <a:rPr lang="sv-SE" sz="1100" b="1" dirty="0">
                <a:ea typeface="Calibri"/>
                <a:cs typeface="Calibri"/>
              </a:rPr>
              <a:t>Övergång till nästa bild om du vill gå in på hjärnan och sympatiska systemet och HPA-axeln: </a:t>
            </a:r>
          </a:p>
          <a:p>
            <a:pPr>
              <a:spcBef>
                <a:spcPts val="1200"/>
              </a:spcBef>
            </a:pPr>
            <a:r>
              <a:rPr lang="sv-SE" sz="1100" dirty="0">
                <a:ea typeface="Calibri"/>
                <a:cs typeface="Calibri"/>
              </a:rPr>
              <a:t>Vi ska titta närmare på vad som händer rent fysiologiskt i kroppen vid en stressreaktion.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2926850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530225"/>
            <a:ext cx="3749675" cy="2109788"/>
          </a:xfrm>
        </p:spPr>
      </p:sp>
      <p:sp>
        <p:nvSpPr>
          <p:cNvPr id="3" name="Platshållare för anteckningar 2"/>
          <p:cNvSpPr>
            <a:spLocks noGrp="1"/>
          </p:cNvSpPr>
          <p:nvPr>
            <p:ph type="body" idx="1"/>
          </p:nvPr>
        </p:nvSpPr>
        <p:spPr>
          <a:xfrm>
            <a:off x="685800" y="2801566"/>
            <a:ext cx="5486400" cy="4824919"/>
          </a:xfrm>
        </p:spPr>
        <p:txBody>
          <a:bodyPr/>
          <a:lstStyle/>
          <a:p>
            <a:r>
              <a:rPr lang="sv-SE" sz="1100" dirty="0"/>
              <a:t>Innan vi går in på de strukturer i hjärnan som är viktiga för stressreaktioner kan vi se på människokroppen mer som en helhet med fokus på nervsystemet.</a:t>
            </a:r>
          </a:p>
          <a:p>
            <a:endParaRPr lang="sv-SE" sz="1100" dirty="0"/>
          </a:p>
          <a:p>
            <a:pPr marL="171450" indent="-171450">
              <a:buFont typeface="Arial" panose="020B0604020202020204" pitchFamily="34" charset="0"/>
              <a:buChar char="•"/>
            </a:pPr>
            <a:r>
              <a:rPr lang="sv-SE" sz="1100" dirty="0"/>
              <a:t>Nervsystemet består av det centrala systemet med hjärna och ryggmärg och nerver som har kontakt ut i hela kroppen (perifera nervsystemet). Nerverna leder både signaler in till det centrala systemet och signaler ut till celler i olika organ.</a:t>
            </a:r>
          </a:p>
          <a:p>
            <a:pPr marL="171450" indent="-171450">
              <a:buFont typeface="Arial" panose="020B0604020202020204" pitchFamily="34" charset="0"/>
              <a:buChar char="•"/>
            </a:pPr>
            <a:r>
              <a:rPr lang="sv-SE" sz="1100" dirty="0"/>
              <a:t>Det som kan stressa oss – </a:t>
            </a:r>
            <a:r>
              <a:rPr lang="sv-SE" sz="1100" dirty="0" err="1"/>
              <a:t>stressorerna</a:t>
            </a:r>
            <a:r>
              <a:rPr lang="sv-SE" sz="1100" dirty="0"/>
              <a:t> – kan finns utanför oss. Informationen om dem kommer in via sinnesorganen.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Bilderna till höger är animerade (klicka fram) och visar exempelvis hur ett lejon kan uppfattas med synen, ljudet från en bil med hörseln, en temperaturhöjning med sinnesceller i huden.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Det centrala nervsystemet får in information om omgivningen via sinnesorgan som ögon/syn, öron/hörsel och hud/känsel (klicka fram huden).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Men vi kan också stressas av inre </a:t>
            </a:r>
            <a:r>
              <a:rPr lang="sv-SE" sz="1100" dirty="0" err="1"/>
              <a:t>stressorer</a:t>
            </a:r>
            <a:r>
              <a:rPr lang="sv-SE" sz="1100" dirty="0"/>
              <a:t> (klicka fram). Det kan vara signaler från inre organ som ger oss förnimmelser från exempelvis magen, muskler, eller tankar och känslor som genereras i hjärnan.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I hjärnan samordnas inkommande information och leder till att signaler (medvetna och omedvetna) skickas ut till både inre organ (hjärta, tarmar) och muskler i armar och ben med mera. Det blir vår stressrespons – det som händer i kroppen som en reaktion på det vi upplever med våra sinnen och våra tankar och känslor.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Vilken stressrespons som sker beror också på ett samspel mellan upplevelser och tidigare minnen. Det gör att två personer som vistas i samma miljö, får samma stimuli, kan reagera helt olika – eftersom bearbetningen i hjärnan ser olika ut. Vad som stressar dig, kanske inte stressar mig.</a:t>
            </a:r>
          </a:p>
          <a:p>
            <a:pPr marL="0" indent="0">
              <a:buNone/>
            </a:pPr>
            <a:endParaRPr lang="sv-SE" sz="1100" dirty="0"/>
          </a:p>
          <a:p>
            <a:r>
              <a:rPr lang="sv-SE" sz="1100" b="1" dirty="0"/>
              <a:t>För gymnasiet:</a:t>
            </a:r>
          </a:p>
          <a:p>
            <a:r>
              <a:rPr lang="sv-SE" sz="1100" dirty="0"/>
              <a:t>Gemensamt för sinnena är att olika stimuli (ljus/ljud/temperatur) påverkar någon typ av </a:t>
            </a:r>
            <a:r>
              <a:rPr lang="sv-SE" sz="1100" b="1" dirty="0"/>
              <a:t>receptorer</a:t>
            </a:r>
            <a:r>
              <a:rPr lang="sv-SE" sz="1100" dirty="0"/>
              <a:t> i sinnescellerna. </a:t>
            </a:r>
          </a:p>
          <a:p>
            <a:endParaRPr lang="sv-SE" sz="1100" dirty="0"/>
          </a:p>
          <a:p>
            <a:r>
              <a:rPr lang="sv-SE" sz="1100" dirty="0"/>
              <a:t>När receptorerna påverkas (t ex mekanoreceptorer i innerörats hörselsinnesceller ändrar form </a:t>
            </a:r>
            <a:r>
              <a:rPr lang="sv-SE" sz="1100" dirty="0" err="1"/>
              <a:t>pga</a:t>
            </a:r>
            <a:r>
              <a:rPr lang="sv-SE" sz="1100" dirty="0"/>
              <a:t> ljudöverföringen) ”reagerar” sinnescellerna genom att skicka en signal vidare till nervceller i det </a:t>
            </a:r>
            <a:r>
              <a:rPr lang="sv-SE" sz="1100" dirty="0" err="1"/>
              <a:t>perifiera</a:t>
            </a:r>
            <a:r>
              <a:rPr lang="sv-SE" sz="1100" dirty="0"/>
              <a:t> nervsystemet, som leder in mot det centrala nervsystemet (ryggmärg och hjärna). </a:t>
            </a:r>
          </a:p>
          <a:p>
            <a:endParaRPr lang="sv-SE" sz="1100" dirty="0"/>
          </a:p>
          <a:p>
            <a:r>
              <a:rPr lang="sv-SE" sz="1100" dirty="0"/>
              <a:t>Parallellt skickas hela tiden signaler från olika typer av celler i kroppen som har receptorer som är känsliga för exempelvis ändring i blodtryck, salthalt, pH.</a:t>
            </a:r>
          </a:p>
          <a:p>
            <a:r>
              <a:rPr lang="sv-SE" sz="1100" dirty="0"/>
              <a:t>Alla sensoriska nervsignaler som kommer in till hjärnan tolkas genom en komplex process. Ett fenomen som kallas för adaptation innebär till exempel att upplevelser via våra sinnen vid en tidpunkt påverkas av vad som skett innan. Det är främst förändringar som vi registrerar och blir medvetna om. Om samma typ av stimuli upprepas över tid så filtrerar hjärnan bort de signalerna. Ett konkret exempel är när du kommer in i ett rum och känner en lukt av mögel. Om någon kommer in en stund senare och säger att oj vad det luktar mögel, så kan du själv inte längre känna så tydlig lukt av mögel. Men om du går ut och vistas i ett annat rum en stund och kommer tillbaka, då kan du också känna mögellukten tydligt igen. </a:t>
            </a:r>
          </a:p>
          <a:p>
            <a:endParaRPr lang="sv-SE" sz="1100" dirty="0"/>
          </a:p>
          <a:p>
            <a:r>
              <a:rPr lang="sv-SE" sz="1100" b="1" dirty="0"/>
              <a:t>Övergång till nästa bild: </a:t>
            </a:r>
            <a:r>
              <a:rPr lang="sv-SE" sz="1100" dirty="0"/>
              <a:t>När det gäller stress är det framförallt några strukturer i hjärnan som kan vara bra att känna till som är involverade i stressresponsen.</a:t>
            </a:r>
          </a:p>
        </p:txBody>
      </p:sp>
      <p:sp>
        <p:nvSpPr>
          <p:cNvPr id="4" name="Platshållare för bildnummer 3"/>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2648220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501650"/>
            <a:ext cx="2743200" cy="1543050"/>
          </a:xfrm>
        </p:spPr>
      </p:sp>
      <p:sp>
        <p:nvSpPr>
          <p:cNvPr id="3" name="Platshållare för anteckningar 2"/>
          <p:cNvSpPr>
            <a:spLocks noGrp="1"/>
          </p:cNvSpPr>
          <p:nvPr>
            <p:ph type="body" idx="1"/>
          </p:nvPr>
        </p:nvSpPr>
        <p:spPr>
          <a:xfrm>
            <a:off x="685800" y="2149813"/>
            <a:ext cx="5486400" cy="585118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endParaRPr lang="sv-SE" sz="1100" dirty="0"/>
          </a:p>
          <a:p>
            <a:pPr marL="171450" indent="-171450">
              <a:buFont typeface="Arial" panose="020B0604020202020204" pitchFamily="34" charset="0"/>
              <a:buChar char="•"/>
            </a:pPr>
            <a:r>
              <a:rPr lang="sv-SE" sz="1100" dirty="0"/>
              <a:t>Inkommande signaler passerar </a:t>
            </a:r>
            <a:r>
              <a:rPr lang="sv-SE" sz="1100" b="1" dirty="0" err="1"/>
              <a:t>amygdala</a:t>
            </a:r>
            <a:r>
              <a:rPr lang="sv-SE" sz="1100" dirty="0"/>
              <a:t>, ett inre larm.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err="1"/>
              <a:t>Amygdala</a:t>
            </a:r>
            <a:r>
              <a:rPr lang="sv-SE" sz="1100" dirty="0"/>
              <a:t> reagerar snabbt på hot och startar en stressreaktion i kroppen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1" dirty="0"/>
              <a:t>Hippocampus</a:t>
            </a:r>
            <a:r>
              <a:rPr lang="sv-SE" sz="1100" dirty="0"/>
              <a:t> hjälper till att lagra minnen, och är viktigt för vilken reaktion ett larm från </a:t>
            </a:r>
            <a:r>
              <a:rPr lang="sv-SE" sz="1100" dirty="0" err="1"/>
              <a:t>amygdala</a:t>
            </a:r>
            <a:r>
              <a:rPr lang="sv-SE" sz="1100" dirty="0"/>
              <a:t> leder till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1" dirty="0"/>
              <a:t>Hypotalamus</a:t>
            </a:r>
            <a:r>
              <a:rPr lang="sv-SE" sz="1100" dirty="0"/>
              <a:t> kan se till att aktivera stressnivån i hela kroppen via två vägar (en snabb och en långsam)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Tidigare minnen av hotfulla situationer ökar </a:t>
            </a:r>
            <a:r>
              <a:rPr lang="sv-SE" sz="1100" dirty="0" err="1"/>
              <a:t>amygdalas</a:t>
            </a:r>
            <a:r>
              <a:rPr lang="sv-SE" sz="1100" dirty="0"/>
              <a:t> reaktionshastighet för vissa situationer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Reaktionen på vissa hot är så snabbt att motoriska signaler ut till muskler i armar och ben kan få oss att hoppa till innan vi blivit medvetna om vad som hänt.</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a:t>
            </a:r>
            <a:r>
              <a:rPr lang="sv-SE" sz="1100" dirty="0"/>
              <a:t>Hypotalamus aktiverar kroppens stressnivå genom signaler via </a:t>
            </a:r>
            <a:r>
              <a:rPr lang="sv-SE" sz="1100" b="1" dirty="0"/>
              <a:t>två olika vägar</a:t>
            </a:r>
            <a:r>
              <a:rPr lang="sv-SE" sz="1100" dirty="0"/>
              <a:t> (en snabb och en lite mer långsam väg)</a:t>
            </a:r>
          </a:p>
          <a:p>
            <a:endParaRPr lang="sv-SE" sz="1100" dirty="0"/>
          </a:p>
          <a:p>
            <a:r>
              <a:rPr lang="sv-SE" sz="1100" b="1" i="0" dirty="0"/>
              <a:t>Extra talarmanus som stöd för hur man kan introducera bilden: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cs typeface="+mn-lt"/>
              </a:rPr>
              <a:t>Bra! Nu/</a:t>
            </a:r>
            <a:r>
              <a:rPr lang="en-US" sz="1100" dirty="0" err="1">
                <a:cs typeface="+mn-lt"/>
              </a:rPr>
              <a:t>idag</a:t>
            </a:r>
            <a:r>
              <a:rPr lang="en-US" sz="1100" dirty="0">
                <a:cs typeface="+mn-lt"/>
              </a:rPr>
              <a:t> ska vi </a:t>
            </a:r>
            <a:r>
              <a:rPr lang="en-US" sz="1100" dirty="0" err="1">
                <a:cs typeface="+mn-lt"/>
              </a:rPr>
              <a:t>gå</a:t>
            </a:r>
            <a:r>
              <a:rPr lang="en-US" sz="1100" dirty="0">
                <a:cs typeface="+mn-lt"/>
              </a:rPr>
              <a:t> in lite </a:t>
            </a:r>
            <a:r>
              <a:rPr lang="en-US" sz="1100" dirty="0" err="1">
                <a:cs typeface="+mn-lt"/>
              </a:rPr>
              <a:t>på</a:t>
            </a:r>
            <a:r>
              <a:rPr lang="en-US" sz="1100" dirty="0">
                <a:cs typeface="+mn-lt"/>
              </a:rPr>
              <a:t> </a:t>
            </a:r>
            <a:r>
              <a:rPr lang="en-US" sz="1100" dirty="0" err="1">
                <a:cs typeface="+mn-lt"/>
              </a:rPr>
              <a:t>vad</a:t>
            </a:r>
            <a:r>
              <a:rPr lang="en-US" sz="1100" dirty="0">
                <a:cs typeface="+mn-lt"/>
              </a:rPr>
              <a:t> stress </a:t>
            </a:r>
            <a:r>
              <a:rPr lang="en-US" sz="1100" dirty="0" err="1">
                <a:cs typeface="+mn-lt"/>
              </a:rPr>
              <a:t>är</a:t>
            </a:r>
            <a:r>
              <a:rPr lang="en-US" sz="1100" dirty="0">
                <a:cs typeface="+mn-lt"/>
              </a:rPr>
              <a:t> </a:t>
            </a:r>
            <a:r>
              <a:rPr lang="en-US" sz="1100" dirty="0" err="1">
                <a:cs typeface="+mn-lt"/>
              </a:rPr>
              <a:t>biologiskt</a:t>
            </a:r>
            <a:r>
              <a:rPr lang="en-US" sz="1100" dirty="0">
                <a:cs typeface="+mn-lt"/>
              </a:rPr>
              <a:t> och </a:t>
            </a:r>
            <a:r>
              <a:rPr lang="en-US" sz="1100" dirty="0" err="1">
                <a:cs typeface="+mn-lt"/>
              </a:rPr>
              <a:t>hur</a:t>
            </a:r>
            <a:r>
              <a:rPr lang="en-US" sz="1100" dirty="0">
                <a:cs typeface="+mn-lt"/>
              </a:rPr>
              <a:t> det </a:t>
            </a:r>
            <a:r>
              <a:rPr lang="en-US" sz="1100" dirty="0" err="1">
                <a:cs typeface="+mn-lt"/>
              </a:rPr>
              <a:t>fungerar</a:t>
            </a:r>
            <a:r>
              <a:rPr lang="en-US" sz="1100" dirty="0">
                <a:cs typeface="+mn-lt"/>
              </a:rPr>
              <a:t> i </a:t>
            </a:r>
            <a:r>
              <a:rPr lang="en-US" sz="1100" dirty="0" err="1">
                <a:cs typeface="+mn-lt"/>
              </a:rPr>
              <a:t>kroppen</a:t>
            </a:r>
            <a:r>
              <a:rPr lang="en-US" sz="1100" dirty="0">
                <a:cs typeface="+mn-lt"/>
              </a:rPr>
              <a:t>.</a:t>
            </a:r>
          </a:p>
          <a:p>
            <a:pPr marL="0" indent="0">
              <a:buFont typeface="Arial" panose="020B0604020202020204" pitchFamily="34" charset="0"/>
              <a:buNone/>
            </a:pPr>
            <a:r>
              <a:rPr lang="sv-SE" sz="1100" dirty="0"/>
              <a:t>I hjärnan finns en liten del som </a:t>
            </a:r>
            <a:r>
              <a:rPr lang="sv-SE" sz="1100" b="0" dirty="0"/>
              <a:t>heter </a:t>
            </a:r>
            <a:r>
              <a:rPr lang="sv-SE" sz="1100" b="0" dirty="0" err="1"/>
              <a:t>amygdala</a:t>
            </a:r>
            <a:r>
              <a:rPr lang="sv-SE" sz="1100" b="0" dirty="0"/>
              <a:t>.</a:t>
            </a:r>
          </a:p>
          <a:p>
            <a:pPr marL="0" indent="0">
              <a:buFont typeface="Arial" panose="020B0604020202020204" pitchFamily="34" charset="0"/>
              <a:buNone/>
            </a:pPr>
            <a:r>
              <a:rPr lang="sv-SE" sz="1100" b="0" dirty="0" err="1"/>
              <a:t>Amygdala</a:t>
            </a:r>
            <a:r>
              <a:rPr lang="sv-SE" sz="1100" b="0" dirty="0"/>
              <a:t> fungerar som ett inre larm </a:t>
            </a:r>
            <a:r>
              <a:rPr lang="sv-SE" sz="1100" dirty="0"/>
              <a:t>som reagerar på hot. Den är ständigt på vakt och letar efter saker som kan vara farliga, jobbiga eller obehagliga. Det här var troligen helt avgörande för att människan skulle överleva som art långt tillbaka i tiden.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t>När </a:t>
            </a:r>
            <a:r>
              <a:rPr lang="sv-SE" sz="1100" dirty="0" err="1"/>
              <a:t>amygdala</a:t>
            </a:r>
            <a:r>
              <a:rPr lang="sv-SE" sz="1100" dirty="0"/>
              <a:t> uppfattar något som ett hot – till exempel ett prov, en elak kommentar, eller en okänd person i en mörk gränd – så </a:t>
            </a:r>
            <a:r>
              <a:rPr lang="sv-SE" sz="1100" b="0" dirty="0"/>
              <a:t>sätter den igång kroppens stressreaktion, innan vi hinner tänka.</a:t>
            </a:r>
          </a:p>
          <a:p>
            <a:pPr marL="0" indent="0">
              <a:buFont typeface="Arial" panose="020B0604020202020204" pitchFamily="34" charset="0"/>
              <a:buNone/>
            </a:pPr>
            <a:r>
              <a:rPr lang="sv-SE" sz="1100" dirty="0"/>
              <a:t>När </a:t>
            </a:r>
            <a:r>
              <a:rPr lang="sv-SE" sz="1100" dirty="0" err="1"/>
              <a:t>amygdala</a:t>
            </a:r>
            <a:r>
              <a:rPr lang="sv-SE" sz="1100" dirty="0"/>
              <a:t> upptäcker ett möjligt hot, signalerar den till en annan struktur i hjärnan, nämligen hypotalamus. Hypotalamus fungerar lite som hjärnans kommandocentral som skickar ut signaler till resten av kroppen. </a:t>
            </a:r>
            <a:r>
              <a:rPr lang="sv-SE" sz="1100" b="0" dirty="0"/>
              <a:t>Hypotalamus är navet som, efter att ha fått signal från </a:t>
            </a:r>
            <a:r>
              <a:rPr lang="sv-SE" sz="1100" b="0" dirty="0" err="1"/>
              <a:t>amygdala</a:t>
            </a:r>
            <a:r>
              <a:rPr lang="sv-SE" sz="1100" b="0" dirty="0"/>
              <a:t>, startar två olika vägar – med två olika typer av signaler.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err="1"/>
              <a:t>Amygdala</a:t>
            </a:r>
            <a:r>
              <a:rPr lang="sv-SE" sz="1100" dirty="0"/>
              <a:t> är så snabb att den ibland </a:t>
            </a:r>
            <a:r>
              <a:rPr lang="sv-SE" sz="1100" b="0" dirty="0"/>
              <a:t>reagerar innan vi hinner tänka efter.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t>Därför kan du hoppa till av ett plötsligt ljud, innan du ens har förstått vad det var för ljud.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Själva hoppet gör du med muskler ute i kroppens ben och armar. Det som händer i hjärnan är alltså en omkoppling från inkommande sensoriska signaler till utgående motoriska signaler, som når musklerna som kan spännas till ett hopp.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dirty="0"/>
          </a:p>
          <a:p>
            <a:pPr>
              <a:buFont typeface="Arial" panose="020B0604020202020204" pitchFamily="34" charset="0"/>
              <a:buNone/>
            </a:pPr>
            <a:endParaRPr lang="sv-SE" sz="1100" b="0" dirty="0"/>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334141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27063"/>
            <a:ext cx="3332163" cy="1874837"/>
          </a:xfrm>
        </p:spPr>
      </p:sp>
      <p:sp>
        <p:nvSpPr>
          <p:cNvPr id="3" name="Platshållare för anteckningar 2"/>
          <p:cNvSpPr>
            <a:spLocks noGrp="1"/>
          </p:cNvSpPr>
          <p:nvPr>
            <p:ph type="body" idx="1"/>
          </p:nvPr>
        </p:nvSpPr>
        <p:spPr>
          <a:xfrm>
            <a:off x="685800" y="2801566"/>
            <a:ext cx="5486400" cy="519943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endParaRPr lang="sv-SE" sz="1100" dirty="0"/>
          </a:p>
          <a:p>
            <a:r>
              <a:rPr lang="sv-SE" sz="1100" dirty="0"/>
              <a:t>Bilden är som helhet komplex. Den är uppdelad i några olika delar som animerats tillsammans med numreringar.</a:t>
            </a:r>
          </a:p>
          <a:p>
            <a:endParaRPr lang="sv-SE" sz="1100" dirty="0"/>
          </a:p>
          <a:p>
            <a:r>
              <a:rPr lang="sv-SE" sz="1100" dirty="0"/>
              <a:t>Hypotalamus i hjärnan startar en snabb och en lite mer långsam stressrespons.</a:t>
            </a:r>
          </a:p>
          <a:p>
            <a:r>
              <a:rPr lang="sv-SE" sz="1100" dirty="0"/>
              <a:t>Vi börjar med </a:t>
            </a:r>
            <a:r>
              <a:rPr lang="sv-SE" sz="1100" b="1" dirty="0"/>
              <a:t>den snabba vägen</a:t>
            </a:r>
            <a:r>
              <a:rPr lang="sv-SE" sz="1100" dirty="0"/>
              <a:t>:</a:t>
            </a:r>
          </a:p>
          <a:p>
            <a:pPr marL="228600" indent="-228600">
              <a:buFont typeface="Arial" panose="020B0604020202020204" pitchFamily="34" charset="0"/>
              <a:buAutoNum type="arabicPeriod"/>
            </a:pPr>
            <a:r>
              <a:rPr lang="sv-SE" sz="1100" dirty="0"/>
              <a:t>Hypotalamus skickar signaler via nerver till binjurarna. Nerverna ingår i det så kallade </a:t>
            </a:r>
            <a:r>
              <a:rPr lang="sv-SE" sz="1100" b="1" dirty="0"/>
              <a:t>sympatiska nervsystemet </a:t>
            </a:r>
            <a:r>
              <a:rPr lang="sv-SE" sz="1100" dirty="0"/>
              <a:t>som även brukar kallas för gasen (ökar aktiviteten i kroppen).</a:t>
            </a:r>
          </a:p>
          <a:p>
            <a:pPr marL="228600" indent="-228600">
              <a:buFont typeface="Arial" panose="020B0604020202020204" pitchFamily="34" charset="0"/>
              <a:buAutoNum type="arabicPeriod"/>
            </a:pPr>
            <a:r>
              <a:rPr lang="sv-SE" sz="1100" dirty="0"/>
              <a:t>Binjurarna får signal som gör att de släpper ut adrenalin till blodet.</a:t>
            </a:r>
          </a:p>
          <a:p>
            <a:pPr marL="228600" indent="-228600">
              <a:buFont typeface="Arial" panose="020B0604020202020204" pitchFamily="34" charset="0"/>
              <a:buAutoNum type="arabicPeriod"/>
            </a:pPr>
            <a:r>
              <a:rPr lang="sv-SE" sz="1100" dirty="0"/>
              <a:t>Adrenalinet når snabbt olika organ. Ger snabbt ökad puls, andning då kroppens organ reagerar på adrenalinet i blodet.</a:t>
            </a:r>
          </a:p>
          <a:p>
            <a:pPr marL="171450" indent="-171450">
              <a:buFont typeface="Arial" panose="020B0604020202020204" pitchFamily="34" charset="0"/>
              <a:buChar char="•"/>
            </a:pPr>
            <a:endParaRPr lang="sv-SE" sz="1100" dirty="0"/>
          </a:p>
          <a:p>
            <a:pPr marL="0" indent="0">
              <a:buFont typeface="Arial" panose="020B0604020202020204" pitchFamily="34" charset="0"/>
              <a:buNone/>
            </a:pPr>
            <a:r>
              <a:rPr lang="sv-SE" sz="1100" b="1" dirty="0"/>
              <a:t>Övergång till nästa bild: </a:t>
            </a:r>
            <a:r>
              <a:rPr lang="sv-SE" sz="1100" dirty="0"/>
              <a:t>Den lite mer långsamma vägen som ger en stressreaktion kallas för HPA-axeln.</a:t>
            </a:r>
          </a:p>
          <a:p>
            <a:pPr marL="0" indent="0">
              <a:buFont typeface="Arial" panose="020B0604020202020204" pitchFamily="34" charset="0"/>
              <a:buNone/>
            </a:pPr>
            <a:endParaRPr lang="sv-SE" sz="1100" dirty="0"/>
          </a:p>
          <a:p>
            <a:r>
              <a:rPr lang="sv-SE" sz="1100" b="1" i="0" dirty="0"/>
              <a:t>Extra talarmanus som stöd för hur man kan introducera bilden: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Tillsammans gör de olika vägarna att vi både kan reagera direkt och orka hantera situationen under en längre tid.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Båda vägarna </a:t>
            </a:r>
            <a:r>
              <a:rPr lang="sv-SE" sz="1100" b="0" i="1" dirty="0"/>
              <a:t>kan </a:t>
            </a:r>
            <a:r>
              <a:rPr lang="sv-SE" sz="1100" b="0" i="0" dirty="0"/>
              <a:t>sättas igång parallellt men de är ofta olika viktiga i olika situationer.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i="0" dirty="0"/>
          </a:p>
          <a:p>
            <a:r>
              <a:rPr lang="sv-SE" sz="1100" b="0" dirty="0"/>
              <a:t>Om du tänker dig en situation med en akut fysisk fara. Då behöver du snabbt få kraft att reagera. </a:t>
            </a:r>
          </a:p>
          <a:p>
            <a:r>
              <a:rPr lang="sv-SE" sz="1100" b="0" dirty="0"/>
              <a:t>Då aktiveras </a:t>
            </a:r>
            <a:r>
              <a:rPr lang="sv-SE" sz="1100" b="1" dirty="0"/>
              <a:t>den snabba vägen </a:t>
            </a:r>
            <a:r>
              <a:rPr lang="sv-SE" sz="1100" b="0" dirty="0"/>
              <a:t>via nervsystemet (ett system av många olika nerver) och ger en </a:t>
            </a:r>
            <a:r>
              <a:rPr lang="sv-SE" sz="1100" b="1" dirty="0"/>
              <a:t>omedelbar </a:t>
            </a:r>
            <a:r>
              <a:rPr lang="sv-SE" sz="1100" b="0" dirty="0"/>
              <a:t>reaktion: kroppen blir blixtsnabbt redo att fly, kämpa eller reagera. </a:t>
            </a:r>
          </a:p>
          <a:p>
            <a:r>
              <a:rPr lang="sv-SE" sz="1100" b="0" dirty="0"/>
              <a:t>Det är som att trycka på en akutlarmknapp. Det sker genom att binjurarna skickar ut adrenalin och noradrenalin i kroppen.</a:t>
            </a:r>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3035128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17538"/>
            <a:ext cx="3506788" cy="1973262"/>
          </a:xfrm>
        </p:spPr>
      </p:sp>
      <p:sp>
        <p:nvSpPr>
          <p:cNvPr id="3" name="Platshållare för anteckningar 2"/>
          <p:cNvSpPr>
            <a:spLocks noGrp="1"/>
          </p:cNvSpPr>
          <p:nvPr>
            <p:ph type="body" idx="1"/>
          </p:nvPr>
        </p:nvSpPr>
        <p:spPr>
          <a:xfrm>
            <a:off x="685800" y="2811294"/>
            <a:ext cx="5486400" cy="518970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endParaRPr lang="sv-SE" sz="1100" dirty="0"/>
          </a:p>
          <a:p>
            <a:r>
              <a:rPr lang="sv-SE" sz="1100" dirty="0"/>
              <a:t>Hypotalamus startar en lite mer långsam stressrespons via den så kallade HPA-axeln:</a:t>
            </a:r>
          </a:p>
          <a:p>
            <a:pPr marL="171450" indent="-171450">
              <a:buFont typeface="Arial" panose="020B0604020202020204" pitchFamily="34" charset="0"/>
              <a:buChar char="•"/>
            </a:pPr>
            <a:r>
              <a:rPr lang="sv-SE" sz="1100" dirty="0"/>
              <a:t>HPA står för de engelska namnen på de tre delar som ingår:</a:t>
            </a:r>
            <a:br>
              <a:rPr lang="sv-SE" sz="1100" dirty="0"/>
            </a:br>
            <a:r>
              <a:rPr lang="sv-SE" sz="1100" dirty="0"/>
              <a:t>Hypotalamus – </a:t>
            </a:r>
            <a:r>
              <a:rPr lang="sv-SE" sz="1100" dirty="0" err="1"/>
              <a:t>Pituitary</a:t>
            </a:r>
            <a:r>
              <a:rPr lang="sv-SE" sz="1100" dirty="0"/>
              <a:t> </a:t>
            </a:r>
            <a:r>
              <a:rPr lang="sv-SE" sz="1100" dirty="0" err="1"/>
              <a:t>gland</a:t>
            </a:r>
            <a:r>
              <a:rPr lang="sv-SE" sz="1100" dirty="0"/>
              <a:t> (hypofysen) – </a:t>
            </a:r>
            <a:r>
              <a:rPr lang="sv-SE" sz="1100" dirty="0" err="1"/>
              <a:t>Adrenal</a:t>
            </a:r>
            <a:r>
              <a:rPr lang="sv-SE" sz="1100" dirty="0"/>
              <a:t> </a:t>
            </a:r>
            <a:r>
              <a:rPr lang="sv-SE" sz="1100" dirty="0" err="1"/>
              <a:t>glands</a:t>
            </a:r>
            <a:r>
              <a:rPr lang="sv-SE" sz="1100" dirty="0"/>
              <a:t> (binjurar)</a:t>
            </a:r>
          </a:p>
          <a:p>
            <a:pPr marL="171450" indent="-171450">
              <a:buFont typeface="Arial" panose="020B0604020202020204" pitchFamily="34" charset="0"/>
              <a:buChar char="•"/>
            </a:pPr>
            <a:r>
              <a:rPr lang="sv-SE" sz="1100" dirty="0"/>
              <a:t>Hypotalamus aktiverar hypofysen som släpper ut ett hormon som går till binjurarna.</a:t>
            </a:r>
          </a:p>
          <a:p>
            <a:pPr marL="171450" indent="-171450">
              <a:buFont typeface="Arial" panose="020B0604020202020204" pitchFamily="34" charset="0"/>
              <a:buChar char="•"/>
            </a:pPr>
            <a:r>
              <a:rPr lang="sv-SE" sz="1100" dirty="0"/>
              <a:t>Binjurarna frisätter då kortisol till blodet.</a:t>
            </a:r>
          </a:p>
          <a:p>
            <a:pPr marL="171450" indent="-171450">
              <a:buFont typeface="Arial" panose="020B0604020202020204" pitchFamily="34" charset="0"/>
              <a:buChar char="•"/>
            </a:pPr>
            <a:r>
              <a:rPr lang="sv-SE" sz="1100" dirty="0"/>
              <a:t>OBS! Binjurarna har flera olika celltyper eller vävnader. De inre områdena tillverkar och lagrar adrenalin, de lite mer yttre delarna bildar och frisätter kortisol.</a:t>
            </a:r>
          </a:p>
          <a:p>
            <a:pPr marL="171450" indent="-171450">
              <a:buFont typeface="Arial" panose="020B0604020202020204" pitchFamily="34" charset="0"/>
              <a:buChar char="•"/>
            </a:pPr>
            <a:r>
              <a:rPr lang="sv-SE" sz="1100" dirty="0"/>
              <a:t>Kortisol ökar fokus och energinivån i kroppen.</a:t>
            </a:r>
          </a:p>
          <a:p>
            <a:pPr marL="0" indent="0">
              <a:buFont typeface="Arial" panose="020B0604020202020204" pitchFamily="34" charset="0"/>
              <a:buNone/>
            </a:pPr>
            <a:endParaRPr lang="sv-SE" sz="1100" dirty="0"/>
          </a:p>
          <a:p>
            <a:pPr marL="171450" indent="-171450">
              <a:buFont typeface="Arial" panose="020B0604020202020204" pitchFamily="34" charset="0"/>
              <a:buChar char="•"/>
            </a:pPr>
            <a:r>
              <a:rPr lang="sv-SE" sz="1100" dirty="0"/>
              <a:t>Adrenalinfrisättningen som sker via den snabba vägen ger en snabb ”gas”. På 5-10 sekunder fås effekt på puls/andning, men den klingar av efter 10-20 minuter.</a:t>
            </a:r>
          </a:p>
          <a:p>
            <a:pPr marL="171450" indent="-171450">
              <a:buFont typeface="Arial" panose="020B0604020202020204" pitchFamily="34" charset="0"/>
              <a:buChar char="•"/>
            </a:pPr>
            <a:r>
              <a:rPr lang="sv-SE" sz="1100" dirty="0"/>
              <a:t>Kortisolfrisättningen tar några minuter innan den ger effekt på fokus/energi-nivån, och den håller i sig något längre, några timmar.</a:t>
            </a:r>
          </a:p>
          <a:p>
            <a:pPr marL="171450" indent="-171450">
              <a:buFont typeface="Arial" panose="020B0604020202020204" pitchFamily="34" charset="0"/>
              <a:buChar char="•"/>
            </a:pPr>
            <a:r>
              <a:rPr lang="sv-SE" sz="1100" dirty="0"/>
              <a:t>Regleringen tillbaka till ett ”normaltillstånd” sker genom så kallad negativ feedback.</a:t>
            </a:r>
          </a:p>
          <a:p>
            <a:pPr marL="171450" indent="-171450">
              <a:buFont typeface="Arial" panose="020B0604020202020204" pitchFamily="34" charset="0"/>
              <a:buChar char="•"/>
            </a:pPr>
            <a:r>
              <a:rPr lang="sv-SE" sz="1100" dirty="0"/>
              <a:t>När hjärnan nås av blod med hög kortisolnivå dämpas frisättningen via hypofysen (och då dämpas frisättningen av mer kortisol från binjurarna indirekt).</a:t>
            </a:r>
          </a:p>
          <a:p>
            <a:pPr marL="171450" indent="-171450">
              <a:buFont typeface="Arial" panose="020B0604020202020204" pitchFamily="34" charset="0"/>
              <a:buChar char="•"/>
            </a:pPr>
            <a:r>
              <a:rPr lang="sv-SE" sz="1100" dirty="0"/>
              <a:t>Det är helt normalt att halterna av stresshormonerna går upp och ner.</a:t>
            </a:r>
          </a:p>
          <a:p>
            <a:pPr marL="171450" indent="-171450">
              <a:buFont typeface="Arial" panose="020B0604020202020204" pitchFamily="34" charset="0"/>
              <a:buChar char="•"/>
            </a:pPr>
            <a:r>
              <a:rPr lang="sv-SE" sz="1100" dirty="0"/>
              <a:t>Problemet är om man hamnar i en stressrespons ofta och under längre tid. Då kan negativa effekter av höga kortisolnivåer orsaka problem.</a:t>
            </a:r>
          </a:p>
          <a:p>
            <a:endParaRPr lang="sv-SE" sz="1100" b="1" i="0" dirty="0"/>
          </a:p>
          <a:p>
            <a:r>
              <a:rPr lang="sv-SE" sz="1100" b="1" dirty="0"/>
              <a:t>Övergång till nästa bild: </a:t>
            </a:r>
            <a:r>
              <a:rPr lang="sv-SE" sz="1100" dirty="0"/>
              <a:t>Vi summerar vad de så kallade stresshormonerna gör i kroppen.</a:t>
            </a:r>
            <a:endParaRPr lang="sv-SE" sz="1100" b="1" i="0" dirty="0"/>
          </a:p>
          <a:p>
            <a:endParaRPr lang="sv-SE" sz="1100" b="1" i="0" dirty="0"/>
          </a:p>
          <a:p>
            <a:r>
              <a:rPr lang="sv-SE" sz="1100" b="1" i="0" dirty="0"/>
              <a:t>Extra talarmanus som stöd för hur man kan introducera bilden:</a:t>
            </a:r>
          </a:p>
          <a:p>
            <a:pPr>
              <a:buFont typeface="Arial" panose="020B0604020202020204" pitchFamily="34" charset="0"/>
              <a:buNone/>
            </a:pPr>
            <a:r>
              <a:rPr lang="sv-SE" sz="1100" b="0" dirty="0"/>
              <a:t>Tänk dig att du inte trivs hemma för att det är mycket bråk. Det är ingen akut fara du behöver fly ifrån men en signal om att något inte är bra. </a:t>
            </a:r>
          </a:p>
          <a:p>
            <a:pPr>
              <a:buFont typeface="Arial" panose="020B0604020202020204" pitchFamily="34" charset="0"/>
              <a:buNone/>
            </a:pPr>
            <a:r>
              <a:rPr lang="sv-SE" sz="1100" b="0" dirty="0"/>
              <a:t>Då aktiveras </a:t>
            </a:r>
            <a:r>
              <a:rPr lang="sv-SE" sz="1100" b="1" dirty="0"/>
              <a:t>den långsamma vägen </a:t>
            </a:r>
            <a:r>
              <a:rPr lang="sv-SE" sz="1100" b="0" dirty="0"/>
              <a:t>via hormoner i blodet (kallas HPA-axeln) och den tar längre tid, men hjälper kroppen att hålla igång energi, fokus och vakenhet trots stressen som kan pågå en längre tid – som att sätta kroppen i beredskapsläge.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16</a:t>
            </a:fld>
            <a:endParaRPr lang="sv-SE"/>
          </a:p>
        </p:txBody>
      </p:sp>
    </p:spTree>
    <p:extLst>
      <p:ext uri="{BB962C8B-B14F-4D97-AF65-F5344CB8AC3E}">
        <p14:creationId xmlns:p14="http://schemas.microsoft.com/office/powerpoint/2010/main" val="1426030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noProof="0" dirty="0"/>
              <a:t>En bild med mycket text. Vi har valt att animera den för att gå igenom den bit för bit.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a:t>
            </a:r>
            <a:r>
              <a:rPr lang="sv-SE" sz="1100" dirty="0"/>
              <a:t>Vi summerar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dirty="0"/>
          </a:p>
          <a:p>
            <a:r>
              <a:rPr lang="sv-SE" sz="1100" b="1" i="0" dirty="0"/>
              <a:t>Extra talarmanus som stöd för hur man kan introducera bilden:</a:t>
            </a:r>
          </a:p>
          <a:p>
            <a:pPr>
              <a:buNone/>
            </a:pPr>
            <a:r>
              <a:rPr lang="sv-SE" sz="1100" b="0" dirty="0"/>
              <a:t>Så, lite mer om hormonerna/signalsubstanserna som är inblandade i den snabba och den långsamma stressreaktionen.</a:t>
            </a:r>
          </a:p>
          <a:p>
            <a:pPr>
              <a:buNone/>
            </a:pPr>
            <a:r>
              <a:rPr lang="sv-SE" sz="1100" b="0" dirty="0"/>
              <a:t>Adrenalin och noradrenalin är alltså de absolut viktigaste i den snabba stressreaktionen och här är lite om vad de hjälper kroppen med (</a:t>
            </a:r>
            <a:r>
              <a:rPr lang="sv-SE" sz="1100" b="0" i="1" dirty="0"/>
              <a:t>kommentar till lärare: läs upp exempel från bild)</a:t>
            </a:r>
          </a:p>
          <a:p>
            <a:pPr>
              <a:buNone/>
            </a:pPr>
            <a:r>
              <a:rPr lang="sv-SE" sz="1100" b="0" dirty="0"/>
              <a:t>Kortisol är det absolut viktigaste i den långsamma vägen och de hjälper kroppen att orka med stress över tid (</a:t>
            </a:r>
            <a:r>
              <a:rPr lang="sv-SE" sz="1100" b="0" i="1" dirty="0"/>
              <a:t>kommentar till lärare: läs upp exempel från bild). </a:t>
            </a:r>
          </a:p>
          <a:p>
            <a:pPr>
              <a:buNone/>
            </a:pPr>
            <a:r>
              <a:rPr lang="sv-SE" sz="1100" b="0" i="0" dirty="0"/>
              <a:t>Kortisol påverkar även serotonin och dopamin på längre sikt – det är härliga och viktiga signalsubstanser i hjärnan och nervsystemet som påverkar vårt humör och vår motivation. </a:t>
            </a:r>
          </a:p>
          <a:p>
            <a:pPr>
              <a:buNone/>
            </a:pPr>
            <a:r>
              <a:rPr lang="sv-SE" sz="1100" b="0" i="0" dirty="0"/>
              <a:t>Så kortisol vill vi inte ha för mycket av i kroppen för länge! </a:t>
            </a:r>
          </a:p>
          <a:p>
            <a:pPr>
              <a:buNone/>
            </a:pPr>
            <a:endParaRPr lang="sv-SE" sz="1100" b="1"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17</a:t>
            </a:fld>
            <a:endParaRPr lang="sv-SE"/>
          </a:p>
        </p:txBody>
      </p:sp>
    </p:spTree>
    <p:extLst>
      <p:ext uri="{BB962C8B-B14F-4D97-AF65-F5344CB8AC3E}">
        <p14:creationId xmlns:p14="http://schemas.microsoft.com/office/powerpoint/2010/main" val="39832117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None/>
            </a:pPr>
            <a:r>
              <a:rPr lang="sv-SE" sz="1100" b="1" dirty="0"/>
              <a:t>Övning: Hur reagerar kroppen vid olika typer av stress?</a:t>
            </a:r>
          </a:p>
          <a:p>
            <a:pPr>
              <a:buNone/>
            </a:pPr>
            <a:r>
              <a:rPr lang="sv-SE" sz="1100" dirty="0"/>
              <a:t>Läs varje händelse i tabellen. Fundera på </a:t>
            </a:r>
            <a:r>
              <a:rPr lang="sv-SE" sz="1100" b="0" dirty="0"/>
              <a:t>om kroppen reagerar snabbt (nervsystemet) eller långsamt (hormoner) –</a:t>
            </a:r>
            <a:r>
              <a:rPr lang="sv-SE" sz="1100" dirty="0"/>
              <a:t> eller kanske både och.</a:t>
            </a:r>
          </a:p>
          <a:p>
            <a:pPr>
              <a:buNone/>
            </a:pPr>
            <a:r>
              <a:rPr lang="sv-SE" sz="1100" dirty="0"/>
              <a:t>Sätt ett kryss i rutan för "Snabb" om du tror att nervsystemet aktiveras direkt.</a:t>
            </a:r>
            <a:br>
              <a:rPr lang="sv-SE" sz="1100" dirty="0"/>
            </a:br>
            <a:r>
              <a:rPr lang="sv-SE" sz="1100" dirty="0"/>
              <a:t>Sätt ett kryss i rutan för ”Långsam” om du tror att reaktionen tar lite längre tid.</a:t>
            </a:r>
          </a:p>
          <a:p>
            <a:pPr>
              <a:buNone/>
            </a:pPr>
            <a:r>
              <a:rPr lang="sv-SE" sz="1100" dirty="0"/>
              <a:t>I den sista kolumnen skriver </a:t>
            </a:r>
            <a:r>
              <a:rPr lang="sv-SE" sz="1100" b="0" dirty="0"/>
              <a:t>du hur du tror kroppen reagerar.</a:t>
            </a:r>
            <a:br>
              <a:rPr lang="sv-SE" sz="1100" dirty="0"/>
            </a:br>
            <a:r>
              <a:rPr lang="sv-SE" sz="1100" dirty="0"/>
              <a:t>Till exempel: "Hjärtat slår snabbt", "Jag blir trött", eller "Svårt att koncentrera mig".</a:t>
            </a:r>
          </a:p>
          <a:p>
            <a:r>
              <a:rPr lang="sv-SE" sz="1100" dirty="0"/>
              <a:t>Det finns inget exakt rätt eller fel – det viktiga är att du </a:t>
            </a:r>
            <a:r>
              <a:rPr lang="sv-SE" sz="1100" b="0" dirty="0"/>
              <a:t>tänker efter och resonerar kring kroppens reaktioner! Hur vi reagerar är många gånger individuellt så fundera över hur det är för dig.</a:t>
            </a:r>
          </a:p>
          <a:p>
            <a:endParaRPr lang="sv-SE" sz="1100" b="0" dirty="0"/>
          </a:p>
          <a:p>
            <a:r>
              <a:rPr lang="sv-SE" sz="1100" b="1" dirty="0"/>
              <a:t>Övergång till nästa bild: </a:t>
            </a:r>
            <a:r>
              <a:rPr lang="sv-SE" sz="1100" b="0" dirty="0"/>
              <a:t>Det vi gått igenom hittills handlar mycket om hur kroppen reagerar med stressrespons enligt fight and flight – alltså ökar energinivån i kroppen. Men det finns två andra svar på stress som också kan vara bra att känna till.</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18</a:t>
            </a:fld>
            <a:endParaRPr lang="sv-SE"/>
          </a:p>
        </p:txBody>
      </p:sp>
    </p:spTree>
    <p:extLst>
      <p:ext uri="{BB962C8B-B14F-4D97-AF65-F5344CB8AC3E}">
        <p14:creationId xmlns:p14="http://schemas.microsoft.com/office/powerpoint/2010/main" val="1177829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latin typeface="+mn-lt"/>
              </a:rPr>
              <a:t>De klassiska ”fly eller fäkta”, ”fight or flight” kan kompletteras med två andra reaktionsmönster vid stress eller hot av olika slag.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err="1">
                <a:latin typeface="+mn-lt"/>
              </a:rPr>
              <a:t>Freeze</a:t>
            </a:r>
            <a:r>
              <a:rPr lang="sv-SE" sz="1100" dirty="0">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Att bli helt passiv är en strategi som kan liknas vid ”spela död” som man ibland ser hos djur som blir hotade. Även människor som blir anfallna av farliga djur kan reagera på liknande sätt.</a:t>
            </a:r>
          </a:p>
          <a:p>
            <a:r>
              <a:rPr lang="sv-SE" sz="1100" dirty="0">
                <a:solidFill>
                  <a:srgbClr val="000000"/>
                </a:solidFill>
                <a:effectLst/>
                <a:latin typeface="+mn-lt"/>
                <a:ea typeface="Times New Roman" panose="02020603050405020304" pitchFamily="18" charset="0"/>
              </a:rPr>
              <a:t>Våldtäkt där offret reagerar med att bli passiv är också ett exempel på denna typ av stressrespons. Kroppen minimerar skaderisken genom att inte göra motstånd. Därför är det viktigt att inhämta tydligt uttalat samtycke vid sexuella relationer!</a:t>
            </a:r>
            <a:endParaRPr lang="sv-SE" sz="1100" dirty="0">
              <a:effectLst/>
              <a:latin typeface="+mn-lt"/>
              <a:ea typeface="Calibri" panose="020F0502020204030204" pitchFamily="34" charset="0"/>
            </a:endParaRPr>
          </a:p>
          <a:p>
            <a:r>
              <a:rPr lang="sv-SE" sz="1100" b="1" dirty="0" err="1">
                <a:latin typeface="+mn-lt"/>
              </a:rPr>
              <a:t>Fawn</a:t>
            </a:r>
            <a:r>
              <a:rPr lang="sv-SE" sz="1100" dirty="0">
                <a:latin typeface="+mn-lt"/>
              </a:rPr>
              <a:t>:</a:t>
            </a:r>
          </a:p>
          <a:p>
            <a:r>
              <a:rPr lang="sv-SE" sz="1100" dirty="0">
                <a:latin typeface="+mn-lt"/>
              </a:rPr>
              <a:t>Att bli överdrivet medgörlig och vilja hjälpa, inte säga nej, är reaktioner som också är ett slags respons på stress. Andras behov sätts före de egna.</a:t>
            </a:r>
          </a:p>
          <a:p>
            <a:endParaRPr lang="sv-SE"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Ett förslag på uppgift är att låta eleverna </a:t>
            </a:r>
            <a:r>
              <a:rPr lang="sv-SE" sz="1100" dirty="0">
                <a:solidFill>
                  <a:srgbClr val="000000"/>
                </a:solidFill>
                <a:effectLst/>
                <a:latin typeface="+mn-lt"/>
                <a:ea typeface="Times New Roman" panose="02020603050405020304" pitchFamily="18" charset="0"/>
                <a:cs typeface="Calibri" panose="020F0502020204030204" pitchFamily="34" charset="0"/>
              </a:rPr>
              <a:t>ge exempel på situationer när man skulle kunna reagera på de olika sätten. Både historiskt/evolutionärt, när människan var jägare/samlare, och nutida situationer.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solidFill>
                <a:srgbClr val="000000"/>
              </a:solidFill>
              <a:effectLst/>
              <a:latin typeface="+mn-lt"/>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solidFill>
                  <a:srgbClr val="000000"/>
                </a:solidFill>
                <a:effectLst/>
                <a:latin typeface="+mn-lt"/>
                <a:cs typeface="Calibri" panose="020F0502020204030204" pitchFamily="34" charset="0"/>
              </a:rPr>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solidFill>
                  <a:srgbClr val="000000"/>
                </a:solidFill>
                <a:effectLst/>
                <a:latin typeface="+mn-lt"/>
                <a:cs typeface="Calibri" panose="020F0502020204030204" pitchFamily="34" charset="0"/>
              </a:rPr>
              <a:t>Vi summerar vad vi lärt oss om stress.</a:t>
            </a:r>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19</a:t>
            </a:fld>
            <a:endParaRPr lang="sv-SE"/>
          </a:p>
        </p:txBody>
      </p:sp>
    </p:spTree>
    <p:extLst>
      <p:ext uri="{BB962C8B-B14F-4D97-AF65-F5344CB8AC3E}">
        <p14:creationId xmlns:p14="http://schemas.microsoft.com/office/powerpoint/2010/main" val="3270946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a:xfrm>
            <a:off x="685800" y="1143000"/>
            <a:ext cx="3389313" cy="1906588"/>
          </a:xfrm>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a:xfrm>
            <a:off x="685800" y="3190672"/>
            <a:ext cx="5486400" cy="481032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Översiktsbild som visar delar som kan ingå i undervisning om psykisk hälsa.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I materialet ingår flera av dessa delar. De kan komma att kompletteras med fler delar framöver.</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pPr marL="0" indent="0">
              <a:lnSpc>
                <a:spcPct val="107000"/>
              </a:lnSpc>
              <a:spcAft>
                <a:spcPts val="800"/>
              </a:spcAft>
              <a:buNone/>
            </a:pPr>
            <a:r>
              <a:rPr lang="sv-SE" sz="1100" b="1" dirty="0"/>
              <a:t>Syftet med modulen Stress är att ge eleverna </a:t>
            </a:r>
          </a:p>
          <a:p>
            <a:pPr marL="171450" indent="-171450">
              <a:lnSpc>
                <a:spcPct val="107000"/>
              </a:lnSpc>
              <a:spcAft>
                <a:spcPts val="800"/>
              </a:spcAft>
              <a:buFont typeface="Arial" panose="020B0604020202020204" pitchFamily="34" charset="0"/>
              <a:buChar char="•"/>
            </a:pPr>
            <a:r>
              <a:rPr lang="sv-SE" sz="1100" b="0" dirty="0"/>
              <a:t>Kunskaper om att både nervsystem och hormoner påverkar kroppens reaktion vid stress.</a:t>
            </a:r>
          </a:p>
          <a:p>
            <a:pPr marL="171450" indent="-171450">
              <a:lnSpc>
                <a:spcPct val="107000"/>
              </a:lnSpc>
              <a:spcAft>
                <a:spcPts val="800"/>
              </a:spcAft>
              <a:buFont typeface="Arial" panose="020B0604020202020204" pitchFamily="34" charset="0"/>
              <a:buChar char="•"/>
            </a:pPr>
            <a:r>
              <a:rPr lang="sv-SE" sz="1100" b="0" dirty="0"/>
              <a:t>Förståelse för att stress både kan vara positiv och negativ.</a:t>
            </a:r>
          </a:p>
          <a:p>
            <a:pPr marL="171450" indent="-171450">
              <a:lnSpc>
                <a:spcPct val="107000"/>
              </a:lnSpc>
              <a:spcAft>
                <a:spcPts val="800"/>
              </a:spcAft>
              <a:buFont typeface="Arial" panose="020B0604020202020204" pitchFamily="34" charset="0"/>
              <a:buChar char="•"/>
            </a:pPr>
            <a:r>
              <a:rPr lang="sv-SE" sz="1100" b="0" dirty="0"/>
              <a:t>Verktyg för att kunna känna igen sina egna stressreaktioner och kunna hantera dem på ett hållbart sätt.</a:t>
            </a:r>
          </a:p>
          <a:p>
            <a:pPr marL="0" indent="0">
              <a:lnSpc>
                <a:spcPct val="107000"/>
              </a:lnSpc>
              <a:spcAft>
                <a:spcPts val="800"/>
              </a:spcAft>
              <a:buFont typeface="Arial" panose="020B0604020202020204" pitchFamily="34" charset="0"/>
              <a:buNone/>
            </a:pPr>
            <a:r>
              <a:rPr lang="sv-SE" sz="1100" b="1" dirty="0"/>
              <a:t>För gymnasienivå </a:t>
            </a:r>
            <a:r>
              <a:rPr lang="sv-SE" sz="1100" b="0" dirty="0"/>
              <a:t>kan ytterligare lärandemål kopplas till hormon- och nervsystem:</a:t>
            </a:r>
          </a:p>
          <a:p>
            <a:pPr marL="171450" indent="-171450">
              <a:lnSpc>
                <a:spcPct val="107000"/>
              </a:lnSpc>
              <a:spcAft>
                <a:spcPts val="800"/>
              </a:spcAft>
              <a:buFont typeface="Arial" panose="020B0604020202020204" pitchFamily="34" charset="0"/>
              <a:buChar char="•"/>
            </a:pPr>
            <a:r>
              <a:rPr lang="sv-SE" sz="1100" b="0" dirty="0"/>
              <a:t>Kunna redogöra för tre delar i hjärnan som är viktiga vid stressreaktioner (</a:t>
            </a:r>
            <a:r>
              <a:rPr lang="sv-SE" sz="1100" b="0" dirty="0" err="1"/>
              <a:t>amygdala</a:t>
            </a:r>
            <a:r>
              <a:rPr lang="sv-SE" sz="1100" b="0" dirty="0"/>
              <a:t>, </a:t>
            </a:r>
            <a:r>
              <a:rPr lang="sv-SE" sz="1100" b="0" dirty="0" err="1"/>
              <a:t>hippocampus</a:t>
            </a:r>
            <a:r>
              <a:rPr lang="sv-SE" sz="1100" b="0" dirty="0"/>
              <a:t> och hypotalamus).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sv-SE" sz="1100" b="0" dirty="0"/>
              <a:t>Kunna redogöra för vad som ingår i HPA-axeln och hur den påverkar nivåerna av kortisol.</a:t>
            </a:r>
          </a:p>
          <a:p>
            <a:pPr marL="171450" indent="-171450">
              <a:lnSpc>
                <a:spcPct val="107000"/>
              </a:lnSpc>
              <a:spcAft>
                <a:spcPts val="800"/>
              </a:spcAft>
              <a:buFont typeface="Arial" panose="020B0604020202020204" pitchFamily="34" charset="0"/>
              <a:buChar char="•"/>
            </a:pPr>
            <a:r>
              <a:rPr lang="sv-SE" sz="1100" b="0" dirty="0"/>
              <a:t>Kunna redogöra för sympatiska nervsystemets roll i stressreaktionen och koppling till adrenalin.</a:t>
            </a:r>
          </a:p>
          <a:p>
            <a:pPr marL="171450" indent="-171450">
              <a:lnSpc>
                <a:spcPct val="107000"/>
              </a:lnSpc>
              <a:spcAft>
                <a:spcPts val="800"/>
              </a:spcAft>
              <a:buFont typeface="Arial" panose="020B0604020202020204" pitchFamily="34" charset="0"/>
              <a:buChar char="•"/>
            </a:pPr>
            <a:r>
              <a:rPr lang="sv-SE" sz="1100" b="0" dirty="0"/>
              <a:t>Kunna förklara hur sinnesintryck kan leda till kroppsliga reaktioner som ökat blodtryck (förklara stressrespons utifrån flera organisationsnivåer (individ/organ/cell/molekyl).</a:t>
            </a:r>
          </a:p>
          <a:p>
            <a:pPr marL="171450" indent="-171450">
              <a:lnSpc>
                <a:spcPct val="107000"/>
              </a:lnSpc>
              <a:spcAft>
                <a:spcPts val="800"/>
              </a:spcAft>
              <a:buFont typeface="Arial" panose="020B0604020202020204" pitchFamily="34" charset="0"/>
              <a:buChar char="•"/>
            </a:pPr>
            <a:endParaRPr lang="sv-SE" sz="1100" b="0" dirty="0"/>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46113"/>
            <a:ext cx="3351213" cy="1884362"/>
          </a:xfrm>
        </p:spPr>
      </p:sp>
      <p:sp>
        <p:nvSpPr>
          <p:cNvPr id="3" name="Platshållare för anteckningar 2"/>
          <p:cNvSpPr>
            <a:spLocks noGrp="1"/>
          </p:cNvSpPr>
          <p:nvPr>
            <p:ph type="body" idx="1"/>
          </p:nvPr>
        </p:nvSpPr>
        <p:spPr>
          <a:xfrm>
            <a:off x="685800" y="2714017"/>
            <a:ext cx="5486400" cy="5286983"/>
          </a:xfrm>
        </p:spPr>
        <p:txBody>
          <a:bodyPr/>
          <a:lstStyle/>
          <a:p>
            <a:r>
              <a:rPr lang="sv-SE" sz="1100" dirty="0"/>
              <a:t>Svarsförslag:</a:t>
            </a:r>
          </a:p>
          <a:p>
            <a:endParaRPr lang="sv-SE" sz="1100" dirty="0"/>
          </a:p>
          <a:p>
            <a:r>
              <a:rPr lang="sv-SE" sz="1100" dirty="0"/>
              <a:t>1. Hur känns det i kroppen att ha en stressreaktion?</a:t>
            </a:r>
          </a:p>
          <a:p>
            <a:r>
              <a:rPr lang="sv-SE" sz="1100" dirty="0"/>
              <a:t>Vid en energihöjande stressrespons (”fight or flight”) ökar pulsen, andningen blir snabbare och musklerna spänns för att vi ska kunna agera snabbt. Vid en </a:t>
            </a:r>
            <a:r>
              <a:rPr lang="sv-SE" sz="1100" dirty="0" err="1"/>
              <a:t>freeze</a:t>
            </a:r>
            <a:r>
              <a:rPr lang="sv-SE" sz="1100" dirty="0"/>
              <a:t>-respons blir vi i stället passiva – kroppen stelnar och det kan kännas som att vi tappar kontrollen över musklerna. Vid en </a:t>
            </a:r>
            <a:r>
              <a:rPr lang="sv-SE" sz="1100" dirty="0" err="1"/>
              <a:t>fawn</a:t>
            </a:r>
            <a:r>
              <a:rPr lang="sv-SE" sz="1100" dirty="0"/>
              <a:t>-respons försöker vi dämpa hotet genom att anpassa oss, blidka eller göra oss till lags. Kroppen kan då kännas både spänd och foglig på samma gång, med ökad vaksamhet riktad mot att läsa av andras signaler. Sen pratar en del om en femte variant ”Flop”. Flop är en mer extrem variant, där kroppen ”stänger av” för att skydda sig. Musklerna slappnar av, blodtrycket kan sjunka, man kan uppleva svimningskänsla eller att man ”kopplar bort”. Flop är alltså en ytterligare nivå bortom </a:t>
            </a:r>
            <a:r>
              <a:rPr lang="sv-SE" sz="1100" dirty="0" err="1"/>
              <a:t>freeze</a:t>
            </a:r>
            <a:r>
              <a:rPr lang="sv-SE" sz="1100" dirty="0"/>
              <a:t> – ett slags fysiologisk kollaps. Vissa forskare ser det som en separat respons, andra som en extremform av </a:t>
            </a:r>
            <a:r>
              <a:rPr lang="sv-SE" sz="1100" dirty="0" err="1"/>
              <a:t>freeze</a:t>
            </a:r>
            <a:r>
              <a:rPr lang="sv-SE" sz="1100" dirty="0"/>
              <a:t> inom samma spektrum.</a:t>
            </a:r>
          </a:p>
          <a:p>
            <a:endParaRPr lang="sv-SE" sz="1100" dirty="0"/>
          </a:p>
          <a:p>
            <a:r>
              <a:rPr lang="sv-SE" sz="1100" dirty="0"/>
              <a:t>2. Vilka fördelar finns med att vi kan reagera med en stressreaktion?</a:t>
            </a:r>
          </a:p>
          <a:p>
            <a:r>
              <a:rPr lang="sv-SE" sz="1100" dirty="0"/>
              <a:t>Vi kan prestera fysiskt och mentalt på ett mer effektivt och kraftfullt sätt än om vi är helt avslappnade. En fördel med ”</a:t>
            </a:r>
            <a:r>
              <a:rPr lang="sv-SE" sz="1100" dirty="0" err="1"/>
              <a:t>freeze</a:t>
            </a:r>
            <a:r>
              <a:rPr lang="sv-SE" sz="1100" dirty="0"/>
              <a:t>”-responsen kan vara att vi minimerar skador i en hotfull situation genom att agera helt passivt. Alla </a:t>
            </a:r>
            <a:r>
              <a:rPr lang="sv-SE" sz="1100" dirty="0" err="1"/>
              <a:t>stressresponser</a:t>
            </a:r>
            <a:r>
              <a:rPr lang="sv-SE" sz="1100" dirty="0"/>
              <a:t> är från början funktionella mönster som hjälper oss att klara svåra situationer, särskilt när vi är barn. Men ju äldre vi blir desto viktigare är det att bli medvetna om vilka mönster vi bär med oss. Ibland kan vi hålla fast vid stressreaktioner som en gång var nödvändiga, men som inte längre är funktionella i vuxenlivet.</a:t>
            </a:r>
          </a:p>
          <a:p>
            <a:endParaRPr lang="sv-SE" sz="1100" dirty="0"/>
          </a:p>
          <a:p>
            <a:r>
              <a:rPr lang="sv-SE" sz="1100" dirty="0"/>
              <a:t>3. Hur kan man förklara att vi har automatiska system för att klara av stress ur ett evolutionärt perspektiv?</a:t>
            </a:r>
          </a:p>
          <a:p>
            <a:r>
              <a:rPr lang="sv-SE" sz="1100" dirty="0"/>
              <a:t>Ur ett evolutionärt perspektiv har våra automatiska stressystem utvecklats för att snabbt skydda oss i hotfulla situationer. De som kunde reagera snabbt – genom att fly, försvara sig, stelna till eller på andra sätt anpassa sig – hade större chans att överleva och föra sina gener vidare. Att vi har flera olika </a:t>
            </a:r>
            <a:r>
              <a:rPr lang="sv-SE" sz="1100" dirty="0" err="1"/>
              <a:t>stressresponser</a:t>
            </a:r>
            <a:r>
              <a:rPr lang="sv-SE" sz="1100" dirty="0"/>
              <a:t> gör att vi kan hantera många olika typer av hot, vilket har varit en viktig fördel för människans överlevnad</a:t>
            </a:r>
          </a:p>
          <a:p>
            <a:endParaRPr lang="sv-SE" sz="1100" dirty="0"/>
          </a:p>
          <a:p>
            <a:r>
              <a:rPr lang="sv-SE" sz="1100" dirty="0"/>
              <a:t>4. Vad kan vara en </a:t>
            </a:r>
            <a:r>
              <a:rPr lang="sv-SE" sz="1100" dirty="0" err="1"/>
              <a:t>stressor</a:t>
            </a:r>
            <a:r>
              <a:rPr lang="sv-SE" sz="1100" dirty="0"/>
              <a:t>?</a:t>
            </a:r>
          </a:p>
          <a:p>
            <a:r>
              <a:rPr lang="sv-SE" sz="1100" dirty="0"/>
              <a:t>En </a:t>
            </a:r>
            <a:r>
              <a:rPr lang="sv-SE" sz="1100" dirty="0" err="1"/>
              <a:t>stressor</a:t>
            </a:r>
            <a:r>
              <a:rPr lang="sv-SE" sz="1100" dirty="0"/>
              <a:t> är något som hjärnan tolkar som ett hot eller en utmaning. Vad som blir en </a:t>
            </a:r>
            <a:r>
              <a:rPr lang="sv-SE" sz="1100" dirty="0" err="1"/>
              <a:t>stressor</a:t>
            </a:r>
            <a:r>
              <a:rPr lang="sv-SE" sz="1100" dirty="0"/>
              <a:t> varierar från person till person beroende på tidigare erfarenheter, minnen och situation. Det kan vara fysiska faktorer (t.ex. högt ljud, kyla, smärta), krav och förväntningar (t.ex. prov, deadlines, tävlingar) eller sociala situationer (t.ex. konflikter, att tala inför många människor eller vistas bland många okända). För vissa kan en situation kännas stimulerande, medan samma situation blir stressande för någon annan.</a:t>
            </a:r>
          </a:p>
          <a:p>
            <a:endParaRPr lang="sv-SE" sz="1100" dirty="0"/>
          </a:p>
          <a:p>
            <a:r>
              <a:rPr lang="sv-SE" sz="1100" dirty="0"/>
              <a:t>5. Vilka nackdelar finns med långvarig stress?</a:t>
            </a:r>
          </a:p>
          <a:p>
            <a:r>
              <a:rPr lang="sv-SE" sz="1100" dirty="0"/>
              <a:t>Långvarig stress innebär att kroppens stressystem är aktiverade för ofta eller för länge. Höga kortisolnivåer under längre tid kan ge sömnproblem (se modulen om sömn för normal dygnsvariation) och försämrat immunförsvar. Stress kan också påverka </a:t>
            </a:r>
            <a:r>
              <a:rPr lang="sv-SE" sz="1100" dirty="0" err="1"/>
              <a:t>hjärt</a:t>
            </a:r>
            <a:r>
              <a:rPr lang="sv-SE" sz="1100" dirty="0"/>
              <a:t>–kärlsystemet genom att öka blodtrycket, särskilt vid återkommande kamp- eller </a:t>
            </a:r>
            <a:r>
              <a:rPr lang="sv-SE" sz="1100" dirty="0" err="1"/>
              <a:t>flyktresponser</a:t>
            </a:r>
            <a:r>
              <a:rPr lang="sv-SE" sz="1100" dirty="0"/>
              <a:t>. Vid andra </a:t>
            </a:r>
            <a:r>
              <a:rPr lang="sv-SE" sz="1100" dirty="0" err="1"/>
              <a:t>responser</a:t>
            </a:r>
            <a:r>
              <a:rPr lang="sv-SE" sz="1100" dirty="0"/>
              <a:t>, som </a:t>
            </a:r>
            <a:r>
              <a:rPr lang="sv-SE" sz="1100" dirty="0" err="1"/>
              <a:t>freeze</a:t>
            </a:r>
            <a:r>
              <a:rPr lang="sv-SE" sz="1100" dirty="0"/>
              <a:t> eller flop, kan blodtrycket i stället sjunka. Stress påverkar också energinivåerna i kroppen. Vid fight och flight mobiliseras mycket energi snabbt, men om stressen blir långvarig töms energinivåerna och leder ofta till trötthet eller utmattning. Vid </a:t>
            </a:r>
            <a:r>
              <a:rPr lang="sv-SE" sz="1100" dirty="0" err="1"/>
              <a:t>freeze</a:t>
            </a:r>
            <a:r>
              <a:rPr lang="sv-SE" sz="1100" dirty="0"/>
              <a:t> eller </a:t>
            </a:r>
            <a:r>
              <a:rPr lang="sv-SE" sz="1100" dirty="0" err="1"/>
              <a:t>fawn</a:t>
            </a:r>
            <a:r>
              <a:rPr lang="sv-SE" sz="1100" dirty="0"/>
              <a:t> kan energinivåerna i stället vara låga redan från början, eftersom kroppen dämpar aktivitet och fokuserar på att ”överleva” genom passivitet eller anpassning. Långvarig obalans i stressystemet belastar kroppen på många sätt och kan öka risken för </a:t>
            </a:r>
            <a:r>
              <a:rPr lang="sv-SE" sz="1100" dirty="0" err="1"/>
              <a:t>hjärt</a:t>
            </a:r>
            <a:r>
              <a:rPr lang="sv-SE" sz="1100" dirty="0"/>
              <a:t>–kärlsjukdomar, utmattning och andra hälsoproblem.</a:t>
            </a:r>
          </a:p>
          <a:p>
            <a:endParaRPr lang="sv-SE" sz="1100" dirty="0"/>
          </a:p>
          <a:p>
            <a:r>
              <a:rPr lang="sv-SE" sz="1100" dirty="0"/>
              <a:t>6. Vilka delar i hjärnan är viktiga för att dra igång stressreaktioner som aktiverar och höjer energinivån i kroppen?</a:t>
            </a:r>
          </a:p>
          <a:p>
            <a:r>
              <a:rPr lang="sv-SE" sz="1100" dirty="0"/>
              <a:t>Hypotalamus och hypofysen (HPA-axeln) ger ökade kortisolnivåer (”långsamma vägen”). Hypotalamus kickar även igång det sympatiska nervsystemet (”gasen”, den ”snabba vägen”) som ökar puls, andning, vidgar pupiller osv.</a:t>
            </a:r>
          </a:p>
          <a:p>
            <a:endParaRPr lang="sv-SE" sz="1100" dirty="0"/>
          </a:p>
          <a:p>
            <a:r>
              <a:rPr lang="sv-SE" sz="1100" dirty="0"/>
              <a:t>7. Vad skiljer det snabba från det långsamma systemet som hypotalamus sätter igång?</a:t>
            </a:r>
          </a:p>
          <a:p>
            <a:r>
              <a:rPr lang="sv-SE" sz="1100" dirty="0"/>
              <a:t>Det snabba verkar under sekunder och minuter, medan det långsamma systemet ger en höjd energinivå längre tid.</a:t>
            </a:r>
          </a:p>
          <a:p>
            <a:endParaRPr lang="sv-SE" sz="1100" dirty="0"/>
          </a:p>
          <a:p>
            <a:r>
              <a:rPr lang="sv-SE" sz="1100" dirty="0"/>
              <a:t>8. Ge exempel på en stressrespons som sänker energinivån i kroppen? Kan man förklara hur sådana </a:t>
            </a:r>
            <a:r>
              <a:rPr lang="sv-SE" sz="1100" dirty="0" err="1"/>
              <a:t>stressresponser</a:t>
            </a:r>
            <a:r>
              <a:rPr lang="sv-SE" sz="1100" dirty="0"/>
              <a:t> kan vara fördelaktiga ur ett evolutionärt perspektiv?</a:t>
            </a:r>
          </a:p>
          <a:p>
            <a:r>
              <a:rPr lang="sv-SE" sz="1100" dirty="0"/>
              <a:t>”</a:t>
            </a:r>
            <a:r>
              <a:rPr lang="sv-SE" sz="1100" dirty="0" err="1"/>
              <a:t>Fawn</a:t>
            </a:r>
            <a:r>
              <a:rPr lang="sv-SE" sz="1100" dirty="0"/>
              <a:t>” och ”</a:t>
            </a:r>
            <a:r>
              <a:rPr lang="sv-SE" sz="1100" dirty="0" err="1"/>
              <a:t>Freeze</a:t>
            </a:r>
            <a:r>
              <a:rPr lang="sv-SE" sz="1100" dirty="0"/>
              <a:t>” skulle kunna tänkas ge ökad överlevnad om de minskar graden av hot. ”</a:t>
            </a:r>
            <a:r>
              <a:rPr lang="sv-SE" sz="1100" dirty="0" err="1"/>
              <a:t>Fawn</a:t>
            </a:r>
            <a:r>
              <a:rPr lang="sv-SE" sz="1100" dirty="0"/>
              <a:t>” skulle kunna tänkas ge ökad reproduktiv fördel om det leder till fler avkommor med det beteendet. Det kan också tänkas ha varit en evolutionär fördel att en del i flocken valde </a:t>
            </a:r>
            <a:r>
              <a:rPr lang="sv-SE" sz="1100" dirty="0" err="1"/>
              <a:t>fawn</a:t>
            </a:r>
            <a:r>
              <a:rPr lang="sv-SE" sz="1100" dirty="0"/>
              <a:t> och </a:t>
            </a:r>
            <a:r>
              <a:rPr lang="sv-SE" sz="1100" dirty="0" err="1"/>
              <a:t>freeze</a:t>
            </a:r>
            <a:r>
              <a:rPr lang="sv-SE" sz="1100" dirty="0"/>
              <a:t>. Om alla hamnade i fight skulle inte gruppen hålla ihop medan </a:t>
            </a:r>
            <a:r>
              <a:rPr lang="sv-SE" sz="1100" dirty="0" err="1"/>
              <a:t>fawn</a:t>
            </a:r>
            <a:r>
              <a:rPr lang="sv-SE" sz="1100" dirty="0"/>
              <a:t> ju handlar om anpassning vilket i vissa lägen är en viktig egenskap.</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20</a:t>
            </a:fld>
            <a:endParaRPr lang="sv-SE"/>
          </a:p>
        </p:txBody>
      </p:sp>
    </p:spTree>
    <p:extLst>
      <p:ext uri="{BB962C8B-B14F-4D97-AF65-F5344CB8AC3E}">
        <p14:creationId xmlns:p14="http://schemas.microsoft.com/office/powerpoint/2010/main" val="277450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t>Skapa stress – </a:t>
            </a:r>
            <a:r>
              <a:rPr lang="en-GB" sz="1100" b="1" dirty="0" err="1"/>
              <a:t>oförberett</a:t>
            </a:r>
            <a:r>
              <a:rPr lang="en-GB" sz="1100" b="1" dirty="0"/>
              <a:t> </a:t>
            </a:r>
            <a:r>
              <a:rPr lang="en-GB" sz="1100" b="1" dirty="0" err="1"/>
              <a:t>prov</a:t>
            </a:r>
            <a:r>
              <a:rPr lang="en-GB" sz="1100" b="1" dirty="0"/>
              <a:t>…?! Syftet: </a:t>
            </a:r>
            <a:r>
              <a:rPr lang="en-GB" sz="1100" b="1" dirty="0" err="1"/>
              <a:t>inled</a:t>
            </a:r>
            <a:r>
              <a:rPr lang="en-GB" sz="1100" b="1" dirty="0"/>
              <a:t> </a:t>
            </a:r>
            <a:r>
              <a:rPr lang="en-GB" sz="1100" b="1" dirty="0" err="1"/>
              <a:t>lektionen</a:t>
            </a:r>
            <a:r>
              <a:rPr lang="en-GB" sz="1100" b="1" dirty="0"/>
              <a:t> med </a:t>
            </a:r>
            <a:r>
              <a:rPr lang="en-GB" sz="1100" b="1" dirty="0" err="1"/>
              <a:t>något</a:t>
            </a:r>
            <a:r>
              <a:rPr lang="en-GB" sz="1100" b="1" dirty="0"/>
              <a:t> </a:t>
            </a:r>
            <a:r>
              <a:rPr lang="en-GB" sz="1100" b="1" dirty="0" err="1"/>
              <a:t>oväntat</a:t>
            </a:r>
            <a:r>
              <a:rPr lang="en-GB" sz="1100" b="1" dirty="0"/>
              <a:t> </a:t>
            </a:r>
            <a:r>
              <a:rPr lang="en-GB" sz="1100" b="1" dirty="0" err="1"/>
              <a:t>som</a:t>
            </a:r>
            <a:r>
              <a:rPr lang="en-GB" sz="1100" b="1" dirty="0"/>
              <a:t> </a:t>
            </a:r>
            <a:r>
              <a:rPr lang="en-GB" sz="1100" b="1" dirty="0" err="1"/>
              <a:t>får</a:t>
            </a:r>
            <a:r>
              <a:rPr lang="en-GB" sz="1100" b="1" dirty="0"/>
              <a:t> </a:t>
            </a:r>
            <a:r>
              <a:rPr lang="en-GB" sz="1100" b="1" dirty="0" err="1"/>
              <a:t>eleverna</a:t>
            </a:r>
            <a:r>
              <a:rPr lang="en-GB" sz="1100" b="1" dirty="0"/>
              <a:t> </a:t>
            </a:r>
            <a:r>
              <a:rPr lang="en-GB" sz="1100" b="1" dirty="0" err="1"/>
              <a:t>att</a:t>
            </a:r>
            <a:r>
              <a:rPr lang="en-GB" sz="1100" b="1" dirty="0"/>
              <a:t> </a:t>
            </a:r>
            <a:r>
              <a:rPr lang="en-GB" sz="1100" b="1" dirty="0" err="1"/>
              <a:t>vakna</a:t>
            </a:r>
            <a:r>
              <a:rPr lang="en-GB" sz="1100" b="1" dirty="0"/>
              <a:t> till. Till </a:t>
            </a:r>
            <a:r>
              <a:rPr lang="en-GB" sz="1100" b="1" dirty="0" err="1"/>
              <a:t>exempel</a:t>
            </a:r>
            <a:r>
              <a:rPr lang="en-GB" sz="1100" b="1" dirty="0"/>
              <a:t>:</a:t>
            </a:r>
          </a:p>
          <a:p>
            <a:pPr>
              <a:buNone/>
            </a:pPr>
            <a:r>
              <a:rPr lang="sv-SE" sz="1100" dirty="0"/>
              <a:t>Hej! Idag ska vi ha </a:t>
            </a:r>
            <a:r>
              <a:rPr lang="sv-SE" sz="1100" b="0" dirty="0"/>
              <a:t>ett kort prov</a:t>
            </a:r>
            <a:r>
              <a:rPr lang="sv-SE" sz="1100" dirty="0"/>
              <a:t> om det ni har lärt er hittills – inget avancerat, bara några frågor… men det ska lämnas in och kan påverka betyget.</a:t>
            </a:r>
          </a:p>
          <a:p>
            <a:pPr>
              <a:buNone/>
            </a:pPr>
            <a:r>
              <a:rPr lang="sv-SE" sz="1100" i="1" dirty="0"/>
              <a:t>(Invänta reaktionen)</a:t>
            </a:r>
          </a:p>
          <a:p>
            <a:pPr>
              <a:buNone/>
            </a:pPr>
            <a:r>
              <a:rPr lang="sv-SE" sz="1100" dirty="0"/>
              <a:t>Nej, ni ska inte ha prov, men försök nu </a:t>
            </a:r>
            <a:r>
              <a:rPr lang="sv-SE" sz="1100" b="0" dirty="0"/>
              <a:t>känna efter i kroppen.</a:t>
            </a:r>
          </a:p>
          <a:p>
            <a:pPr>
              <a:buNone/>
            </a:pPr>
            <a:r>
              <a:rPr lang="sv-SE" sz="1100" dirty="0"/>
              <a:t>Vad hände när jag sa att vi skulle ha prov?</a:t>
            </a:r>
          </a:p>
          <a:p>
            <a:pPr>
              <a:buNone/>
            </a:pPr>
            <a:endParaRPr lang="sv-SE" sz="1100" dirty="0"/>
          </a:p>
          <a:p>
            <a:pPr>
              <a:buNone/>
            </a:pPr>
            <a:r>
              <a:rPr lang="sv-SE" sz="1100" dirty="0"/>
              <a:t>Låt eleverna dela med sig till varandra av sina reaktioner. Följ upp i klassen.</a:t>
            </a:r>
          </a:p>
          <a:p>
            <a:pPr>
              <a:buNone/>
            </a:pPr>
            <a:endParaRPr lang="sv-SE" sz="1100" dirty="0"/>
          </a:p>
          <a:p>
            <a:pPr>
              <a:buNone/>
            </a:pPr>
            <a:r>
              <a:rPr lang="sv-SE" sz="1100" dirty="0"/>
              <a:t>Om det inte kommer några eller bara få förslag (tyst klass) kan några förslag till ledande frågor användas:</a:t>
            </a:r>
          </a:p>
          <a:p>
            <a:pPr>
              <a:buFont typeface="Arial" panose="020B0604020202020204" pitchFamily="34" charset="0"/>
              <a:buChar char="•"/>
            </a:pPr>
            <a:r>
              <a:rPr lang="sv-SE" sz="1100" dirty="0"/>
              <a:t>Kände du något i magen?</a:t>
            </a:r>
          </a:p>
          <a:p>
            <a:pPr>
              <a:buFont typeface="Arial" panose="020B0604020202020204" pitchFamily="34" charset="0"/>
              <a:buChar char="•"/>
            </a:pPr>
            <a:r>
              <a:rPr lang="sv-SE" sz="1100" dirty="0"/>
              <a:t>Började du tänka snabbare?</a:t>
            </a:r>
          </a:p>
          <a:p>
            <a:pPr>
              <a:buFont typeface="Arial" panose="020B0604020202020204" pitchFamily="34" charset="0"/>
              <a:buChar char="•"/>
            </a:pPr>
            <a:r>
              <a:rPr lang="sv-SE" sz="1100" dirty="0"/>
              <a:t>Blev du kall? Svettig? Trött?</a:t>
            </a:r>
          </a:p>
          <a:p>
            <a:pPr>
              <a:buFont typeface="Arial" panose="020B0604020202020204" pitchFamily="34" charset="0"/>
              <a:buChar char="•"/>
            </a:pPr>
            <a:r>
              <a:rPr lang="sv-SE" sz="1100" dirty="0"/>
              <a:t>Eller kanske arg eller spänd?</a:t>
            </a:r>
          </a:p>
          <a:p>
            <a:pPr>
              <a:buFont typeface="Arial" panose="020B0604020202020204" pitchFamily="34" charset="0"/>
              <a:buChar char="•"/>
            </a:pPr>
            <a:endParaRPr lang="sv-SE" sz="1100" b="0" dirty="0"/>
          </a:p>
          <a:p>
            <a:r>
              <a:rPr lang="sv-SE" sz="1100" b="1" dirty="0"/>
              <a:t>Övergång till nästa bild:</a:t>
            </a:r>
          </a:p>
          <a:p>
            <a:r>
              <a:rPr lang="sv-SE" sz="1100" b="0" dirty="0"/>
              <a:t>De här reaktionerna i kroppen är vårt stressystem</a:t>
            </a:r>
            <a:r>
              <a:rPr lang="sv-SE" sz="1100" b="1" dirty="0"/>
              <a:t>.</a:t>
            </a:r>
            <a:r>
              <a:rPr lang="sv-SE" sz="1100" dirty="0"/>
              <a:t> Det är det vi ska jobba med. </a:t>
            </a:r>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1802472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err="1"/>
              <a:t>Kort</a:t>
            </a:r>
            <a:r>
              <a:rPr lang="en-GB" sz="1100" b="1" dirty="0"/>
              <a:t> </a:t>
            </a:r>
            <a:r>
              <a:rPr lang="en-GB" sz="1100" b="1" dirty="0" err="1"/>
              <a:t>introduktion</a:t>
            </a:r>
            <a:r>
              <a:rPr lang="en-GB" sz="1100" b="1" dirty="0"/>
              <a:t> om </a:t>
            </a:r>
            <a:r>
              <a:rPr lang="en-GB" sz="1100" b="1" dirty="0" err="1"/>
              <a:t>stressreaktioner</a:t>
            </a:r>
            <a:endParaRPr lang="en-GB" sz="1100" b="1" dirty="0"/>
          </a:p>
          <a:p>
            <a:r>
              <a:rPr lang="sv-SE" sz="1100" dirty="0"/>
              <a:t>Ta förslagsvis upp:</a:t>
            </a:r>
          </a:p>
          <a:p>
            <a:pPr marL="171450" indent="-171450">
              <a:buFont typeface="Arial" panose="020B0604020202020204" pitchFamily="34" charset="0"/>
              <a:buChar char="•"/>
            </a:pPr>
            <a:r>
              <a:rPr lang="sv-SE" sz="1100" dirty="0"/>
              <a:t>Blodtryck och puls ökar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Snabbare andning</a:t>
            </a:r>
          </a:p>
          <a:p>
            <a:pPr marL="171450" indent="-171450">
              <a:buFont typeface="Arial" panose="020B0604020202020204" pitchFamily="34" charset="0"/>
              <a:buChar char="•"/>
            </a:pPr>
            <a:r>
              <a:rPr lang="sv-SE" sz="1100" dirty="0"/>
              <a:t>Mer blod till stora muskler (mer syre och näringsämnen till musklerna)</a:t>
            </a:r>
          </a:p>
          <a:p>
            <a:pPr marL="171450" indent="-171450">
              <a:buFont typeface="Arial" panose="020B0604020202020204" pitchFamily="34" charset="0"/>
              <a:buChar char="•"/>
            </a:pPr>
            <a:r>
              <a:rPr lang="sv-SE" sz="1100" dirty="0"/>
              <a:t>Mindre blod till tarmarna (matspjälkning på paus)</a:t>
            </a:r>
          </a:p>
          <a:p>
            <a:pPr marL="171450" indent="-171450">
              <a:buFont typeface="Arial" panose="020B0604020202020204" pitchFamily="34" charset="0"/>
              <a:buChar char="•"/>
            </a:pPr>
            <a:r>
              <a:rPr lang="sv-SE" sz="1100" dirty="0"/>
              <a:t>Pupiller vidgas (synen förbättras)</a:t>
            </a:r>
          </a:p>
          <a:p>
            <a:pPr marL="171450" indent="-171450">
              <a:buFont typeface="Arial" panose="020B0604020202020204" pitchFamily="34" charset="0"/>
              <a:buChar char="•"/>
            </a:pPr>
            <a:r>
              <a:rPr lang="sv-SE" sz="1100" dirty="0"/>
              <a:t>Muskelspänning ökar</a:t>
            </a:r>
          </a:p>
          <a:p>
            <a:pPr marL="171450" indent="-171450">
              <a:buFont typeface="Arial" panose="020B0604020202020204" pitchFamily="34" charset="0"/>
              <a:buChar char="•"/>
            </a:pPr>
            <a:r>
              <a:rPr lang="sv-SE" sz="1100" dirty="0"/>
              <a:t>Blodets sammansättning förändras, koagulerar snabbare (snabbare sårläkning </a:t>
            </a:r>
            <a:r>
              <a:rPr lang="sv-SE" sz="1100" dirty="0" err="1"/>
              <a:t>pga</a:t>
            </a:r>
            <a:r>
              <a:rPr lang="sv-SE" sz="1100" dirty="0"/>
              <a:t> koagulation)</a:t>
            </a:r>
          </a:p>
          <a:p>
            <a:pPr marL="0" indent="0">
              <a:buFont typeface="Arial" panose="020B0604020202020204" pitchFamily="34" charset="0"/>
              <a:buNone/>
            </a:pPr>
            <a:endParaRPr lang="sv-SE" sz="1100" dirty="0"/>
          </a:p>
          <a:p>
            <a:pPr marL="171450" indent="-171450">
              <a:buFont typeface="Arial" panose="020B0604020202020204" pitchFamily="34" charset="0"/>
              <a:buChar char="•"/>
            </a:pPr>
            <a:r>
              <a:rPr lang="sv-SE" sz="1100" dirty="0"/>
              <a:t>Kroppen förändras med hjälp av både nervsystemet och stresshormoner</a:t>
            </a:r>
          </a:p>
          <a:p>
            <a:pPr marL="171450" indent="-171450">
              <a:buFont typeface="Arial" panose="020B0604020202020204" pitchFamily="34" charset="0"/>
              <a:buChar char="•"/>
            </a:pPr>
            <a:r>
              <a:rPr lang="sv-SE" sz="1100" dirty="0"/>
              <a:t>Den här typen av stressreaktion, eller stressrespons, som höjer beredskapen i kroppen, kallas för fight or flight, fly undan hotet eller stanna och slåss.</a:t>
            </a:r>
            <a:br>
              <a:rPr lang="sv-SE" sz="1100" dirty="0"/>
            </a:br>
            <a:r>
              <a:rPr lang="sv-SE" sz="1100" dirty="0"/>
              <a:t>(det finns även två andra typer av </a:t>
            </a:r>
            <a:r>
              <a:rPr lang="sv-SE" sz="1100" dirty="0" err="1"/>
              <a:t>stressresponser</a:t>
            </a:r>
            <a:r>
              <a:rPr lang="sv-SE" sz="1100" dirty="0"/>
              <a:t> (</a:t>
            </a:r>
            <a:r>
              <a:rPr lang="sv-SE" sz="1100" dirty="0" err="1"/>
              <a:t>freeze</a:t>
            </a:r>
            <a:r>
              <a:rPr lang="sv-SE" sz="1100" dirty="0"/>
              <a:t>, </a:t>
            </a:r>
            <a:r>
              <a:rPr lang="sv-SE" sz="1100" dirty="0" err="1"/>
              <a:t>fawn</a:t>
            </a:r>
            <a:r>
              <a:rPr lang="sv-SE" sz="1100" dirty="0"/>
              <a:t>) som tas upp i bild 8)</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 </a:t>
            </a:r>
            <a:r>
              <a:rPr lang="sv-SE" sz="1100" dirty="0"/>
              <a:t>i vardagen är det sällan lejon på jakt som orsakar stress.</a:t>
            </a:r>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1267246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err="1"/>
              <a:t>Stressreaktioner</a:t>
            </a:r>
            <a:r>
              <a:rPr lang="en-GB" sz="1100" b="1" dirty="0"/>
              <a:t> </a:t>
            </a:r>
            <a:r>
              <a:rPr lang="en-GB" sz="1100" b="1" dirty="0" err="1"/>
              <a:t>är</a:t>
            </a:r>
            <a:r>
              <a:rPr lang="en-GB" sz="1100" b="1" dirty="0"/>
              <a:t> </a:t>
            </a:r>
            <a:r>
              <a:rPr lang="en-GB" sz="1100" b="1" dirty="0" err="1"/>
              <a:t>naturliga</a:t>
            </a:r>
            <a:r>
              <a:rPr lang="en-GB" sz="1100" b="1" dirty="0"/>
              <a:t> </a:t>
            </a:r>
            <a:r>
              <a:rPr lang="en-GB" sz="1100" b="1" dirty="0" err="1"/>
              <a:t>reaktioner</a:t>
            </a:r>
            <a:r>
              <a:rPr lang="en-GB" sz="1100" b="1" dirty="0"/>
              <a:t> i </a:t>
            </a:r>
            <a:r>
              <a:rPr lang="en-GB" sz="1100" b="1" dirty="0" err="1"/>
              <a:t>kroppen</a:t>
            </a:r>
            <a:r>
              <a:rPr lang="en-GB" sz="1100" b="1" dirty="0"/>
              <a:t> </a:t>
            </a:r>
            <a:r>
              <a:rPr lang="en-GB" sz="1100" b="1" dirty="0" err="1"/>
              <a:t>som</a:t>
            </a:r>
            <a:r>
              <a:rPr lang="en-GB" sz="1100" b="1" dirty="0"/>
              <a:t> </a:t>
            </a:r>
            <a:r>
              <a:rPr lang="en-GB" sz="1100" b="1" dirty="0" err="1"/>
              <a:t>får</a:t>
            </a:r>
            <a:r>
              <a:rPr lang="en-GB" sz="1100" b="1" dirty="0"/>
              <a:t> </a:t>
            </a:r>
            <a:r>
              <a:rPr lang="en-GB" sz="1100" b="1" dirty="0" err="1"/>
              <a:t>oss</a:t>
            </a:r>
            <a:r>
              <a:rPr lang="en-GB" sz="1100" b="1" dirty="0"/>
              <a:t> </a:t>
            </a:r>
            <a:r>
              <a:rPr lang="en-GB" sz="1100" b="1" dirty="0" err="1"/>
              <a:t>att</a:t>
            </a:r>
            <a:r>
              <a:rPr lang="en-GB" sz="1100" b="1" dirty="0"/>
              <a:t> </a:t>
            </a:r>
            <a:r>
              <a:rPr lang="en-GB" sz="1100" b="1" dirty="0" err="1"/>
              <a:t>reagera</a:t>
            </a:r>
            <a:r>
              <a:rPr lang="en-GB" sz="1100" b="1" dirty="0"/>
              <a:t> </a:t>
            </a:r>
            <a:r>
              <a:rPr lang="en-GB" sz="1100" b="1" dirty="0" err="1"/>
              <a:t>på</a:t>
            </a:r>
            <a:r>
              <a:rPr lang="en-GB" sz="1100" b="1" dirty="0"/>
              <a:t> </a:t>
            </a:r>
            <a:r>
              <a:rPr lang="en-GB" sz="1100" b="1" dirty="0" err="1"/>
              <a:t>omgivningen</a:t>
            </a:r>
            <a:r>
              <a:rPr lang="en-GB" sz="1100" b="1"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err="1"/>
              <a:t>Ett</a:t>
            </a:r>
            <a:r>
              <a:rPr lang="en-GB" sz="1100" b="1" dirty="0"/>
              <a:t> </a:t>
            </a:r>
            <a:r>
              <a:rPr lang="en-GB" sz="1100" b="1" dirty="0" err="1"/>
              <a:t>exempel</a:t>
            </a:r>
            <a:r>
              <a:rPr lang="en-GB" sz="1100" b="1" dirty="0"/>
              <a:t>: </a:t>
            </a:r>
            <a:r>
              <a:rPr lang="en-GB" sz="1100" b="0" dirty="0" err="1"/>
              <a:t>Att</a:t>
            </a:r>
            <a:r>
              <a:rPr lang="en-GB" sz="1100" b="0" dirty="0"/>
              <a:t> </a:t>
            </a:r>
            <a:r>
              <a:rPr lang="en-GB" sz="1100" b="0" dirty="0" err="1"/>
              <a:t>försöka</a:t>
            </a:r>
            <a:r>
              <a:rPr lang="en-GB" sz="1100" b="0" dirty="0"/>
              <a:t> </a:t>
            </a:r>
            <a:r>
              <a:rPr lang="en-GB" sz="1100" b="0" dirty="0" err="1"/>
              <a:t>hinna</a:t>
            </a:r>
            <a:r>
              <a:rPr lang="en-GB" sz="1100" b="0" dirty="0"/>
              <a:t> med </a:t>
            </a:r>
            <a:r>
              <a:rPr lang="en-GB" sz="1100" b="0" dirty="0" err="1"/>
              <a:t>en</a:t>
            </a:r>
            <a:r>
              <a:rPr lang="en-GB" sz="1100" b="0" dirty="0"/>
              <a:t> buss </a:t>
            </a:r>
            <a:r>
              <a:rPr lang="en-GB" sz="1100" b="0" dirty="0" err="1"/>
              <a:t>är</a:t>
            </a:r>
            <a:r>
              <a:rPr lang="en-GB" sz="1100" b="0" dirty="0"/>
              <a:t> </a:t>
            </a:r>
            <a:r>
              <a:rPr lang="en-GB" sz="1100" b="0" dirty="0" err="1"/>
              <a:t>ett</a:t>
            </a:r>
            <a:r>
              <a:rPr lang="en-GB" sz="1100" b="0" dirty="0"/>
              <a:t> </a:t>
            </a:r>
            <a:r>
              <a:rPr lang="en-GB" sz="1100" b="0" dirty="0" err="1"/>
              <a:t>exempel</a:t>
            </a:r>
            <a:r>
              <a:rPr lang="en-GB" sz="1100" b="0" dirty="0"/>
              <a:t> </a:t>
            </a:r>
            <a:r>
              <a:rPr lang="en-GB" sz="1100" b="0" dirty="0" err="1"/>
              <a:t>på</a:t>
            </a:r>
            <a:r>
              <a:rPr lang="en-GB" sz="1100" b="0" dirty="0"/>
              <a:t> </a:t>
            </a:r>
            <a:r>
              <a:rPr lang="en-GB" sz="1100" b="0" dirty="0" err="1"/>
              <a:t>en</a:t>
            </a:r>
            <a:r>
              <a:rPr lang="en-GB" sz="1100" b="0" dirty="0"/>
              <a:t> </a:t>
            </a:r>
            <a:r>
              <a:rPr lang="en-GB" sz="1100" b="0" dirty="0" err="1"/>
              <a:t>stressig</a:t>
            </a:r>
            <a:r>
              <a:rPr lang="en-GB" sz="1100" b="0" dirty="0"/>
              <a:t> situation.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t>Du ska </a:t>
            </a:r>
            <a:r>
              <a:rPr lang="en-GB" sz="1100" b="0" dirty="0" err="1"/>
              <a:t>passa</a:t>
            </a:r>
            <a:r>
              <a:rPr lang="en-GB" sz="1100" b="0" dirty="0"/>
              <a:t> </a:t>
            </a:r>
            <a:r>
              <a:rPr lang="en-GB" sz="1100" b="0" dirty="0" err="1"/>
              <a:t>en</a:t>
            </a:r>
            <a:r>
              <a:rPr lang="en-GB" sz="1100" b="0" dirty="0"/>
              <a:t> </a:t>
            </a:r>
            <a:r>
              <a:rPr lang="en-GB" sz="1100" b="0" dirty="0" err="1"/>
              <a:t>tid</a:t>
            </a:r>
            <a:r>
              <a:rPr lang="en-GB" sz="1100" b="0" dirty="0"/>
              <a:t>, </a:t>
            </a:r>
            <a:r>
              <a:rPr lang="en-GB" sz="1100" b="0" dirty="0" err="1"/>
              <a:t>hinna</a:t>
            </a:r>
            <a:r>
              <a:rPr lang="en-GB" sz="1100" b="0" dirty="0"/>
              <a:t> med </a:t>
            </a:r>
            <a:r>
              <a:rPr lang="en-GB" sz="1100" b="0" dirty="0" err="1"/>
              <a:t>bussen</a:t>
            </a:r>
            <a:r>
              <a:rPr lang="en-GB" sz="1100" b="0" dirty="0"/>
              <a:t>. Det </a:t>
            </a:r>
            <a:r>
              <a:rPr lang="en-GB" sz="1100" b="0" dirty="0" err="1"/>
              <a:t>som</a:t>
            </a:r>
            <a:r>
              <a:rPr lang="en-GB" sz="1100" b="0" dirty="0"/>
              <a:t> </a:t>
            </a:r>
            <a:r>
              <a:rPr lang="en-GB" sz="1100" b="0" dirty="0" err="1"/>
              <a:t>är</a:t>
            </a:r>
            <a:r>
              <a:rPr lang="en-GB" sz="1100" b="0" dirty="0"/>
              <a:t> </a:t>
            </a:r>
            <a:r>
              <a:rPr lang="en-GB" sz="1100" b="0" dirty="0" err="1"/>
              <a:t>orsaken</a:t>
            </a:r>
            <a:r>
              <a:rPr lang="en-GB" sz="1100" b="0" dirty="0"/>
              <a:t> till </a:t>
            </a:r>
            <a:r>
              <a:rPr lang="en-GB" sz="1100" b="0" dirty="0" err="1"/>
              <a:t>stressen</a:t>
            </a:r>
            <a:r>
              <a:rPr lang="en-GB" sz="1100" b="0" dirty="0"/>
              <a:t> </a:t>
            </a:r>
            <a:r>
              <a:rPr lang="en-GB" sz="1100" b="0" dirty="0" err="1"/>
              <a:t>kallas</a:t>
            </a:r>
            <a:r>
              <a:rPr lang="en-GB" sz="1100" b="0" dirty="0"/>
              <a:t> </a:t>
            </a:r>
            <a:r>
              <a:rPr lang="en-GB" sz="1100" b="0" dirty="0" err="1"/>
              <a:t>för</a:t>
            </a:r>
            <a:r>
              <a:rPr lang="en-GB" sz="1100" b="0" dirty="0"/>
              <a:t> </a:t>
            </a:r>
            <a:r>
              <a:rPr lang="en-GB" sz="1100" b="0" dirty="0" err="1"/>
              <a:t>en</a:t>
            </a:r>
            <a:r>
              <a:rPr lang="en-GB" sz="1100" b="0" dirty="0"/>
              <a:t> STRESSOR.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Här kan man låta eleverna själva prata liten kort stund två och två innan nästa bild. </a:t>
            </a:r>
            <a:br>
              <a:rPr lang="sv-SE" sz="1100" dirty="0"/>
            </a:br>
            <a:r>
              <a:rPr lang="sv-SE" sz="1100" dirty="0"/>
              <a:t>Vad stressar dem mest i livet just nu? Det kan vara små saker och stora saker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err="1"/>
              <a:t>Övergång</a:t>
            </a:r>
            <a:r>
              <a:rPr lang="en-GB" sz="1100" b="1" dirty="0"/>
              <a:t> till </a:t>
            </a:r>
            <a:r>
              <a:rPr lang="en-GB" sz="1100" b="1" dirty="0" err="1"/>
              <a:t>nästa</a:t>
            </a:r>
            <a:r>
              <a:rPr lang="en-GB" sz="1100" b="1" dirty="0"/>
              <a:t> </a:t>
            </a:r>
            <a:r>
              <a:rPr lang="en-GB" sz="1100" b="1" dirty="0" err="1"/>
              <a:t>bild</a:t>
            </a:r>
            <a:r>
              <a:rPr lang="en-GB" sz="1100" b="1" dirty="0"/>
              <a:t>: Vi ska </a:t>
            </a:r>
            <a:r>
              <a:rPr lang="en-GB" sz="1100" b="1" dirty="0" err="1"/>
              <a:t>titta</a:t>
            </a:r>
            <a:r>
              <a:rPr lang="en-GB" sz="1100" b="1" dirty="0"/>
              <a:t> </a:t>
            </a:r>
            <a:r>
              <a:rPr lang="en-GB" sz="1100" b="1" dirty="0" err="1"/>
              <a:t>på</a:t>
            </a:r>
            <a:r>
              <a:rPr lang="en-GB" sz="1100" b="1" dirty="0"/>
              <a:t> </a:t>
            </a:r>
            <a:r>
              <a:rPr lang="en-GB" sz="1100" b="1" dirty="0" err="1"/>
              <a:t>några</a:t>
            </a:r>
            <a:r>
              <a:rPr lang="en-GB" sz="1100" b="1" dirty="0"/>
              <a:t> </a:t>
            </a:r>
            <a:r>
              <a:rPr lang="en-GB" sz="1100" b="1" dirty="0" err="1"/>
              <a:t>fler</a:t>
            </a:r>
            <a:r>
              <a:rPr lang="en-GB" sz="1100" b="1" dirty="0"/>
              <a:t> </a:t>
            </a:r>
            <a:r>
              <a:rPr lang="en-GB" sz="1100" b="1" dirty="0" err="1"/>
              <a:t>exempel</a:t>
            </a:r>
            <a:r>
              <a:rPr lang="en-GB" sz="1100" b="1" dirty="0"/>
              <a:t> </a:t>
            </a:r>
            <a:r>
              <a:rPr lang="en-GB" sz="1100" b="1" dirty="0" err="1"/>
              <a:t>på</a:t>
            </a:r>
            <a:r>
              <a:rPr lang="en-GB" sz="1100" b="1" dirty="0"/>
              <a:t> </a:t>
            </a:r>
            <a:r>
              <a:rPr lang="en-GB" sz="1100" b="1" dirty="0" err="1"/>
              <a:t>stressorer</a:t>
            </a:r>
            <a:r>
              <a:rPr lang="en-GB" sz="1100" b="1"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t>Extra talarmanus som stöd för hur man kan introducera bilden:</a:t>
            </a:r>
          </a:p>
          <a:p>
            <a:r>
              <a:rPr lang="sv-SE" sz="1100" dirty="0"/>
              <a:t>Att känna stress är något som alla gör mer eller mindre. De flesta varje dag. </a:t>
            </a:r>
          </a:p>
          <a:p>
            <a:r>
              <a:rPr lang="sv-SE" sz="1100" dirty="0"/>
              <a:t>Ni vet den här känslan när vi till exempel vill hinna med bussen och pulsen går upp något. Det är en normal och ofarlig stressreaktion.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solidFill>
                  <a:schemeClr val="bg1"/>
                </a:solidFill>
              </a:rPr>
              <a:t>Det är helt okej att vara stressad ibland. Men det är inte bra för hjärnan och resten av kroppen att vara stressad för ofta eller under en lång tid. </a:t>
            </a:r>
          </a:p>
        </p:txBody>
      </p:sp>
      <p:sp>
        <p:nvSpPr>
          <p:cNvPr id="4" name="Platshållare för bildnummer 3"/>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2427085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50"/>
            <a:ext cx="5486400" cy="30861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Tankestopp och dela med en kompis: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noProof="0" dirty="0"/>
              <a:t>Ge eleverna en minut till att välja ett alternativ som de håller med om verkligen startar en stressreaktion hos dem själva, och ett alternativ som de </a:t>
            </a:r>
            <a:r>
              <a:rPr lang="sv-SE" sz="1100" b="1" noProof="0" dirty="0"/>
              <a:t>inte</a:t>
            </a:r>
            <a:r>
              <a:rPr lang="sv-SE" sz="1100" b="0" noProof="0" dirty="0"/>
              <a:t> blir särskilt stressade av.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noProof="0" dirty="0"/>
              <a:t>Be dem sedan dela med sig av hur de resonerat med en som sitter bredvid (par eller smågrupper). Be dem också att diskutera om någon av de stressreaktioner som de pratat om skulle kunna kallas för ”positiv stress” eller ”negativ 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Summera övningen </a:t>
            </a:r>
            <a:r>
              <a:rPr lang="sv-SE" sz="1100" b="0" noProof="0" dirty="0"/>
              <a:t>med att konstatera att vi är olika – vissa </a:t>
            </a:r>
            <a:r>
              <a:rPr lang="sv-SE" sz="1100" b="0" noProof="0" dirty="0" err="1"/>
              <a:t>stressorer</a:t>
            </a:r>
            <a:r>
              <a:rPr lang="sv-SE" sz="1100" b="0" noProof="0" dirty="0"/>
              <a:t> påverkar vissa av oss mer än för andra.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noProof="0" dirty="0"/>
              <a:t>Och att det också kan skilja sig åt mellan olika situationer.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noProof="0" dirty="0"/>
              <a:t>Till exempel kan det vara mycket stressande att gå på en fest om jag inte känner någon alls och går dit själv, medan om jag har kompisar med mig och vet vilka jag kommer träffa så blir upplevelsen en annan.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Övergång till nästa bild: </a:t>
            </a:r>
            <a:r>
              <a:rPr lang="sv-SE" sz="1100" b="0" noProof="0" dirty="0"/>
              <a:t>Vilka upplever att de är mest stressade i vårt samhälle?</a:t>
            </a:r>
            <a:endParaRPr lang="sv-SE" sz="1100" b="1"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t>Extra talarmanus som stöd för hur man kan introducera bilden:</a:t>
            </a:r>
          </a:p>
          <a:p>
            <a:r>
              <a:rPr lang="sv-SE" sz="1100" noProof="0" dirty="0"/>
              <a:t>Vad vi blir stressade av kan skilja sig en del åt. Det som stressar brukar kallas en </a:t>
            </a:r>
            <a:r>
              <a:rPr lang="sv-SE" sz="1100" noProof="0" dirty="0" err="1"/>
              <a:t>stressor</a:t>
            </a:r>
            <a:r>
              <a:rPr lang="sv-SE" sz="1100" noProof="0" dirty="0"/>
              <a:t>. </a:t>
            </a:r>
          </a:p>
          <a:p>
            <a:r>
              <a:rPr lang="sv-SE" sz="1100" noProof="0" dirty="0"/>
              <a:t>Stress är i grund och botten vår reaktion på olika utmaningar, och de här utmaningarna brukar kallas för </a:t>
            </a:r>
            <a:r>
              <a:rPr lang="sv-SE" sz="1100" noProof="0" dirty="0" err="1"/>
              <a:t>stressorer</a:t>
            </a:r>
            <a:r>
              <a:rPr lang="sv-SE" sz="1100" noProof="0" dirty="0"/>
              <a:t>.</a:t>
            </a:r>
          </a:p>
          <a:p>
            <a:r>
              <a:rPr lang="sv-SE" sz="1100" noProof="0" dirty="0"/>
              <a:t>En </a:t>
            </a:r>
            <a:r>
              <a:rPr lang="sv-SE" sz="1100" noProof="0" dirty="0" err="1"/>
              <a:t>stressor</a:t>
            </a:r>
            <a:r>
              <a:rPr lang="sv-SE" sz="1100" noProof="0" dirty="0"/>
              <a:t> kan till exempel vara ett högt ljud eller en bil som kommer i hög fart emot en men det kan också vara en virusinfektion.</a:t>
            </a:r>
            <a:endParaRPr lang="sv-SE" sz="1100" noProof="0" dirty="0">
              <a:ea typeface="Calibri"/>
              <a:cs typeface="Calibri"/>
            </a:endParaRPr>
          </a:p>
          <a:p>
            <a:r>
              <a:rPr lang="sv-SE" sz="1100" noProof="0" dirty="0"/>
              <a:t>De här sakerna kanske känns enkla att förstå att man kan bli stressad av men det finns också </a:t>
            </a:r>
            <a:r>
              <a:rPr lang="sv-SE" sz="1100" b="0" noProof="0" dirty="0"/>
              <a:t>sociala </a:t>
            </a:r>
            <a:r>
              <a:rPr lang="sv-SE" sz="1100" b="0" noProof="0" dirty="0" err="1"/>
              <a:t>stressorer</a:t>
            </a:r>
            <a:r>
              <a:rPr lang="sv-SE" sz="1100" b="0" noProof="0" dirty="0"/>
              <a:t> </a:t>
            </a:r>
            <a:r>
              <a:rPr lang="sv-SE" sz="1100" noProof="0" dirty="0"/>
              <a:t>som skapar ungefär samma reaktioner i våra kroppar som t ex den bilen som kommer emot oss.</a:t>
            </a:r>
          </a:p>
          <a:p>
            <a:r>
              <a:rPr lang="sv-SE" sz="1100" noProof="0" dirty="0"/>
              <a:t>Sociala </a:t>
            </a:r>
            <a:r>
              <a:rPr lang="sv-SE" sz="1100" noProof="0" dirty="0" err="1"/>
              <a:t>stressorer</a:t>
            </a:r>
            <a:r>
              <a:rPr lang="sv-SE" sz="1100" noProof="0" dirty="0"/>
              <a:t> kan vara känslan av att behöva sitta själv och äta lunch i matsalen eller att man fått för få likes på en bild man delat på sociala medier.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noProof="0" dirty="0"/>
              <a:t>En sak som många inte tänker på är att en stressreaktion faktiskt även kan utlösas av roliga saker</a:t>
            </a:r>
            <a:r>
              <a:rPr lang="sv-SE" sz="1100" b="1" noProof="0" dirty="0"/>
              <a:t>. </a:t>
            </a:r>
            <a:r>
              <a:rPr lang="sv-SE" sz="1100" noProof="0" dirty="0"/>
              <a:t>Stress handlar inte bara om något negativt,</a:t>
            </a:r>
            <a:r>
              <a:rPr lang="sv-SE" sz="1100" b="0" noProof="0" dirty="0"/>
              <a:t> utan om kroppens sätt att mobilisera energi och fokus när något uppfattas som utmanande. Så även a</a:t>
            </a:r>
            <a:r>
              <a:rPr lang="sv-SE" sz="1100" noProof="0" dirty="0"/>
              <a:t>tt åka berg-och-dalbana på ett nöjesfält, spela en viktig match eller att träffa någon man är kär i </a:t>
            </a:r>
            <a:r>
              <a:rPr lang="sv-SE" sz="1100" i="1" noProof="0" dirty="0"/>
              <a:t>kan </a:t>
            </a:r>
            <a:r>
              <a:rPr lang="sv-SE" sz="1100" noProof="0" dirty="0"/>
              <a:t>utlösa en stressreaktion även om många kanske </a:t>
            </a:r>
            <a:r>
              <a:rPr lang="sv-SE" sz="1100" i="1" noProof="0" dirty="0"/>
              <a:t>bara </a:t>
            </a:r>
            <a:r>
              <a:rPr lang="sv-SE" sz="1100" i="0" noProof="0" dirty="0"/>
              <a:t>tycker att det är härligt</a:t>
            </a:r>
            <a:r>
              <a:rPr lang="sv-SE" sz="1100" noProof="0" dirty="0"/>
              <a:t>. </a:t>
            </a:r>
          </a:p>
          <a:p>
            <a:r>
              <a:rPr lang="sv-SE" sz="1100" noProof="0" dirty="0"/>
              <a:t>Ibland är det tydligt vad som triggat vårt stressystem, och ibland är det svårare att förstå. En </a:t>
            </a:r>
            <a:r>
              <a:rPr lang="sv-SE" sz="1100" noProof="0" dirty="0" err="1"/>
              <a:t>stressor</a:t>
            </a:r>
            <a:r>
              <a:rPr lang="sv-SE" sz="1100" noProof="0" dirty="0"/>
              <a:t> är alltså det som startar stressreaktionen – vad det än är.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Något som stressar en person behöver inte stressa en annan person. Det beror på hur utmanande vi upplever situationen.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Det spelar också roll hur du tolkar situationen. Om du tänker ”Det här blir spännande” så kommer du få en mycket mildare stressreaktion eller kanske inte någon alls, medan om du tänker ”fy, vad jobbigt – hur ska det här gå” så kommer reaktionen bli starkare.</a:t>
            </a:r>
          </a:p>
        </p:txBody>
      </p:sp>
      <p:sp>
        <p:nvSpPr>
          <p:cNvPr id="4" name="Platshållare för bildnummer 3"/>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885749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i="0" dirty="0">
                <a:solidFill>
                  <a:srgbClr val="222222"/>
                </a:solidFill>
                <a:effectLst/>
                <a:latin typeface="+mn-lt"/>
              </a:rPr>
              <a:t>Diskutera hur stressnivån ser ut i samhället baserat på enkätdata.</a:t>
            </a:r>
          </a:p>
          <a:p>
            <a:r>
              <a:rPr lang="sv-SE" sz="1100" b="0" i="0" dirty="0">
                <a:solidFill>
                  <a:srgbClr val="222222"/>
                </a:solidFill>
                <a:effectLst/>
                <a:latin typeface="+mn-lt"/>
              </a:rPr>
              <a:t>Kan ge övning i att läsa och tolka en tabell och/eller ett stapeldiagram.</a:t>
            </a:r>
          </a:p>
          <a:p>
            <a:r>
              <a:rPr lang="sv-SE" sz="1100" b="0" i="0" dirty="0">
                <a:solidFill>
                  <a:srgbClr val="222222"/>
                </a:solidFill>
                <a:effectLst/>
                <a:latin typeface="+mn-lt"/>
              </a:rPr>
              <a:t>Eventuellt visa bara tabellen först och kommentera att vi har lättare att ta till oss siffror med hjälp av illustrationer som ett stapeldiagram.</a:t>
            </a:r>
          </a:p>
          <a:p>
            <a:r>
              <a:rPr lang="sv-SE" sz="1100" b="0" i="0" dirty="0">
                <a:solidFill>
                  <a:srgbClr val="222222"/>
                </a:solidFill>
                <a:effectLst/>
                <a:latin typeface="+mn-lt"/>
              </a:rPr>
              <a:t>Diagrammet är baserat på procentuell andel som svarat att de upplever sig stressade (övriga har svarat nej på frågan). </a:t>
            </a:r>
          </a:p>
          <a:p>
            <a:r>
              <a:rPr lang="sv-SE" sz="1100" b="0" i="0" dirty="0">
                <a:solidFill>
                  <a:srgbClr val="222222"/>
                </a:solidFill>
                <a:effectLst/>
                <a:latin typeface="+mn-lt"/>
              </a:rPr>
              <a:t>En fördel med att använda andel och inte absolut antal när man jämför olika åldersgrupper är att man kan ta hänsyn till om det är färre personer totalt som har svarat inom olika åldersgrupper till exempel. </a:t>
            </a:r>
          </a:p>
          <a:p>
            <a:r>
              <a:rPr lang="sv-SE" sz="1100" b="0" i="0" dirty="0">
                <a:solidFill>
                  <a:srgbClr val="222222"/>
                </a:solidFill>
                <a:effectLst/>
                <a:latin typeface="+mn-lt"/>
              </a:rPr>
              <a:t>I tankebubblan ges förslag på frågor att utgå från.</a:t>
            </a:r>
          </a:p>
          <a:p>
            <a:endParaRPr lang="sv-SE" sz="1100" b="0" i="0" dirty="0">
              <a:solidFill>
                <a:srgbClr val="222222"/>
              </a:solidFill>
              <a:effectLst/>
              <a:latin typeface="+mn-lt"/>
            </a:endParaRPr>
          </a:p>
          <a:p>
            <a:r>
              <a:rPr lang="sv-SE" sz="1100" b="0" i="0" dirty="0">
                <a:solidFill>
                  <a:srgbClr val="222222"/>
                </a:solidFill>
                <a:effectLst/>
                <a:latin typeface="+mn-lt"/>
              </a:rPr>
              <a:t>Vilka tolkningar kan göras av </a:t>
            </a:r>
            <a:r>
              <a:rPr lang="sv-SE" sz="1100" b="0" i="0" dirty="0" err="1">
                <a:solidFill>
                  <a:srgbClr val="222222"/>
                </a:solidFill>
                <a:effectLst/>
                <a:latin typeface="+mn-lt"/>
              </a:rPr>
              <a:t>datat</a:t>
            </a:r>
            <a:r>
              <a:rPr lang="sv-SE" sz="1100" b="0" i="0" dirty="0">
                <a:solidFill>
                  <a:srgbClr val="222222"/>
                </a:solidFill>
                <a:effectLst/>
                <a:latin typeface="+mn-lt"/>
              </a:rPr>
              <a:t> i tabellen (eller diagrammet)?</a:t>
            </a:r>
          </a:p>
          <a:p>
            <a:pPr marL="171450" indent="-171450">
              <a:buFont typeface="Arial" panose="020B0604020202020204" pitchFamily="34" charset="0"/>
              <a:buChar char="•"/>
            </a:pPr>
            <a:r>
              <a:rPr lang="sv-SE" sz="1100" b="0" i="0" dirty="0">
                <a:solidFill>
                  <a:srgbClr val="222222"/>
                </a:solidFill>
                <a:effectLst/>
                <a:latin typeface="+mn-lt"/>
              </a:rPr>
              <a:t>Mer upplevd stress i yngre åldrar än äldre (trenden är att stressnivån sjunker).</a:t>
            </a:r>
          </a:p>
          <a:p>
            <a:pPr marL="171450" indent="-171450">
              <a:buFont typeface="Arial" panose="020B0604020202020204" pitchFamily="34" charset="0"/>
              <a:buChar char="•"/>
            </a:pPr>
            <a:r>
              <a:rPr lang="sv-SE" sz="1100" b="0" i="0" dirty="0">
                <a:solidFill>
                  <a:srgbClr val="222222"/>
                </a:solidFill>
                <a:effectLst/>
                <a:latin typeface="+mn-lt"/>
              </a:rPr>
              <a:t>Kvinnor upplever sig stressade i högre andel än män i alla åldersgrupper</a:t>
            </a:r>
          </a:p>
          <a:p>
            <a:pPr marL="171450" indent="-171450">
              <a:buFont typeface="Arial" panose="020B0604020202020204" pitchFamily="34" charset="0"/>
              <a:buChar char="•"/>
            </a:pPr>
            <a:r>
              <a:rPr lang="sv-SE" sz="1100" b="0" i="0" dirty="0">
                <a:solidFill>
                  <a:srgbClr val="222222"/>
                </a:solidFill>
                <a:effectLst/>
                <a:latin typeface="+mn-lt"/>
              </a:rPr>
              <a:t>Störst skillnad i upplevd stress mellan könen är i 16-29 år</a:t>
            </a:r>
          </a:p>
          <a:p>
            <a:pPr marL="0" indent="0">
              <a:buFont typeface="Arial" panose="020B0604020202020204" pitchFamily="34" charset="0"/>
              <a:buNone/>
            </a:pPr>
            <a:endParaRPr lang="sv-SE" sz="1100" b="0" i="0" dirty="0">
              <a:solidFill>
                <a:srgbClr val="222222"/>
              </a:solidFill>
              <a:effectLst/>
              <a:latin typeface="+mn-lt"/>
            </a:endParaRPr>
          </a:p>
          <a:p>
            <a:r>
              <a:rPr lang="sv-SE" sz="1100" b="0" i="0" dirty="0">
                <a:solidFill>
                  <a:srgbClr val="222222"/>
                </a:solidFill>
                <a:effectLst/>
                <a:latin typeface="+mn-lt"/>
              </a:rPr>
              <a:t>Källa till data: Statistik för upplevd stress enligt Nationella folkhälsoenkäten.</a:t>
            </a:r>
          </a:p>
          <a:p>
            <a:r>
              <a:rPr lang="sv-SE" sz="1100" b="0" i="0" dirty="0">
                <a:solidFill>
                  <a:srgbClr val="222222"/>
                </a:solidFill>
                <a:effectLst/>
                <a:latin typeface="+mn-lt"/>
              </a:rPr>
              <a:t>https://fohm-app.folkhalsomyndigheten.se/Folkhalsodata/pxweb/sv/A_Folkhalsodata/A_Folkhalsodata__A_Mo8__Halsoutfall__02Pyskhals__02.05psystress/psystressaald.px/table/tableViewLayout1/</a:t>
            </a:r>
          </a:p>
          <a:p>
            <a:endParaRPr lang="sv-SE" sz="1100" b="0" i="0" dirty="0">
              <a:solidFill>
                <a:srgbClr val="222222"/>
              </a:solidFill>
              <a:effectLst/>
              <a:latin typeface="+mn-lt"/>
            </a:endParaRPr>
          </a:p>
          <a:p>
            <a:r>
              <a:rPr lang="sv-SE" sz="1100" dirty="0">
                <a:latin typeface="+mn-lt"/>
                <a:cs typeface="Calibri" panose="020F0502020204030204"/>
              </a:rPr>
              <a:t>Via folkhälsostudio kan man plocka ut statistik för olika år.</a:t>
            </a:r>
          </a:p>
          <a:p>
            <a:r>
              <a:rPr lang="sv-SE" sz="1100" dirty="0">
                <a:latin typeface="+mn-lt"/>
                <a:cs typeface="Calibri" panose="020F0502020204030204"/>
              </a:rPr>
              <a:t>Om man gör det för exempelvis 2004 ser man även att den upplevda stressen är markant högre 2024 än:</a:t>
            </a:r>
          </a:p>
          <a:p>
            <a:r>
              <a:rPr lang="sv-SE" sz="1100" dirty="0">
                <a:latin typeface="+mn-lt"/>
                <a:cs typeface="Calibri" panose="020F0502020204030204"/>
              </a:rPr>
              <a:t>Siffrorna för 16-29 år är 26.5 för kvinnor respektive 13.9 för män.</a:t>
            </a:r>
          </a:p>
          <a:p>
            <a:endParaRPr lang="sv-SE" sz="1100" dirty="0">
              <a:latin typeface="+mn-lt"/>
              <a:cs typeface="Calibri" panose="020F0502020204030204"/>
            </a:endParaRPr>
          </a:p>
          <a:p>
            <a:r>
              <a:rPr lang="sv-SE" sz="1100" dirty="0">
                <a:latin typeface="+mn-lt"/>
                <a:cs typeface="Calibri" panose="020F0502020204030204"/>
              </a:rPr>
              <a:t>Låt eleverna diskutera om de har några tankar kring vad det beror på att stressen ökat i samhället.</a:t>
            </a:r>
          </a:p>
          <a:p>
            <a:r>
              <a:rPr lang="sv-SE" sz="1100" dirty="0">
                <a:latin typeface="+mn-lt"/>
                <a:cs typeface="Calibri" panose="020F0502020204030204"/>
              </a:rPr>
              <a:t>Hjärnfondens webbsida ger några förklaringar:</a:t>
            </a:r>
          </a:p>
          <a:p>
            <a:pPr marL="171450" indent="-171450">
              <a:buFont typeface="Arial" panose="020B0604020202020204" pitchFamily="34" charset="0"/>
              <a:buChar char="•"/>
            </a:pPr>
            <a:r>
              <a:rPr lang="sv-SE" sz="1100" dirty="0">
                <a:latin typeface="+mn-lt"/>
                <a:cs typeface="Calibri" panose="020F0502020204030204"/>
              </a:rPr>
              <a:t>Brist på </a:t>
            </a:r>
            <a:r>
              <a:rPr lang="sv-SE" sz="1100" b="1" dirty="0">
                <a:latin typeface="+mn-lt"/>
                <a:cs typeface="Calibri" panose="020F0502020204030204"/>
              </a:rPr>
              <a:t>återhämtning (se även modul om Återhämtning och Sömn)</a:t>
            </a:r>
          </a:p>
          <a:p>
            <a:pPr marL="171450" indent="-171450">
              <a:buFont typeface="Arial" panose="020B0604020202020204" pitchFamily="34" charset="0"/>
              <a:buChar char="•"/>
            </a:pPr>
            <a:r>
              <a:rPr lang="sv-SE" sz="1100" dirty="0">
                <a:latin typeface="+mn-lt"/>
                <a:cs typeface="Calibri" panose="020F0502020204030204"/>
              </a:rPr>
              <a:t>Ny teknik, mer tid vid datorer/skärmar</a:t>
            </a:r>
          </a:p>
          <a:p>
            <a:pPr marL="171450" indent="-171450">
              <a:buFont typeface="Arial" panose="020B0604020202020204" pitchFamily="34" charset="0"/>
              <a:buChar char="•"/>
            </a:pPr>
            <a:r>
              <a:rPr lang="sv-SE" sz="1100" dirty="0">
                <a:latin typeface="+mn-lt"/>
                <a:cs typeface="Calibri" panose="020F0502020204030204"/>
              </a:rPr>
              <a:t>Ökade krav på effektivitet/prestation</a:t>
            </a:r>
          </a:p>
          <a:p>
            <a:endParaRPr lang="sv-SE" sz="1100" dirty="0">
              <a:latin typeface="+mn-lt"/>
              <a:cs typeface="Calibri" panose="020F0502020204030204"/>
            </a:endParaRPr>
          </a:p>
          <a:p>
            <a:r>
              <a:rPr lang="sv-SE" sz="1100" dirty="0">
                <a:latin typeface="+mn-lt"/>
                <a:cs typeface="Calibri" panose="020F0502020204030204"/>
              </a:rPr>
              <a:t>https://www.hjarnfonden.se/varfor-drabbas-sa-manga-av-ohalsosam-stress/</a:t>
            </a:r>
          </a:p>
          <a:p>
            <a:endParaRPr lang="sv-SE"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latin typeface="+mn-lt"/>
              </a:rPr>
              <a:t>Övergång till nästa bild: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noProof="0" dirty="0">
                <a:latin typeface="+mn-lt"/>
              </a:rPr>
              <a:t>Stress kan vara både positiv och negativ. Om vi börjar med att titta på vad som är positivt eller negativt med stressnivån i nuet.</a:t>
            </a: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3867462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F0620-42C2-6B30-C86E-14CF827FF76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DE84028-D022-AA46-C61A-56C4E15E7EE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43F3C50-5AAC-79A3-9D4D-11949C6A6C3E}"/>
              </a:ext>
            </a:extLst>
          </p:cNvPr>
          <p:cNvSpPr>
            <a:spLocks noGrp="1"/>
          </p:cNvSpPr>
          <p:nvPr>
            <p:ph type="body" idx="1"/>
          </p:nvPr>
        </p:nvSpPr>
        <p:spPr/>
        <p:txBody>
          <a:bodyPr/>
          <a:lstStyle/>
          <a:p>
            <a:r>
              <a:rPr lang="sv-SE" sz="1100" dirty="0"/>
              <a:t>Figuren visar ett slags optimum (toppen på kurvan) vilket ska visa att en lagom stressnivå (x-axel) där känslan domineras av energi och fokus ofta är bäst för prestation (y-axel). Att bli lite nervös eller stressad inför exempelvis ett prov eller en tävling gör att du presterar bättre. Blir du alldeles för stressad kan du få svårt att stå still, tänka och minnas vad du lärt dig (högra delen av kurvan).</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Kurvan kallas för </a:t>
            </a:r>
            <a:r>
              <a:rPr lang="sv-SE" sz="1100" b="1" dirty="0" err="1"/>
              <a:t>Yerkes-Dodson</a:t>
            </a:r>
            <a:r>
              <a:rPr lang="sv-SE" sz="1100" b="1" dirty="0"/>
              <a:t> </a:t>
            </a:r>
            <a:r>
              <a:rPr lang="sv-SE" sz="1100" b="1" dirty="0" err="1"/>
              <a:t>Curve</a:t>
            </a:r>
            <a:endParaRPr lang="sv-SE" sz="1100" dirty="0"/>
          </a:p>
          <a:p>
            <a:endParaRPr lang="sv-SE" sz="1100" dirty="0"/>
          </a:p>
          <a:p>
            <a:r>
              <a:rPr lang="sv-SE" sz="1100" b="1" dirty="0"/>
              <a:t>Övergång till nästa bild: </a:t>
            </a:r>
            <a:r>
              <a:rPr lang="sv-SE" sz="1100" b="0" dirty="0"/>
              <a:t>Vad som är lagom stress på lite längre sikt är lite mer komplext.</a:t>
            </a:r>
          </a:p>
        </p:txBody>
      </p:sp>
      <p:sp>
        <p:nvSpPr>
          <p:cNvPr id="4" name="Platshållare för bildnummer 3">
            <a:extLst>
              <a:ext uri="{FF2B5EF4-FFF2-40B4-BE49-F238E27FC236}">
                <a16:creationId xmlns:a16="http://schemas.microsoft.com/office/drawing/2014/main" id="{E73A4C0E-6418-B4E3-0772-9B071C9FB62C}"/>
              </a:ext>
            </a:extLst>
          </p:cNvPr>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2910054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511175"/>
            <a:ext cx="4070350" cy="2289175"/>
          </a:xfrm>
        </p:spPr>
      </p:sp>
      <p:sp>
        <p:nvSpPr>
          <p:cNvPr id="3" name="Platshållare för anteckningar 2"/>
          <p:cNvSpPr>
            <a:spLocks noGrp="1"/>
          </p:cNvSpPr>
          <p:nvPr>
            <p:ph type="body" idx="1"/>
          </p:nvPr>
        </p:nvSpPr>
        <p:spPr>
          <a:xfrm>
            <a:off x="685800" y="2947481"/>
            <a:ext cx="5486400" cy="4572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r>
              <a:rPr lang="sv-SE" sz="1100" dirty="0"/>
              <a:t>Ta upp att stress kan ge:</a:t>
            </a:r>
          </a:p>
          <a:p>
            <a:pPr marL="171450" indent="-171450">
              <a:buFont typeface="Arial" panose="020B0604020202020204" pitchFamily="34" charset="0"/>
              <a:buChar char="•"/>
            </a:pPr>
            <a:r>
              <a:rPr lang="sv-SE" sz="1100" dirty="0"/>
              <a:t>negativa effekter om den pågår under lång tid utan </a:t>
            </a:r>
            <a:r>
              <a:rPr lang="sv-SE" sz="1100" b="1" dirty="0"/>
              <a:t>återhämtning</a:t>
            </a:r>
            <a:r>
              <a:rPr lang="sv-SE" sz="1100" dirty="0"/>
              <a:t> (se punkter i </a:t>
            </a:r>
            <a:r>
              <a:rPr lang="sv-SE" sz="1100" dirty="0" err="1"/>
              <a:t>ppt</a:t>
            </a:r>
            <a:r>
              <a:rPr lang="sv-SE" sz="1100" dirty="0"/>
              <a:t>-bilden).</a:t>
            </a:r>
          </a:p>
          <a:p>
            <a:pPr marL="171450" indent="-171450">
              <a:buFont typeface="Arial" panose="020B0604020202020204" pitchFamily="34" charset="0"/>
              <a:buChar char="•"/>
            </a:pPr>
            <a:r>
              <a:rPr lang="sv-SE" sz="1100" dirty="0"/>
              <a:t>positiva effekter om den varvas med tillräcklig återhämtning (se punkter i </a:t>
            </a:r>
            <a:r>
              <a:rPr lang="sv-SE" sz="1100" dirty="0" err="1"/>
              <a:t>ppt</a:t>
            </a:r>
            <a:r>
              <a:rPr lang="sv-SE" sz="1100" dirty="0"/>
              <a:t>-bilden).</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Att prata om ”positiv och negativ stress” är egentligen väldigt komplext.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Du kan uppleva stress oerhört positivt i stunden (du känner dig fylld av energi inför en match till exempel) men den höjda stressnivån kan ändå vara negativ på lång sikt (om kroppen inte får tillräcklig återhämtning).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Och du kan tycka att stressen är oerhört negativ i stunden (om du gör något som är mycket utmanande), men det kan visa sig att stressen gör att du växer på lång sikt (exempelvis lär dig nya saker).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Stress kan KÄNNAS positiv eller negativ i STUNDEN men oavsett det kan den ha både positiva och negativa konsekvenser på lång sikt.</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(bild 10) för Gymnasiet (forskning pågår): </a:t>
            </a:r>
            <a:r>
              <a:rPr lang="sv-SE" sz="1100" dirty="0"/>
              <a:t>vilken inställning man har till stress har också betydelse för vilken effekt den får på hälsan.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(bild 11): </a:t>
            </a:r>
            <a:r>
              <a:rPr lang="sv-SE" sz="1100" dirty="0"/>
              <a:t>Nervositet är en form av stress som kan hjälpa oss prestera i stunden.</a:t>
            </a:r>
          </a:p>
          <a:p>
            <a:endParaRPr lang="sv-SE" sz="1100" dirty="0"/>
          </a:p>
          <a:p>
            <a:r>
              <a:rPr lang="sv-SE" sz="1100" b="1" i="0" dirty="0"/>
              <a:t>Extra talarmanus som stöd för hur man kan introducera bilden:</a:t>
            </a:r>
          </a:p>
          <a:p>
            <a:r>
              <a:rPr lang="en-US" sz="1100" dirty="0" err="1"/>
              <a:t>Som</a:t>
            </a:r>
            <a:r>
              <a:rPr lang="en-US" sz="1100" dirty="0"/>
              <a:t> vi </a:t>
            </a:r>
            <a:r>
              <a:rPr lang="en-US" sz="1100" dirty="0" err="1"/>
              <a:t>pratat</a:t>
            </a:r>
            <a:r>
              <a:rPr lang="en-US" sz="1100" dirty="0"/>
              <a:t> om </a:t>
            </a:r>
            <a:r>
              <a:rPr lang="en-US" sz="1100" dirty="0" err="1"/>
              <a:t>tidigare</a:t>
            </a:r>
            <a:r>
              <a:rPr lang="en-US" sz="1100" dirty="0"/>
              <a:t> </a:t>
            </a:r>
            <a:r>
              <a:rPr lang="en-US" sz="1100" dirty="0" err="1"/>
              <a:t>är</a:t>
            </a:r>
            <a:r>
              <a:rPr lang="en-US" sz="1100" dirty="0"/>
              <a:t> stress </a:t>
            </a:r>
            <a:r>
              <a:rPr lang="en-US" sz="1100" dirty="0" err="1"/>
              <a:t>alltså</a:t>
            </a:r>
            <a:r>
              <a:rPr lang="en-US" sz="1100" dirty="0"/>
              <a:t> </a:t>
            </a:r>
            <a:r>
              <a:rPr lang="en-US" sz="1100" dirty="0" err="1"/>
              <a:t>en</a:t>
            </a:r>
            <a:r>
              <a:rPr lang="en-US" sz="1100" dirty="0"/>
              <a:t> </a:t>
            </a:r>
            <a:r>
              <a:rPr lang="en-US" sz="1100" dirty="0" err="1"/>
              <a:t>naturlig</a:t>
            </a:r>
            <a:r>
              <a:rPr lang="en-US" sz="1100" dirty="0"/>
              <a:t> och </a:t>
            </a:r>
            <a:r>
              <a:rPr lang="en-US" sz="1100" dirty="0" err="1"/>
              <a:t>ofarlig</a:t>
            </a:r>
            <a:r>
              <a:rPr lang="en-US" sz="1100" dirty="0"/>
              <a:t> </a:t>
            </a:r>
            <a:r>
              <a:rPr lang="en-US" sz="1100" dirty="0" err="1"/>
              <a:t>reaktion</a:t>
            </a:r>
            <a:r>
              <a:rPr lang="en-US" sz="1100" dirty="0"/>
              <a:t>.</a:t>
            </a:r>
            <a:endParaRPr lang="sv-SE" sz="1100" dirty="0"/>
          </a:p>
          <a:p>
            <a:r>
              <a:rPr lang="en-US" sz="1100" dirty="0"/>
              <a:t>Det </a:t>
            </a:r>
            <a:r>
              <a:rPr lang="en-US" sz="1100" dirty="0" err="1"/>
              <a:t>är</a:t>
            </a:r>
            <a:r>
              <a:rPr lang="en-US" sz="1100" dirty="0"/>
              <a:t> </a:t>
            </a:r>
            <a:r>
              <a:rPr lang="en-US" sz="1100" dirty="0" err="1"/>
              <a:t>ett</a:t>
            </a:r>
            <a:r>
              <a:rPr lang="en-US" sz="1100" dirty="0"/>
              <a:t> </a:t>
            </a:r>
            <a:r>
              <a:rPr lang="en-US" sz="1100" dirty="0" err="1"/>
              <a:t>inslag</a:t>
            </a:r>
            <a:r>
              <a:rPr lang="en-US" sz="1100" dirty="0"/>
              <a:t> i </a:t>
            </a:r>
            <a:r>
              <a:rPr lang="en-US" sz="1100" dirty="0" err="1"/>
              <a:t>vår</a:t>
            </a:r>
            <a:r>
              <a:rPr lang="en-US" sz="1100" dirty="0"/>
              <a:t> </a:t>
            </a:r>
            <a:r>
              <a:rPr lang="en-US" sz="1100" dirty="0" err="1"/>
              <a:t>vardag</a:t>
            </a:r>
            <a:r>
              <a:rPr lang="en-US" sz="1100" dirty="0"/>
              <a:t> </a:t>
            </a:r>
            <a:r>
              <a:rPr lang="en-US" sz="1100" dirty="0" err="1"/>
              <a:t>som</a:t>
            </a:r>
            <a:r>
              <a:rPr lang="en-US" sz="1100" dirty="0"/>
              <a:t> </a:t>
            </a:r>
            <a:r>
              <a:rPr lang="en-US" sz="1100" dirty="0" err="1"/>
              <a:t>alla</a:t>
            </a:r>
            <a:r>
              <a:rPr lang="en-US" sz="1100" dirty="0"/>
              <a:t> </a:t>
            </a:r>
            <a:r>
              <a:rPr lang="en-US" sz="1100" dirty="0" err="1"/>
              <a:t>upplever</a:t>
            </a:r>
            <a:r>
              <a:rPr lang="en-US" sz="1100" dirty="0"/>
              <a:t>.</a:t>
            </a:r>
            <a:endParaRPr lang="en-US" sz="1100" dirty="0">
              <a:ea typeface="Calibri"/>
              <a:cs typeface="Calibri"/>
            </a:endParaRPr>
          </a:p>
          <a:p>
            <a:r>
              <a:rPr lang="en-US" sz="1100" dirty="0" err="1"/>
              <a:t>Stressen</a:t>
            </a:r>
            <a:r>
              <a:rPr lang="en-US" sz="1100" dirty="0"/>
              <a:t> </a:t>
            </a:r>
            <a:r>
              <a:rPr lang="en-US" sz="1100" dirty="0" err="1"/>
              <a:t>dyker</a:t>
            </a:r>
            <a:r>
              <a:rPr lang="en-US" sz="1100" dirty="0"/>
              <a:t> </a:t>
            </a:r>
            <a:r>
              <a:rPr lang="en-US" sz="1100" dirty="0" err="1"/>
              <a:t>upp</a:t>
            </a:r>
            <a:r>
              <a:rPr lang="en-US" sz="1100" dirty="0"/>
              <a:t>, </a:t>
            </a:r>
            <a:r>
              <a:rPr lang="en-US" sz="1100" dirty="0" err="1"/>
              <a:t>stannar</a:t>
            </a:r>
            <a:r>
              <a:rPr lang="en-US" sz="1100" dirty="0"/>
              <a:t> </a:t>
            </a:r>
            <a:r>
              <a:rPr lang="en-US" sz="1100" dirty="0" err="1"/>
              <a:t>ett</a:t>
            </a:r>
            <a:r>
              <a:rPr lang="en-US" sz="1100" dirty="0"/>
              <a:t> tag och </a:t>
            </a:r>
            <a:r>
              <a:rPr lang="en-US" sz="1100" dirty="0" err="1"/>
              <a:t>försvinner</a:t>
            </a:r>
            <a:r>
              <a:rPr lang="en-US" sz="1100" dirty="0"/>
              <a:t> sedan </a:t>
            </a:r>
            <a:r>
              <a:rPr lang="en-US" sz="1100" dirty="0" err="1"/>
              <a:t>igen</a:t>
            </a:r>
            <a:r>
              <a:rPr lang="en-US" sz="1100" dirty="0"/>
              <a:t>.</a:t>
            </a:r>
            <a:endParaRPr lang="en-US" sz="1100" dirty="0">
              <a:ea typeface="Calibri"/>
              <a:cs typeface="Calibri"/>
            </a:endParaRPr>
          </a:p>
          <a:p>
            <a:r>
              <a:rPr lang="en-US" sz="1100" dirty="0" err="1"/>
              <a:t>Kroppen</a:t>
            </a:r>
            <a:r>
              <a:rPr lang="en-US" sz="1100" dirty="0"/>
              <a:t> “</a:t>
            </a:r>
            <a:r>
              <a:rPr lang="en-US" sz="1100" dirty="0" err="1"/>
              <a:t>gasar</a:t>
            </a:r>
            <a:r>
              <a:rPr lang="en-US" sz="1100" dirty="0"/>
              <a:t>” </a:t>
            </a:r>
            <a:r>
              <a:rPr lang="en-US" sz="1100" dirty="0" err="1"/>
              <a:t>en</a:t>
            </a:r>
            <a:r>
              <a:rPr lang="en-US" sz="1100" dirty="0"/>
              <a:t> </a:t>
            </a:r>
            <a:r>
              <a:rPr lang="en-US" sz="1100" dirty="0" err="1"/>
              <a:t>stund</a:t>
            </a:r>
            <a:r>
              <a:rPr lang="en-US" sz="1100" dirty="0"/>
              <a:t> och </a:t>
            </a:r>
            <a:r>
              <a:rPr lang="en-US" sz="1100" dirty="0" err="1"/>
              <a:t>varvar</a:t>
            </a:r>
            <a:r>
              <a:rPr lang="en-US" sz="1100" dirty="0"/>
              <a:t> </a:t>
            </a:r>
            <a:r>
              <a:rPr lang="en-US" sz="1100" dirty="0" err="1"/>
              <a:t>upp</a:t>
            </a:r>
            <a:r>
              <a:rPr lang="en-US" sz="1100" dirty="0"/>
              <a:t>, och sedan “</a:t>
            </a:r>
            <a:r>
              <a:rPr lang="en-US" sz="1100" dirty="0" err="1"/>
              <a:t>bromsar</a:t>
            </a:r>
            <a:r>
              <a:rPr lang="en-US" sz="1100" dirty="0"/>
              <a:t>” den och </a:t>
            </a:r>
            <a:r>
              <a:rPr lang="en-US" sz="1100" dirty="0" err="1"/>
              <a:t>varvar</a:t>
            </a:r>
            <a:r>
              <a:rPr lang="en-US" sz="1100" dirty="0"/>
              <a:t> </a:t>
            </a:r>
            <a:r>
              <a:rPr lang="en-US" sz="1100" dirty="0" err="1"/>
              <a:t>ner</a:t>
            </a:r>
            <a:r>
              <a:rPr lang="en-US" sz="1100" dirty="0"/>
              <a:t>.</a:t>
            </a:r>
            <a:endParaRPr lang="en-US" sz="1100" dirty="0">
              <a:ea typeface="Calibri"/>
              <a:cs typeface="Calibri"/>
            </a:endParaRPr>
          </a:p>
          <a:p>
            <a:r>
              <a:rPr lang="en-US" sz="1100" dirty="0"/>
              <a:t>Det </a:t>
            </a:r>
            <a:r>
              <a:rPr lang="en-US" sz="1100" dirty="0" err="1"/>
              <a:t>enda</a:t>
            </a:r>
            <a:r>
              <a:rPr lang="en-US" sz="1100" dirty="0"/>
              <a:t> </a:t>
            </a:r>
            <a:r>
              <a:rPr lang="en-US" sz="1100" dirty="0" err="1"/>
              <a:t>sättet</a:t>
            </a:r>
            <a:r>
              <a:rPr lang="en-US" sz="1100" dirty="0"/>
              <a:t> </a:t>
            </a:r>
            <a:r>
              <a:rPr lang="en-US" sz="1100" dirty="0" err="1"/>
              <a:t>som</a:t>
            </a:r>
            <a:r>
              <a:rPr lang="en-US" sz="1100" dirty="0"/>
              <a:t> </a:t>
            </a:r>
            <a:r>
              <a:rPr lang="en-US" sz="1100" dirty="0" err="1"/>
              <a:t>stressen</a:t>
            </a:r>
            <a:r>
              <a:rPr lang="en-US" sz="1100" dirty="0"/>
              <a:t> </a:t>
            </a:r>
            <a:r>
              <a:rPr lang="en-US" sz="1100" dirty="0" err="1"/>
              <a:t>kan</a:t>
            </a:r>
            <a:r>
              <a:rPr lang="en-US" sz="1100" dirty="0"/>
              <a:t> </a:t>
            </a:r>
            <a:r>
              <a:rPr lang="en-US" sz="1100" dirty="0" err="1"/>
              <a:t>bli</a:t>
            </a:r>
            <a:r>
              <a:rPr lang="en-US" sz="1100" dirty="0"/>
              <a:t> </a:t>
            </a:r>
            <a:r>
              <a:rPr lang="en-US" sz="1100" dirty="0" err="1"/>
              <a:t>skadlig</a:t>
            </a:r>
            <a:r>
              <a:rPr lang="en-US" sz="1100" dirty="0"/>
              <a:t> </a:t>
            </a:r>
            <a:r>
              <a:rPr lang="en-US" sz="1100" dirty="0" err="1"/>
              <a:t>på</a:t>
            </a:r>
            <a:r>
              <a:rPr lang="en-US" sz="1100" dirty="0"/>
              <a:t> </a:t>
            </a:r>
            <a:r>
              <a:rPr lang="en-US" sz="1100" dirty="0" err="1"/>
              <a:t>är</a:t>
            </a:r>
            <a:r>
              <a:rPr lang="en-US" sz="1100" dirty="0"/>
              <a:t> om den </a:t>
            </a:r>
            <a:r>
              <a:rPr lang="en-US" sz="1100" dirty="0" err="1"/>
              <a:t>blir</a:t>
            </a:r>
            <a:r>
              <a:rPr lang="en-US" sz="1100" dirty="0"/>
              <a:t> </a:t>
            </a:r>
            <a:r>
              <a:rPr lang="en-US" sz="1100" dirty="0" err="1"/>
              <a:t>långvarig</a:t>
            </a:r>
            <a:r>
              <a:rPr lang="en-US" sz="1100" dirty="0"/>
              <a:t>.</a:t>
            </a:r>
            <a:endParaRPr lang="en-US" sz="1100" dirty="0">
              <a:ea typeface="Calibri"/>
              <a:cs typeface="Calibri"/>
            </a:endParaRPr>
          </a:p>
          <a:p>
            <a:r>
              <a:rPr lang="en-US" sz="1100" dirty="0" err="1"/>
              <a:t>Alltså</a:t>
            </a:r>
            <a:r>
              <a:rPr lang="en-US" sz="1100" dirty="0"/>
              <a:t> om </a:t>
            </a:r>
            <a:r>
              <a:rPr lang="en-US" sz="1100" dirty="0" err="1"/>
              <a:t>kroppen</a:t>
            </a:r>
            <a:r>
              <a:rPr lang="en-US" sz="1100" dirty="0"/>
              <a:t> bara </a:t>
            </a:r>
            <a:r>
              <a:rPr lang="en-US" sz="1100" dirty="0" err="1"/>
              <a:t>gasar</a:t>
            </a:r>
            <a:r>
              <a:rPr lang="en-US" sz="1100" dirty="0"/>
              <a:t> </a:t>
            </a:r>
            <a:r>
              <a:rPr lang="en-US" sz="1100" dirty="0" err="1"/>
              <a:t>utan</a:t>
            </a:r>
            <a:r>
              <a:rPr lang="en-US" sz="1100" dirty="0"/>
              <a:t> </a:t>
            </a:r>
            <a:r>
              <a:rPr lang="en-US" sz="1100" dirty="0" err="1"/>
              <a:t>att</a:t>
            </a:r>
            <a:r>
              <a:rPr lang="en-US" sz="1100" dirty="0"/>
              <a:t> </a:t>
            </a:r>
            <a:r>
              <a:rPr lang="en-US" sz="1100" dirty="0" err="1"/>
              <a:t>bromsa</a:t>
            </a:r>
            <a:r>
              <a:rPr lang="en-US" sz="1100" dirty="0"/>
              <a:t>, </a:t>
            </a:r>
            <a:r>
              <a:rPr lang="en-US" sz="1100" dirty="0" err="1"/>
              <a:t>så</a:t>
            </a:r>
            <a:r>
              <a:rPr lang="en-US" sz="1100" dirty="0"/>
              <a:t> </a:t>
            </a:r>
            <a:r>
              <a:rPr lang="en-US" sz="1100" dirty="0" err="1"/>
              <a:t>blir</a:t>
            </a:r>
            <a:r>
              <a:rPr lang="en-US" sz="1100" dirty="0"/>
              <a:t> det till slut </a:t>
            </a:r>
            <a:r>
              <a:rPr lang="en-US" sz="1100" dirty="0" err="1"/>
              <a:t>ont</a:t>
            </a:r>
            <a:r>
              <a:rPr lang="en-US" sz="1100" dirty="0"/>
              <a:t> om </a:t>
            </a:r>
            <a:r>
              <a:rPr lang="en-US" sz="1100" dirty="0" err="1"/>
              <a:t>energi</a:t>
            </a:r>
            <a:r>
              <a:rPr lang="en-US" sz="1100" dirty="0"/>
              <a:t> och </a:t>
            </a:r>
            <a:r>
              <a:rPr lang="en-US" sz="1100" dirty="0" err="1"/>
              <a:t>slitsamt</a:t>
            </a:r>
            <a:r>
              <a:rPr lang="en-US" sz="1100" dirty="0"/>
              <a:t> </a:t>
            </a:r>
            <a:r>
              <a:rPr lang="en-US" sz="1100" dirty="0" err="1"/>
              <a:t>för</a:t>
            </a:r>
            <a:r>
              <a:rPr lang="en-US" sz="1100" dirty="0"/>
              <a:t> </a:t>
            </a:r>
            <a:r>
              <a:rPr lang="en-US" sz="1100" dirty="0" err="1"/>
              <a:t>kroppen</a:t>
            </a:r>
            <a:r>
              <a:rPr lang="en-US" sz="1100" dirty="0"/>
              <a:t>.</a:t>
            </a:r>
            <a:endParaRPr lang="en-US" sz="1100" dirty="0">
              <a:ea typeface="Calibri"/>
              <a:cs typeface="Calibri"/>
            </a:endParaRPr>
          </a:p>
          <a:p>
            <a:r>
              <a:rPr lang="en-US" sz="1100" dirty="0" err="1"/>
              <a:t>Då</a:t>
            </a:r>
            <a:r>
              <a:rPr lang="en-US" sz="1100" dirty="0"/>
              <a:t> </a:t>
            </a:r>
            <a:r>
              <a:rPr lang="en-US" sz="1100" dirty="0" err="1"/>
              <a:t>kan</a:t>
            </a:r>
            <a:r>
              <a:rPr lang="en-US" sz="1100" dirty="0"/>
              <a:t> vi </a:t>
            </a:r>
            <a:r>
              <a:rPr lang="en-US" sz="1100" dirty="0" err="1"/>
              <a:t>få</a:t>
            </a:r>
            <a:r>
              <a:rPr lang="en-US" sz="1100" dirty="0"/>
              <a:t> problem </a:t>
            </a:r>
            <a:r>
              <a:rPr lang="en-US" sz="1100" dirty="0" err="1"/>
              <a:t>som</a:t>
            </a:r>
            <a:r>
              <a:rPr lang="en-US" sz="1100" dirty="0"/>
              <a:t> </a:t>
            </a:r>
            <a:r>
              <a:rPr lang="en-US" sz="1100" dirty="0" err="1"/>
              <a:t>sömnbesvär</a:t>
            </a:r>
            <a:r>
              <a:rPr lang="en-US" sz="1100" dirty="0"/>
              <a:t>, </a:t>
            </a:r>
            <a:r>
              <a:rPr lang="en-US" sz="1100" dirty="0" err="1"/>
              <a:t>huvudvärk</a:t>
            </a:r>
            <a:r>
              <a:rPr lang="en-US" sz="1100" dirty="0"/>
              <a:t>, </a:t>
            </a:r>
            <a:r>
              <a:rPr lang="en-US" sz="1100" dirty="0" err="1"/>
              <a:t>muskelspänningar</a:t>
            </a:r>
            <a:r>
              <a:rPr lang="en-US" sz="1100" dirty="0"/>
              <a:t>, </a:t>
            </a:r>
            <a:r>
              <a:rPr lang="en-US" sz="1100" dirty="0" err="1"/>
              <a:t>koncentrationssvårigheter</a:t>
            </a:r>
            <a:r>
              <a:rPr lang="en-US" sz="1100" dirty="0"/>
              <a:t> och </a:t>
            </a:r>
            <a:r>
              <a:rPr lang="en-US" sz="1100" dirty="0" err="1"/>
              <a:t>sämre</a:t>
            </a:r>
            <a:r>
              <a:rPr lang="en-US" sz="1100" dirty="0"/>
              <a:t> </a:t>
            </a:r>
            <a:r>
              <a:rPr lang="en-US" sz="1100" dirty="0" err="1"/>
              <a:t>minne</a:t>
            </a:r>
            <a:r>
              <a:rPr lang="en-US" sz="1100" dirty="0"/>
              <a:t>.</a:t>
            </a:r>
            <a:endParaRPr lang="en-US" sz="1100" dirty="0">
              <a:ea typeface="Calibri"/>
              <a:cs typeface="Calibri"/>
            </a:endParaRPr>
          </a:p>
          <a:p>
            <a:r>
              <a:rPr lang="en-US" sz="1100" dirty="0"/>
              <a:t>Och om </a:t>
            </a:r>
            <a:r>
              <a:rPr lang="en-US" sz="1100" dirty="0" err="1"/>
              <a:t>stressen</a:t>
            </a:r>
            <a:r>
              <a:rPr lang="en-US" sz="1100" dirty="0"/>
              <a:t> </a:t>
            </a:r>
            <a:r>
              <a:rPr lang="en-US" sz="1100" dirty="0" err="1"/>
              <a:t>pågår</a:t>
            </a:r>
            <a:r>
              <a:rPr lang="en-US" sz="1100" dirty="0"/>
              <a:t> under </a:t>
            </a:r>
            <a:r>
              <a:rPr lang="en-US" sz="1100" dirty="0" err="1"/>
              <a:t>många</a:t>
            </a:r>
            <a:r>
              <a:rPr lang="en-US" sz="1100" dirty="0"/>
              <a:t> </a:t>
            </a:r>
            <a:r>
              <a:rPr lang="en-US" sz="1100" dirty="0" err="1"/>
              <a:t>år</a:t>
            </a:r>
            <a:r>
              <a:rPr lang="en-US" sz="1100" dirty="0"/>
              <a:t>, </a:t>
            </a:r>
            <a:r>
              <a:rPr lang="en-US" sz="1100" dirty="0" err="1"/>
              <a:t>så</a:t>
            </a:r>
            <a:r>
              <a:rPr lang="en-US" sz="1100" dirty="0"/>
              <a:t> </a:t>
            </a:r>
            <a:r>
              <a:rPr lang="en-US" sz="1100" dirty="0" err="1"/>
              <a:t>ökar</a:t>
            </a:r>
            <a:r>
              <a:rPr lang="en-US" sz="1100" dirty="0"/>
              <a:t> det </a:t>
            </a:r>
            <a:r>
              <a:rPr lang="en-US" sz="1100" dirty="0" err="1"/>
              <a:t>risken</a:t>
            </a:r>
            <a:r>
              <a:rPr lang="en-US" sz="1100" dirty="0"/>
              <a:t> </a:t>
            </a:r>
            <a:r>
              <a:rPr lang="en-US" sz="1100" dirty="0" err="1"/>
              <a:t>för</a:t>
            </a:r>
            <a:r>
              <a:rPr lang="en-US" sz="1100" dirty="0"/>
              <a:t> </a:t>
            </a:r>
            <a:r>
              <a:rPr lang="en-US" sz="1100" dirty="0" err="1"/>
              <a:t>sjukdomar</a:t>
            </a:r>
            <a:r>
              <a:rPr lang="en-US" sz="1100" dirty="0"/>
              <a:t> </a:t>
            </a:r>
            <a:r>
              <a:rPr lang="en-US" sz="1100" dirty="0" err="1"/>
              <a:t>som</a:t>
            </a:r>
            <a:r>
              <a:rPr lang="en-US" sz="1100" dirty="0"/>
              <a:t> bland </a:t>
            </a:r>
            <a:r>
              <a:rPr lang="en-US" sz="1100" dirty="0" err="1"/>
              <a:t>annat</a:t>
            </a:r>
            <a:r>
              <a:rPr lang="en-US" sz="1100" dirty="0"/>
              <a:t> </a:t>
            </a:r>
            <a:r>
              <a:rPr lang="en-US" sz="1100" dirty="0" err="1"/>
              <a:t>utmattningssyndrom</a:t>
            </a:r>
            <a:r>
              <a:rPr lang="en-US" sz="1100" dirty="0"/>
              <a:t>, </a:t>
            </a:r>
            <a:r>
              <a:rPr lang="en-US" sz="1100" dirty="0" err="1"/>
              <a:t>hjärt-kärlsjukdomar</a:t>
            </a:r>
            <a:r>
              <a:rPr lang="en-US" sz="1100" dirty="0"/>
              <a:t> och cancer.</a:t>
            </a:r>
            <a:endParaRPr lang="en-US" sz="1100" b="1" dirty="0"/>
          </a:p>
          <a:p>
            <a:pPr>
              <a:spcBef>
                <a:spcPts val="1200"/>
              </a:spcBef>
            </a:pPr>
            <a:r>
              <a:rPr lang="sv-SE" sz="1100" dirty="0">
                <a:ea typeface="Calibri"/>
                <a:cs typeface="Calibri"/>
              </a:rPr>
              <a:t>Men till skillnad från vad många tror, så är stress faktiskt inte bara negativt. Faktum är att den på många sätt kan vara väldigt positiv för oss.</a:t>
            </a:r>
          </a:p>
          <a:p>
            <a:pPr>
              <a:spcBef>
                <a:spcPts val="1200"/>
              </a:spcBef>
            </a:pPr>
            <a:r>
              <a:rPr lang="sv-SE" sz="1100" dirty="0"/>
              <a:t>Forskning har till exempel visat att stress kan förbättra hjärnans förmåga att bearbeta information, skapa minnen och prestera bra på kognitiva uppgifter.</a:t>
            </a:r>
          </a:p>
          <a:p>
            <a:pPr>
              <a:spcBef>
                <a:spcPts val="1200"/>
              </a:spcBef>
            </a:pPr>
            <a:r>
              <a:rPr lang="sv-SE" sz="1100" dirty="0"/>
              <a:t>Stress kan också göra kroppen starkare och friskare eftersom stressresponsen frigör anabola hormoner som återuppbygger celler, bygger proteiner och stärker immunförsvaret.</a:t>
            </a:r>
            <a:endParaRPr lang="sv-SE" sz="1100" b="1" dirty="0">
              <a:ea typeface="Calibri"/>
              <a:cs typeface="Calibri"/>
            </a:endParaRPr>
          </a:p>
          <a:p>
            <a:pPr>
              <a:spcBef>
                <a:spcPts val="1200"/>
              </a:spcBef>
            </a:pPr>
            <a:r>
              <a:rPr lang="sv-SE" sz="1100" dirty="0"/>
              <a:t>Och stressande upplevelser kan ha en positiv effekt på vår personliga utveckling, vårt välmående och våra relationer.</a:t>
            </a:r>
            <a:endParaRPr lang="sv-SE" sz="1100" dirty="0">
              <a:ea typeface="Calibri"/>
              <a:cs typeface="Calibri"/>
            </a:endParaRPr>
          </a:p>
          <a:p>
            <a:pPr>
              <a:spcBef>
                <a:spcPts val="1200"/>
              </a:spcBef>
            </a:pPr>
            <a:r>
              <a:rPr lang="sv-SE" sz="1100" dirty="0"/>
              <a:t>Forskarna kallar det här för “stress-</a:t>
            </a:r>
            <a:r>
              <a:rPr lang="sv-SE" sz="1100" dirty="0" err="1"/>
              <a:t>related</a:t>
            </a:r>
            <a:r>
              <a:rPr lang="sv-SE" sz="1100" dirty="0"/>
              <a:t> </a:t>
            </a:r>
            <a:r>
              <a:rPr lang="sv-SE" sz="1100" dirty="0" err="1"/>
              <a:t>growth</a:t>
            </a:r>
            <a:r>
              <a:rPr lang="sv-SE" sz="1100" dirty="0"/>
              <a:t>”; olika sätt som stressande erfarenheter fundamentalt förändrar människor till det bättre.</a:t>
            </a:r>
            <a:endParaRPr lang="en-US" sz="1100" dirty="0"/>
          </a:p>
          <a:p>
            <a:pPr>
              <a:spcBef>
                <a:spcPts val="1200"/>
              </a:spcBef>
            </a:pPr>
            <a:r>
              <a:rPr lang="sv-SE" sz="1100" dirty="0"/>
              <a:t>Stressande upplevelser kan till exempel skapa mental tuffhet, ökad medvetenhet, nya perspektiv, stärkta prioriteringar, djupare relationer och en större känsla av meningsfullhet och uppskattning för livet.</a:t>
            </a:r>
            <a:endParaRPr lang="sv-SE" sz="1100" dirty="0">
              <a:ea typeface="Calibri"/>
              <a:cs typeface="Calibri"/>
            </a:endParaRPr>
          </a:p>
          <a:p>
            <a:pPr>
              <a:spcBef>
                <a:spcPts val="1200"/>
              </a:spcBef>
            </a:pPr>
            <a:r>
              <a:rPr lang="sv-SE" sz="1100" dirty="0">
                <a:ea typeface="Calibri"/>
                <a:cs typeface="Calibri"/>
              </a:rPr>
              <a:t>Det är viktigt att förstå det här — att stress kan vara fördelaktigt — därför att det annars kan uppfattas som att vi ska undvika all stress. Att försöka undvika stress och det som känns jobbigt gör oss svaga och sårbara.</a:t>
            </a:r>
          </a:p>
          <a:p>
            <a:endParaRPr lang="en-US" sz="1100" dirty="0">
              <a:ea typeface="Calibri"/>
              <a:cs typeface="Calibri"/>
            </a:endParaRP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1807523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7" name="Bildobjekt 6">
            <a:extLst>
              <a:ext uri="{FF2B5EF4-FFF2-40B4-BE49-F238E27FC236}">
                <a16:creationId xmlns:a16="http://schemas.microsoft.com/office/drawing/2014/main" id="{53D5B1F5-B822-4293-9478-EA8EE3A5803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188504" y="774361"/>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ild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5948AE-B8A7-4000-B08D-FD08594BF8E5}"/>
              </a:ext>
            </a:extLst>
          </p:cNvPr>
          <p:cNvSpPr>
            <a:spLocks noGrp="1"/>
          </p:cNvSpPr>
          <p:nvPr>
            <p:ph type="title" hasCustomPrompt="1"/>
          </p:nvPr>
        </p:nvSpPr>
        <p:spPr>
          <a:xfrm>
            <a:off x="7003175" y="972000"/>
            <a:ext cx="4140000" cy="1325563"/>
          </a:xfrm>
        </p:spPr>
        <p:txBody>
          <a:bodyPr anchor="b" anchorCtr="0">
            <a:noAutofit/>
          </a:bodyPr>
          <a:lstStyle>
            <a:lvl1pPr>
              <a:defRPr sz="3600"/>
            </a:lvl1pPr>
          </a:lstStyle>
          <a:p>
            <a:r>
              <a:rPr lang="sv-SE"/>
              <a:t>Rubrik på en eller två rader</a:t>
            </a:r>
          </a:p>
        </p:txBody>
      </p:sp>
      <p:sp>
        <p:nvSpPr>
          <p:cNvPr id="4" name="Platshållare för innehåll 3">
            <a:extLst>
              <a:ext uri="{FF2B5EF4-FFF2-40B4-BE49-F238E27FC236}">
                <a16:creationId xmlns:a16="http://schemas.microsoft.com/office/drawing/2014/main" id="{91BFD846-89A8-413D-9B4E-79A0C286829D}"/>
              </a:ext>
            </a:extLst>
          </p:cNvPr>
          <p:cNvSpPr>
            <a:spLocks noGrp="1"/>
          </p:cNvSpPr>
          <p:nvPr>
            <p:ph sz="half" idx="2" hasCustomPrompt="1"/>
          </p:nvPr>
        </p:nvSpPr>
        <p:spPr>
          <a:xfrm>
            <a:off x="7003175" y="2484000"/>
            <a:ext cx="4140000" cy="3240000"/>
          </a:xfrm>
        </p:spPr>
        <p:txBody>
          <a:bodyPr>
            <a:noAutofit/>
          </a:bodyPr>
          <a:lstStyle>
            <a:lvl1pPr>
              <a:spcBef>
                <a:spcPts val="600"/>
              </a:spcBef>
              <a:defRPr sz="2000"/>
            </a:lvl1pPr>
            <a:lvl2pPr>
              <a:spcBef>
                <a:spcPts val="600"/>
              </a:spcBef>
              <a:defRPr sz="1800"/>
            </a:lvl2pPr>
            <a:lvl3pPr>
              <a:spcBef>
                <a:spcPts val="600"/>
              </a:spcBef>
              <a:defRPr sz="1600"/>
            </a:lvl3pPr>
          </a:lstStyle>
          <a:p>
            <a:pPr lvl="0"/>
            <a:r>
              <a:rPr lang="sv-SE"/>
              <a:t>Lägg till innehåll eller skriv text</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44278D66-6239-4120-87FD-AF687B658D60}"/>
              </a:ext>
            </a:extLst>
          </p:cNvPr>
          <p:cNvSpPr>
            <a:spLocks noGrp="1"/>
          </p:cNvSpPr>
          <p:nvPr>
            <p:ph type="dt" sz="half" idx="10"/>
          </p:nvPr>
        </p:nvSpPr>
        <p:spPr/>
        <p:txBody>
          <a:bodyPr/>
          <a:lstStyle>
            <a:lvl1pPr>
              <a:defRPr>
                <a:solidFill>
                  <a:schemeClr val="bg1"/>
                </a:solidFill>
              </a:defRPr>
            </a:lvl1pPr>
          </a:lstStyle>
          <a:p>
            <a:fld id="{48FFBECF-4720-4B86-B471-CFB33D9D785C}" type="datetimeFigureOut">
              <a:rPr lang="sv-SE" smtClean="0"/>
              <a:t>2025-12-08</a:t>
            </a:fld>
            <a:endParaRPr lang="sv-SE"/>
          </a:p>
        </p:txBody>
      </p:sp>
      <p:sp>
        <p:nvSpPr>
          <p:cNvPr id="6" name="Platshållare för sidfot 5">
            <a:extLst>
              <a:ext uri="{FF2B5EF4-FFF2-40B4-BE49-F238E27FC236}">
                <a16:creationId xmlns:a16="http://schemas.microsoft.com/office/drawing/2014/main" id="{D1D86113-5BDD-4567-921A-D416519CF510}"/>
              </a:ext>
            </a:extLst>
          </p:cNvPr>
          <p:cNvSpPr>
            <a:spLocks noGrp="1"/>
          </p:cNvSpPr>
          <p:nvPr>
            <p:ph type="ftr" sz="quarter" idx="11"/>
          </p:nvPr>
        </p:nvSpPr>
        <p:spPr/>
        <p:txBody>
          <a:bodyPr/>
          <a:lstStyle>
            <a:lvl1pPr>
              <a:defRPr>
                <a:solidFill>
                  <a:schemeClr val="bg1"/>
                </a:solidFill>
              </a:defRPr>
            </a:lvl1pPr>
          </a:lstStyle>
          <a:p>
            <a:endParaRPr lang="sv-SE"/>
          </a:p>
        </p:txBody>
      </p:sp>
      <p:sp>
        <p:nvSpPr>
          <p:cNvPr id="10" name="Platshållare för bild 9">
            <a:extLst>
              <a:ext uri="{FF2B5EF4-FFF2-40B4-BE49-F238E27FC236}">
                <a16:creationId xmlns:a16="http://schemas.microsoft.com/office/drawing/2014/main" id="{80E395B5-3017-4735-BEE7-B3DEC703BAA8}"/>
              </a:ext>
            </a:extLst>
          </p:cNvPr>
          <p:cNvSpPr>
            <a:spLocks noGrp="1"/>
          </p:cNvSpPr>
          <p:nvPr>
            <p:ph type="pic" sz="quarter" idx="13" hasCustomPrompt="1"/>
          </p:nvPr>
        </p:nvSpPr>
        <p:spPr>
          <a:xfrm>
            <a:off x="345601" y="0"/>
            <a:ext cx="5750400" cy="6858000"/>
          </a:xfrm>
        </p:spPr>
        <p:txBody>
          <a:bodyPr tIns="0" bIns="1800000" anchor="ctr" anchorCtr="0">
            <a:normAutofit/>
          </a:bodyPr>
          <a:lstStyle>
            <a:lvl1pPr marL="0" indent="0" algn="ctr">
              <a:buNone/>
              <a:defRPr sz="1800"/>
            </a:lvl1pPr>
          </a:lstStyle>
          <a:p>
            <a:r>
              <a:rPr lang="sv-SE"/>
              <a:t>Klicka på ikonen för att </a:t>
            </a:r>
            <a:br>
              <a:rPr lang="sv-SE"/>
            </a:br>
            <a:r>
              <a:rPr lang="sv-SE"/>
              <a:t>lägga till en bild</a:t>
            </a:r>
          </a:p>
        </p:txBody>
      </p:sp>
      <p:sp>
        <p:nvSpPr>
          <p:cNvPr id="9" name="Rektangel 8">
            <a:extLst>
              <a:ext uri="{FF2B5EF4-FFF2-40B4-BE49-F238E27FC236}">
                <a16:creationId xmlns:a16="http://schemas.microsoft.com/office/drawing/2014/main" id="{50831E66-BE42-4C10-8590-C12E77B62EBA}"/>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22103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törre innehåll">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7055415-C399-4877-B646-A2D63B23A56C}"/>
              </a:ext>
            </a:extLst>
          </p:cNvPr>
          <p:cNvSpPr>
            <a:spLocks noGrp="1"/>
          </p:cNvSpPr>
          <p:nvPr>
            <p:ph type="dt" sz="half" idx="10"/>
          </p:nvPr>
        </p:nvSpPr>
        <p:spPr/>
        <p:txBody>
          <a:bodyPr/>
          <a:lstStyle/>
          <a:p>
            <a:fld id="{48FFBECF-4720-4B86-B471-CFB33D9D785C}" type="datetimeFigureOut">
              <a:rPr lang="sv-SE" smtClean="0"/>
              <a:t>2025-12-08</a:t>
            </a:fld>
            <a:endParaRPr lang="sv-SE"/>
          </a:p>
        </p:txBody>
      </p:sp>
      <p:sp>
        <p:nvSpPr>
          <p:cNvPr id="3" name="Platshållare för sidfot 2">
            <a:extLst>
              <a:ext uri="{FF2B5EF4-FFF2-40B4-BE49-F238E27FC236}">
                <a16:creationId xmlns:a16="http://schemas.microsoft.com/office/drawing/2014/main" id="{EF62413D-730B-4EBD-B9C6-E6B147E9DB2F}"/>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3D275AC-7ABB-49A4-BADA-267D495A831F}"/>
              </a:ext>
            </a:extLst>
          </p:cNvPr>
          <p:cNvSpPr>
            <a:spLocks noGrp="1"/>
          </p:cNvSpPr>
          <p:nvPr>
            <p:ph type="sldNum" sz="quarter" idx="12"/>
          </p:nvPr>
        </p:nvSpPr>
        <p:spPr/>
        <p:txBody>
          <a:bodyPr/>
          <a:lstStyle/>
          <a:p>
            <a:fld id="{417EB220-258D-418C-B7E5-42E722DCB843}" type="slidenum">
              <a:rPr lang="sv-SE" smtClean="0"/>
              <a:t>‹#›</a:t>
            </a:fld>
            <a:endParaRPr lang="sv-SE"/>
          </a:p>
        </p:txBody>
      </p:sp>
      <p:sp>
        <p:nvSpPr>
          <p:cNvPr id="6" name="Platshållare för innehåll 2">
            <a:extLst>
              <a:ext uri="{FF2B5EF4-FFF2-40B4-BE49-F238E27FC236}">
                <a16:creationId xmlns:a16="http://schemas.microsoft.com/office/drawing/2014/main" id="{241C9948-CE84-42C5-B2F5-861912055175}"/>
              </a:ext>
            </a:extLst>
          </p:cNvPr>
          <p:cNvSpPr>
            <a:spLocks noGrp="1"/>
          </p:cNvSpPr>
          <p:nvPr>
            <p:ph sz="half" idx="14" hasCustomPrompt="1"/>
          </p:nvPr>
        </p:nvSpPr>
        <p:spPr>
          <a:xfrm>
            <a:off x="1800000" y="1134737"/>
            <a:ext cx="8640000" cy="4589261"/>
          </a:xfrm>
        </p:spPr>
        <p:txBody>
          <a:bodyPr>
            <a:noAutofit/>
          </a:bodyPr>
          <a:lstStyle>
            <a:lvl1pPr marL="0" indent="0">
              <a:buNone/>
              <a:defRPr sz="2000"/>
            </a:lvl1pPr>
            <a:lvl2pPr>
              <a:defRPr sz="1800"/>
            </a:lvl2pPr>
            <a:lvl3pPr>
              <a:defRPr sz="1600"/>
            </a:lvl3pPr>
          </a:lstStyle>
          <a:p>
            <a:pPr lvl="0"/>
            <a:r>
              <a:rPr lang="sv-SE"/>
              <a:t>Innehåll med grafik som t ex tabell eller diagram</a:t>
            </a:r>
          </a:p>
        </p:txBody>
      </p:sp>
      <p:sp>
        <p:nvSpPr>
          <p:cNvPr id="8" name="Rektangel 7">
            <a:extLst>
              <a:ext uri="{FF2B5EF4-FFF2-40B4-BE49-F238E27FC236}">
                <a16:creationId xmlns:a16="http://schemas.microsoft.com/office/drawing/2014/main" id="{7BC50C73-2857-465E-A01E-727A200B1112}"/>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375033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Bild och rubrik">
    <p:bg>
      <p:bgPr>
        <a:solidFill>
          <a:schemeClr val="bg1"/>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437C3FB-B590-43F3-8686-17D11169DEC7}"/>
              </a:ext>
            </a:extLst>
          </p:cNvPr>
          <p:cNvSpPr>
            <a:spLocks noGrp="1"/>
          </p:cNvSpPr>
          <p:nvPr>
            <p:ph type="pic" sz="quarter" idx="13" hasCustomPrompt="1"/>
          </p:nvPr>
        </p:nvSpPr>
        <p:spPr>
          <a:xfrm>
            <a:off x="345601" y="0"/>
            <a:ext cx="11846400" cy="6858000"/>
          </a:xfrm>
        </p:spPr>
        <p:txBody>
          <a:bodyPr tIns="0" bIns="1800000" anchor="ctr" anchorCtr="0">
            <a:normAutofit/>
          </a:bodyPr>
          <a:lstStyle>
            <a:lvl1pPr marL="0" indent="0" algn="ctr">
              <a:buNone/>
              <a:defRPr sz="1800"/>
            </a:lvl1pPr>
          </a:lstStyle>
          <a:p>
            <a:r>
              <a:rPr lang="sv-SE"/>
              <a:t>Klicka på ikonen för att </a:t>
            </a:r>
            <a:br>
              <a:rPr lang="sv-SE"/>
            </a:br>
            <a:r>
              <a:rPr lang="sv-SE"/>
              <a:t>lägga till en bild</a:t>
            </a:r>
          </a:p>
        </p:txBody>
      </p:sp>
      <p:sp>
        <p:nvSpPr>
          <p:cNvPr id="3" name="Platshållare för datum 2">
            <a:extLst>
              <a:ext uri="{FF2B5EF4-FFF2-40B4-BE49-F238E27FC236}">
                <a16:creationId xmlns:a16="http://schemas.microsoft.com/office/drawing/2014/main" id="{70C0FFDE-20E1-4E05-AD5B-876993A14B78}"/>
              </a:ext>
            </a:extLst>
          </p:cNvPr>
          <p:cNvSpPr>
            <a:spLocks noGrp="1"/>
          </p:cNvSpPr>
          <p:nvPr>
            <p:ph type="dt" sz="half" idx="10"/>
          </p:nvPr>
        </p:nvSpPr>
        <p:spPr/>
        <p:txBody>
          <a:bodyPr/>
          <a:lstStyle>
            <a:lvl1pPr>
              <a:defRPr>
                <a:solidFill>
                  <a:schemeClr val="bg1"/>
                </a:solidFill>
              </a:defRPr>
            </a:lvl1pPr>
          </a:lstStyle>
          <a:p>
            <a:fld id="{48FFBECF-4720-4B86-B471-CFB33D9D785C}" type="datetimeFigureOut">
              <a:rPr lang="sv-SE" smtClean="0"/>
              <a:t>2025-12-08</a:t>
            </a:fld>
            <a:endParaRPr lang="sv-SE"/>
          </a:p>
        </p:txBody>
      </p:sp>
      <p:sp>
        <p:nvSpPr>
          <p:cNvPr id="4" name="Platshållare för sidfot 3">
            <a:extLst>
              <a:ext uri="{FF2B5EF4-FFF2-40B4-BE49-F238E27FC236}">
                <a16:creationId xmlns:a16="http://schemas.microsoft.com/office/drawing/2014/main" id="{9C658C64-0CC7-478A-AC17-30210252F9E4}"/>
              </a:ext>
            </a:extLst>
          </p:cNvPr>
          <p:cNvSpPr>
            <a:spLocks noGrp="1"/>
          </p:cNvSpPr>
          <p:nvPr>
            <p:ph type="ftr" sz="quarter" idx="11"/>
          </p:nvPr>
        </p:nvSpPr>
        <p:spPr/>
        <p:txBody>
          <a:bodyPr/>
          <a:lstStyle>
            <a:lvl1pPr>
              <a:defRPr>
                <a:solidFill>
                  <a:schemeClr val="bg1"/>
                </a:solidFill>
              </a:defRPr>
            </a:lvl1pPr>
          </a:lstStyle>
          <a:p>
            <a:endParaRPr lang="sv-SE"/>
          </a:p>
        </p:txBody>
      </p:sp>
      <p:sp>
        <p:nvSpPr>
          <p:cNvPr id="5" name="Platshållare för bildnummer 4">
            <a:extLst>
              <a:ext uri="{FF2B5EF4-FFF2-40B4-BE49-F238E27FC236}">
                <a16:creationId xmlns:a16="http://schemas.microsoft.com/office/drawing/2014/main" id="{FBD27019-FF78-4832-9008-F432E9C3B22A}"/>
              </a:ext>
            </a:extLst>
          </p:cNvPr>
          <p:cNvSpPr>
            <a:spLocks noGrp="1"/>
          </p:cNvSpPr>
          <p:nvPr>
            <p:ph type="sldNum" sz="quarter" idx="12"/>
          </p:nvPr>
        </p:nvSpPr>
        <p:spPr/>
        <p:txBody>
          <a:bodyPr/>
          <a:lstStyle>
            <a:lvl1pPr>
              <a:defRPr>
                <a:solidFill>
                  <a:schemeClr val="bg1"/>
                </a:solidFill>
              </a:defRPr>
            </a:lvl1pPr>
          </a:lstStyle>
          <a:p>
            <a:fld id="{417EB220-258D-418C-B7E5-42E722DCB843}" type="slidenum">
              <a:rPr lang="sv-SE" smtClean="0"/>
              <a:t>‹#›</a:t>
            </a:fld>
            <a:endParaRPr lang="sv-SE"/>
          </a:p>
        </p:txBody>
      </p:sp>
      <p:sp>
        <p:nvSpPr>
          <p:cNvPr id="8" name="Rubrik 1">
            <a:extLst>
              <a:ext uri="{FF2B5EF4-FFF2-40B4-BE49-F238E27FC236}">
                <a16:creationId xmlns:a16="http://schemas.microsoft.com/office/drawing/2014/main" id="{118C7873-AD9A-4598-BEE2-3ED782562B05}"/>
              </a:ext>
            </a:extLst>
          </p:cNvPr>
          <p:cNvSpPr>
            <a:spLocks noGrp="1"/>
          </p:cNvSpPr>
          <p:nvPr>
            <p:ph type="title" hasCustomPrompt="1"/>
          </p:nvPr>
        </p:nvSpPr>
        <p:spPr>
          <a:xfrm>
            <a:off x="3348465" y="617055"/>
            <a:ext cx="5495070" cy="1325563"/>
          </a:xfrm>
        </p:spPr>
        <p:txBody>
          <a:bodyPr anchor="b" anchorCtr="0">
            <a:noAutofit/>
          </a:bodyPr>
          <a:lstStyle>
            <a:lvl1pPr>
              <a:defRPr sz="2800"/>
            </a:lvl1pPr>
          </a:lstStyle>
          <a:p>
            <a:r>
              <a:rPr lang="sv-SE"/>
              <a:t>Rubrik i svart/vit/blå placeras fritt på bilden där den passar</a:t>
            </a:r>
          </a:p>
        </p:txBody>
      </p:sp>
      <p:sp>
        <p:nvSpPr>
          <p:cNvPr id="9" name="Rektangel 8">
            <a:extLst>
              <a:ext uri="{FF2B5EF4-FFF2-40B4-BE49-F238E27FC236}">
                <a16:creationId xmlns:a16="http://schemas.microsoft.com/office/drawing/2014/main" id="{7BBAB7C4-34CF-4F5D-8C3D-27B38F9E8CF0}"/>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41459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ED537-4B8B-433F-A630-3292CCB633A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26AD7DC-CB46-48B1-B61C-CD1AC4D24B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EF462F1-5CB3-4091-A75E-FF1CF72315D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0BF3996-FD81-4251-94C8-0A0D08726F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D31D39-EDB5-402D-B429-2ECEC7A37949}"/>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910224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415190-49E2-4390-BFB8-6E8495E4F2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18E755-5598-40BE-B28D-47E482A7C6A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E41773-C78E-4259-A5A9-37CF292BF607}"/>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32D60A98-9EB7-4C7A-A88E-D81D3ED3E5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E1144A-7D12-4A07-B268-43B9A583FB18}"/>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142943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BF74C-6160-4FE7-8420-A8121660578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FB0CC24-4B2C-4A6F-875D-CBF7A7A878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53F4680-E1C9-4C50-90ED-9C0E0A3EFC36}"/>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B347689-90B9-42E0-83DB-FDA50351DB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FD61F7-7C22-4380-A9EE-89B2DA04110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284108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C73A6-6B8E-48C9-94E3-EE57955AFFB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68D84A-B6DD-4404-9C5D-C835661AD7A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0A57345-25E1-44C0-9DA4-E52DDDD9FFE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FE0AAAD-B30F-420F-803F-462282BB4E3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35BCA351-3DE7-42D8-9D5D-B9C97959C6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ECA9F1-4117-43FF-AFBE-D2B538826AF4}"/>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154722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5DF36-C69E-40D3-A6BC-B86A495D864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F38C2A-D0A0-4386-B75B-6199F4EE52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815EC8D-FA8E-4B0F-BCAD-F902C3D04CF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A46C5BC-CAE8-4924-A0E4-C599FACF6A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1095177-8526-4972-83F9-AA197CEEC8A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A81AF2E-2860-4F5B-A9D3-3A7718BF286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8" name="Platshållare för sidfot 7">
            <a:extLst>
              <a:ext uri="{FF2B5EF4-FFF2-40B4-BE49-F238E27FC236}">
                <a16:creationId xmlns:a16="http://schemas.microsoft.com/office/drawing/2014/main" id="{F53D0EED-0659-4C29-92ED-D69DFCEC683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980F80C-373F-4E85-85EA-0A7BC333106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926476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6A10B5-D9A4-4803-AFF9-C1011C0482E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7700804-BE00-4147-A7FF-447AAA5547E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4" name="Platshållare för sidfot 3">
            <a:extLst>
              <a:ext uri="{FF2B5EF4-FFF2-40B4-BE49-F238E27FC236}">
                <a16:creationId xmlns:a16="http://schemas.microsoft.com/office/drawing/2014/main" id="{A5CAA88F-2A45-4D85-865B-1CDCDD4FEE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C9F8403-FCDE-434D-8B01-3DAA1523B56D}"/>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017444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67A3719-2B0A-4A2C-AEE2-3891E22E0203}"/>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3" name="Platshållare för sidfot 2">
            <a:extLst>
              <a:ext uri="{FF2B5EF4-FFF2-40B4-BE49-F238E27FC236}">
                <a16:creationId xmlns:a16="http://schemas.microsoft.com/office/drawing/2014/main" id="{93C4F332-16D9-4E3A-B922-3BCE14F4C04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4612DA6-BEE3-4E82-B9EA-B8BDA1D7343F}"/>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869626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984E87-D151-42AC-81F7-6FD15D244C6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96CEFC-298C-409D-AA55-CD1A022413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81F5153-9EE3-441E-AA2F-979CD972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7B04821-30DB-48CF-A99C-5D562B35B88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0AA83D16-4E0E-4DFD-8E5A-935C89F3C8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1F2DA1-BEFC-4443-AE8A-335FCB4E3C92}"/>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47602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3A0CE-381D-4F2A-BB4D-F1E6D5E3780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F1941AF-CC4C-497D-82A3-AFFF5198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54D3407-5707-40D8-9AA3-CC1514A18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477E687-BDE3-49FC-97BA-AE9E4B487282}"/>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299C6D37-9717-402A-83F3-ED51EFFACC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9669F6D-063C-4487-818F-41B7386828D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851018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B10D47-B4A0-43E6-B09D-A7D4B6DBF86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FD4EB6-5B23-4877-A289-D2EAD7FE84F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F45FC4-27E5-43A5-A301-DB2B7C4275B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A1428DD-E4B5-430D-92E6-1CE9177FF9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F6D658-9C9D-4002-99CD-524DE9AA951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82559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DB58346-A430-4629-BA5A-0F79AE0EC81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A76FB22-5D88-440C-B3CE-0C23D681A61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354A701-0F9D-4DB0-8764-B48A9F7345CF}"/>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5DD8E2A-7FBF-4F0E-9FDC-4E7F0FD0F9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D3B0BD-4391-4490-BA8A-754B7161918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2958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888E4D63-BE2C-4D4B-BBD2-256262659A9F}" type="datetime1">
              <a:rPr lang="sv-SE" smtClean="0"/>
              <a:pPr/>
              <a:t>2025-12-08</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r>
              <a:rPr lang="sv-SE" dirty="0"/>
              <a:t>Presentation </a:t>
            </a:r>
            <a:r>
              <a:rPr lang="sv-SE" dirty="0" err="1"/>
              <a:t>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9" name="Bildobjekt 8">
            <a:extLst>
              <a:ext uri="{FF2B5EF4-FFF2-40B4-BE49-F238E27FC236}">
                <a16:creationId xmlns:a16="http://schemas.microsoft.com/office/drawing/2014/main" id="{BA73C57C-1F53-4877-833E-AB6E383E835E}"/>
              </a:ext>
            </a:extLst>
          </p:cNvPr>
          <p:cNvPicPr>
            <a:picLocks noChangeAspect="1"/>
          </p:cNvPicPr>
          <p:nvPr userDrawn="1"/>
        </p:nvPicPr>
        <p:blipFill>
          <a:blip r:embed="rId16" cstate="hqprint">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99" r:id="rId12"/>
    <p:sldLayoutId id="2147483700" r:id="rId13"/>
    <p:sldLayoutId id="2147483701" r:id="rId14"/>
  </p:sldLayoutIdLst>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392F357-1F0D-4018-94E4-21A8ECB99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CD229E6-923C-43A4-923A-1E56F73A3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0D1C2B-95C8-4712-BA15-6BCACC254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B9B02CD8-BC3B-42BB-8708-0604213E6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58ACF8B-742A-4ED1-85DE-7FD124C85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2CD57-D6DA-4099-847E-5D4203ED9411}" type="slidenum">
              <a:rPr lang="sv-SE" smtClean="0"/>
              <a:t>‹#›</a:t>
            </a:fld>
            <a:endParaRPr lang="sv-SE"/>
          </a:p>
        </p:txBody>
      </p:sp>
    </p:spTree>
    <p:extLst>
      <p:ext uri="{BB962C8B-B14F-4D97-AF65-F5344CB8AC3E}">
        <p14:creationId xmlns:p14="http://schemas.microsoft.com/office/powerpoint/2010/main" val="41348165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video" Target="https://www.youtube.com/embed/xnSEHYobZ9k?feature=oembed" TargetMode="Externa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4.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2595717" y="4959482"/>
            <a:ext cx="7275870" cy="1441318"/>
          </a:xfrm>
        </p:spPr>
        <p:txBody>
          <a:bodyPr>
            <a:normAutofit/>
          </a:bodyPr>
          <a:lstStyle/>
          <a:p>
            <a:r>
              <a:rPr lang="sv-SE" sz="1600" dirty="0">
                <a:solidFill>
                  <a:srgbClr val="000000"/>
                </a:solidFill>
                <a:latin typeface="+mn-lt"/>
                <a:ea typeface="Times New Roman" panose="02020603050405020304" pitchFamily="18" charset="0"/>
                <a:cs typeface="Calibri" panose="020F0502020204030204" pitchFamily="34" charset="0"/>
              </a:rPr>
              <a:t>Undervisnings­materialet har tagits fram av Nationellt resurscentrum för biologiundervisning (2025) i samarbete med Sara Göransson, fil. dr., Clara Göransson, </a:t>
            </a:r>
            <a:r>
              <a:rPr lang="sv-SE" sz="1600" dirty="0">
                <a:solidFill>
                  <a:srgbClr val="000000"/>
                </a:solidFill>
                <a:latin typeface="+mn-lt"/>
              </a:rPr>
              <a:t>beteendevetare</a:t>
            </a:r>
            <a:r>
              <a:rPr lang="sv-SE" sz="1600" dirty="0">
                <a:solidFill>
                  <a:srgbClr val="000000"/>
                </a:solidFill>
                <a:latin typeface="+mn-lt"/>
                <a:ea typeface="Times New Roman" panose="02020603050405020304" pitchFamily="18" charset="0"/>
                <a:cs typeface="Calibri" panose="020F0502020204030204" pitchFamily="34" charset="0"/>
              </a:rPr>
              <a:t> och Siri Helle, leg. psykolog. </a:t>
            </a:r>
          </a:p>
          <a:p>
            <a:r>
              <a:rPr lang="sv-SE" sz="1600" dirty="0">
                <a:solidFill>
                  <a:srgbClr val="000000"/>
                </a:solidFill>
                <a:latin typeface="+mn-lt"/>
                <a:ea typeface="Times New Roman" panose="02020603050405020304" pitchFamily="18" charset="0"/>
                <a:cs typeface="Calibri" panose="020F0502020204030204" pitchFamily="34" charset="0"/>
              </a:rPr>
              <a:t>Allt material finns samlat på </a:t>
            </a:r>
            <a:r>
              <a:rPr lang="sv-SE" sz="1600" u="sng" dirty="0">
                <a:solidFill>
                  <a:srgbClr val="000000"/>
                </a:solidFill>
                <a:latin typeface="+mn-lt"/>
                <a:ea typeface="Times New Roman" panose="02020603050405020304" pitchFamily="18" charset="0"/>
                <a:cs typeface="Calibri" panose="020F0502020204030204" pitchFamily="34" charset="0"/>
                <a:hlinkClick r:id="rId3"/>
              </a:rPr>
              <a:t>www.bioresurs.uu.se</a:t>
            </a:r>
            <a:endParaRPr lang="sv-SE" sz="1600" dirty="0">
              <a:latin typeface="+mn-lt"/>
            </a:endParaRPr>
          </a:p>
        </p:txBody>
      </p:sp>
      <p:sp>
        <p:nvSpPr>
          <p:cNvPr id="4" name="Rubrik 4">
            <a:extLst>
              <a:ext uri="{FF2B5EF4-FFF2-40B4-BE49-F238E27FC236}">
                <a16:creationId xmlns:a16="http://schemas.microsoft.com/office/drawing/2014/main" id="{672E597E-E5AA-482B-ACB2-53AA6C676EEE}"/>
              </a:ext>
            </a:extLst>
          </p:cNvPr>
          <p:cNvSpPr txBox="1">
            <a:spLocks/>
          </p:cNvSpPr>
          <p:nvPr/>
        </p:nvSpPr>
        <p:spPr>
          <a:xfrm>
            <a:off x="1628501" y="2565232"/>
            <a:ext cx="9144000" cy="1727536"/>
          </a:xfrm>
          <a:prstGeom prst="rect">
            <a:avLst/>
          </a:prstGeom>
        </p:spPr>
        <p:txBody>
          <a:bodyPr vert="horz" lIns="91440" tIns="108000" rIns="91440" bIns="45720" rtlCol="0" anchor="ctr">
            <a:normAutofit/>
          </a:bodyPr>
          <a:lstStyle>
            <a:lvl1pPr algn="ctr" defTabSz="914400" rtl="0" eaLnBrk="1" latinLnBrk="0" hangingPunct="1">
              <a:lnSpc>
                <a:spcPts val="3840"/>
              </a:lnSpc>
              <a:spcBef>
                <a:spcPct val="0"/>
              </a:spcBef>
              <a:buNone/>
              <a:defRPr sz="4800" kern="1200" baseline="0">
                <a:solidFill>
                  <a:schemeClr val="bg1"/>
                </a:solidFill>
                <a:latin typeface="Arial" panose="020B0604020202020204" pitchFamily="34" charset="0"/>
                <a:ea typeface="+mj-ea"/>
                <a:cs typeface="+mj-cs"/>
              </a:defRPr>
            </a:lvl1pPr>
          </a:lstStyle>
          <a:p>
            <a:r>
              <a:rPr lang="sv-SE" dirty="0"/>
              <a:t>Undervisning för psykisk hälsa</a:t>
            </a:r>
            <a:br>
              <a:rPr lang="sv-SE" dirty="0"/>
            </a:br>
            <a:r>
              <a:rPr lang="sv-SE" sz="3600" dirty="0"/>
              <a:t>– med biologiska perspektiv</a:t>
            </a:r>
          </a:p>
        </p:txBody>
      </p:sp>
      <p:sp>
        <p:nvSpPr>
          <p:cNvPr id="7" name="Google Shape;94;p1">
            <a:extLst>
              <a:ext uri="{FF2B5EF4-FFF2-40B4-BE49-F238E27FC236}">
                <a16:creationId xmlns:a16="http://schemas.microsoft.com/office/drawing/2014/main" id="{5261320C-9349-4F9C-9885-8A14085EDB60}"/>
              </a:ext>
            </a:extLst>
          </p:cNvPr>
          <p:cNvSpPr/>
          <p:nvPr/>
        </p:nvSpPr>
        <p:spPr>
          <a:xfrm>
            <a:off x="646038" y="4374912"/>
            <a:ext cx="4035680" cy="1169140"/>
          </a:xfrm>
          <a:prstGeom prst="rect">
            <a:avLst/>
          </a:prstGeom>
          <a:noFill/>
          <a:ln>
            <a:noFill/>
          </a:ln>
        </p:spPr>
        <p:txBody>
          <a:bodyPr spcFirstLastPara="1" wrap="square" lIns="91425" tIns="45700" rIns="91425" bIns="45700" anchor="ctr" anchorCtr="0">
            <a:noAutofit/>
          </a:bodyPr>
          <a:lstStyle/>
          <a:p>
            <a:endParaRPr lang="sv-SE" baseline="30000" dirty="0">
              <a:solidFill>
                <a:schemeClr val="bg1"/>
              </a:solidFill>
              <a:latin typeface="Arial" panose="020B0604020202020204" pitchFamily="34" charset="0"/>
            </a:endParaRPr>
          </a:p>
        </p:txBody>
      </p:sp>
    </p:spTree>
    <p:extLst>
      <p:ext uri="{BB962C8B-B14F-4D97-AF65-F5344CB8AC3E}">
        <p14:creationId xmlns:p14="http://schemas.microsoft.com/office/powerpoint/2010/main" val="80520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C049C11B-DF25-D243-9BB5-50CDBFB5571E}"/>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tretch>
            <a:fillRect/>
          </a:stretch>
        </p:blipFill>
        <p:spPr>
          <a:xfrm>
            <a:off x="-83890" y="0"/>
            <a:ext cx="12390540" cy="6858000"/>
          </a:xfrm>
        </p:spPr>
      </p:pic>
      <p:sp>
        <p:nvSpPr>
          <p:cNvPr id="2" name="textruta 1">
            <a:extLst>
              <a:ext uri="{FF2B5EF4-FFF2-40B4-BE49-F238E27FC236}">
                <a16:creationId xmlns:a16="http://schemas.microsoft.com/office/drawing/2014/main" id="{56094BEB-17F2-7048-536A-A68FE5284F37}"/>
              </a:ext>
            </a:extLst>
          </p:cNvPr>
          <p:cNvSpPr txBox="1"/>
          <p:nvPr/>
        </p:nvSpPr>
        <p:spPr>
          <a:xfrm>
            <a:off x="2886075" y="1147018"/>
            <a:ext cx="8565648" cy="646331"/>
          </a:xfrm>
          <a:prstGeom prst="rect">
            <a:avLst/>
          </a:prstGeom>
          <a:solidFill>
            <a:schemeClr val="bg2"/>
          </a:solidFill>
          <a:ln>
            <a:solidFill>
              <a:schemeClr val="bg2"/>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sv-SE" sz="3600" b="1" dirty="0">
                <a:cs typeface="Arial"/>
              </a:rPr>
              <a:t>Synen på stress påverkar effekten</a:t>
            </a:r>
          </a:p>
        </p:txBody>
      </p:sp>
      <p:sp>
        <p:nvSpPr>
          <p:cNvPr id="3" name="textruta 2">
            <a:extLst>
              <a:ext uri="{FF2B5EF4-FFF2-40B4-BE49-F238E27FC236}">
                <a16:creationId xmlns:a16="http://schemas.microsoft.com/office/drawing/2014/main" id="{F41B5B04-4505-4A47-BB44-6BECB2368C02}"/>
              </a:ext>
            </a:extLst>
          </p:cNvPr>
          <p:cNvSpPr txBox="1"/>
          <p:nvPr/>
        </p:nvSpPr>
        <p:spPr>
          <a:xfrm>
            <a:off x="392905" y="3191737"/>
            <a:ext cx="3393283"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2400" b="1" dirty="0"/>
              <a:t>Interventionsstudie </a:t>
            </a:r>
          </a:p>
          <a:p>
            <a:r>
              <a:rPr lang="sv-SE" sz="2400" b="1" dirty="0"/>
              <a:t>Grupper med olika ”mind-set” undersöks</a:t>
            </a:r>
          </a:p>
          <a:p>
            <a:pPr marL="342900" indent="-342900">
              <a:buFont typeface="Arial" panose="020B0604020202020204" pitchFamily="34" charset="0"/>
              <a:buChar char="•"/>
            </a:pPr>
            <a:r>
              <a:rPr lang="sv-SE" sz="2400" dirty="0"/>
              <a:t>Det som händer gör </a:t>
            </a:r>
            <a:br>
              <a:rPr lang="sv-SE" sz="2400" dirty="0"/>
            </a:br>
            <a:r>
              <a:rPr lang="sv-SE" sz="2400" dirty="0"/>
              <a:t> min kropp starkare</a:t>
            </a:r>
          </a:p>
          <a:p>
            <a:pPr marL="342900" indent="-342900">
              <a:buFont typeface="Arial" panose="020B0604020202020204" pitchFamily="34" charset="0"/>
              <a:buChar char="•"/>
            </a:pPr>
            <a:r>
              <a:rPr lang="sv-SE" sz="2400" dirty="0"/>
              <a:t>Det som händer är</a:t>
            </a:r>
            <a:br>
              <a:rPr lang="sv-SE" sz="2400" dirty="0"/>
            </a:br>
            <a:r>
              <a:rPr lang="sv-SE" sz="2400" dirty="0"/>
              <a:t> dåligt för min kropp</a:t>
            </a:r>
          </a:p>
          <a:p>
            <a:endParaRPr lang="sv-SE" sz="2400" dirty="0"/>
          </a:p>
          <a:p>
            <a:r>
              <a:rPr lang="sv-SE" sz="2400" i="1" dirty="0"/>
              <a:t>Exempel Alia </a:t>
            </a:r>
            <a:r>
              <a:rPr lang="sv-SE" sz="2400" i="1" dirty="0" err="1"/>
              <a:t>Crum</a:t>
            </a:r>
            <a:endParaRPr lang="sv-SE" sz="2400" i="1" dirty="0"/>
          </a:p>
        </p:txBody>
      </p:sp>
      <p:sp>
        <p:nvSpPr>
          <p:cNvPr id="4" name="Explosion: 14 punkter 3">
            <a:extLst>
              <a:ext uri="{FF2B5EF4-FFF2-40B4-BE49-F238E27FC236}">
                <a16:creationId xmlns:a16="http://schemas.microsoft.com/office/drawing/2014/main" id="{CEA24FF9-B947-4E13-83DB-698551E09137}"/>
              </a:ext>
            </a:extLst>
          </p:cNvPr>
          <p:cNvSpPr/>
          <p:nvPr/>
        </p:nvSpPr>
        <p:spPr>
          <a:xfrm>
            <a:off x="0" y="-1430"/>
            <a:ext cx="4243387" cy="2943225"/>
          </a:xfrm>
          <a:prstGeom prst="irregularSeal2">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200" dirty="0"/>
              <a:t>Forskning pågår!</a:t>
            </a:r>
          </a:p>
        </p:txBody>
      </p:sp>
      <p:sp>
        <p:nvSpPr>
          <p:cNvPr id="7" name="textruta 6">
            <a:extLst>
              <a:ext uri="{FF2B5EF4-FFF2-40B4-BE49-F238E27FC236}">
                <a16:creationId xmlns:a16="http://schemas.microsoft.com/office/drawing/2014/main" id="{F05D87DF-A7B9-450A-9962-DB45EB45DBBA}"/>
              </a:ext>
            </a:extLst>
          </p:cNvPr>
          <p:cNvSpPr txBox="1"/>
          <p:nvPr/>
        </p:nvSpPr>
        <p:spPr>
          <a:xfrm>
            <a:off x="8577261" y="3191737"/>
            <a:ext cx="3533775"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2400" b="1" dirty="0"/>
              <a:t>Observationsstudie med data från hälsoenkäter och register</a:t>
            </a:r>
          </a:p>
          <a:p>
            <a:pPr marL="342900" indent="-342900">
              <a:buFont typeface="Arial" panose="020B0604020202020204" pitchFamily="34" charset="0"/>
              <a:buChar char="•"/>
            </a:pPr>
            <a:r>
              <a:rPr lang="sv-SE" sz="2400" dirty="0"/>
              <a:t>Hur stressad är du?</a:t>
            </a:r>
          </a:p>
          <a:p>
            <a:pPr marL="342900" indent="-342900">
              <a:buFont typeface="Arial" panose="020B0604020202020204" pitchFamily="34" charset="0"/>
              <a:buChar char="•"/>
            </a:pPr>
            <a:r>
              <a:rPr lang="sv-SE" sz="2400" dirty="0"/>
              <a:t>Vilken inställning har du till stress?</a:t>
            </a:r>
          </a:p>
          <a:p>
            <a:pPr marL="342900" indent="-342900">
              <a:buFont typeface="Arial" panose="020B0604020202020204" pitchFamily="34" charset="0"/>
              <a:buChar char="•"/>
            </a:pPr>
            <a:r>
              <a:rPr lang="sv-SE" sz="2400" dirty="0"/>
              <a:t>Vilka lever efter 8 år?</a:t>
            </a:r>
          </a:p>
          <a:p>
            <a:endParaRPr lang="sv-SE" sz="2400" dirty="0"/>
          </a:p>
          <a:p>
            <a:r>
              <a:rPr lang="sv-SE" sz="2400" i="1" dirty="0"/>
              <a:t>Exempel Keller med flera</a:t>
            </a:r>
          </a:p>
        </p:txBody>
      </p:sp>
      <p:sp>
        <p:nvSpPr>
          <p:cNvPr id="8" name="textruta 7">
            <a:extLst>
              <a:ext uri="{FF2B5EF4-FFF2-40B4-BE49-F238E27FC236}">
                <a16:creationId xmlns:a16="http://schemas.microsoft.com/office/drawing/2014/main" id="{75E669B4-C290-4005-9A2B-254D31E91EB3}"/>
              </a:ext>
            </a:extLst>
          </p:cNvPr>
          <p:cNvSpPr txBox="1"/>
          <p:nvPr/>
        </p:nvSpPr>
        <p:spPr>
          <a:xfrm>
            <a:off x="4395191" y="3191737"/>
            <a:ext cx="3573067"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2400" b="1" dirty="0"/>
              <a:t>Interventionsstudie </a:t>
            </a:r>
          </a:p>
          <a:p>
            <a:r>
              <a:rPr lang="sv-SE" sz="2400" b="1" dirty="0"/>
              <a:t>Grupper med olika </a:t>
            </a:r>
            <a:br>
              <a:rPr lang="sv-SE" sz="2400" b="1" dirty="0"/>
            </a:br>
            <a:r>
              <a:rPr lang="sv-SE" sz="2400" b="1" dirty="0"/>
              <a:t>”mind-set” undersöks</a:t>
            </a:r>
          </a:p>
          <a:p>
            <a:pPr marL="342900" indent="-342900">
              <a:buFont typeface="Arial" panose="020B0604020202020204" pitchFamily="34" charset="0"/>
              <a:buChar char="•"/>
            </a:pPr>
            <a:r>
              <a:rPr lang="sv-SE" sz="2400" dirty="0"/>
              <a:t>Jag är stressad men det ger energi att prestera</a:t>
            </a:r>
          </a:p>
          <a:p>
            <a:pPr marL="342900" indent="-342900">
              <a:buFont typeface="Arial" panose="020B0604020202020204" pitchFamily="34" charset="0"/>
              <a:buChar char="•"/>
            </a:pPr>
            <a:r>
              <a:rPr lang="sv-SE" sz="2400" dirty="0"/>
              <a:t>Jag är nervös, måste lugna ner mig</a:t>
            </a:r>
          </a:p>
          <a:p>
            <a:endParaRPr lang="sv-SE" sz="2400" dirty="0"/>
          </a:p>
          <a:p>
            <a:r>
              <a:rPr lang="sv-SE" sz="2400" i="1" dirty="0"/>
              <a:t>Exempel Wood Brooks</a:t>
            </a:r>
          </a:p>
        </p:txBody>
      </p:sp>
    </p:spTree>
    <p:extLst>
      <p:ext uri="{BB962C8B-B14F-4D97-AF65-F5344CB8AC3E}">
        <p14:creationId xmlns:p14="http://schemas.microsoft.com/office/powerpoint/2010/main" val="3473673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D297284-2BA3-45CE-7851-090D45E7E673}"/>
              </a:ext>
            </a:extLst>
          </p:cNvPr>
          <p:cNvSpPr>
            <a:spLocks noGrp="1"/>
          </p:cNvSpPr>
          <p:nvPr>
            <p:ph sz="half" idx="4294967295"/>
          </p:nvPr>
        </p:nvSpPr>
        <p:spPr>
          <a:xfrm>
            <a:off x="3552825" y="1135063"/>
            <a:ext cx="8639175" cy="4589462"/>
          </a:xfrm>
        </p:spPr>
        <p:txBody>
          <a:bodyPr vert="horz" lIns="91440" tIns="45720" rIns="91440" bIns="45720" rtlCol="0" anchor="t">
            <a:noAutofit/>
          </a:bodyPr>
          <a:lstStyle/>
          <a:p>
            <a:endParaRPr lang="sv-SE" sz="1800" b="1" dirty="0">
              <a:cs typeface="Arial"/>
            </a:endParaRPr>
          </a:p>
          <a:p>
            <a:endParaRPr lang="sv-SE" dirty="0">
              <a:cs typeface="Arial"/>
            </a:endParaRPr>
          </a:p>
        </p:txBody>
      </p:sp>
      <p:sp>
        <p:nvSpPr>
          <p:cNvPr id="7" name="Rubrik 6">
            <a:extLst>
              <a:ext uri="{FF2B5EF4-FFF2-40B4-BE49-F238E27FC236}">
                <a16:creationId xmlns:a16="http://schemas.microsoft.com/office/drawing/2014/main" id="{CED9D65A-CA37-E6D2-1C17-85E01A992C82}"/>
              </a:ext>
            </a:extLst>
          </p:cNvPr>
          <p:cNvSpPr>
            <a:spLocks noGrp="1"/>
          </p:cNvSpPr>
          <p:nvPr>
            <p:ph type="title"/>
          </p:nvPr>
        </p:nvSpPr>
        <p:spPr>
          <a:xfrm>
            <a:off x="8942664" y="504443"/>
            <a:ext cx="3129050" cy="4128517"/>
          </a:xfrm>
        </p:spPr>
        <p:txBody>
          <a:bodyPr/>
          <a:lstStyle/>
          <a:p>
            <a:r>
              <a:rPr lang="sv-SE" b="1" dirty="0">
                <a:cs typeface="Arial"/>
              </a:rPr>
              <a:t>Prata inför andra</a:t>
            </a:r>
            <a:br>
              <a:rPr lang="sv-SE" b="1" dirty="0">
                <a:cs typeface="Arial"/>
              </a:rPr>
            </a:br>
            <a:br>
              <a:rPr lang="sv-SE" b="1" dirty="0">
                <a:cs typeface="Arial"/>
              </a:rPr>
            </a:br>
            <a:r>
              <a:rPr lang="sv-SE" dirty="0">
                <a:cs typeface="Arial"/>
              </a:rPr>
              <a:t>Syn på nervositet?</a:t>
            </a:r>
            <a:br>
              <a:rPr lang="sv-SE" dirty="0">
                <a:cs typeface="Arial"/>
              </a:rPr>
            </a:br>
            <a:br>
              <a:rPr lang="sv-SE" b="1" dirty="0">
                <a:cs typeface="Arial"/>
              </a:rPr>
            </a:br>
            <a:r>
              <a:rPr lang="sv-SE" dirty="0">
                <a:cs typeface="Arial"/>
              </a:rPr>
              <a:t>Tips för att hantera det?</a:t>
            </a:r>
          </a:p>
        </p:txBody>
      </p:sp>
      <p:pic>
        <p:nvPicPr>
          <p:cNvPr id="4" name="Onlinemedia 3" title="Talrädsla">
            <a:hlinkClick r:id="" action="ppaction://media"/>
            <a:extLst>
              <a:ext uri="{FF2B5EF4-FFF2-40B4-BE49-F238E27FC236}">
                <a16:creationId xmlns:a16="http://schemas.microsoft.com/office/drawing/2014/main" id="{C509E59D-F23B-4758-AEB3-978BD8BF9DBC}"/>
              </a:ext>
            </a:extLst>
          </p:cNvPr>
          <p:cNvPicPr>
            <a:picLocks noRot="1" noChangeAspect="1"/>
          </p:cNvPicPr>
          <p:nvPr>
            <a:videoFile r:link="rId1"/>
          </p:nvPr>
        </p:nvPicPr>
        <p:blipFill>
          <a:blip r:embed="rId4"/>
          <a:stretch>
            <a:fillRect/>
          </a:stretch>
        </p:blipFill>
        <p:spPr>
          <a:xfrm>
            <a:off x="828537" y="999239"/>
            <a:ext cx="7858456" cy="4440027"/>
          </a:xfrm>
          <a:prstGeom prst="rect">
            <a:avLst/>
          </a:prstGeom>
        </p:spPr>
      </p:pic>
    </p:spTree>
    <p:extLst>
      <p:ext uri="{BB962C8B-B14F-4D97-AF65-F5344CB8AC3E}">
        <p14:creationId xmlns:p14="http://schemas.microsoft.com/office/powerpoint/2010/main" val="77750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33F1487-2F24-3F16-5870-360001ACE7AB}"/>
              </a:ext>
            </a:extLst>
          </p:cNvPr>
          <p:cNvSpPr>
            <a:spLocks noGrp="1"/>
          </p:cNvSpPr>
          <p:nvPr>
            <p:ph type="title"/>
          </p:nvPr>
        </p:nvSpPr>
        <p:spPr>
          <a:xfrm>
            <a:off x="5626152" y="836613"/>
            <a:ext cx="5495070" cy="1325563"/>
          </a:xfrm>
        </p:spPr>
        <p:txBody>
          <a:bodyPr/>
          <a:lstStyle/>
          <a:p>
            <a:r>
              <a:rPr lang="sv-SE" sz="4400" dirty="0"/>
              <a:t>Övning - </a:t>
            </a:r>
            <a:r>
              <a:rPr lang="sv-SE" sz="4400" dirty="0" err="1"/>
              <a:t>hjärtkram</a:t>
            </a:r>
            <a:endParaRPr lang="sv-SE" sz="4400" dirty="0"/>
          </a:p>
        </p:txBody>
      </p:sp>
      <p:pic>
        <p:nvPicPr>
          <p:cNvPr id="5" name="Bildobjekt 4">
            <a:extLst>
              <a:ext uri="{FF2B5EF4-FFF2-40B4-BE49-F238E27FC236}">
                <a16:creationId xmlns:a16="http://schemas.microsoft.com/office/drawing/2014/main" id="{9B33F0C7-10FD-5AC1-9920-AA74A9FDE3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1427" y="0"/>
            <a:ext cx="4572000" cy="6858000"/>
          </a:xfrm>
          <a:prstGeom prst="rect">
            <a:avLst/>
          </a:prstGeom>
        </p:spPr>
      </p:pic>
      <p:sp>
        <p:nvSpPr>
          <p:cNvPr id="7" name="textruta 6">
            <a:extLst>
              <a:ext uri="{FF2B5EF4-FFF2-40B4-BE49-F238E27FC236}">
                <a16:creationId xmlns:a16="http://schemas.microsoft.com/office/drawing/2014/main" id="{7B953225-31EF-E48B-AD8D-CDF459B289F8}"/>
              </a:ext>
            </a:extLst>
          </p:cNvPr>
          <p:cNvSpPr txBox="1"/>
          <p:nvPr/>
        </p:nvSpPr>
        <p:spPr>
          <a:xfrm>
            <a:off x="5725905" y="2321622"/>
            <a:ext cx="6184668" cy="523220"/>
          </a:xfrm>
          <a:prstGeom prst="rect">
            <a:avLst/>
          </a:prstGeom>
          <a:noFill/>
        </p:spPr>
        <p:txBody>
          <a:bodyPr wrap="square">
            <a:spAutoFit/>
          </a:bodyPr>
          <a:lstStyle/>
          <a:p>
            <a:r>
              <a:rPr lang="sv-SE" sz="2800" dirty="0"/>
              <a:t>– en paus för trygghet</a:t>
            </a:r>
          </a:p>
        </p:txBody>
      </p:sp>
      <p:sp>
        <p:nvSpPr>
          <p:cNvPr id="6" name="textruta 5">
            <a:extLst>
              <a:ext uri="{FF2B5EF4-FFF2-40B4-BE49-F238E27FC236}">
                <a16:creationId xmlns:a16="http://schemas.microsoft.com/office/drawing/2014/main" id="{4AF018F4-0BB6-4C2C-81D0-0CB1E950D8D5}"/>
              </a:ext>
            </a:extLst>
          </p:cNvPr>
          <p:cNvSpPr txBox="1"/>
          <p:nvPr/>
        </p:nvSpPr>
        <p:spPr>
          <a:xfrm>
            <a:off x="281427" y="6522225"/>
            <a:ext cx="6182796" cy="276999"/>
          </a:xfrm>
          <a:prstGeom prst="rect">
            <a:avLst/>
          </a:prstGeom>
          <a:noFill/>
        </p:spPr>
        <p:txBody>
          <a:bodyPr wrap="square">
            <a:spAutoFit/>
          </a:bodyPr>
          <a:lstStyle/>
          <a:p>
            <a:r>
              <a:rPr lang="sv-SE" sz="1200" dirty="0">
                <a:solidFill>
                  <a:schemeClr val="bg1"/>
                </a:solidFill>
              </a:rPr>
              <a:t>AI-genererad bild</a:t>
            </a:r>
          </a:p>
        </p:txBody>
      </p:sp>
    </p:spTree>
    <p:extLst>
      <p:ext uri="{BB962C8B-B14F-4D97-AF65-F5344CB8AC3E}">
        <p14:creationId xmlns:p14="http://schemas.microsoft.com/office/powerpoint/2010/main" val="3589622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1401C43-8DE5-400A-AF0B-2946BAB40166}"/>
              </a:ext>
            </a:extLst>
          </p:cNvPr>
          <p:cNvSpPr txBox="1"/>
          <p:nvPr/>
        </p:nvSpPr>
        <p:spPr>
          <a:xfrm>
            <a:off x="1026334" y="6116435"/>
            <a:ext cx="1645599" cy="246221"/>
          </a:xfrm>
          <a:prstGeom prst="rect">
            <a:avLst/>
          </a:prstGeom>
          <a:noFill/>
        </p:spPr>
        <p:txBody>
          <a:bodyPr wrap="square" rtlCol="0">
            <a:spAutoFit/>
          </a:bodyPr>
          <a:lstStyle/>
          <a:p>
            <a:r>
              <a:rPr lang="sv-SE" sz="1000" dirty="0"/>
              <a:t>Illustration: Biorender.com</a:t>
            </a:r>
          </a:p>
        </p:txBody>
      </p:sp>
      <p:pic>
        <p:nvPicPr>
          <p:cNvPr id="6" name="Bildobjekt 5">
            <a:extLst>
              <a:ext uri="{FF2B5EF4-FFF2-40B4-BE49-F238E27FC236}">
                <a16:creationId xmlns:a16="http://schemas.microsoft.com/office/drawing/2014/main" id="{A8A391C4-DAEA-4C13-98C4-2B6F8294755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062" t="34438" r="65251" b="35939"/>
          <a:stretch/>
        </p:blipFill>
        <p:spPr>
          <a:xfrm>
            <a:off x="6792608" y="3246352"/>
            <a:ext cx="2832159" cy="2121031"/>
          </a:xfrm>
          <a:prstGeom prst="rect">
            <a:avLst/>
          </a:prstGeom>
        </p:spPr>
      </p:pic>
      <p:pic>
        <p:nvPicPr>
          <p:cNvPr id="7" name="Bildobjekt 6">
            <a:extLst>
              <a:ext uri="{FF2B5EF4-FFF2-40B4-BE49-F238E27FC236}">
                <a16:creationId xmlns:a16="http://schemas.microsoft.com/office/drawing/2014/main" id="{A0749959-C93B-4C7F-9F23-7E225F4ACB6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7780" r="-1" b="72298"/>
          <a:stretch/>
        </p:blipFill>
        <p:spPr>
          <a:xfrm>
            <a:off x="7070103" y="1262788"/>
            <a:ext cx="4318668" cy="1983564"/>
          </a:xfrm>
          <a:prstGeom prst="rect">
            <a:avLst/>
          </a:prstGeom>
        </p:spPr>
      </p:pic>
      <p:pic>
        <p:nvPicPr>
          <p:cNvPr id="8" name="Bildobjekt 7">
            <a:extLst>
              <a:ext uri="{FF2B5EF4-FFF2-40B4-BE49-F238E27FC236}">
                <a16:creationId xmlns:a16="http://schemas.microsoft.com/office/drawing/2014/main" id="{D1E17808-6AE4-489B-8A88-5A9113E9827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 r="57781" b="74821"/>
          <a:stretch/>
        </p:blipFill>
        <p:spPr>
          <a:xfrm flipH="1">
            <a:off x="7070102" y="0"/>
            <a:ext cx="4318669" cy="1802883"/>
          </a:xfrm>
          <a:prstGeom prst="rect">
            <a:avLst/>
          </a:prstGeom>
        </p:spPr>
      </p:pic>
      <p:pic>
        <p:nvPicPr>
          <p:cNvPr id="12" name="Bildobjekt 11">
            <a:extLst>
              <a:ext uri="{FF2B5EF4-FFF2-40B4-BE49-F238E27FC236}">
                <a16:creationId xmlns:a16="http://schemas.microsoft.com/office/drawing/2014/main" id="{4DB24E2A-36F7-450F-B50B-A81D46207BFE}"/>
              </a:ext>
            </a:extLst>
          </p:cNvPr>
          <p:cNvPicPr>
            <a:picLocks noChangeAspect="1"/>
          </p:cNvPicPr>
          <p:nvPr/>
        </p:nvPicPr>
        <p:blipFill rotWithShape="1">
          <a:blip r:embed="rId4"/>
          <a:srcRect r="30767"/>
          <a:stretch/>
        </p:blipFill>
        <p:spPr>
          <a:xfrm>
            <a:off x="-151904" y="228593"/>
            <a:ext cx="6330684" cy="6400813"/>
          </a:xfrm>
          <a:prstGeom prst="rect">
            <a:avLst/>
          </a:prstGeom>
        </p:spPr>
      </p:pic>
      <p:sp>
        <p:nvSpPr>
          <p:cNvPr id="13" name="Pil: vänster 12">
            <a:extLst>
              <a:ext uri="{FF2B5EF4-FFF2-40B4-BE49-F238E27FC236}">
                <a16:creationId xmlns:a16="http://schemas.microsoft.com/office/drawing/2014/main" id="{4F99300C-5561-46F6-872A-58C803116B5C}"/>
              </a:ext>
            </a:extLst>
          </p:cNvPr>
          <p:cNvSpPr/>
          <p:nvPr/>
        </p:nvSpPr>
        <p:spPr>
          <a:xfrm rot="21309891">
            <a:off x="4869999" y="1083969"/>
            <a:ext cx="2117827" cy="510228"/>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t>Det vi ser</a:t>
            </a:r>
          </a:p>
        </p:txBody>
      </p:sp>
      <p:sp>
        <p:nvSpPr>
          <p:cNvPr id="15" name="Pil: vänster 14">
            <a:extLst>
              <a:ext uri="{FF2B5EF4-FFF2-40B4-BE49-F238E27FC236}">
                <a16:creationId xmlns:a16="http://schemas.microsoft.com/office/drawing/2014/main" id="{02AE8CD3-E9BF-4D9E-A28F-BA6DE7FB4203}"/>
              </a:ext>
            </a:extLst>
          </p:cNvPr>
          <p:cNvSpPr/>
          <p:nvPr/>
        </p:nvSpPr>
        <p:spPr>
          <a:xfrm rot="1461756">
            <a:off x="4755719" y="1786396"/>
            <a:ext cx="2117827" cy="448255"/>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t>Det vi hör</a:t>
            </a:r>
          </a:p>
        </p:txBody>
      </p:sp>
      <p:sp>
        <p:nvSpPr>
          <p:cNvPr id="16" name="Pil: vänster 15">
            <a:extLst>
              <a:ext uri="{FF2B5EF4-FFF2-40B4-BE49-F238E27FC236}">
                <a16:creationId xmlns:a16="http://schemas.microsoft.com/office/drawing/2014/main" id="{17CF671E-9307-41AF-8CBC-1DCE4119EEDE}"/>
              </a:ext>
            </a:extLst>
          </p:cNvPr>
          <p:cNvSpPr/>
          <p:nvPr/>
        </p:nvSpPr>
        <p:spPr>
          <a:xfrm rot="1461756">
            <a:off x="5322499" y="3244706"/>
            <a:ext cx="1727090" cy="472279"/>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t>Det vi känner</a:t>
            </a:r>
          </a:p>
        </p:txBody>
      </p:sp>
      <p:sp>
        <p:nvSpPr>
          <p:cNvPr id="2" name="Pratbubbla: kvadratisk pil 1">
            <a:extLst>
              <a:ext uri="{FF2B5EF4-FFF2-40B4-BE49-F238E27FC236}">
                <a16:creationId xmlns:a16="http://schemas.microsoft.com/office/drawing/2014/main" id="{AD472C07-8800-4CB4-908C-DDB7790DAD09}"/>
              </a:ext>
            </a:extLst>
          </p:cNvPr>
          <p:cNvSpPr/>
          <p:nvPr/>
        </p:nvSpPr>
        <p:spPr>
          <a:xfrm>
            <a:off x="3480179" y="121027"/>
            <a:ext cx="2053956" cy="1149038"/>
          </a:xfrm>
          <a:prstGeom prst="quadArrow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t>Tankar Känslor</a:t>
            </a:r>
          </a:p>
        </p:txBody>
      </p:sp>
      <p:sp>
        <p:nvSpPr>
          <p:cNvPr id="3" name="Pratbubbla: uppåtpil 2">
            <a:extLst>
              <a:ext uri="{FF2B5EF4-FFF2-40B4-BE49-F238E27FC236}">
                <a16:creationId xmlns:a16="http://schemas.microsoft.com/office/drawing/2014/main" id="{35B7C086-87AA-404A-B261-5DF9C5306DFC}"/>
              </a:ext>
            </a:extLst>
          </p:cNvPr>
          <p:cNvSpPr/>
          <p:nvPr/>
        </p:nvSpPr>
        <p:spPr>
          <a:xfrm>
            <a:off x="3804146" y="2896518"/>
            <a:ext cx="1497839" cy="896446"/>
          </a:xfrm>
          <a:prstGeom prst="upArrow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t>Inre organ</a:t>
            </a:r>
          </a:p>
          <a:p>
            <a:pPr algn="ctr"/>
            <a:r>
              <a:rPr lang="sv-SE" dirty="0"/>
              <a:t>Förnimmelser</a:t>
            </a:r>
          </a:p>
        </p:txBody>
      </p:sp>
    </p:spTree>
    <p:extLst>
      <p:ext uri="{BB962C8B-B14F-4D97-AF65-F5344CB8AC3E}">
        <p14:creationId xmlns:p14="http://schemas.microsoft.com/office/powerpoint/2010/main" val="317630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2"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2BEFD191-35ED-49EA-9446-3AA72D8F1A12}"/>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6" name="textruta 5">
            <a:extLst>
              <a:ext uri="{FF2B5EF4-FFF2-40B4-BE49-F238E27FC236}">
                <a16:creationId xmlns:a16="http://schemas.microsoft.com/office/drawing/2014/main" id="{65E5179B-53D6-41E5-B669-EB29A5A63A44}"/>
              </a:ext>
            </a:extLst>
          </p:cNvPr>
          <p:cNvSpPr txBox="1"/>
          <p:nvPr/>
        </p:nvSpPr>
        <p:spPr>
          <a:xfrm>
            <a:off x="2701255" y="3967993"/>
            <a:ext cx="2743200" cy="369332"/>
          </a:xfrm>
          <a:prstGeom prst="rect">
            <a:avLst/>
          </a:prstGeom>
          <a:noFill/>
        </p:spPr>
        <p:txBody>
          <a:bodyPr wrap="square" rtlCol="0">
            <a:spAutoFit/>
          </a:bodyPr>
          <a:lstStyle/>
          <a:p>
            <a:r>
              <a:rPr lang="sv-SE" dirty="0" err="1"/>
              <a:t>Amygdala</a:t>
            </a:r>
            <a:endParaRPr lang="sv-SE" dirty="0"/>
          </a:p>
        </p:txBody>
      </p:sp>
      <p:cxnSp>
        <p:nvCxnSpPr>
          <p:cNvPr id="8" name="Rak pilkoppling 7">
            <a:extLst>
              <a:ext uri="{FF2B5EF4-FFF2-40B4-BE49-F238E27FC236}">
                <a16:creationId xmlns:a16="http://schemas.microsoft.com/office/drawing/2014/main" id="{D8488712-87D4-4B32-BAE4-5C237FF62AF6}"/>
              </a:ext>
            </a:extLst>
          </p:cNvPr>
          <p:cNvCxnSpPr/>
          <p:nvPr/>
        </p:nvCxnSpPr>
        <p:spPr>
          <a:xfrm flipV="1">
            <a:off x="3909270" y="3816991"/>
            <a:ext cx="1468073" cy="3187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textruta 8">
            <a:extLst>
              <a:ext uri="{FF2B5EF4-FFF2-40B4-BE49-F238E27FC236}">
                <a16:creationId xmlns:a16="http://schemas.microsoft.com/office/drawing/2014/main" id="{0777733A-DD86-47B5-BACF-5035BC2B5B3E}"/>
              </a:ext>
            </a:extLst>
          </p:cNvPr>
          <p:cNvSpPr txBox="1"/>
          <p:nvPr/>
        </p:nvSpPr>
        <p:spPr>
          <a:xfrm>
            <a:off x="1354822" y="3187492"/>
            <a:ext cx="2743200" cy="369328"/>
          </a:xfrm>
          <a:prstGeom prst="rect">
            <a:avLst/>
          </a:prstGeom>
          <a:noFill/>
        </p:spPr>
        <p:txBody>
          <a:bodyPr wrap="square" rtlCol="0">
            <a:spAutoFit/>
          </a:bodyPr>
          <a:lstStyle/>
          <a:p>
            <a:r>
              <a:rPr lang="sv-SE" dirty="0"/>
              <a:t>Hypotalamus</a:t>
            </a:r>
          </a:p>
        </p:txBody>
      </p:sp>
      <p:cxnSp>
        <p:nvCxnSpPr>
          <p:cNvPr id="10" name="Rak pilkoppling 9">
            <a:extLst>
              <a:ext uri="{FF2B5EF4-FFF2-40B4-BE49-F238E27FC236}">
                <a16:creationId xmlns:a16="http://schemas.microsoft.com/office/drawing/2014/main" id="{4ACA0936-3E3C-4A0F-B3F5-D40CF6C363A2}"/>
              </a:ext>
            </a:extLst>
          </p:cNvPr>
          <p:cNvCxnSpPr>
            <a:cxnSpLocks/>
          </p:cNvCxnSpPr>
          <p:nvPr/>
        </p:nvCxnSpPr>
        <p:spPr>
          <a:xfrm>
            <a:off x="2919369" y="3422710"/>
            <a:ext cx="252508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textruta 13">
            <a:extLst>
              <a:ext uri="{FF2B5EF4-FFF2-40B4-BE49-F238E27FC236}">
                <a16:creationId xmlns:a16="http://schemas.microsoft.com/office/drawing/2014/main" id="{F809ADDA-EFEC-403D-B28D-E20617B0E768}"/>
              </a:ext>
            </a:extLst>
          </p:cNvPr>
          <p:cNvSpPr txBox="1"/>
          <p:nvPr/>
        </p:nvSpPr>
        <p:spPr>
          <a:xfrm>
            <a:off x="4181912" y="5043664"/>
            <a:ext cx="2743200" cy="369332"/>
          </a:xfrm>
          <a:prstGeom prst="rect">
            <a:avLst/>
          </a:prstGeom>
          <a:noFill/>
        </p:spPr>
        <p:txBody>
          <a:bodyPr wrap="square" rtlCol="0">
            <a:spAutoFit/>
          </a:bodyPr>
          <a:lstStyle/>
          <a:p>
            <a:r>
              <a:rPr lang="sv-SE" dirty="0"/>
              <a:t>Hippocampus</a:t>
            </a:r>
          </a:p>
        </p:txBody>
      </p:sp>
      <p:cxnSp>
        <p:nvCxnSpPr>
          <p:cNvPr id="15" name="Rak pilkoppling 14">
            <a:extLst>
              <a:ext uri="{FF2B5EF4-FFF2-40B4-BE49-F238E27FC236}">
                <a16:creationId xmlns:a16="http://schemas.microsoft.com/office/drawing/2014/main" id="{B3DA5ECF-ADA9-40B0-B8E0-644C81445CFB}"/>
              </a:ext>
            </a:extLst>
          </p:cNvPr>
          <p:cNvCxnSpPr>
            <a:cxnSpLocks/>
          </p:cNvCxnSpPr>
          <p:nvPr/>
        </p:nvCxnSpPr>
        <p:spPr>
          <a:xfrm flipV="1">
            <a:off x="5259897" y="3699413"/>
            <a:ext cx="671120" cy="134425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ruta 10">
            <a:extLst>
              <a:ext uri="{FF2B5EF4-FFF2-40B4-BE49-F238E27FC236}">
                <a16:creationId xmlns:a16="http://schemas.microsoft.com/office/drawing/2014/main" id="{5A559D4E-B1DE-43F3-9504-F2120D540DF9}"/>
              </a:ext>
            </a:extLst>
          </p:cNvPr>
          <p:cNvSpPr txBox="1"/>
          <p:nvPr/>
        </p:nvSpPr>
        <p:spPr>
          <a:xfrm>
            <a:off x="639835" y="6299469"/>
            <a:ext cx="1645599" cy="246221"/>
          </a:xfrm>
          <a:prstGeom prst="rect">
            <a:avLst/>
          </a:prstGeom>
          <a:noFill/>
        </p:spPr>
        <p:txBody>
          <a:bodyPr wrap="square" rtlCol="0">
            <a:spAutoFit/>
          </a:bodyPr>
          <a:lstStyle/>
          <a:p>
            <a:r>
              <a:rPr lang="sv-SE" sz="1000" dirty="0"/>
              <a:t>Illustration: Biorender.com</a:t>
            </a:r>
          </a:p>
        </p:txBody>
      </p:sp>
      <p:sp>
        <p:nvSpPr>
          <p:cNvPr id="2" name="textruta 1">
            <a:extLst>
              <a:ext uri="{FF2B5EF4-FFF2-40B4-BE49-F238E27FC236}">
                <a16:creationId xmlns:a16="http://schemas.microsoft.com/office/drawing/2014/main" id="{F8B64AB8-EBC4-4FC7-9001-302AA8503BA7}"/>
              </a:ext>
            </a:extLst>
          </p:cNvPr>
          <p:cNvSpPr txBox="1"/>
          <p:nvPr/>
        </p:nvSpPr>
        <p:spPr>
          <a:xfrm>
            <a:off x="2375878" y="4231245"/>
            <a:ext cx="1980368" cy="369332"/>
          </a:xfrm>
          <a:prstGeom prst="rect">
            <a:avLst/>
          </a:prstGeom>
          <a:noFill/>
        </p:spPr>
        <p:txBody>
          <a:bodyPr wrap="square" rtlCol="0">
            <a:spAutoFit/>
          </a:bodyPr>
          <a:lstStyle/>
          <a:p>
            <a:r>
              <a:rPr lang="sv-SE" dirty="0"/>
              <a:t>”Larmcentralen”</a:t>
            </a:r>
          </a:p>
        </p:txBody>
      </p:sp>
      <p:sp>
        <p:nvSpPr>
          <p:cNvPr id="12" name="textruta 11">
            <a:extLst>
              <a:ext uri="{FF2B5EF4-FFF2-40B4-BE49-F238E27FC236}">
                <a16:creationId xmlns:a16="http://schemas.microsoft.com/office/drawing/2014/main" id="{12B8876D-C47F-4F95-88C2-BD07EE276917}"/>
              </a:ext>
            </a:extLst>
          </p:cNvPr>
          <p:cNvSpPr txBox="1"/>
          <p:nvPr/>
        </p:nvSpPr>
        <p:spPr>
          <a:xfrm>
            <a:off x="4009482" y="5320366"/>
            <a:ext cx="1980368" cy="369332"/>
          </a:xfrm>
          <a:prstGeom prst="rect">
            <a:avLst/>
          </a:prstGeom>
          <a:noFill/>
        </p:spPr>
        <p:txBody>
          <a:bodyPr wrap="square" rtlCol="0">
            <a:spAutoFit/>
          </a:bodyPr>
          <a:lstStyle/>
          <a:p>
            <a:r>
              <a:rPr lang="sv-SE" dirty="0"/>
              <a:t>”Minnesmästaren”</a:t>
            </a:r>
          </a:p>
        </p:txBody>
      </p:sp>
      <p:sp>
        <p:nvSpPr>
          <p:cNvPr id="13" name="textruta 12">
            <a:extLst>
              <a:ext uri="{FF2B5EF4-FFF2-40B4-BE49-F238E27FC236}">
                <a16:creationId xmlns:a16="http://schemas.microsoft.com/office/drawing/2014/main" id="{FE015D17-5CB0-4522-BB3A-2783798512D6}"/>
              </a:ext>
            </a:extLst>
          </p:cNvPr>
          <p:cNvSpPr txBox="1"/>
          <p:nvPr/>
        </p:nvSpPr>
        <p:spPr>
          <a:xfrm>
            <a:off x="1354822" y="3442528"/>
            <a:ext cx="1635570" cy="369332"/>
          </a:xfrm>
          <a:prstGeom prst="rect">
            <a:avLst/>
          </a:prstGeom>
          <a:noFill/>
        </p:spPr>
        <p:txBody>
          <a:bodyPr wrap="square" rtlCol="0">
            <a:spAutoFit/>
          </a:bodyPr>
          <a:lstStyle/>
          <a:p>
            <a:r>
              <a:rPr lang="sv-SE" dirty="0"/>
              <a:t>”Dirigenten”</a:t>
            </a:r>
          </a:p>
        </p:txBody>
      </p:sp>
    </p:spTree>
    <p:extLst>
      <p:ext uri="{BB962C8B-B14F-4D97-AF65-F5344CB8AC3E}">
        <p14:creationId xmlns:p14="http://schemas.microsoft.com/office/powerpoint/2010/main" val="2588912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2BA7B566-A3CC-471F-A73A-4D6B165027E0}"/>
              </a:ext>
            </a:extLst>
          </p:cNvPr>
          <p:cNvPicPr>
            <a:picLocks noChangeAspect="1"/>
          </p:cNvPicPr>
          <p:nvPr/>
        </p:nvPicPr>
        <p:blipFill rotWithShape="1">
          <a:blip r:embed="rId3"/>
          <a:srcRect l="11334" r="44555"/>
          <a:stretch/>
        </p:blipFill>
        <p:spPr>
          <a:xfrm>
            <a:off x="3713479" y="-60960"/>
            <a:ext cx="4541521" cy="7206961"/>
          </a:xfrm>
          <a:prstGeom prst="rect">
            <a:avLst/>
          </a:prstGeom>
        </p:spPr>
      </p:pic>
      <p:sp>
        <p:nvSpPr>
          <p:cNvPr id="10" name="textruta 9">
            <a:extLst>
              <a:ext uri="{FF2B5EF4-FFF2-40B4-BE49-F238E27FC236}">
                <a16:creationId xmlns:a16="http://schemas.microsoft.com/office/drawing/2014/main" id="{6084ACF7-6696-41C7-896D-3F1771AAC41B}"/>
              </a:ext>
            </a:extLst>
          </p:cNvPr>
          <p:cNvSpPr txBox="1"/>
          <p:nvPr/>
        </p:nvSpPr>
        <p:spPr>
          <a:xfrm>
            <a:off x="594710" y="517580"/>
            <a:ext cx="3563269" cy="5262979"/>
          </a:xfrm>
          <a:prstGeom prst="rect">
            <a:avLst/>
          </a:prstGeom>
          <a:noFill/>
        </p:spPr>
        <p:txBody>
          <a:bodyPr wrap="square" rtlCol="0">
            <a:spAutoFit/>
          </a:bodyPr>
          <a:lstStyle/>
          <a:p>
            <a:r>
              <a:rPr lang="sv-SE" sz="2400" dirty="0"/>
              <a:t>SNABBA VÄGEN</a:t>
            </a:r>
          </a:p>
          <a:p>
            <a:pPr marL="457200" indent="-457200">
              <a:buFont typeface="+mj-lt"/>
              <a:buAutoNum type="arabicPeriod"/>
            </a:pPr>
            <a:r>
              <a:rPr lang="sv-SE" sz="2400" dirty="0"/>
              <a:t>Hypotalamus direkt till </a:t>
            </a:r>
            <a:r>
              <a:rPr lang="sv-SE" sz="2400" b="1" dirty="0"/>
              <a:t>Sympatiska nervsystemet </a:t>
            </a:r>
            <a:r>
              <a:rPr lang="sv-SE" sz="2400" dirty="0"/>
              <a:t>(”gasen”) med nerver till </a:t>
            </a:r>
            <a:r>
              <a:rPr lang="sv-SE" sz="2400" b="1" dirty="0"/>
              <a:t>binjurarna</a:t>
            </a:r>
            <a:br>
              <a:rPr lang="sv-SE" sz="2400" b="1" dirty="0"/>
            </a:br>
            <a:endParaRPr lang="sv-SE" sz="2400" b="1" dirty="0"/>
          </a:p>
          <a:p>
            <a:pPr marL="457200" indent="-457200">
              <a:buFont typeface="+mj-lt"/>
              <a:buAutoNum type="arabicPeriod"/>
            </a:pPr>
            <a:r>
              <a:rPr lang="sv-SE" sz="2400" b="1" dirty="0"/>
              <a:t>Adrenalin</a:t>
            </a:r>
            <a:r>
              <a:rPr lang="sv-SE" sz="2400" dirty="0"/>
              <a:t> släpps ut i </a:t>
            </a:r>
            <a:br>
              <a:rPr lang="sv-SE" sz="2400" dirty="0"/>
            </a:br>
            <a:r>
              <a:rPr lang="sv-SE" sz="2400" dirty="0"/>
              <a:t>blodet (även noradrenalin)</a:t>
            </a:r>
            <a:br>
              <a:rPr lang="sv-SE" sz="2400" dirty="0"/>
            </a:br>
            <a:endParaRPr lang="sv-SE" sz="2400" dirty="0"/>
          </a:p>
          <a:p>
            <a:pPr marL="457200" indent="-457200">
              <a:buFont typeface="+mj-lt"/>
              <a:buAutoNum type="arabicPeriod"/>
            </a:pPr>
            <a:r>
              <a:rPr lang="sv-SE" sz="2400" b="1" dirty="0"/>
              <a:t>Effekt av adrenalin: </a:t>
            </a:r>
            <a:br>
              <a:rPr lang="sv-SE" sz="2400" b="1" dirty="0"/>
            </a:br>
            <a:r>
              <a:rPr lang="sv-SE" sz="2400" b="1" dirty="0"/>
              <a:t>Ökar </a:t>
            </a:r>
            <a:r>
              <a:rPr lang="sv-SE" sz="2400" dirty="0"/>
              <a:t>puls, andning, blodtryck</a:t>
            </a:r>
          </a:p>
        </p:txBody>
      </p:sp>
      <p:pic>
        <p:nvPicPr>
          <p:cNvPr id="8" name="Bildobjekt 7">
            <a:extLst>
              <a:ext uri="{FF2B5EF4-FFF2-40B4-BE49-F238E27FC236}">
                <a16:creationId xmlns:a16="http://schemas.microsoft.com/office/drawing/2014/main" id="{A27CA047-15C9-4EFD-B4E0-AFDEFA0E8366}"/>
              </a:ext>
            </a:extLst>
          </p:cNvPr>
          <p:cNvPicPr>
            <a:picLocks noChangeAspect="1"/>
          </p:cNvPicPr>
          <p:nvPr/>
        </p:nvPicPr>
        <p:blipFill rotWithShape="1">
          <a:blip r:embed="rId4"/>
          <a:srcRect l="30667" t="57461" r="35222" b="9841"/>
          <a:stretch/>
        </p:blipFill>
        <p:spPr>
          <a:xfrm>
            <a:off x="5852160" y="4135120"/>
            <a:ext cx="3119120" cy="2092960"/>
          </a:xfrm>
          <a:prstGeom prst="rect">
            <a:avLst/>
          </a:prstGeom>
        </p:spPr>
      </p:pic>
      <p:sp>
        <p:nvSpPr>
          <p:cNvPr id="12" name="textruta 11">
            <a:extLst>
              <a:ext uri="{FF2B5EF4-FFF2-40B4-BE49-F238E27FC236}">
                <a16:creationId xmlns:a16="http://schemas.microsoft.com/office/drawing/2014/main" id="{D6BD4192-09D0-4DE7-8864-9C9E4AD7540F}"/>
              </a:ext>
            </a:extLst>
          </p:cNvPr>
          <p:cNvSpPr txBox="1"/>
          <p:nvPr/>
        </p:nvSpPr>
        <p:spPr>
          <a:xfrm>
            <a:off x="5120640" y="4500880"/>
            <a:ext cx="619760" cy="461665"/>
          </a:xfrm>
          <a:prstGeom prst="rect">
            <a:avLst/>
          </a:prstGeom>
          <a:noFill/>
        </p:spPr>
        <p:txBody>
          <a:bodyPr wrap="square" rtlCol="0">
            <a:spAutoFit/>
          </a:bodyPr>
          <a:lstStyle/>
          <a:p>
            <a:r>
              <a:rPr lang="sv-SE" sz="2400" b="1" dirty="0"/>
              <a:t>1</a:t>
            </a:r>
          </a:p>
        </p:txBody>
      </p:sp>
      <p:sp>
        <p:nvSpPr>
          <p:cNvPr id="13" name="textruta 12">
            <a:extLst>
              <a:ext uri="{FF2B5EF4-FFF2-40B4-BE49-F238E27FC236}">
                <a16:creationId xmlns:a16="http://schemas.microsoft.com/office/drawing/2014/main" id="{E0B27775-31EB-454F-9104-0D7526163CC2}"/>
              </a:ext>
            </a:extLst>
          </p:cNvPr>
          <p:cNvSpPr txBox="1"/>
          <p:nvPr/>
        </p:nvSpPr>
        <p:spPr>
          <a:xfrm>
            <a:off x="7101840" y="4904432"/>
            <a:ext cx="619760" cy="461665"/>
          </a:xfrm>
          <a:prstGeom prst="rect">
            <a:avLst/>
          </a:prstGeom>
          <a:noFill/>
        </p:spPr>
        <p:txBody>
          <a:bodyPr wrap="square" rtlCol="0">
            <a:spAutoFit/>
          </a:bodyPr>
          <a:lstStyle/>
          <a:p>
            <a:r>
              <a:rPr lang="sv-SE" sz="2400" b="1" dirty="0"/>
              <a:t>2</a:t>
            </a:r>
          </a:p>
        </p:txBody>
      </p:sp>
      <p:sp>
        <p:nvSpPr>
          <p:cNvPr id="16" name="textruta 15">
            <a:extLst>
              <a:ext uri="{FF2B5EF4-FFF2-40B4-BE49-F238E27FC236}">
                <a16:creationId xmlns:a16="http://schemas.microsoft.com/office/drawing/2014/main" id="{302D3D95-107A-454E-A72E-0B5883030004}"/>
              </a:ext>
            </a:extLst>
          </p:cNvPr>
          <p:cNvSpPr txBox="1"/>
          <p:nvPr/>
        </p:nvSpPr>
        <p:spPr>
          <a:xfrm>
            <a:off x="7101840" y="1344583"/>
            <a:ext cx="619760" cy="461665"/>
          </a:xfrm>
          <a:prstGeom prst="rect">
            <a:avLst/>
          </a:prstGeom>
          <a:noFill/>
        </p:spPr>
        <p:txBody>
          <a:bodyPr wrap="square" rtlCol="0">
            <a:spAutoFit/>
          </a:bodyPr>
          <a:lstStyle/>
          <a:p>
            <a:r>
              <a:rPr lang="sv-SE" sz="2400" b="1" dirty="0"/>
              <a:t>3</a:t>
            </a:r>
          </a:p>
        </p:txBody>
      </p:sp>
      <p:sp>
        <p:nvSpPr>
          <p:cNvPr id="17" name="textruta 16">
            <a:extLst>
              <a:ext uri="{FF2B5EF4-FFF2-40B4-BE49-F238E27FC236}">
                <a16:creationId xmlns:a16="http://schemas.microsoft.com/office/drawing/2014/main" id="{3B7C1AA5-C321-4E23-983E-A0607FB98761}"/>
              </a:ext>
            </a:extLst>
          </p:cNvPr>
          <p:cNvSpPr txBox="1"/>
          <p:nvPr/>
        </p:nvSpPr>
        <p:spPr>
          <a:xfrm>
            <a:off x="639835" y="6299469"/>
            <a:ext cx="1645599" cy="246221"/>
          </a:xfrm>
          <a:prstGeom prst="rect">
            <a:avLst/>
          </a:prstGeom>
          <a:noFill/>
        </p:spPr>
        <p:txBody>
          <a:bodyPr wrap="square" rtlCol="0">
            <a:spAutoFit/>
          </a:bodyPr>
          <a:lstStyle/>
          <a:p>
            <a:r>
              <a:rPr lang="sv-SE" sz="1000" dirty="0"/>
              <a:t>Illustration: Biorender.com</a:t>
            </a:r>
          </a:p>
        </p:txBody>
      </p:sp>
    </p:spTree>
    <p:extLst>
      <p:ext uri="{BB962C8B-B14F-4D97-AF65-F5344CB8AC3E}">
        <p14:creationId xmlns:p14="http://schemas.microsoft.com/office/powerpoint/2010/main" val="149544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Effect transition="in" filter="fade">
                                      <p:cBhvr>
                                        <p:cTn id="13" dur="500"/>
                                        <p:tgtEl>
                                          <p:spTgt spid="10">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xEl>
                                              <p:pRg st="3" end="3"/>
                                            </p:txEl>
                                          </p:spTgt>
                                        </p:tgtEl>
                                        <p:attrNameLst>
                                          <p:attrName>style.visibility</p:attrName>
                                        </p:attrNameLst>
                                      </p:cBhvr>
                                      <p:to>
                                        <p:strVal val="visible"/>
                                      </p:to>
                                    </p:set>
                                    <p:animEffect transition="in" filter="fade">
                                      <p:cBhvr>
                                        <p:cTn id="18" dur="500"/>
                                        <p:tgtEl>
                                          <p:spTgt spid="10">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ruta 10">
            <a:extLst>
              <a:ext uri="{FF2B5EF4-FFF2-40B4-BE49-F238E27FC236}">
                <a16:creationId xmlns:a16="http://schemas.microsoft.com/office/drawing/2014/main" id="{8215CE11-DA32-4C75-A74A-A080C82615E5}"/>
              </a:ext>
            </a:extLst>
          </p:cNvPr>
          <p:cNvSpPr txBox="1"/>
          <p:nvPr/>
        </p:nvSpPr>
        <p:spPr>
          <a:xfrm>
            <a:off x="6974099" y="467325"/>
            <a:ext cx="5217901" cy="4893647"/>
          </a:xfrm>
          <a:prstGeom prst="rect">
            <a:avLst/>
          </a:prstGeom>
          <a:noFill/>
        </p:spPr>
        <p:txBody>
          <a:bodyPr wrap="square" rtlCol="0">
            <a:spAutoFit/>
          </a:bodyPr>
          <a:lstStyle/>
          <a:p>
            <a:r>
              <a:rPr lang="sv-SE" sz="2400" dirty="0"/>
              <a:t>LÅNGSAMMA VÄGEN </a:t>
            </a:r>
            <a:r>
              <a:rPr lang="sv-SE" sz="2400" b="1" dirty="0"/>
              <a:t>HPA-axeln</a:t>
            </a:r>
          </a:p>
          <a:p>
            <a:pPr marL="342900" indent="-342900">
              <a:buFont typeface="+mj-lt"/>
              <a:buAutoNum type="arabicPeriod"/>
            </a:pPr>
            <a:r>
              <a:rPr lang="sv-SE" sz="2400" dirty="0"/>
              <a:t>Hypotalamus till </a:t>
            </a:r>
            <a:r>
              <a:rPr lang="sv-SE" sz="2400" b="1" dirty="0"/>
              <a:t>hypofysen</a:t>
            </a:r>
            <a:br>
              <a:rPr lang="sv-SE" sz="2400" b="1" dirty="0"/>
            </a:br>
            <a:endParaRPr lang="sv-SE" sz="2400" b="1" dirty="0"/>
          </a:p>
          <a:p>
            <a:pPr marL="342900" indent="-342900">
              <a:buFont typeface="+mj-lt"/>
              <a:buAutoNum type="arabicPeriod"/>
            </a:pPr>
            <a:r>
              <a:rPr lang="sv-SE" sz="2400" b="1" dirty="0"/>
              <a:t>Hypofysen skickar ut hormon till blodet</a:t>
            </a:r>
            <a:br>
              <a:rPr lang="sv-SE" sz="2400" b="1" dirty="0"/>
            </a:br>
            <a:endParaRPr lang="sv-SE" sz="2400" b="1" dirty="0"/>
          </a:p>
          <a:p>
            <a:pPr marL="342900" indent="-342900">
              <a:buFont typeface="+mj-lt"/>
              <a:buAutoNum type="arabicPeriod"/>
            </a:pPr>
            <a:r>
              <a:rPr lang="sv-SE" sz="2400" dirty="0"/>
              <a:t>Hormon når binjurarna via </a:t>
            </a:r>
            <a:r>
              <a:rPr lang="sv-SE" sz="2400" u="sng" dirty="0"/>
              <a:t>blodet</a:t>
            </a:r>
            <a:br>
              <a:rPr lang="sv-SE" sz="2400" u="sng" dirty="0"/>
            </a:br>
            <a:endParaRPr lang="sv-SE" sz="2400" u="sng" dirty="0"/>
          </a:p>
          <a:p>
            <a:pPr marL="342900" indent="-342900">
              <a:buFont typeface="+mj-lt"/>
              <a:buAutoNum type="arabicPeriod"/>
            </a:pPr>
            <a:r>
              <a:rPr lang="sv-SE" sz="2400" dirty="0"/>
              <a:t>Binjurar släpper ut kortisol i blodet</a:t>
            </a:r>
            <a:br>
              <a:rPr lang="sv-SE" sz="2400" dirty="0"/>
            </a:br>
            <a:endParaRPr lang="sv-SE" sz="2400" dirty="0"/>
          </a:p>
          <a:p>
            <a:pPr marL="342900" indent="-342900">
              <a:buFont typeface="+mj-lt"/>
              <a:buAutoNum type="arabicPeriod"/>
            </a:pPr>
            <a:r>
              <a:rPr lang="sv-SE" sz="2400" b="1" dirty="0"/>
              <a:t>Effekt av kortisol: Ökar</a:t>
            </a:r>
            <a:r>
              <a:rPr lang="sv-SE" sz="2400" dirty="0"/>
              <a:t> fokus, energi</a:t>
            </a:r>
          </a:p>
          <a:p>
            <a:endParaRPr lang="sv-SE" sz="2400" dirty="0"/>
          </a:p>
          <a:p>
            <a:r>
              <a:rPr lang="sv-SE" sz="2400" dirty="0"/>
              <a:t>Ger effekt </a:t>
            </a:r>
            <a:r>
              <a:rPr lang="sv-SE" sz="2400" b="1" dirty="0"/>
              <a:t>längre tid </a:t>
            </a:r>
            <a:r>
              <a:rPr lang="sv-SE" sz="2400" dirty="0"/>
              <a:t>än adrenalin</a:t>
            </a:r>
          </a:p>
        </p:txBody>
      </p:sp>
      <p:pic>
        <p:nvPicPr>
          <p:cNvPr id="3" name="Bildobjekt 2">
            <a:extLst>
              <a:ext uri="{FF2B5EF4-FFF2-40B4-BE49-F238E27FC236}">
                <a16:creationId xmlns:a16="http://schemas.microsoft.com/office/drawing/2014/main" id="{918DD8F3-09DD-4B7C-B1CC-471E33245AF7}"/>
              </a:ext>
            </a:extLst>
          </p:cNvPr>
          <p:cNvPicPr>
            <a:picLocks noChangeAspect="1"/>
          </p:cNvPicPr>
          <p:nvPr/>
        </p:nvPicPr>
        <p:blipFill rotWithShape="1">
          <a:blip r:embed="rId3"/>
          <a:srcRect l="59619" b="39754"/>
          <a:stretch/>
        </p:blipFill>
        <p:spPr>
          <a:xfrm>
            <a:off x="1893087" y="0"/>
            <a:ext cx="3692419" cy="3856227"/>
          </a:xfrm>
          <a:prstGeom prst="rect">
            <a:avLst/>
          </a:prstGeom>
        </p:spPr>
      </p:pic>
      <p:pic>
        <p:nvPicPr>
          <p:cNvPr id="5" name="Bildobjekt 4">
            <a:extLst>
              <a:ext uri="{FF2B5EF4-FFF2-40B4-BE49-F238E27FC236}">
                <a16:creationId xmlns:a16="http://schemas.microsoft.com/office/drawing/2014/main" id="{253FCA78-F03D-44B2-B017-32381442E92D}"/>
              </a:ext>
            </a:extLst>
          </p:cNvPr>
          <p:cNvPicPr>
            <a:picLocks noChangeAspect="1"/>
          </p:cNvPicPr>
          <p:nvPr/>
        </p:nvPicPr>
        <p:blipFill rotWithShape="1">
          <a:blip r:embed="rId4"/>
          <a:srcRect l="67760" t="39754" r="14372" b="40164"/>
          <a:stretch/>
        </p:blipFill>
        <p:spPr>
          <a:xfrm>
            <a:off x="2623945" y="2544586"/>
            <a:ext cx="1633928" cy="1285401"/>
          </a:xfrm>
          <a:prstGeom prst="rect">
            <a:avLst/>
          </a:prstGeom>
        </p:spPr>
      </p:pic>
      <p:pic>
        <p:nvPicPr>
          <p:cNvPr id="9" name="Bildobjekt 8">
            <a:extLst>
              <a:ext uri="{FF2B5EF4-FFF2-40B4-BE49-F238E27FC236}">
                <a16:creationId xmlns:a16="http://schemas.microsoft.com/office/drawing/2014/main" id="{2D6253BE-7ED6-47AD-89AF-04B03BABBF9A}"/>
              </a:ext>
            </a:extLst>
          </p:cNvPr>
          <p:cNvPicPr>
            <a:picLocks noChangeAspect="1"/>
          </p:cNvPicPr>
          <p:nvPr/>
        </p:nvPicPr>
        <p:blipFill rotWithShape="1">
          <a:blip r:embed="rId4"/>
          <a:srcRect l="20846" t="67057" r="67351" b="18189"/>
          <a:stretch/>
        </p:blipFill>
        <p:spPr>
          <a:xfrm>
            <a:off x="984355" y="4500715"/>
            <a:ext cx="1079291" cy="944380"/>
          </a:xfrm>
          <a:prstGeom prst="rect">
            <a:avLst/>
          </a:prstGeom>
        </p:spPr>
      </p:pic>
      <p:pic>
        <p:nvPicPr>
          <p:cNvPr id="8" name="Bildobjekt 7">
            <a:extLst>
              <a:ext uri="{FF2B5EF4-FFF2-40B4-BE49-F238E27FC236}">
                <a16:creationId xmlns:a16="http://schemas.microsoft.com/office/drawing/2014/main" id="{A6644518-A0FC-4791-B7E1-B35605F60DD8}"/>
              </a:ext>
            </a:extLst>
          </p:cNvPr>
          <p:cNvPicPr>
            <a:picLocks noChangeAspect="1"/>
          </p:cNvPicPr>
          <p:nvPr/>
        </p:nvPicPr>
        <p:blipFill rotWithShape="1">
          <a:blip r:embed="rId5"/>
          <a:srcRect l="24779" t="50000" r="54555" b="10873"/>
          <a:stretch/>
        </p:blipFill>
        <p:spPr>
          <a:xfrm>
            <a:off x="1391920" y="3429000"/>
            <a:ext cx="1889760" cy="2504440"/>
          </a:xfrm>
          <a:prstGeom prst="rect">
            <a:avLst/>
          </a:prstGeom>
        </p:spPr>
      </p:pic>
      <p:pic>
        <p:nvPicPr>
          <p:cNvPr id="12" name="Bildobjekt 11">
            <a:extLst>
              <a:ext uri="{FF2B5EF4-FFF2-40B4-BE49-F238E27FC236}">
                <a16:creationId xmlns:a16="http://schemas.microsoft.com/office/drawing/2014/main" id="{6D4BC3E3-14D7-48AC-8A5E-7693EF4728C8}"/>
              </a:ext>
            </a:extLst>
          </p:cNvPr>
          <p:cNvPicPr>
            <a:picLocks noChangeAspect="1"/>
          </p:cNvPicPr>
          <p:nvPr/>
        </p:nvPicPr>
        <p:blipFill rotWithShape="1">
          <a:blip r:embed="rId5"/>
          <a:srcRect l="43778" t="50000" r="18000" b="10873"/>
          <a:stretch/>
        </p:blipFill>
        <p:spPr>
          <a:xfrm>
            <a:off x="3281680" y="3469640"/>
            <a:ext cx="3495040" cy="2504440"/>
          </a:xfrm>
          <a:prstGeom prst="rect">
            <a:avLst/>
          </a:prstGeom>
        </p:spPr>
      </p:pic>
      <p:sp>
        <p:nvSpPr>
          <p:cNvPr id="13" name="textruta 12">
            <a:extLst>
              <a:ext uri="{FF2B5EF4-FFF2-40B4-BE49-F238E27FC236}">
                <a16:creationId xmlns:a16="http://schemas.microsoft.com/office/drawing/2014/main" id="{75AAE4F1-60E4-47B1-A629-2814B507F126}"/>
              </a:ext>
            </a:extLst>
          </p:cNvPr>
          <p:cNvSpPr txBox="1"/>
          <p:nvPr/>
        </p:nvSpPr>
        <p:spPr>
          <a:xfrm>
            <a:off x="639835" y="6299469"/>
            <a:ext cx="1645599" cy="246221"/>
          </a:xfrm>
          <a:prstGeom prst="rect">
            <a:avLst/>
          </a:prstGeom>
          <a:noFill/>
        </p:spPr>
        <p:txBody>
          <a:bodyPr wrap="square" rtlCol="0">
            <a:spAutoFit/>
          </a:bodyPr>
          <a:lstStyle/>
          <a:p>
            <a:r>
              <a:rPr lang="sv-SE" sz="1000" dirty="0"/>
              <a:t>Illustration: Biorender.com</a:t>
            </a:r>
          </a:p>
        </p:txBody>
      </p:sp>
    </p:spTree>
    <p:extLst>
      <p:ext uri="{BB962C8B-B14F-4D97-AF65-F5344CB8AC3E}">
        <p14:creationId xmlns:p14="http://schemas.microsoft.com/office/powerpoint/2010/main" val="324762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fade">
                                      <p:cBhvr>
                                        <p:cTn id="10" dur="500"/>
                                        <p:tgtEl>
                                          <p:spTgt spid="11">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fade">
                                      <p:cBhvr>
                                        <p:cTn id="18" dur="500"/>
                                        <p:tgtEl>
                                          <p:spTgt spid="11">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nodeType="with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Effect transition="in" filter="fade">
                                      <p:cBhvr>
                                        <p:cTn id="29" dur="500"/>
                                        <p:tgtEl>
                                          <p:spTgt spid="11">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1">
                                            <p:txEl>
                                              <p:pRg st="5" end="5"/>
                                            </p:txEl>
                                          </p:spTgt>
                                        </p:tgtEl>
                                        <p:attrNameLst>
                                          <p:attrName>style.visibility</p:attrName>
                                        </p:attrNameLst>
                                      </p:cBhvr>
                                      <p:to>
                                        <p:strVal val="visible"/>
                                      </p:to>
                                    </p:set>
                                    <p:animEffect transition="in" filter="fade">
                                      <p:cBhvr>
                                        <p:cTn id="34" dur="500"/>
                                        <p:tgtEl>
                                          <p:spTgt spid="11">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
                                            <p:txEl>
                                              <p:pRg st="7" end="7"/>
                                            </p:txEl>
                                          </p:spTgt>
                                        </p:tgtEl>
                                        <p:attrNameLst>
                                          <p:attrName>style.visibility</p:attrName>
                                        </p:attrNameLst>
                                      </p:cBhvr>
                                      <p:to>
                                        <p:strVal val="visible"/>
                                      </p:to>
                                    </p:set>
                                    <p:animEffect transition="in" filter="fade">
                                      <p:cBhvr>
                                        <p:cTn id="39"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CCA789-F3FF-5583-E608-902ED12B54F5}"/>
              </a:ext>
            </a:extLst>
          </p:cNvPr>
          <p:cNvSpPr>
            <a:spLocks noGrp="1"/>
          </p:cNvSpPr>
          <p:nvPr>
            <p:ph type="title"/>
          </p:nvPr>
        </p:nvSpPr>
        <p:spPr>
          <a:xfrm>
            <a:off x="947738" y="836613"/>
            <a:ext cx="10782065" cy="1127098"/>
          </a:xfrm>
        </p:spPr>
        <p:txBody>
          <a:bodyPr/>
          <a:lstStyle/>
          <a:p>
            <a:r>
              <a:rPr lang="sv-SE" dirty="0"/>
              <a:t>Vad gör våra stresshormoner i kroppen?</a:t>
            </a:r>
          </a:p>
        </p:txBody>
      </p:sp>
      <p:sp>
        <p:nvSpPr>
          <p:cNvPr id="4" name="textruta 3">
            <a:extLst>
              <a:ext uri="{FF2B5EF4-FFF2-40B4-BE49-F238E27FC236}">
                <a16:creationId xmlns:a16="http://schemas.microsoft.com/office/drawing/2014/main" id="{73FA21C0-6B27-E3FF-E6D8-D558B3292D7B}"/>
              </a:ext>
            </a:extLst>
          </p:cNvPr>
          <p:cNvSpPr txBox="1"/>
          <p:nvPr/>
        </p:nvSpPr>
        <p:spPr>
          <a:xfrm>
            <a:off x="434715" y="2058539"/>
            <a:ext cx="3043003" cy="2308324"/>
          </a:xfrm>
          <a:prstGeom prst="rect">
            <a:avLst/>
          </a:prstGeom>
          <a:noFill/>
        </p:spPr>
        <p:txBody>
          <a:bodyPr wrap="square" rtlCol="0">
            <a:spAutoFit/>
          </a:bodyPr>
          <a:lstStyle/>
          <a:p>
            <a:pPr>
              <a:buNone/>
            </a:pPr>
            <a:r>
              <a:rPr lang="sv-SE" b="1" dirty="0"/>
              <a:t>Adrenalin</a:t>
            </a:r>
          </a:p>
          <a:p>
            <a:pPr marL="285750" indent="-285750">
              <a:buFont typeface="Arial" panose="020B0604020202020204" pitchFamily="34" charset="0"/>
              <a:buChar char="•"/>
            </a:pPr>
            <a:r>
              <a:rPr lang="sv-SE" dirty="0"/>
              <a:t>Gör kroppen blixtsnabbt redo att agera</a:t>
            </a:r>
          </a:p>
          <a:p>
            <a:pPr marL="285750" indent="-285750">
              <a:buFont typeface="Arial" panose="020B0604020202020204" pitchFamily="34" charset="0"/>
              <a:buChar char="•"/>
            </a:pPr>
            <a:r>
              <a:rPr lang="sv-SE" dirty="0"/>
              <a:t>Höjer puls och blodtryck</a:t>
            </a:r>
          </a:p>
          <a:p>
            <a:pPr marL="285750" indent="-285750">
              <a:buFont typeface="Arial" panose="020B0604020202020204" pitchFamily="34" charset="0"/>
              <a:buChar char="•"/>
            </a:pPr>
            <a:r>
              <a:rPr lang="sv-SE" dirty="0"/>
              <a:t>Ökar andningen</a:t>
            </a:r>
          </a:p>
          <a:p>
            <a:pPr marL="285750" indent="-285750">
              <a:buFont typeface="Arial" panose="020B0604020202020204" pitchFamily="34" charset="0"/>
              <a:buChar char="•"/>
            </a:pPr>
            <a:r>
              <a:rPr lang="sv-SE" dirty="0"/>
              <a:t>Gör att du svettas</a:t>
            </a:r>
          </a:p>
          <a:p>
            <a:pPr marL="285750" indent="-285750">
              <a:buFont typeface="Arial" panose="020B0604020202020204" pitchFamily="34" charset="0"/>
              <a:buChar char="•"/>
            </a:pPr>
            <a:r>
              <a:rPr lang="sv-SE" dirty="0"/>
              <a:t>Vidgar pupiller (ser bättre)</a:t>
            </a:r>
          </a:p>
          <a:p>
            <a:endParaRPr lang="sv-SE" dirty="0"/>
          </a:p>
        </p:txBody>
      </p:sp>
      <p:sp>
        <p:nvSpPr>
          <p:cNvPr id="5" name="textruta 4">
            <a:extLst>
              <a:ext uri="{FF2B5EF4-FFF2-40B4-BE49-F238E27FC236}">
                <a16:creationId xmlns:a16="http://schemas.microsoft.com/office/drawing/2014/main" id="{00864A66-D424-300A-E150-939CFA1C13DD}"/>
              </a:ext>
            </a:extLst>
          </p:cNvPr>
          <p:cNvSpPr txBox="1"/>
          <p:nvPr/>
        </p:nvSpPr>
        <p:spPr>
          <a:xfrm>
            <a:off x="3990741" y="2067154"/>
            <a:ext cx="3167062" cy="2862322"/>
          </a:xfrm>
          <a:prstGeom prst="rect">
            <a:avLst/>
          </a:prstGeom>
          <a:noFill/>
        </p:spPr>
        <p:txBody>
          <a:bodyPr wrap="square" rtlCol="0">
            <a:spAutoFit/>
          </a:bodyPr>
          <a:lstStyle/>
          <a:p>
            <a:pPr>
              <a:buNone/>
            </a:pPr>
            <a:r>
              <a:rPr lang="sv-SE" b="1" dirty="0"/>
              <a:t>Noradrenalin</a:t>
            </a:r>
          </a:p>
          <a:p>
            <a:pPr marL="285750" indent="-285750">
              <a:buFont typeface="Arial" panose="020B0604020202020204" pitchFamily="34" charset="0"/>
              <a:buChar char="•"/>
            </a:pPr>
            <a:r>
              <a:rPr lang="sv-SE" dirty="0"/>
              <a:t>Påverkar både kroppen och hjärnan</a:t>
            </a:r>
            <a:br>
              <a:rPr lang="sv-SE" dirty="0"/>
            </a:br>
            <a:r>
              <a:rPr lang="sv-SE" dirty="0"/>
              <a:t>Gör dig vaksam och fokuserad</a:t>
            </a:r>
          </a:p>
          <a:p>
            <a:pPr marL="285750" indent="-285750">
              <a:buFont typeface="Arial" panose="020B0604020202020204" pitchFamily="34" charset="0"/>
              <a:buChar char="•"/>
            </a:pPr>
            <a:r>
              <a:rPr lang="sv-SE" dirty="0"/>
              <a:t>Skärper sinnena</a:t>
            </a:r>
          </a:p>
          <a:p>
            <a:pPr marL="285750" indent="-285750">
              <a:buFont typeface="Arial" panose="020B0604020202020204" pitchFamily="34" charset="0"/>
              <a:buChar char="•"/>
            </a:pPr>
            <a:r>
              <a:rPr lang="sv-SE" dirty="0"/>
              <a:t>Påverkar humöret och uppmärksamheten</a:t>
            </a:r>
          </a:p>
          <a:p>
            <a:pPr marL="285750" indent="-285750">
              <a:buFont typeface="Arial" panose="020B0604020202020204" pitchFamily="34" charset="0"/>
              <a:buChar char="•"/>
            </a:pPr>
            <a:r>
              <a:rPr lang="sv-SE" dirty="0"/>
              <a:t>Gör att du reagerar snabbt</a:t>
            </a:r>
          </a:p>
          <a:p>
            <a:endParaRPr lang="sv-SE" dirty="0"/>
          </a:p>
        </p:txBody>
      </p:sp>
      <p:sp>
        <p:nvSpPr>
          <p:cNvPr id="6" name="textruta 5">
            <a:extLst>
              <a:ext uri="{FF2B5EF4-FFF2-40B4-BE49-F238E27FC236}">
                <a16:creationId xmlns:a16="http://schemas.microsoft.com/office/drawing/2014/main" id="{DB8BC816-A519-3F48-287D-8E874AA555EA}"/>
              </a:ext>
            </a:extLst>
          </p:cNvPr>
          <p:cNvSpPr txBox="1"/>
          <p:nvPr/>
        </p:nvSpPr>
        <p:spPr>
          <a:xfrm>
            <a:off x="7480092" y="2058539"/>
            <a:ext cx="4039849" cy="3416320"/>
          </a:xfrm>
          <a:prstGeom prst="rect">
            <a:avLst/>
          </a:prstGeom>
          <a:noFill/>
        </p:spPr>
        <p:txBody>
          <a:bodyPr wrap="square" rtlCol="0">
            <a:spAutoFit/>
          </a:bodyPr>
          <a:lstStyle/>
          <a:p>
            <a:pPr>
              <a:buNone/>
            </a:pPr>
            <a:r>
              <a:rPr lang="sv-SE" b="1" dirty="0"/>
              <a:t>Kortisol</a:t>
            </a:r>
          </a:p>
          <a:p>
            <a:pPr marL="285750" indent="-285750">
              <a:buFont typeface="Arial" panose="020B0604020202020204" pitchFamily="34" charset="0"/>
              <a:buChar char="•"/>
            </a:pPr>
            <a:r>
              <a:rPr lang="sv-SE" dirty="0"/>
              <a:t>Hjälper kroppen att orka med stress över tid</a:t>
            </a:r>
          </a:p>
          <a:p>
            <a:pPr marL="285750" indent="-285750">
              <a:buFont typeface="Arial" panose="020B0604020202020204" pitchFamily="34" charset="0"/>
              <a:buChar char="•"/>
            </a:pPr>
            <a:r>
              <a:rPr lang="sv-SE" dirty="0"/>
              <a:t>Ökar blodsockret (mer energi till hjärnan och muskler)</a:t>
            </a:r>
          </a:p>
          <a:p>
            <a:pPr marL="285750" indent="-285750">
              <a:buFont typeface="Arial" panose="020B0604020202020204" pitchFamily="34" charset="0"/>
              <a:buChar char="•"/>
            </a:pPr>
            <a:r>
              <a:rPr lang="sv-SE" dirty="0"/>
              <a:t>Dämpar smärta och inflammation</a:t>
            </a:r>
          </a:p>
          <a:p>
            <a:pPr marL="285750" indent="-285750">
              <a:buFont typeface="Arial" panose="020B0604020202020204" pitchFamily="34" charset="0"/>
              <a:buChar char="•"/>
            </a:pPr>
            <a:r>
              <a:rPr lang="sv-SE" dirty="0"/>
              <a:t>Påverkar sömn, immunförsvar och känsloreglering</a:t>
            </a:r>
          </a:p>
          <a:p>
            <a:pPr marL="285750" indent="-285750">
              <a:buFont typeface="Arial" panose="020B0604020202020204" pitchFamily="34" charset="0"/>
              <a:buChar char="•"/>
            </a:pPr>
            <a:r>
              <a:rPr lang="sv-SE" dirty="0"/>
              <a:t>Om kortisolnivåerna är höga för länge leder det till trötthet, dålig sömn, sämre immunförsvar</a:t>
            </a:r>
          </a:p>
          <a:p>
            <a:endParaRPr lang="sv-SE" dirty="0"/>
          </a:p>
        </p:txBody>
      </p:sp>
      <p:sp>
        <p:nvSpPr>
          <p:cNvPr id="7" name="Rektangel 6">
            <a:extLst>
              <a:ext uri="{FF2B5EF4-FFF2-40B4-BE49-F238E27FC236}">
                <a16:creationId xmlns:a16="http://schemas.microsoft.com/office/drawing/2014/main" id="{0B62393E-FDD7-4887-A5B3-95BDB44A3AEA}"/>
              </a:ext>
            </a:extLst>
          </p:cNvPr>
          <p:cNvSpPr/>
          <p:nvPr/>
        </p:nvSpPr>
        <p:spPr>
          <a:xfrm>
            <a:off x="302004" y="1887523"/>
            <a:ext cx="6736359" cy="369331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sv-SE"/>
          </a:p>
        </p:txBody>
      </p:sp>
      <p:sp>
        <p:nvSpPr>
          <p:cNvPr id="8" name="Rektangel 7">
            <a:extLst>
              <a:ext uri="{FF2B5EF4-FFF2-40B4-BE49-F238E27FC236}">
                <a16:creationId xmlns:a16="http://schemas.microsoft.com/office/drawing/2014/main" id="{1AE6CC72-8494-4D76-9FF5-5770AF578E39}"/>
              </a:ext>
            </a:extLst>
          </p:cNvPr>
          <p:cNvSpPr/>
          <p:nvPr/>
        </p:nvSpPr>
        <p:spPr>
          <a:xfrm>
            <a:off x="7323589" y="1887523"/>
            <a:ext cx="4566407" cy="369331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F1DC43F-6CDC-40D1-93C0-E91DAC4E4C18}"/>
              </a:ext>
            </a:extLst>
          </p:cNvPr>
          <p:cNvSpPr txBox="1"/>
          <p:nvPr/>
        </p:nvSpPr>
        <p:spPr>
          <a:xfrm>
            <a:off x="2672004" y="1518191"/>
            <a:ext cx="2885812" cy="369332"/>
          </a:xfrm>
          <a:prstGeom prst="rect">
            <a:avLst/>
          </a:prstGeom>
          <a:noFill/>
        </p:spPr>
        <p:txBody>
          <a:bodyPr wrap="square" rtlCol="0">
            <a:spAutoFit/>
          </a:bodyPr>
          <a:lstStyle/>
          <a:p>
            <a:r>
              <a:rPr lang="sv-SE" dirty="0"/>
              <a:t>Snabba vägen</a:t>
            </a:r>
          </a:p>
        </p:txBody>
      </p:sp>
      <p:sp>
        <p:nvSpPr>
          <p:cNvPr id="10" name="textruta 9">
            <a:extLst>
              <a:ext uri="{FF2B5EF4-FFF2-40B4-BE49-F238E27FC236}">
                <a16:creationId xmlns:a16="http://schemas.microsoft.com/office/drawing/2014/main" id="{7E62F1CD-A522-4C52-8D3B-176920639818}"/>
              </a:ext>
            </a:extLst>
          </p:cNvPr>
          <p:cNvSpPr txBox="1"/>
          <p:nvPr/>
        </p:nvSpPr>
        <p:spPr>
          <a:xfrm>
            <a:off x="7572573" y="1518191"/>
            <a:ext cx="2885812" cy="369332"/>
          </a:xfrm>
          <a:prstGeom prst="rect">
            <a:avLst/>
          </a:prstGeom>
          <a:noFill/>
        </p:spPr>
        <p:txBody>
          <a:bodyPr wrap="square" rtlCol="0">
            <a:spAutoFit/>
          </a:bodyPr>
          <a:lstStyle/>
          <a:p>
            <a:r>
              <a:rPr lang="sv-SE" dirty="0"/>
              <a:t>Långsammare vägen</a:t>
            </a:r>
          </a:p>
        </p:txBody>
      </p:sp>
    </p:spTree>
    <p:extLst>
      <p:ext uri="{BB962C8B-B14F-4D97-AF65-F5344CB8AC3E}">
        <p14:creationId xmlns:p14="http://schemas.microsoft.com/office/powerpoint/2010/main" val="187436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8ECACA-FD32-5748-0E0C-93B7F1AD5B9C}"/>
              </a:ext>
            </a:extLst>
          </p:cNvPr>
          <p:cNvSpPr>
            <a:spLocks noGrp="1"/>
          </p:cNvSpPr>
          <p:nvPr>
            <p:ph type="title"/>
          </p:nvPr>
        </p:nvSpPr>
        <p:spPr>
          <a:xfrm>
            <a:off x="793830" y="591032"/>
            <a:ext cx="9472971" cy="716142"/>
          </a:xfrm>
        </p:spPr>
        <p:txBody>
          <a:bodyPr/>
          <a:lstStyle/>
          <a:p>
            <a:r>
              <a:rPr lang="sv-SE" dirty="0"/>
              <a:t>Är det snabba eller långsamma vägen? </a:t>
            </a:r>
          </a:p>
        </p:txBody>
      </p:sp>
      <p:sp>
        <p:nvSpPr>
          <p:cNvPr id="7" name="Pratbubbla: oval 6">
            <a:extLst>
              <a:ext uri="{FF2B5EF4-FFF2-40B4-BE49-F238E27FC236}">
                <a16:creationId xmlns:a16="http://schemas.microsoft.com/office/drawing/2014/main" id="{98336C97-0925-4073-9099-63F8E3838DAC}"/>
              </a:ext>
            </a:extLst>
          </p:cNvPr>
          <p:cNvSpPr/>
          <p:nvPr/>
        </p:nvSpPr>
        <p:spPr>
          <a:xfrm>
            <a:off x="8325144" y="412095"/>
            <a:ext cx="3323689" cy="1505829"/>
          </a:xfrm>
          <a:prstGeom prst="wedgeEllipseCallout">
            <a:avLst>
              <a:gd name="adj1" fmla="val -44518"/>
              <a:gd name="adj2" fmla="val 58076"/>
            </a:avLst>
          </a:prstGeom>
          <a:solidFill>
            <a:srgbClr val="C00000">
              <a:alpha val="50000"/>
            </a:srgb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2400" dirty="0"/>
              <a:t>Se arbetsblad!</a:t>
            </a:r>
          </a:p>
        </p:txBody>
      </p:sp>
      <p:graphicFrame>
        <p:nvGraphicFramePr>
          <p:cNvPr id="3" name="Tabell 3">
            <a:extLst>
              <a:ext uri="{FF2B5EF4-FFF2-40B4-BE49-F238E27FC236}">
                <a16:creationId xmlns:a16="http://schemas.microsoft.com/office/drawing/2014/main" id="{ECE1C6BF-268C-4337-A0F6-BA27A8E4C2D7}"/>
              </a:ext>
            </a:extLst>
          </p:cNvPr>
          <p:cNvGraphicFramePr>
            <a:graphicFrameLocks noGrp="1"/>
          </p:cNvGraphicFramePr>
          <p:nvPr>
            <p:extLst>
              <p:ext uri="{D42A27DB-BD31-4B8C-83A1-F6EECF244321}">
                <p14:modId xmlns:p14="http://schemas.microsoft.com/office/powerpoint/2010/main" val="3576461216"/>
              </p:ext>
            </p:extLst>
          </p:nvPr>
        </p:nvGraphicFramePr>
        <p:xfrm>
          <a:off x="704645" y="2468880"/>
          <a:ext cx="8128000" cy="19202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543163212"/>
                    </a:ext>
                  </a:extLst>
                </a:gridCol>
                <a:gridCol w="2032000">
                  <a:extLst>
                    <a:ext uri="{9D8B030D-6E8A-4147-A177-3AD203B41FA5}">
                      <a16:colId xmlns:a16="http://schemas.microsoft.com/office/drawing/2014/main" val="3293181660"/>
                    </a:ext>
                  </a:extLst>
                </a:gridCol>
                <a:gridCol w="2032000">
                  <a:extLst>
                    <a:ext uri="{9D8B030D-6E8A-4147-A177-3AD203B41FA5}">
                      <a16:colId xmlns:a16="http://schemas.microsoft.com/office/drawing/2014/main" val="2213880576"/>
                    </a:ext>
                  </a:extLst>
                </a:gridCol>
                <a:gridCol w="2032000">
                  <a:extLst>
                    <a:ext uri="{9D8B030D-6E8A-4147-A177-3AD203B41FA5}">
                      <a16:colId xmlns:a16="http://schemas.microsoft.com/office/drawing/2014/main" val="2720118248"/>
                    </a:ext>
                  </a:extLst>
                </a:gridCol>
              </a:tblGrid>
              <a:tr h="370840">
                <a:tc>
                  <a:txBody>
                    <a:bodyPr/>
                    <a:lstStyle/>
                    <a:p>
                      <a:r>
                        <a:rPr lang="sv-SE" dirty="0"/>
                        <a:t>Händelse</a:t>
                      </a:r>
                    </a:p>
                  </a:txBody>
                  <a:tcPr>
                    <a:solidFill>
                      <a:schemeClr val="tx2">
                        <a:lumMod val="65000"/>
                        <a:lumOff val="35000"/>
                      </a:schemeClr>
                    </a:solidFill>
                  </a:tcPr>
                </a:tc>
                <a:tc>
                  <a:txBody>
                    <a:bodyPr/>
                    <a:lstStyle/>
                    <a:p>
                      <a:r>
                        <a:rPr lang="sv-SE" dirty="0"/>
                        <a:t>Snabba vägen</a:t>
                      </a:r>
                    </a:p>
                  </a:txBody>
                  <a:tcPr>
                    <a:solidFill>
                      <a:schemeClr val="tx2">
                        <a:lumMod val="65000"/>
                        <a:lumOff val="35000"/>
                      </a:schemeClr>
                    </a:solidFill>
                  </a:tcPr>
                </a:tc>
                <a:tc>
                  <a:txBody>
                    <a:bodyPr/>
                    <a:lstStyle/>
                    <a:p>
                      <a:r>
                        <a:rPr lang="sv-SE" dirty="0"/>
                        <a:t>Långsamma vägen</a:t>
                      </a:r>
                    </a:p>
                  </a:txBody>
                  <a:tcPr>
                    <a:solidFill>
                      <a:schemeClr val="tx2">
                        <a:lumMod val="65000"/>
                        <a:lumOff val="35000"/>
                      </a:schemeClr>
                    </a:solidFill>
                  </a:tcPr>
                </a:tc>
                <a:tc>
                  <a:txBody>
                    <a:bodyPr/>
                    <a:lstStyle/>
                    <a:p>
                      <a:r>
                        <a:rPr lang="sv-SE" dirty="0"/>
                        <a:t>Vad händer i kroppen?</a:t>
                      </a:r>
                    </a:p>
                  </a:txBody>
                  <a:tcPr>
                    <a:solidFill>
                      <a:schemeClr val="tx2">
                        <a:lumMod val="65000"/>
                        <a:lumOff val="35000"/>
                      </a:schemeClr>
                    </a:solidFill>
                  </a:tcPr>
                </a:tc>
                <a:extLst>
                  <a:ext uri="{0D108BD9-81ED-4DB2-BD59-A6C34878D82A}">
                    <a16:rowId xmlns:a16="http://schemas.microsoft.com/office/drawing/2014/main" val="2539218183"/>
                  </a:ext>
                </a:extLst>
              </a:tr>
              <a:tr h="370840">
                <a:tc>
                  <a:txBody>
                    <a:bodyPr/>
                    <a:lstStyle/>
                    <a:p>
                      <a:r>
                        <a:rPr lang="sv-SE" dirty="0"/>
                        <a:t>Du blir rädd av ett högt ljud</a:t>
                      </a:r>
                    </a:p>
                  </a:txBody>
                  <a:tcPr/>
                </a:tc>
                <a:tc>
                  <a:txBody>
                    <a:bodyPr/>
                    <a:lstStyle/>
                    <a:p>
                      <a:pPr algn="ctr"/>
                      <a:r>
                        <a:rPr lang="sv-SE" dirty="0"/>
                        <a:t>X</a:t>
                      </a:r>
                    </a:p>
                  </a:txBody>
                  <a:tcPr/>
                </a:tc>
                <a:tc>
                  <a:txBody>
                    <a:bodyPr/>
                    <a:lstStyle/>
                    <a:p>
                      <a:endParaRPr lang="sv-SE" dirty="0"/>
                    </a:p>
                  </a:txBody>
                  <a:tcPr/>
                </a:tc>
                <a:tc>
                  <a:txBody>
                    <a:bodyPr/>
                    <a:lstStyle/>
                    <a:p>
                      <a:r>
                        <a:rPr lang="sv-SE" dirty="0"/>
                        <a:t>Hjärtat slår, muskler spänns</a:t>
                      </a:r>
                    </a:p>
                  </a:txBody>
                  <a:tcPr/>
                </a:tc>
                <a:extLst>
                  <a:ext uri="{0D108BD9-81ED-4DB2-BD59-A6C34878D82A}">
                    <a16:rowId xmlns:a16="http://schemas.microsoft.com/office/drawing/2014/main" val="1678917800"/>
                  </a:ext>
                </a:extLst>
              </a:tr>
              <a:tr h="370840">
                <a:tc>
                  <a:txBody>
                    <a:bodyPr/>
                    <a:lstStyle/>
                    <a:p>
                      <a:r>
                        <a:rPr lang="sv-SE" dirty="0"/>
                        <a:t>Du är orolig för ett prov nästa vecka</a:t>
                      </a:r>
                    </a:p>
                  </a:txBody>
                  <a:tcPr/>
                </a:tc>
                <a:tc>
                  <a:txBody>
                    <a:bodyPr/>
                    <a:lstStyle/>
                    <a:p>
                      <a:endParaRPr lang="sv-SE"/>
                    </a:p>
                  </a:txBody>
                  <a:tcPr/>
                </a:tc>
                <a:tc>
                  <a:txBody>
                    <a:bodyPr/>
                    <a:lstStyle/>
                    <a:p>
                      <a:endParaRPr lang="sv-SE" dirty="0"/>
                    </a:p>
                  </a:txBody>
                  <a:tcPr/>
                </a:tc>
                <a:tc>
                  <a:txBody>
                    <a:bodyPr/>
                    <a:lstStyle/>
                    <a:p>
                      <a:endParaRPr lang="sv-SE" dirty="0"/>
                    </a:p>
                  </a:txBody>
                  <a:tcPr/>
                </a:tc>
                <a:extLst>
                  <a:ext uri="{0D108BD9-81ED-4DB2-BD59-A6C34878D82A}">
                    <a16:rowId xmlns:a16="http://schemas.microsoft.com/office/drawing/2014/main" val="3869121594"/>
                  </a:ext>
                </a:extLst>
              </a:tr>
            </a:tbl>
          </a:graphicData>
        </a:graphic>
      </p:graphicFrame>
    </p:spTree>
    <p:extLst>
      <p:ext uri="{BB962C8B-B14F-4D97-AF65-F5344CB8AC3E}">
        <p14:creationId xmlns:p14="http://schemas.microsoft.com/office/powerpoint/2010/main" val="368434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ruta 10">
            <a:extLst>
              <a:ext uri="{FF2B5EF4-FFF2-40B4-BE49-F238E27FC236}">
                <a16:creationId xmlns:a16="http://schemas.microsoft.com/office/drawing/2014/main" id="{B35302B1-CDEC-4677-B4CC-B5179EB4B826}"/>
              </a:ext>
            </a:extLst>
          </p:cNvPr>
          <p:cNvSpPr txBox="1"/>
          <p:nvPr/>
        </p:nvSpPr>
        <p:spPr>
          <a:xfrm>
            <a:off x="1809431" y="1563873"/>
            <a:ext cx="1885875" cy="2308324"/>
          </a:xfrm>
          <a:prstGeom prst="rect">
            <a:avLst/>
          </a:prstGeom>
          <a:noFill/>
        </p:spPr>
        <p:txBody>
          <a:bodyPr wrap="square" rtlCol="0">
            <a:spAutoFit/>
          </a:bodyPr>
          <a:lstStyle/>
          <a:p>
            <a:r>
              <a:rPr lang="sv-SE" dirty="0"/>
              <a:t>FIGHT</a:t>
            </a:r>
          </a:p>
          <a:p>
            <a:r>
              <a:rPr lang="sv-SE" dirty="0"/>
              <a:t>Kämpa</a:t>
            </a:r>
          </a:p>
          <a:p>
            <a:endParaRPr lang="sv-SE" dirty="0"/>
          </a:p>
          <a:p>
            <a:r>
              <a:rPr lang="sv-SE" dirty="0"/>
              <a:t>Konfrontera hotet (det som stressar)</a:t>
            </a:r>
          </a:p>
          <a:p>
            <a:endParaRPr lang="sv-SE" dirty="0"/>
          </a:p>
          <a:p>
            <a:r>
              <a:rPr lang="sv-SE" dirty="0"/>
              <a:t>Höjer energinivån</a:t>
            </a:r>
          </a:p>
          <a:p>
            <a:endParaRPr lang="sv-SE" dirty="0"/>
          </a:p>
        </p:txBody>
      </p:sp>
      <p:sp>
        <p:nvSpPr>
          <p:cNvPr id="12" name="textruta 11">
            <a:extLst>
              <a:ext uri="{FF2B5EF4-FFF2-40B4-BE49-F238E27FC236}">
                <a16:creationId xmlns:a16="http://schemas.microsoft.com/office/drawing/2014/main" id="{8F3F4137-3660-4579-B0D6-C449078BFEE6}"/>
              </a:ext>
            </a:extLst>
          </p:cNvPr>
          <p:cNvSpPr txBox="1"/>
          <p:nvPr/>
        </p:nvSpPr>
        <p:spPr>
          <a:xfrm>
            <a:off x="4273401" y="1563873"/>
            <a:ext cx="2089691" cy="2031325"/>
          </a:xfrm>
          <a:prstGeom prst="rect">
            <a:avLst/>
          </a:prstGeom>
          <a:noFill/>
        </p:spPr>
        <p:txBody>
          <a:bodyPr wrap="square" rtlCol="0">
            <a:spAutoFit/>
          </a:bodyPr>
          <a:lstStyle/>
          <a:p>
            <a:r>
              <a:rPr lang="sv-SE" dirty="0"/>
              <a:t>FLIGHT</a:t>
            </a:r>
          </a:p>
          <a:p>
            <a:r>
              <a:rPr lang="sv-SE" dirty="0"/>
              <a:t>Fly</a:t>
            </a:r>
          </a:p>
          <a:p>
            <a:endParaRPr lang="sv-SE" dirty="0"/>
          </a:p>
          <a:p>
            <a:r>
              <a:rPr lang="sv-SE" dirty="0"/>
              <a:t>Fly undan från hotet</a:t>
            </a:r>
            <a:br>
              <a:rPr lang="sv-SE" dirty="0"/>
            </a:br>
            <a:r>
              <a:rPr lang="sv-SE" dirty="0"/>
              <a:t>(det som stressar)</a:t>
            </a:r>
          </a:p>
          <a:p>
            <a:endParaRPr lang="sv-SE" dirty="0"/>
          </a:p>
          <a:p>
            <a:r>
              <a:rPr lang="sv-SE" dirty="0"/>
              <a:t>Höjer energinivån</a:t>
            </a:r>
          </a:p>
        </p:txBody>
      </p:sp>
      <p:sp>
        <p:nvSpPr>
          <p:cNvPr id="13" name="textruta 12">
            <a:extLst>
              <a:ext uri="{FF2B5EF4-FFF2-40B4-BE49-F238E27FC236}">
                <a16:creationId xmlns:a16="http://schemas.microsoft.com/office/drawing/2014/main" id="{D3B244FE-18F2-4A31-B2EB-04BD361BA307}"/>
              </a:ext>
            </a:extLst>
          </p:cNvPr>
          <p:cNvSpPr txBox="1"/>
          <p:nvPr/>
        </p:nvSpPr>
        <p:spPr>
          <a:xfrm>
            <a:off x="9799073" y="1563873"/>
            <a:ext cx="2163541" cy="2031325"/>
          </a:xfrm>
          <a:prstGeom prst="rect">
            <a:avLst/>
          </a:prstGeom>
          <a:noFill/>
        </p:spPr>
        <p:txBody>
          <a:bodyPr wrap="square" rtlCol="0">
            <a:spAutoFit/>
          </a:bodyPr>
          <a:lstStyle/>
          <a:p>
            <a:r>
              <a:rPr lang="sv-SE" dirty="0"/>
              <a:t>FAWN</a:t>
            </a:r>
          </a:p>
          <a:p>
            <a:r>
              <a:rPr lang="sv-SE" dirty="0"/>
              <a:t>Behaga</a:t>
            </a:r>
          </a:p>
          <a:p>
            <a:endParaRPr lang="sv-SE" dirty="0"/>
          </a:p>
          <a:p>
            <a:r>
              <a:rPr lang="sv-SE" dirty="0"/>
              <a:t>Blidka, lugna</a:t>
            </a:r>
          </a:p>
          <a:p>
            <a:r>
              <a:rPr lang="sv-SE" dirty="0"/>
              <a:t>”Smöra”</a:t>
            </a:r>
          </a:p>
          <a:p>
            <a:endParaRPr lang="sv-SE" dirty="0"/>
          </a:p>
          <a:p>
            <a:r>
              <a:rPr lang="sv-SE" dirty="0"/>
              <a:t>Sänker energinivå</a:t>
            </a:r>
          </a:p>
        </p:txBody>
      </p:sp>
      <p:sp>
        <p:nvSpPr>
          <p:cNvPr id="14" name="textruta 13">
            <a:extLst>
              <a:ext uri="{FF2B5EF4-FFF2-40B4-BE49-F238E27FC236}">
                <a16:creationId xmlns:a16="http://schemas.microsoft.com/office/drawing/2014/main" id="{1DA362AF-7B14-4427-8BAD-C3179797A522}"/>
              </a:ext>
            </a:extLst>
          </p:cNvPr>
          <p:cNvSpPr txBox="1"/>
          <p:nvPr/>
        </p:nvSpPr>
        <p:spPr>
          <a:xfrm>
            <a:off x="7036237" y="1563873"/>
            <a:ext cx="2022921" cy="2031325"/>
          </a:xfrm>
          <a:prstGeom prst="rect">
            <a:avLst/>
          </a:prstGeom>
          <a:noFill/>
        </p:spPr>
        <p:txBody>
          <a:bodyPr wrap="square" rtlCol="0">
            <a:spAutoFit/>
          </a:bodyPr>
          <a:lstStyle/>
          <a:p>
            <a:r>
              <a:rPr lang="sv-SE" dirty="0"/>
              <a:t>FREEZE</a:t>
            </a:r>
          </a:p>
          <a:p>
            <a:r>
              <a:rPr lang="sv-SE" dirty="0"/>
              <a:t>Passiv</a:t>
            </a:r>
          </a:p>
          <a:p>
            <a:endParaRPr lang="sv-SE" dirty="0"/>
          </a:p>
          <a:p>
            <a:r>
              <a:rPr lang="sv-SE" dirty="0"/>
              <a:t>Uthärda hotet</a:t>
            </a:r>
          </a:p>
          <a:p>
            <a:r>
              <a:rPr lang="sv-SE" dirty="0"/>
              <a:t>”Spela död”</a:t>
            </a:r>
          </a:p>
          <a:p>
            <a:endParaRPr lang="sv-SE" dirty="0"/>
          </a:p>
          <a:p>
            <a:r>
              <a:rPr lang="sv-SE" dirty="0"/>
              <a:t>Sänker energinivån</a:t>
            </a:r>
          </a:p>
        </p:txBody>
      </p:sp>
      <p:sp>
        <p:nvSpPr>
          <p:cNvPr id="15" name="textruta 14">
            <a:extLst>
              <a:ext uri="{FF2B5EF4-FFF2-40B4-BE49-F238E27FC236}">
                <a16:creationId xmlns:a16="http://schemas.microsoft.com/office/drawing/2014/main" id="{21A4E060-8CF6-496B-9201-29D1316BF3FF}"/>
              </a:ext>
            </a:extLst>
          </p:cNvPr>
          <p:cNvSpPr txBox="1"/>
          <p:nvPr/>
        </p:nvSpPr>
        <p:spPr>
          <a:xfrm>
            <a:off x="4674823" y="643555"/>
            <a:ext cx="2985426" cy="461665"/>
          </a:xfrm>
          <a:prstGeom prst="rect">
            <a:avLst/>
          </a:prstGeom>
          <a:noFill/>
        </p:spPr>
        <p:txBody>
          <a:bodyPr wrap="square" rtlCol="0">
            <a:spAutoFit/>
          </a:bodyPr>
          <a:lstStyle/>
          <a:p>
            <a:r>
              <a:rPr lang="sv-SE" sz="2400" b="1" dirty="0"/>
              <a:t>Olika </a:t>
            </a:r>
            <a:r>
              <a:rPr lang="sv-SE" sz="2400" b="1" dirty="0" err="1"/>
              <a:t>stressresponser</a:t>
            </a:r>
            <a:endParaRPr lang="sv-SE" sz="2400" b="1" dirty="0"/>
          </a:p>
        </p:txBody>
      </p:sp>
      <p:pic>
        <p:nvPicPr>
          <p:cNvPr id="23" name="Bildobjekt 22">
            <a:extLst>
              <a:ext uri="{FF2B5EF4-FFF2-40B4-BE49-F238E27FC236}">
                <a16:creationId xmlns:a16="http://schemas.microsoft.com/office/drawing/2014/main" id="{77065B0E-917F-4955-8D33-A496F462B574}"/>
              </a:ext>
            </a:extLst>
          </p:cNvPr>
          <p:cNvPicPr>
            <a:picLocks noChangeAspect="1"/>
          </p:cNvPicPr>
          <p:nvPr/>
        </p:nvPicPr>
        <p:blipFill rotWithShape="1">
          <a:blip r:embed="rId3"/>
          <a:srcRect l="32283" t="13196" r="29075" b="3367"/>
          <a:stretch/>
        </p:blipFill>
        <p:spPr>
          <a:xfrm>
            <a:off x="5439727" y="3964948"/>
            <a:ext cx="1846729" cy="2658358"/>
          </a:xfrm>
          <a:prstGeom prst="rect">
            <a:avLst/>
          </a:prstGeom>
        </p:spPr>
      </p:pic>
    </p:spTree>
    <p:extLst>
      <p:ext uri="{BB962C8B-B14F-4D97-AF65-F5344CB8AC3E}">
        <p14:creationId xmlns:p14="http://schemas.microsoft.com/office/powerpoint/2010/main" val="349237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4291137" cy="1200329"/>
          </a:xfrm>
          <a:prstGeom prst="rect">
            <a:avLst/>
          </a:prstGeom>
          <a:noFill/>
        </p:spPr>
        <p:txBody>
          <a:bodyPr wrap="square" rtlCol="0">
            <a:spAutoFit/>
          </a:bodyPr>
          <a:lstStyle/>
          <a:p>
            <a:r>
              <a:rPr lang="sv-SE" sz="3600" dirty="0"/>
              <a:t>Vad händer i kroppen vid stress?</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rgbClr val="990000"/>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t>Coping</a:t>
            </a:r>
            <a:r>
              <a:rPr lang="sv-SE" b="1" dirty="0"/>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Sexualitet</a:t>
            </a:r>
          </a:p>
        </p:txBody>
      </p:sp>
    </p:spTree>
    <p:extLst>
      <p:ext uri="{BB962C8B-B14F-4D97-AF65-F5344CB8AC3E}">
        <p14:creationId xmlns:p14="http://schemas.microsoft.com/office/powerpoint/2010/main" val="507843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18B79B-CD13-43D5-8D33-230B371F505D}"/>
              </a:ext>
            </a:extLst>
          </p:cNvPr>
          <p:cNvSpPr>
            <a:spLocks noGrp="1"/>
          </p:cNvSpPr>
          <p:nvPr>
            <p:ph type="title"/>
          </p:nvPr>
        </p:nvSpPr>
        <p:spPr/>
        <p:txBody>
          <a:bodyPr/>
          <a:lstStyle/>
          <a:p>
            <a:r>
              <a:rPr lang="sv-SE" dirty="0"/>
              <a:t>Hängde du med?</a:t>
            </a:r>
          </a:p>
        </p:txBody>
      </p:sp>
      <p:sp>
        <p:nvSpPr>
          <p:cNvPr id="3" name="Platshållare för innehåll 2">
            <a:extLst>
              <a:ext uri="{FF2B5EF4-FFF2-40B4-BE49-F238E27FC236}">
                <a16:creationId xmlns:a16="http://schemas.microsoft.com/office/drawing/2014/main" id="{D44B5444-1BDC-4F73-B9A6-E933BAED7301}"/>
              </a:ext>
            </a:extLst>
          </p:cNvPr>
          <p:cNvSpPr>
            <a:spLocks noGrp="1"/>
          </p:cNvSpPr>
          <p:nvPr>
            <p:ph sz="quarter" idx="13"/>
          </p:nvPr>
        </p:nvSpPr>
        <p:spPr/>
        <p:txBody>
          <a:bodyPr/>
          <a:lstStyle/>
          <a:p>
            <a:pPr marL="342900" indent="-342900">
              <a:lnSpc>
                <a:spcPct val="150000"/>
              </a:lnSpc>
              <a:buFont typeface="+mj-lt"/>
              <a:buAutoNum type="arabicPeriod"/>
            </a:pPr>
            <a:r>
              <a:rPr lang="sv-SE" dirty="0"/>
              <a:t>Hur känns det i kroppen att ha en stressreaktion?</a:t>
            </a:r>
          </a:p>
          <a:p>
            <a:pPr marL="342900" indent="-342900">
              <a:lnSpc>
                <a:spcPct val="150000"/>
              </a:lnSpc>
              <a:buFont typeface="+mj-lt"/>
              <a:buAutoNum type="arabicPeriod"/>
            </a:pPr>
            <a:r>
              <a:rPr lang="sv-SE" dirty="0"/>
              <a:t>Vilka fördelar finns med att vi kan reagera med en stressreaktion?</a:t>
            </a:r>
          </a:p>
          <a:p>
            <a:pPr marL="342900" indent="-342900">
              <a:lnSpc>
                <a:spcPct val="150000"/>
              </a:lnSpc>
              <a:buFont typeface="+mj-lt"/>
              <a:buAutoNum type="arabicPeriod"/>
            </a:pPr>
            <a:r>
              <a:rPr lang="sv-SE" dirty="0"/>
              <a:t>Hur kan man förklara att vi har automatiska system för att klara av stress ur ett evolutionärt perspektiv?</a:t>
            </a:r>
          </a:p>
          <a:p>
            <a:pPr marL="342900" indent="-342900">
              <a:lnSpc>
                <a:spcPct val="150000"/>
              </a:lnSpc>
              <a:buFont typeface="+mj-lt"/>
              <a:buAutoNum type="arabicPeriod"/>
            </a:pPr>
            <a:r>
              <a:rPr lang="sv-SE" dirty="0"/>
              <a:t>Vad kan vara en </a:t>
            </a:r>
            <a:r>
              <a:rPr lang="sv-SE" dirty="0" err="1"/>
              <a:t>stressor</a:t>
            </a:r>
            <a:r>
              <a:rPr lang="sv-SE" dirty="0"/>
              <a:t>?</a:t>
            </a:r>
          </a:p>
          <a:p>
            <a:pPr marL="342900" indent="-342900">
              <a:lnSpc>
                <a:spcPct val="150000"/>
              </a:lnSpc>
              <a:buFont typeface="+mj-lt"/>
              <a:buAutoNum type="arabicPeriod"/>
            </a:pPr>
            <a:r>
              <a:rPr lang="sv-SE" dirty="0"/>
              <a:t>Vilka nackdelar finns med långvarig stress?</a:t>
            </a:r>
          </a:p>
          <a:p>
            <a:pPr marL="342900" indent="-342900">
              <a:lnSpc>
                <a:spcPct val="150000"/>
              </a:lnSpc>
              <a:buFont typeface="+mj-lt"/>
              <a:buAutoNum type="arabicPeriod"/>
            </a:pPr>
            <a:r>
              <a:rPr lang="sv-SE" dirty="0"/>
              <a:t>Vilka delar i hjärnan är viktiga för att dra igång stressreaktioner som aktiverar och höjer energinivån i kroppen?</a:t>
            </a:r>
          </a:p>
          <a:p>
            <a:pPr marL="342900" indent="-342900">
              <a:lnSpc>
                <a:spcPct val="150000"/>
              </a:lnSpc>
              <a:buFont typeface="+mj-lt"/>
              <a:buAutoNum type="arabicPeriod"/>
            </a:pPr>
            <a:r>
              <a:rPr lang="sv-SE" dirty="0"/>
              <a:t>Vad skiljer det snabba från det långsamma systemet som hypotalamus sätter igång?</a:t>
            </a:r>
          </a:p>
          <a:p>
            <a:pPr marL="342900" indent="-342900">
              <a:lnSpc>
                <a:spcPct val="150000"/>
              </a:lnSpc>
              <a:buFont typeface="+mj-lt"/>
              <a:buAutoNum type="arabicPeriod"/>
            </a:pPr>
            <a:r>
              <a:rPr lang="sv-SE" dirty="0"/>
              <a:t>Ge exempel på en stressrespons som sänker energinivån i kroppen? Kan man förklara hur sådana </a:t>
            </a:r>
            <a:r>
              <a:rPr lang="sv-SE" dirty="0" err="1"/>
              <a:t>stressresponser</a:t>
            </a:r>
            <a:r>
              <a:rPr lang="sv-SE" dirty="0"/>
              <a:t> kan vara fördelaktiga ur ett evolutionärt perspektiv?</a:t>
            </a:r>
          </a:p>
        </p:txBody>
      </p:sp>
    </p:spTree>
    <p:extLst>
      <p:ext uri="{BB962C8B-B14F-4D97-AF65-F5344CB8AC3E}">
        <p14:creationId xmlns:p14="http://schemas.microsoft.com/office/powerpoint/2010/main" val="2992603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Svart penna och penna på vit bakgrund">
            <a:extLst>
              <a:ext uri="{FF2B5EF4-FFF2-40B4-BE49-F238E27FC236}">
                <a16:creationId xmlns:a16="http://schemas.microsoft.com/office/drawing/2014/main" id="{47CCF3EB-FA71-7ED3-F4C6-CB76AAF12CD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334298" y="2"/>
            <a:ext cx="2553356" cy="6858000"/>
          </a:xfrm>
          <a:prstGeom prst="rect">
            <a:avLst/>
          </a:prstGeom>
        </p:spPr>
      </p:pic>
      <p:sp>
        <p:nvSpPr>
          <p:cNvPr id="2" name="Rubrik 1">
            <a:extLst>
              <a:ext uri="{FF2B5EF4-FFF2-40B4-BE49-F238E27FC236}">
                <a16:creationId xmlns:a16="http://schemas.microsoft.com/office/drawing/2014/main" id="{B6B38DC8-D492-0750-2F29-4C6F2BB7BC11}"/>
              </a:ext>
            </a:extLst>
          </p:cNvPr>
          <p:cNvSpPr>
            <a:spLocks noGrp="1"/>
          </p:cNvSpPr>
          <p:nvPr>
            <p:ph type="title"/>
          </p:nvPr>
        </p:nvSpPr>
        <p:spPr>
          <a:xfrm>
            <a:off x="2062066" y="3412671"/>
            <a:ext cx="5225143" cy="1511411"/>
          </a:xfrm>
        </p:spPr>
        <p:txBody>
          <a:bodyPr/>
          <a:lstStyle/>
          <a:p>
            <a:r>
              <a:rPr lang="sv-SE" sz="13800" dirty="0"/>
              <a:t>Prov</a:t>
            </a:r>
            <a:endParaRPr lang="sv-SE" sz="8000" dirty="0"/>
          </a:p>
        </p:txBody>
      </p:sp>
      <p:sp>
        <p:nvSpPr>
          <p:cNvPr id="6" name="Rektangel 5">
            <a:extLst>
              <a:ext uri="{FF2B5EF4-FFF2-40B4-BE49-F238E27FC236}">
                <a16:creationId xmlns:a16="http://schemas.microsoft.com/office/drawing/2014/main" id="{C6169B8F-06F1-405D-BF60-4DDCDEFE0750}"/>
              </a:ext>
            </a:extLst>
          </p:cNvPr>
          <p:cNvSpPr/>
          <p:nvPr/>
        </p:nvSpPr>
        <p:spPr>
          <a:xfrm>
            <a:off x="8703129" y="5094514"/>
            <a:ext cx="3488871" cy="1763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88194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B7777D-2A06-C410-5EB5-78234AF16A56}"/>
              </a:ext>
            </a:extLst>
          </p:cNvPr>
          <p:cNvSpPr>
            <a:spLocks noGrp="1"/>
          </p:cNvSpPr>
          <p:nvPr>
            <p:ph type="title"/>
          </p:nvPr>
        </p:nvSpPr>
        <p:spPr/>
        <p:txBody>
          <a:bodyPr/>
          <a:lstStyle/>
          <a:p>
            <a:endParaRPr lang="sv-SE" dirty="0"/>
          </a:p>
        </p:txBody>
      </p:sp>
      <p:pic>
        <p:nvPicPr>
          <p:cNvPr id="5" name="Bildobjekt 4" descr="Bång körs">
            <a:extLst>
              <a:ext uri="{FF2B5EF4-FFF2-40B4-BE49-F238E27FC236}">
                <a16:creationId xmlns:a16="http://schemas.microsoft.com/office/drawing/2014/main" id="{39CFD1B2-984C-A5A5-9670-B5A61DBC3D83}"/>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0" y="0"/>
            <a:ext cx="12191999" cy="6858000"/>
          </a:xfrm>
          <a:prstGeom prst="rect">
            <a:avLst/>
          </a:prstGeom>
        </p:spPr>
      </p:pic>
      <p:sp>
        <p:nvSpPr>
          <p:cNvPr id="3" name="textruta 2">
            <a:extLst>
              <a:ext uri="{FF2B5EF4-FFF2-40B4-BE49-F238E27FC236}">
                <a16:creationId xmlns:a16="http://schemas.microsoft.com/office/drawing/2014/main" id="{6131D89D-FC20-4682-B4E1-6D0A337D6D86}"/>
              </a:ext>
            </a:extLst>
          </p:cNvPr>
          <p:cNvSpPr txBox="1"/>
          <p:nvPr/>
        </p:nvSpPr>
        <p:spPr>
          <a:xfrm>
            <a:off x="3208184" y="334426"/>
            <a:ext cx="3722915" cy="646331"/>
          </a:xfrm>
          <a:prstGeom prst="rect">
            <a:avLst/>
          </a:prstGeom>
          <a:noFill/>
        </p:spPr>
        <p:txBody>
          <a:bodyPr wrap="square" rtlCol="0">
            <a:spAutoFit/>
          </a:bodyPr>
          <a:lstStyle/>
          <a:p>
            <a:r>
              <a:rPr lang="sv-SE" sz="3600" b="1" dirty="0"/>
              <a:t>Stressreaktion</a:t>
            </a:r>
          </a:p>
        </p:txBody>
      </p:sp>
      <p:sp>
        <p:nvSpPr>
          <p:cNvPr id="4" name="textruta 3">
            <a:extLst>
              <a:ext uri="{FF2B5EF4-FFF2-40B4-BE49-F238E27FC236}">
                <a16:creationId xmlns:a16="http://schemas.microsoft.com/office/drawing/2014/main" id="{7FD8F90E-DD2B-41CC-84BE-DD4133C618E0}"/>
              </a:ext>
            </a:extLst>
          </p:cNvPr>
          <p:cNvSpPr txBox="1"/>
          <p:nvPr/>
        </p:nvSpPr>
        <p:spPr>
          <a:xfrm>
            <a:off x="2808512" y="3199587"/>
            <a:ext cx="5419448" cy="2677656"/>
          </a:xfrm>
          <a:prstGeom prst="rect">
            <a:avLst/>
          </a:prstGeom>
          <a:noFill/>
        </p:spPr>
        <p:txBody>
          <a:bodyPr wrap="square" rtlCol="0">
            <a:spAutoFit/>
          </a:bodyPr>
          <a:lstStyle/>
          <a:p>
            <a:pPr marL="342900" indent="-342900">
              <a:buFont typeface="Arial" panose="020B0604020202020204" pitchFamily="34" charset="0"/>
              <a:buChar char="•"/>
            </a:pPr>
            <a:r>
              <a:rPr lang="sv-SE" sz="2800" dirty="0"/>
              <a:t>Blodtryck och puls ökar</a:t>
            </a:r>
          </a:p>
          <a:p>
            <a:pPr marL="342900" indent="-342900">
              <a:buFont typeface="Arial" panose="020B0604020202020204" pitchFamily="34" charset="0"/>
              <a:buChar char="•"/>
            </a:pPr>
            <a:r>
              <a:rPr lang="sv-SE" sz="2800" dirty="0"/>
              <a:t>Snabbare andning</a:t>
            </a:r>
          </a:p>
          <a:p>
            <a:pPr marL="342900" indent="-342900">
              <a:buFont typeface="Arial" panose="020B0604020202020204" pitchFamily="34" charset="0"/>
              <a:buChar char="•"/>
            </a:pPr>
            <a:r>
              <a:rPr lang="sv-SE" sz="2800" dirty="0"/>
              <a:t>Mer blod till muskler</a:t>
            </a:r>
          </a:p>
          <a:p>
            <a:pPr marL="342900" indent="-342900">
              <a:buFont typeface="Arial" panose="020B0604020202020204" pitchFamily="34" charset="0"/>
              <a:buChar char="•"/>
            </a:pPr>
            <a:r>
              <a:rPr lang="sv-SE" sz="2800" dirty="0"/>
              <a:t>Mindre blod till tarmar</a:t>
            </a:r>
          </a:p>
          <a:p>
            <a:pPr marL="342900" indent="-342900">
              <a:buFont typeface="Arial" panose="020B0604020202020204" pitchFamily="34" charset="0"/>
              <a:buChar char="•"/>
            </a:pPr>
            <a:r>
              <a:rPr lang="sv-SE" sz="2800" dirty="0"/>
              <a:t>Bättre syn – pupiller vidgas</a:t>
            </a:r>
          </a:p>
          <a:p>
            <a:pPr marL="342900" indent="-342900">
              <a:buFont typeface="Arial" panose="020B0604020202020204" pitchFamily="34" charset="0"/>
              <a:buChar char="•"/>
            </a:pPr>
            <a:r>
              <a:rPr lang="sv-SE" sz="2800" dirty="0"/>
              <a:t>Bättre sårläkning - koagulering</a:t>
            </a:r>
          </a:p>
        </p:txBody>
      </p:sp>
      <p:sp>
        <p:nvSpPr>
          <p:cNvPr id="7" name="Pil: höger 6">
            <a:extLst>
              <a:ext uri="{FF2B5EF4-FFF2-40B4-BE49-F238E27FC236}">
                <a16:creationId xmlns:a16="http://schemas.microsoft.com/office/drawing/2014/main" id="{68B39AC4-3BC3-42B9-9A59-D75E50F7CEE8}"/>
              </a:ext>
            </a:extLst>
          </p:cNvPr>
          <p:cNvSpPr/>
          <p:nvPr/>
        </p:nvSpPr>
        <p:spPr>
          <a:xfrm>
            <a:off x="285751" y="2490107"/>
            <a:ext cx="2310492" cy="3825633"/>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sv-SE" sz="2000" dirty="0"/>
              <a:t>NERVSYSTEM &amp;</a:t>
            </a:r>
          </a:p>
          <a:p>
            <a:pPr algn="ctr"/>
            <a:r>
              <a:rPr lang="sv-SE" sz="2000" dirty="0"/>
              <a:t>STRESS-HORMONER</a:t>
            </a:r>
          </a:p>
          <a:p>
            <a:pPr algn="ctr"/>
            <a:endParaRPr lang="sv-SE" sz="2000" dirty="0"/>
          </a:p>
        </p:txBody>
      </p:sp>
    </p:spTree>
    <p:extLst>
      <p:ext uri="{BB962C8B-B14F-4D97-AF65-F5344CB8AC3E}">
        <p14:creationId xmlns:p14="http://schemas.microsoft.com/office/powerpoint/2010/main" val="3080283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AFF10FCC-F40B-7B61-95FC-3254CA05373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6441600" cy="6857990"/>
          </a:xfrm>
          <a:prstGeom prst="rect">
            <a:avLst/>
          </a:prstGeom>
        </p:spPr>
      </p:pic>
      <p:sp>
        <p:nvSpPr>
          <p:cNvPr id="6" name="textruta 5">
            <a:extLst>
              <a:ext uri="{FF2B5EF4-FFF2-40B4-BE49-F238E27FC236}">
                <a16:creationId xmlns:a16="http://schemas.microsoft.com/office/drawing/2014/main" id="{AB964233-5140-A7D5-EA9E-00DFA2E38F39}"/>
              </a:ext>
            </a:extLst>
          </p:cNvPr>
          <p:cNvSpPr txBox="1"/>
          <p:nvPr/>
        </p:nvSpPr>
        <p:spPr>
          <a:xfrm>
            <a:off x="7078704" y="2901936"/>
            <a:ext cx="4432918" cy="446276"/>
          </a:xfrm>
          <a:prstGeom prst="rect">
            <a:avLst/>
          </a:prstGeom>
          <a:solidFill>
            <a:schemeClr val="accent1">
              <a:lumMod val="20000"/>
              <a:lumOff val="80000"/>
            </a:schemeClr>
          </a:solidFill>
        </p:spPr>
        <p:txBody>
          <a:bodyPr wrap="square" rtlCol="0">
            <a:spAutoFit/>
          </a:bodyPr>
          <a:lstStyle/>
          <a:p>
            <a:r>
              <a:rPr lang="sv-SE" sz="2300" b="1" dirty="0"/>
              <a:t>Att känna stress är naturligt</a:t>
            </a:r>
          </a:p>
        </p:txBody>
      </p:sp>
      <p:sp>
        <p:nvSpPr>
          <p:cNvPr id="3" name="textruta 2">
            <a:extLst>
              <a:ext uri="{FF2B5EF4-FFF2-40B4-BE49-F238E27FC236}">
                <a16:creationId xmlns:a16="http://schemas.microsoft.com/office/drawing/2014/main" id="{DCA08AAD-8403-4AD5-B782-DBA4A38797BA}"/>
              </a:ext>
            </a:extLst>
          </p:cNvPr>
          <p:cNvSpPr txBox="1"/>
          <p:nvPr/>
        </p:nvSpPr>
        <p:spPr>
          <a:xfrm>
            <a:off x="169558" y="6479524"/>
            <a:ext cx="1713743" cy="261610"/>
          </a:xfrm>
          <a:prstGeom prst="rect">
            <a:avLst/>
          </a:prstGeom>
          <a:noFill/>
        </p:spPr>
        <p:txBody>
          <a:bodyPr wrap="square" rtlCol="0">
            <a:spAutoFit/>
          </a:bodyPr>
          <a:lstStyle/>
          <a:p>
            <a:r>
              <a:rPr lang="sv-SE" sz="1100" dirty="0">
                <a:solidFill>
                  <a:schemeClr val="bg1"/>
                </a:solidFill>
              </a:rPr>
              <a:t>AI-genererad bild</a:t>
            </a:r>
          </a:p>
        </p:txBody>
      </p:sp>
    </p:spTree>
    <p:extLst>
      <p:ext uri="{BB962C8B-B14F-4D97-AF65-F5344CB8AC3E}">
        <p14:creationId xmlns:p14="http://schemas.microsoft.com/office/powerpoint/2010/main" val="3830846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265F81-CB93-97BD-A38D-070E26F3FC28}"/>
            </a:ext>
          </a:extLst>
        </p:cNvPr>
        <p:cNvGrpSpPr/>
        <p:nvPr/>
      </p:nvGrpSpPr>
      <p:grpSpPr>
        <a:xfrm>
          <a:off x="0" y="0"/>
          <a:ext cx="0" cy="0"/>
          <a:chOff x="0" y="0"/>
          <a:chExt cx="0" cy="0"/>
        </a:xfrm>
      </p:grpSpPr>
      <p:sp>
        <p:nvSpPr>
          <p:cNvPr id="13" name="textruta 12">
            <a:extLst>
              <a:ext uri="{FF2B5EF4-FFF2-40B4-BE49-F238E27FC236}">
                <a16:creationId xmlns:a16="http://schemas.microsoft.com/office/drawing/2014/main" id="{EBF94A0A-A2A6-AB26-CF1D-7EF203F8D74E}"/>
              </a:ext>
            </a:extLst>
          </p:cNvPr>
          <p:cNvSpPr txBox="1"/>
          <p:nvPr/>
        </p:nvSpPr>
        <p:spPr>
          <a:xfrm>
            <a:off x="883158" y="4202500"/>
            <a:ext cx="1938351" cy="369332"/>
          </a:xfrm>
          <a:prstGeom prst="rect">
            <a:avLst/>
          </a:prstGeom>
          <a:noFill/>
        </p:spPr>
        <p:txBody>
          <a:bodyPr wrap="none" rtlCol="0">
            <a:spAutoFit/>
          </a:bodyPr>
          <a:lstStyle/>
          <a:p>
            <a:r>
              <a:rPr lang="sv-SE" dirty="0"/>
              <a:t>En jobbig tanke</a:t>
            </a:r>
          </a:p>
        </p:txBody>
      </p:sp>
      <p:sp>
        <p:nvSpPr>
          <p:cNvPr id="15" name="textruta 14">
            <a:extLst>
              <a:ext uri="{FF2B5EF4-FFF2-40B4-BE49-F238E27FC236}">
                <a16:creationId xmlns:a16="http://schemas.microsoft.com/office/drawing/2014/main" id="{B695C1AB-0446-8DAF-FCA8-4104E8518FC4}"/>
              </a:ext>
            </a:extLst>
          </p:cNvPr>
          <p:cNvSpPr txBox="1"/>
          <p:nvPr/>
        </p:nvSpPr>
        <p:spPr>
          <a:xfrm>
            <a:off x="883728" y="1347376"/>
            <a:ext cx="1818126" cy="369332"/>
          </a:xfrm>
          <a:prstGeom prst="rect">
            <a:avLst/>
          </a:prstGeom>
          <a:noFill/>
        </p:spPr>
        <p:txBody>
          <a:bodyPr wrap="none" rtlCol="0">
            <a:spAutoFit/>
          </a:bodyPr>
          <a:lstStyle/>
          <a:p>
            <a:r>
              <a:rPr lang="sv-SE" dirty="0"/>
              <a:t>En skoluppgift</a:t>
            </a:r>
          </a:p>
        </p:txBody>
      </p:sp>
      <p:sp>
        <p:nvSpPr>
          <p:cNvPr id="16" name="textruta 15">
            <a:extLst>
              <a:ext uri="{FF2B5EF4-FFF2-40B4-BE49-F238E27FC236}">
                <a16:creationId xmlns:a16="http://schemas.microsoft.com/office/drawing/2014/main" id="{50464D78-0B2D-4C48-7B3B-F1731931090C}"/>
              </a:ext>
            </a:extLst>
          </p:cNvPr>
          <p:cNvSpPr txBox="1"/>
          <p:nvPr/>
        </p:nvSpPr>
        <p:spPr>
          <a:xfrm>
            <a:off x="874334" y="3307864"/>
            <a:ext cx="2480166" cy="369332"/>
          </a:xfrm>
          <a:prstGeom prst="rect">
            <a:avLst/>
          </a:prstGeom>
          <a:noFill/>
        </p:spPr>
        <p:txBody>
          <a:bodyPr wrap="none" rtlCol="0">
            <a:spAutoFit/>
          </a:bodyPr>
          <a:lstStyle/>
          <a:p>
            <a:r>
              <a:rPr lang="sv-SE" dirty="0"/>
              <a:t>Hålla i en presentation</a:t>
            </a:r>
          </a:p>
        </p:txBody>
      </p:sp>
      <p:sp>
        <p:nvSpPr>
          <p:cNvPr id="17" name="textruta 16">
            <a:extLst>
              <a:ext uri="{FF2B5EF4-FFF2-40B4-BE49-F238E27FC236}">
                <a16:creationId xmlns:a16="http://schemas.microsoft.com/office/drawing/2014/main" id="{66109650-ADFD-78A4-C165-B4FBE1071264}"/>
              </a:ext>
            </a:extLst>
          </p:cNvPr>
          <p:cNvSpPr txBox="1"/>
          <p:nvPr/>
        </p:nvSpPr>
        <p:spPr>
          <a:xfrm>
            <a:off x="4078313" y="5191356"/>
            <a:ext cx="1676485" cy="369332"/>
          </a:xfrm>
          <a:prstGeom prst="rect">
            <a:avLst/>
          </a:prstGeom>
          <a:noFill/>
        </p:spPr>
        <p:txBody>
          <a:bodyPr wrap="none" rtlCol="0">
            <a:spAutoFit/>
          </a:bodyPr>
          <a:lstStyle/>
          <a:p>
            <a:r>
              <a:rPr lang="sv-SE" dirty="0"/>
              <a:t>Träna en idrott</a:t>
            </a:r>
          </a:p>
        </p:txBody>
      </p:sp>
      <p:sp>
        <p:nvSpPr>
          <p:cNvPr id="19" name="textruta 18">
            <a:extLst>
              <a:ext uri="{FF2B5EF4-FFF2-40B4-BE49-F238E27FC236}">
                <a16:creationId xmlns:a16="http://schemas.microsoft.com/office/drawing/2014/main" id="{49AF10F4-E447-6182-29A3-3C666AC8E36C}"/>
              </a:ext>
            </a:extLst>
          </p:cNvPr>
          <p:cNvSpPr txBox="1"/>
          <p:nvPr/>
        </p:nvSpPr>
        <p:spPr>
          <a:xfrm>
            <a:off x="6863861" y="4252985"/>
            <a:ext cx="2569934" cy="369332"/>
          </a:xfrm>
          <a:prstGeom prst="rect">
            <a:avLst/>
          </a:prstGeom>
          <a:noFill/>
        </p:spPr>
        <p:txBody>
          <a:bodyPr wrap="none" rtlCol="0">
            <a:spAutoFit/>
          </a:bodyPr>
          <a:lstStyle/>
          <a:p>
            <a:r>
              <a:rPr lang="sv-SE" dirty="0"/>
              <a:t>Att vara ensam hemma</a:t>
            </a:r>
          </a:p>
        </p:txBody>
      </p:sp>
      <p:sp>
        <p:nvSpPr>
          <p:cNvPr id="20" name="textruta 19">
            <a:extLst>
              <a:ext uri="{FF2B5EF4-FFF2-40B4-BE49-F238E27FC236}">
                <a16:creationId xmlns:a16="http://schemas.microsoft.com/office/drawing/2014/main" id="{8A5A4C9B-413C-81F3-8286-2DE8A8F4CDF3}"/>
              </a:ext>
            </a:extLst>
          </p:cNvPr>
          <p:cNvSpPr txBox="1"/>
          <p:nvPr/>
        </p:nvSpPr>
        <p:spPr>
          <a:xfrm>
            <a:off x="883158" y="5207195"/>
            <a:ext cx="2238593" cy="369332"/>
          </a:xfrm>
          <a:prstGeom prst="rect">
            <a:avLst/>
          </a:prstGeom>
          <a:noFill/>
        </p:spPr>
        <p:txBody>
          <a:bodyPr wrap="square" rtlCol="0">
            <a:spAutoFit/>
          </a:bodyPr>
          <a:lstStyle/>
          <a:p>
            <a:r>
              <a:rPr lang="sv-SE" dirty="0"/>
              <a:t>Att inte ha en vän</a:t>
            </a:r>
          </a:p>
        </p:txBody>
      </p:sp>
      <p:sp>
        <p:nvSpPr>
          <p:cNvPr id="21" name="textruta 20">
            <a:extLst>
              <a:ext uri="{FF2B5EF4-FFF2-40B4-BE49-F238E27FC236}">
                <a16:creationId xmlns:a16="http://schemas.microsoft.com/office/drawing/2014/main" id="{672AB0C6-818C-C22F-5A45-8BA4FBD11F59}"/>
              </a:ext>
            </a:extLst>
          </p:cNvPr>
          <p:cNvSpPr txBox="1"/>
          <p:nvPr/>
        </p:nvSpPr>
        <p:spPr>
          <a:xfrm>
            <a:off x="6904646" y="6051976"/>
            <a:ext cx="692818" cy="369332"/>
          </a:xfrm>
          <a:prstGeom prst="rect">
            <a:avLst/>
          </a:prstGeom>
          <a:noFill/>
        </p:spPr>
        <p:txBody>
          <a:bodyPr wrap="none" rtlCol="0">
            <a:spAutoFit/>
          </a:bodyPr>
          <a:lstStyle/>
          <a:p>
            <a:r>
              <a:rPr lang="sv-SE" dirty="0"/>
              <a:t>Bråk</a:t>
            </a:r>
          </a:p>
        </p:txBody>
      </p:sp>
      <p:sp>
        <p:nvSpPr>
          <p:cNvPr id="30" name="textruta 29">
            <a:extLst>
              <a:ext uri="{FF2B5EF4-FFF2-40B4-BE49-F238E27FC236}">
                <a16:creationId xmlns:a16="http://schemas.microsoft.com/office/drawing/2014/main" id="{878B2C69-F35C-474C-1159-877A8B969A76}"/>
              </a:ext>
            </a:extLst>
          </p:cNvPr>
          <p:cNvSpPr txBox="1"/>
          <p:nvPr/>
        </p:nvSpPr>
        <p:spPr>
          <a:xfrm>
            <a:off x="6907113" y="2312646"/>
            <a:ext cx="4939173" cy="369332"/>
          </a:xfrm>
          <a:prstGeom prst="rect">
            <a:avLst/>
          </a:prstGeom>
          <a:noFill/>
        </p:spPr>
        <p:txBody>
          <a:bodyPr wrap="none" rtlCol="0">
            <a:spAutoFit/>
          </a:bodyPr>
          <a:lstStyle/>
          <a:p>
            <a:r>
              <a:rPr lang="sv-SE" dirty="0"/>
              <a:t>Att åka berg-och-dalbana på ett nöjesfält</a:t>
            </a:r>
          </a:p>
        </p:txBody>
      </p:sp>
      <p:sp>
        <p:nvSpPr>
          <p:cNvPr id="31" name="textruta 30">
            <a:extLst>
              <a:ext uri="{FF2B5EF4-FFF2-40B4-BE49-F238E27FC236}">
                <a16:creationId xmlns:a16="http://schemas.microsoft.com/office/drawing/2014/main" id="{6EE399DC-CEC2-6C89-3706-731BBBA512EE}"/>
              </a:ext>
            </a:extLst>
          </p:cNvPr>
          <p:cNvSpPr txBox="1"/>
          <p:nvPr/>
        </p:nvSpPr>
        <p:spPr>
          <a:xfrm>
            <a:off x="4078313" y="6051976"/>
            <a:ext cx="2196435" cy="369332"/>
          </a:xfrm>
          <a:prstGeom prst="rect">
            <a:avLst/>
          </a:prstGeom>
          <a:noFill/>
        </p:spPr>
        <p:txBody>
          <a:bodyPr wrap="none" rtlCol="0">
            <a:spAutoFit/>
          </a:bodyPr>
          <a:lstStyle/>
          <a:p>
            <a:r>
              <a:rPr lang="sv-SE" dirty="0"/>
              <a:t>Bli sen till bussen</a:t>
            </a:r>
          </a:p>
        </p:txBody>
      </p:sp>
      <p:pic>
        <p:nvPicPr>
          <p:cNvPr id="4" name="Bild 3" descr="Monster med hel fyllning">
            <a:extLst>
              <a:ext uri="{FF2B5EF4-FFF2-40B4-BE49-F238E27FC236}">
                <a16:creationId xmlns:a16="http://schemas.microsoft.com/office/drawing/2014/main" id="{EBD94DE2-6B09-106A-103D-F88AE1A5A3E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538595" y="2735651"/>
            <a:ext cx="1160584" cy="1160584"/>
          </a:xfrm>
          <a:prstGeom prst="rect">
            <a:avLst/>
          </a:prstGeom>
        </p:spPr>
      </p:pic>
      <p:pic>
        <p:nvPicPr>
          <p:cNvPr id="6" name="Bild 5" descr="Monster med hel fyllning">
            <a:extLst>
              <a:ext uri="{FF2B5EF4-FFF2-40B4-BE49-F238E27FC236}">
                <a16:creationId xmlns:a16="http://schemas.microsoft.com/office/drawing/2014/main" id="{9B3EAB5F-CD29-5F4D-5E32-C9A3E663AAAB}"/>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002290" y="2750840"/>
            <a:ext cx="1160584" cy="1160584"/>
          </a:xfrm>
          <a:prstGeom prst="rect">
            <a:avLst/>
          </a:prstGeom>
        </p:spPr>
      </p:pic>
      <p:sp>
        <p:nvSpPr>
          <p:cNvPr id="9" name="textruta 8">
            <a:extLst>
              <a:ext uri="{FF2B5EF4-FFF2-40B4-BE49-F238E27FC236}">
                <a16:creationId xmlns:a16="http://schemas.microsoft.com/office/drawing/2014/main" id="{BA28467C-CFC7-105E-C2DF-E76510A5D0AF}"/>
              </a:ext>
            </a:extLst>
          </p:cNvPr>
          <p:cNvSpPr txBox="1"/>
          <p:nvPr/>
        </p:nvSpPr>
        <p:spPr>
          <a:xfrm>
            <a:off x="883158" y="2327620"/>
            <a:ext cx="1737976" cy="369332"/>
          </a:xfrm>
          <a:prstGeom prst="rect">
            <a:avLst/>
          </a:prstGeom>
          <a:noFill/>
        </p:spPr>
        <p:txBody>
          <a:bodyPr wrap="none" rtlCol="0">
            <a:spAutoFit/>
          </a:bodyPr>
          <a:lstStyle/>
          <a:p>
            <a:r>
              <a:rPr lang="sv-SE" dirty="0"/>
              <a:t>Att gå på fest</a:t>
            </a:r>
          </a:p>
        </p:txBody>
      </p:sp>
      <p:sp>
        <p:nvSpPr>
          <p:cNvPr id="10" name="textruta 9">
            <a:extLst>
              <a:ext uri="{FF2B5EF4-FFF2-40B4-BE49-F238E27FC236}">
                <a16:creationId xmlns:a16="http://schemas.microsoft.com/office/drawing/2014/main" id="{24974C0E-AC03-9A5F-CC8A-8DB7287039E1}"/>
              </a:ext>
            </a:extLst>
          </p:cNvPr>
          <p:cNvSpPr txBox="1"/>
          <p:nvPr/>
        </p:nvSpPr>
        <p:spPr>
          <a:xfrm>
            <a:off x="6863861" y="3307864"/>
            <a:ext cx="3453189" cy="369332"/>
          </a:xfrm>
          <a:prstGeom prst="rect">
            <a:avLst/>
          </a:prstGeom>
          <a:noFill/>
        </p:spPr>
        <p:txBody>
          <a:bodyPr wrap="none" rtlCol="0">
            <a:spAutoFit/>
          </a:bodyPr>
          <a:lstStyle/>
          <a:p>
            <a:r>
              <a:rPr lang="sv-SE" dirty="0"/>
              <a:t>Att träffa någon man är kär i</a:t>
            </a:r>
          </a:p>
        </p:txBody>
      </p:sp>
      <p:sp>
        <p:nvSpPr>
          <p:cNvPr id="14" name="textruta 13">
            <a:extLst>
              <a:ext uri="{FF2B5EF4-FFF2-40B4-BE49-F238E27FC236}">
                <a16:creationId xmlns:a16="http://schemas.microsoft.com/office/drawing/2014/main" id="{1D3E57D7-14D1-8918-0CE8-5B927B20D9F0}"/>
              </a:ext>
            </a:extLst>
          </p:cNvPr>
          <p:cNvSpPr txBox="1"/>
          <p:nvPr/>
        </p:nvSpPr>
        <p:spPr>
          <a:xfrm>
            <a:off x="6904646" y="5191356"/>
            <a:ext cx="2071401" cy="369332"/>
          </a:xfrm>
          <a:prstGeom prst="rect">
            <a:avLst/>
          </a:prstGeom>
          <a:noFill/>
        </p:spPr>
        <p:txBody>
          <a:bodyPr wrap="none" rtlCol="0">
            <a:spAutoFit/>
          </a:bodyPr>
          <a:lstStyle/>
          <a:p>
            <a:r>
              <a:rPr lang="sv-SE" dirty="0"/>
              <a:t>En plötslig smäll</a:t>
            </a:r>
          </a:p>
        </p:txBody>
      </p:sp>
      <p:sp>
        <p:nvSpPr>
          <p:cNvPr id="18" name="Rubrik 1">
            <a:extLst>
              <a:ext uri="{FF2B5EF4-FFF2-40B4-BE49-F238E27FC236}">
                <a16:creationId xmlns:a16="http://schemas.microsoft.com/office/drawing/2014/main" id="{E4D7C064-4B8F-DC27-0D94-16B356C25FB8}"/>
              </a:ext>
            </a:extLst>
          </p:cNvPr>
          <p:cNvSpPr txBox="1">
            <a:spLocks/>
          </p:cNvSpPr>
          <p:nvPr/>
        </p:nvSpPr>
        <p:spPr>
          <a:xfrm>
            <a:off x="883158" y="394829"/>
            <a:ext cx="2362659" cy="716142"/>
          </a:xfrm>
          <a:prstGeom prst="rect">
            <a:avLst/>
          </a:prstGeom>
        </p:spPr>
        <p:txBody>
          <a:bodyPr/>
          <a:lstStyle>
            <a:lvl1pPr algn="l" defTabSz="914400" rtl="0" eaLnBrk="1" latinLnBrk="0" hangingPunct="1">
              <a:lnSpc>
                <a:spcPts val="3840"/>
              </a:lnSpc>
              <a:spcBef>
                <a:spcPct val="0"/>
              </a:spcBef>
              <a:buNone/>
              <a:defRPr sz="3200" kern="1200" baseline="0">
                <a:solidFill>
                  <a:schemeClr val="tx1"/>
                </a:solidFill>
                <a:latin typeface="+mj-lt"/>
                <a:ea typeface="+mj-ea"/>
                <a:cs typeface="+mj-cs"/>
              </a:defRPr>
            </a:lvl1pPr>
          </a:lstStyle>
          <a:p>
            <a:r>
              <a:rPr lang="sv-SE" b="1" dirty="0" err="1"/>
              <a:t>Stressorer</a:t>
            </a:r>
            <a:endParaRPr lang="sv-SE" dirty="0"/>
          </a:p>
        </p:txBody>
      </p:sp>
      <p:sp>
        <p:nvSpPr>
          <p:cNvPr id="22" name="textruta 21">
            <a:extLst>
              <a:ext uri="{FF2B5EF4-FFF2-40B4-BE49-F238E27FC236}">
                <a16:creationId xmlns:a16="http://schemas.microsoft.com/office/drawing/2014/main" id="{30407F8C-5698-4A70-A992-F095D32A5C94}"/>
              </a:ext>
            </a:extLst>
          </p:cNvPr>
          <p:cNvSpPr txBox="1"/>
          <p:nvPr/>
        </p:nvSpPr>
        <p:spPr>
          <a:xfrm>
            <a:off x="883158" y="6052796"/>
            <a:ext cx="1018227" cy="369332"/>
          </a:xfrm>
          <a:prstGeom prst="rect">
            <a:avLst/>
          </a:prstGeom>
          <a:noFill/>
        </p:spPr>
        <p:txBody>
          <a:bodyPr wrap="none" rtlCol="0">
            <a:spAutoFit/>
          </a:bodyPr>
          <a:lstStyle/>
          <a:p>
            <a:r>
              <a:rPr lang="sv-SE" dirty="0"/>
              <a:t>Att tävla</a:t>
            </a:r>
          </a:p>
        </p:txBody>
      </p:sp>
      <p:sp>
        <p:nvSpPr>
          <p:cNvPr id="23" name="textruta 22">
            <a:extLst>
              <a:ext uri="{FF2B5EF4-FFF2-40B4-BE49-F238E27FC236}">
                <a16:creationId xmlns:a16="http://schemas.microsoft.com/office/drawing/2014/main" id="{EBF4D6E7-8472-4DD9-9646-AA5FB08DBAA3}"/>
              </a:ext>
            </a:extLst>
          </p:cNvPr>
          <p:cNvSpPr txBox="1"/>
          <p:nvPr/>
        </p:nvSpPr>
        <p:spPr>
          <a:xfrm>
            <a:off x="4078313" y="4252985"/>
            <a:ext cx="2238593" cy="369332"/>
          </a:xfrm>
          <a:prstGeom prst="rect">
            <a:avLst/>
          </a:prstGeom>
          <a:noFill/>
        </p:spPr>
        <p:txBody>
          <a:bodyPr wrap="square" rtlCol="0">
            <a:spAutoFit/>
          </a:bodyPr>
          <a:lstStyle/>
          <a:p>
            <a:r>
              <a:rPr lang="sv-SE" dirty="0"/>
              <a:t>Att vänta på ett tåg </a:t>
            </a:r>
          </a:p>
        </p:txBody>
      </p:sp>
      <p:sp>
        <p:nvSpPr>
          <p:cNvPr id="3" name="Tankebubbla: moln 2">
            <a:extLst>
              <a:ext uri="{FF2B5EF4-FFF2-40B4-BE49-F238E27FC236}">
                <a16:creationId xmlns:a16="http://schemas.microsoft.com/office/drawing/2014/main" id="{4CFC7780-1075-4D00-8F90-D1812DC7A465}"/>
              </a:ext>
            </a:extLst>
          </p:cNvPr>
          <p:cNvSpPr/>
          <p:nvPr/>
        </p:nvSpPr>
        <p:spPr>
          <a:xfrm>
            <a:off x="4311607" y="435872"/>
            <a:ext cx="3766601" cy="1550374"/>
          </a:xfrm>
          <a:prstGeom prst="cloudCallout">
            <a:avLst>
              <a:gd name="adj1" fmla="val -32248"/>
              <a:gd name="adj2" fmla="val 82030"/>
            </a:avLst>
          </a:prstGeom>
        </p:spPr>
        <p:style>
          <a:lnRef idx="3">
            <a:schemeClr val="lt1"/>
          </a:lnRef>
          <a:fillRef idx="1">
            <a:schemeClr val="dk1"/>
          </a:fillRef>
          <a:effectRef idx="1">
            <a:schemeClr val="dk1"/>
          </a:effectRef>
          <a:fontRef idx="minor">
            <a:schemeClr val="lt1"/>
          </a:fontRef>
        </p:style>
        <p:txBody>
          <a:bodyPr rtlCol="0" anchor="ctr"/>
          <a:lstStyle/>
          <a:p>
            <a:pPr algn="ctr"/>
            <a:r>
              <a:rPr lang="sv-SE" sz="2000" dirty="0"/>
              <a:t>Men det som stressar dig kanske inte stressar mig?</a:t>
            </a:r>
          </a:p>
        </p:txBody>
      </p:sp>
      <p:sp>
        <p:nvSpPr>
          <p:cNvPr id="24" name="textruta 23">
            <a:extLst>
              <a:ext uri="{FF2B5EF4-FFF2-40B4-BE49-F238E27FC236}">
                <a16:creationId xmlns:a16="http://schemas.microsoft.com/office/drawing/2014/main" id="{27688486-CBDE-4D50-9289-2CF590C6DA6B}"/>
              </a:ext>
            </a:extLst>
          </p:cNvPr>
          <p:cNvSpPr txBox="1"/>
          <p:nvPr/>
        </p:nvSpPr>
        <p:spPr>
          <a:xfrm>
            <a:off x="8505696" y="1282505"/>
            <a:ext cx="1889043" cy="369332"/>
          </a:xfrm>
          <a:prstGeom prst="rect">
            <a:avLst/>
          </a:prstGeom>
          <a:noFill/>
        </p:spPr>
        <p:txBody>
          <a:bodyPr wrap="none" rtlCol="0">
            <a:spAutoFit/>
          </a:bodyPr>
          <a:lstStyle/>
          <a:p>
            <a:r>
              <a:rPr lang="sv-SE" dirty="0"/>
              <a:t>Titta på skräckfilm</a:t>
            </a:r>
          </a:p>
        </p:txBody>
      </p:sp>
      <p:sp>
        <p:nvSpPr>
          <p:cNvPr id="25" name="textruta 24">
            <a:extLst>
              <a:ext uri="{FF2B5EF4-FFF2-40B4-BE49-F238E27FC236}">
                <a16:creationId xmlns:a16="http://schemas.microsoft.com/office/drawing/2014/main" id="{88653766-55CA-4FE4-8895-1661C7E07ADA}"/>
              </a:ext>
            </a:extLst>
          </p:cNvPr>
          <p:cNvSpPr txBox="1"/>
          <p:nvPr/>
        </p:nvSpPr>
        <p:spPr>
          <a:xfrm>
            <a:off x="10120599" y="4252985"/>
            <a:ext cx="1175386" cy="369332"/>
          </a:xfrm>
          <a:prstGeom prst="rect">
            <a:avLst/>
          </a:prstGeom>
          <a:noFill/>
        </p:spPr>
        <p:txBody>
          <a:bodyPr wrap="none" rtlCol="0">
            <a:spAutoFit/>
          </a:bodyPr>
          <a:lstStyle/>
          <a:p>
            <a:r>
              <a:rPr lang="sv-SE" dirty="0"/>
              <a:t>Vaccineras</a:t>
            </a:r>
          </a:p>
        </p:txBody>
      </p:sp>
      <p:sp>
        <p:nvSpPr>
          <p:cNvPr id="26" name="textruta 25">
            <a:extLst>
              <a:ext uri="{FF2B5EF4-FFF2-40B4-BE49-F238E27FC236}">
                <a16:creationId xmlns:a16="http://schemas.microsoft.com/office/drawing/2014/main" id="{C7DFD3CF-EDB9-45D4-9B10-7142FDC41029}"/>
              </a:ext>
            </a:extLst>
          </p:cNvPr>
          <p:cNvSpPr txBox="1"/>
          <p:nvPr/>
        </p:nvSpPr>
        <p:spPr>
          <a:xfrm>
            <a:off x="10120599" y="3331132"/>
            <a:ext cx="1640642" cy="369332"/>
          </a:xfrm>
          <a:prstGeom prst="rect">
            <a:avLst/>
          </a:prstGeom>
          <a:noFill/>
        </p:spPr>
        <p:txBody>
          <a:bodyPr wrap="none" rtlCol="0">
            <a:spAutoFit/>
          </a:bodyPr>
          <a:lstStyle/>
          <a:p>
            <a:r>
              <a:rPr lang="sv-SE" dirty="0"/>
              <a:t>Tandläkarbesök</a:t>
            </a:r>
          </a:p>
        </p:txBody>
      </p:sp>
    </p:spTree>
    <p:extLst>
      <p:ext uri="{BB962C8B-B14F-4D97-AF65-F5344CB8AC3E}">
        <p14:creationId xmlns:p14="http://schemas.microsoft.com/office/powerpoint/2010/main" val="55595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DBD1E0E1-5AAB-46FB-A875-ED47A8294FE2}"/>
              </a:ext>
            </a:extLst>
          </p:cNvPr>
          <p:cNvGraphicFramePr>
            <a:graphicFrameLocks/>
          </p:cNvGraphicFramePr>
          <p:nvPr>
            <p:extLst>
              <p:ext uri="{D42A27DB-BD31-4B8C-83A1-F6EECF244321}">
                <p14:modId xmlns:p14="http://schemas.microsoft.com/office/powerpoint/2010/main" val="372223579"/>
              </p:ext>
            </p:extLst>
          </p:nvPr>
        </p:nvGraphicFramePr>
        <p:xfrm>
          <a:off x="647953" y="3179205"/>
          <a:ext cx="7546501" cy="355919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ruta 3">
            <a:extLst>
              <a:ext uri="{FF2B5EF4-FFF2-40B4-BE49-F238E27FC236}">
                <a16:creationId xmlns:a16="http://schemas.microsoft.com/office/drawing/2014/main" id="{C56BCBF2-D2BB-4EDE-8F33-B09005A58640}"/>
              </a:ext>
            </a:extLst>
          </p:cNvPr>
          <p:cNvSpPr txBox="1"/>
          <p:nvPr/>
        </p:nvSpPr>
        <p:spPr>
          <a:xfrm>
            <a:off x="6410228" y="272503"/>
            <a:ext cx="4925910" cy="646331"/>
          </a:xfrm>
          <a:prstGeom prst="rect">
            <a:avLst/>
          </a:prstGeom>
          <a:noFill/>
        </p:spPr>
        <p:txBody>
          <a:bodyPr wrap="square" rtlCol="0">
            <a:spAutoFit/>
          </a:bodyPr>
          <a:lstStyle/>
          <a:p>
            <a:r>
              <a:rPr lang="sv-SE" dirty="0"/>
              <a:t>Enkätsvar från totalt över 17 000 personer (2024)</a:t>
            </a:r>
          </a:p>
          <a:p>
            <a:endParaRPr lang="sv-SE" dirty="0"/>
          </a:p>
        </p:txBody>
      </p:sp>
      <p:graphicFrame>
        <p:nvGraphicFramePr>
          <p:cNvPr id="6" name="Tabell 5">
            <a:extLst>
              <a:ext uri="{FF2B5EF4-FFF2-40B4-BE49-F238E27FC236}">
                <a16:creationId xmlns:a16="http://schemas.microsoft.com/office/drawing/2014/main" id="{5333992B-1D0B-441F-AB4B-0885A9E6CCA4}"/>
              </a:ext>
            </a:extLst>
          </p:cNvPr>
          <p:cNvGraphicFramePr>
            <a:graphicFrameLocks noGrp="1"/>
          </p:cNvGraphicFramePr>
          <p:nvPr>
            <p:extLst>
              <p:ext uri="{D42A27DB-BD31-4B8C-83A1-F6EECF244321}">
                <p14:modId xmlns:p14="http://schemas.microsoft.com/office/powerpoint/2010/main" val="3631223749"/>
              </p:ext>
            </p:extLst>
          </p:nvPr>
        </p:nvGraphicFramePr>
        <p:xfrm>
          <a:off x="963852" y="598454"/>
          <a:ext cx="10264296" cy="2243361"/>
        </p:xfrm>
        <a:graphic>
          <a:graphicData uri="http://schemas.openxmlformats.org/drawingml/2006/table">
            <a:tbl>
              <a:tblPr>
                <a:tableStyleId>{5C22544A-7EE6-4342-B048-85BDC9FD1C3A}</a:tableStyleId>
              </a:tblPr>
              <a:tblGrid>
                <a:gridCol w="1017345">
                  <a:extLst>
                    <a:ext uri="{9D8B030D-6E8A-4147-A177-3AD203B41FA5}">
                      <a16:colId xmlns:a16="http://schemas.microsoft.com/office/drawing/2014/main" val="3080808964"/>
                    </a:ext>
                  </a:extLst>
                </a:gridCol>
                <a:gridCol w="896337">
                  <a:extLst>
                    <a:ext uri="{9D8B030D-6E8A-4147-A177-3AD203B41FA5}">
                      <a16:colId xmlns:a16="http://schemas.microsoft.com/office/drawing/2014/main" val="2072054021"/>
                    </a:ext>
                  </a:extLst>
                </a:gridCol>
                <a:gridCol w="927846">
                  <a:extLst>
                    <a:ext uri="{9D8B030D-6E8A-4147-A177-3AD203B41FA5}">
                      <a16:colId xmlns:a16="http://schemas.microsoft.com/office/drawing/2014/main" val="2494217122"/>
                    </a:ext>
                  </a:extLst>
                </a:gridCol>
                <a:gridCol w="927846">
                  <a:extLst>
                    <a:ext uri="{9D8B030D-6E8A-4147-A177-3AD203B41FA5}">
                      <a16:colId xmlns:a16="http://schemas.microsoft.com/office/drawing/2014/main" val="2424793693"/>
                    </a:ext>
                  </a:extLst>
                </a:gridCol>
                <a:gridCol w="927846">
                  <a:extLst>
                    <a:ext uri="{9D8B030D-6E8A-4147-A177-3AD203B41FA5}">
                      <a16:colId xmlns:a16="http://schemas.microsoft.com/office/drawing/2014/main" val="1902896517"/>
                    </a:ext>
                  </a:extLst>
                </a:gridCol>
                <a:gridCol w="927846">
                  <a:extLst>
                    <a:ext uri="{9D8B030D-6E8A-4147-A177-3AD203B41FA5}">
                      <a16:colId xmlns:a16="http://schemas.microsoft.com/office/drawing/2014/main" val="2041578114"/>
                    </a:ext>
                  </a:extLst>
                </a:gridCol>
                <a:gridCol w="927846">
                  <a:extLst>
                    <a:ext uri="{9D8B030D-6E8A-4147-A177-3AD203B41FA5}">
                      <a16:colId xmlns:a16="http://schemas.microsoft.com/office/drawing/2014/main" val="2056598023"/>
                    </a:ext>
                  </a:extLst>
                </a:gridCol>
                <a:gridCol w="927846">
                  <a:extLst>
                    <a:ext uri="{9D8B030D-6E8A-4147-A177-3AD203B41FA5}">
                      <a16:colId xmlns:a16="http://schemas.microsoft.com/office/drawing/2014/main" val="3673793701"/>
                    </a:ext>
                  </a:extLst>
                </a:gridCol>
                <a:gridCol w="927846">
                  <a:extLst>
                    <a:ext uri="{9D8B030D-6E8A-4147-A177-3AD203B41FA5}">
                      <a16:colId xmlns:a16="http://schemas.microsoft.com/office/drawing/2014/main" val="3221706410"/>
                    </a:ext>
                  </a:extLst>
                </a:gridCol>
                <a:gridCol w="927846">
                  <a:extLst>
                    <a:ext uri="{9D8B030D-6E8A-4147-A177-3AD203B41FA5}">
                      <a16:colId xmlns:a16="http://schemas.microsoft.com/office/drawing/2014/main" val="1556605802"/>
                    </a:ext>
                  </a:extLst>
                </a:gridCol>
                <a:gridCol w="927846">
                  <a:extLst>
                    <a:ext uri="{9D8B030D-6E8A-4147-A177-3AD203B41FA5}">
                      <a16:colId xmlns:a16="http://schemas.microsoft.com/office/drawing/2014/main" val="2717274145"/>
                    </a:ext>
                  </a:extLst>
                </a:gridCol>
              </a:tblGrid>
              <a:tr h="349461">
                <a:tc>
                  <a:txBody>
                    <a:bodyPr/>
                    <a:lstStyle/>
                    <a:p>
                      <a:pPr algn="ctr" fontAlgn="b"/>
                      <a:r>
                        <a:rPr lang="sv-SE" sz="1800" b="1" u="none" strike="noStrike">
                          <a:effectLst/>
                        </a:rPr>
                        <a:t>Ålder (år)</a:t>
                      </a:r>
                      <a:endParaRPr lang="sv-SE" sz="1800" b="1"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b="1" u="none" strike="noStrike">
                          <a:effectLst/>
                        </a:rPr>
                        <a:t>16-29 år</a:t>
                      </a:r>
                      <a:endParaRPr lang="sv-SE" sz="18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b="1" u="none" strike="noStrike">
                          <a:effectLst/>
                        </a:rPr>
                        <a:t> </a:t>
                      </a:r>
                      <a:endParaRPr lang="sv-SE" sz="1800" b="1"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b="1" u="none" strike="noStrike">
                          <a:effectLst/>
                        </a:rPr>
                        <a:t>30-44 år</a:t>
                      </a:r>
                      <a:endParaRPr lang="sv-SE" sz="18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b="1" u="none" strike="noStrike">
                          <a:effectLst/>
                        </a:rPr>
                        <a:t> </a:t>
                      </a:r>
                      <a:endParaRPr lang="sv-SE" sz="1800" b="1"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b="1" u="none" strike="noStrike">
                          <a:effectLst/>
                        </a:rPr>
                        <a:t>45-64 år</a:t>
                      </a:r>
                      <a:endParaRPr lang="sv-SE" sz="18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b="1" u="none" strike="noStrike">
                          <a:effectLst/>
                        </a:rPr>
                        <a:t> </a:t>
                      </a:r>
                      <a:endParaRPr lang="sv-SE" sz="1800" b="1"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b="1" u="none" strike="noStrike">
                          <a:effectLst/>
                        </a:rPr>
                        <a:t>65-84 år</a:t>
                      </a:r>
                      <a:endParaRPr lang="sv-SE" sz="18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b="1" u="none" strike="noStrike">
                          <a:effectLst/>
                        </a:rPr>
                        <a:t> </a:t>
                      </a:r>
                      <a:endParaRPr lang="sv-SE" sz="1800" b="1"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b="1" u="none" strike="noStrike">
                          <a:effectLst/>
                        </a:rPr>
                        <a:t>85- år</a:t>
                      </a:r>
                      <a:endParaRPr lang="sv-SE" sz="18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b="1" u="none" strike="noStrike" dirty="0">
                          <a:effectLst/>
                        </a:rPr>
                        <a:t> </a:t>
                      </a:r>
                      <a:endParaRPr lang="sv-SE" sz="1800" b="1"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777535056"/>
                  </a:ext>
                </a:extLst>
              </a:tr>
              <a:tr h="297273">
                <a:tc>
                  <a:txBody>
                    <a:bodyPr/>
                    <a:lstStyle/>
                    <a:p>
                      <a:pPr algn="ctr" fontAlgn="b"/>
                      <a:r>
                        <a:rPr lang="sv-SE" sz="1800" u="none" strike="noStrike">
                          <a:effectLst/>
                        </a:rPr>
                        <a:t>Kön</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u="none" strike="noStrike">
                          <a:effectLst/>
                        </a:rPr>
                        <a:t>Kvinnor</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Män</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Kvinnor</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Män</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Kvinnor</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Män</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Kvinnor</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Män</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Kvinnor</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Män</a:t>
                      </a:r>
                      <a:endParaRPr lang="sv-SE" sz="1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952546191"/>
                  </a:ext>
                </a:extLst>
              </a:tr>
              <a:tr h="614478">
                <a:tc>
                  <a:txBody>
                    <a:bodyPr/>
                    <a:lstStyle/>
                    <a:p>
                      <a:pPr algn="ctr" rtl="0" fontAlgn="b"/>
                      <a:r>
                        <a:rPr lang="sv-SE" sz="1800" u="none" strike="noStrike">
                          <a:effectLst/>
                        </a:rPr>
                        <a:t>Antal (personer)</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1058</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815</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1760</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1304</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2956</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2410</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3308</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3075</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487</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375</a:t>
                      </a:r>
                      <a:endParaRPr lang="sv-SE" sz="1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41821994"/>
                  </a:ext>
                </a:extLst>
              </a:tr>
              <a:tr h="350639">
                <a:tc>
                  <a:txBody>
                    <a:bodyPr/>
                    <a:lstStyle/>
                    <a:p>
                      <a:pPr algn="ctr" rtl="0" fontAlgn="b"/>
                      <a:r>
                        <a:rPr lang="sv-SE" sz="1800" u="none" strike="noStrike" dirty="0">
                          <a:effectLst/>
                        </a:rPr>
                        <a:t>Totalt</a:t>
                      </a:r>
                      <a:endParaRPr lang="sv-SE"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1873</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a:effectLst/>
                        </a:rPr>
                        <a:t>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u="none" strike="noStrike">
                          <a:effectLst/>
                        </a:rPr>
                        <a:t>3064</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a:effectLst/>
                        </a:rPr>
                        <a:t>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u="none" strike="noStrike">
                          <a:effectLst/>
                        </a:rPr>
                        <a:t>5366</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a:effectLst/>
                        </a:rPr>
                        <a:t>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u="none" strike="noStrike">
                          <a:effectLst/>
                        </a:rPr>
                        <a:t>6383</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a:effectLst/>
                        </a:rPr>
                        <a:t>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u="none" strike="noStrike">
                          <a:effectLst/>
                        </a:rPr>
                        <a:t>862</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a:effectLst/>
                        </a:rPr>
                        <a:t> </a:t>
                      </a:r>
                      <a:endParaRPr lang="sv-SE" sz="18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987601734"/>
                  </a:ext>
                </a:extLst>
              </a:tr>
              <a:tr h="326710">
                <a:tc>
                  <a:txBody>
                    <a:bodyPr/>
                    <a:lstStyle/>
                    <a:p>
                      <a:pPr algn="ctr" rtl="0" fontAlgn="b"/>
                      <a:r>
                        <a:rPr lang="sv-SE" sz="1800" u="none" strike="noStrike" dirty="0">
                          <a:effectLst/>
                        </a:rPr>
                        <a:t>Andel (%)</a:t>
                      </a:r>
                      <a:endParaRPr lang="sv-SE"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37,1</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21,1</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23,8</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17,4</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16,9</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10,6</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7,5</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4,7</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7</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4,9</a:t>
                      </a:r>
                      <a:endParaRPr lang="sv-SE" sz="18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936580185"/>
                  </a:ext>
                </a:extLst>
              </a:tr>
              <a:tr h="304800">
                <a:tc>
                  <a:txBody>
                    <a:bodyPr/>
                    <a:lstStyle/>
                    <a:p>
                      <a:pPr algn="ctr" rtl="0" fontAlgn="b"/>
                      <a:r>
                        <a:rPr lang="sv-SE" sz="1800" u="none" strike="noStrike">
                          <a:effectLst/>
                        </a:rPr>
                        <a:t>Totalt</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rtl="0" fontAlgn="b"/>
                      <a:r>
                        <a:rPr lang="sv-SE" sz="1800" u="none" strike="noStrike">
                          <a:effectLst/>
                        </a:rPr>
                        <a:t>58,2</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a:effectLst/>
                        </a:rPr>
                        <a:t>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u="none" strike="noStrike">
                          <a:effectLst/>
                        </a:rPr>
                        <a:t>41,2</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a:effectLst/>
                        </a:rPr>
                        <a:t>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u="none" strike="noStrike">
                          <a:effectLst/>
                        </a:rPr>
                        <a:t>27,5</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a:effectLst/>
                        </a:rPr>
                        <a:t>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u="none" strike="noStrike">
                          <a:effectLst/>
                        </a:rPr>
                        <a:t>12,2</a:t>
                      </a:r>
                      <a:endParaRPr lang="sv-SE"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a:effectLst/>
                        </a:rPr>
                        <a:t>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ctr" rtl="0" fontAlgn="b"/>
                      <a:r>
                        <a:rPr lang="sv-SE" sz="1800" u="none" strike="noStrike" dirty="0">
                          <a:effectLst/>
                        </a:rPr>
                        <a:t>11,9</a:t>
                      </a:r>
                      <a:endParaRPr lang="sv-SE"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sv-SE" sz="1800" u="none" strike="noStrike" dirty="0">
                          <a:effectLst/>
                        </a:rPr>
                        <a:t> </a:t>
                      </a:r>
                      <a:endParaRPr lang="sv-SE" sz="18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851753858"/>
                  </a:ext>
                </a:extLst>
              </a:tr>
            </a:tbl>
          </a:graphicData>
        </a:graphic>
      </p:graphicFrame>
      <p:sp>
        <p:nvSpPr>
          <p:cNvPr id="7" name="textruta 6">
            <a:extLst>
              <a:ext uri="{FF2B5EF4-FFF2-40B4-BE49-F238E27FC236}">
                <a16:creationId xmlns:a16="http://schemas.microsoft.com/office/drawing/2014/main" id="{87F30519-BA73-4168-92BE-86A4B49B8EA7}"/>
              </a:ext>
            </a:extLst>
          </p:cNvPr>
          <p:cNvSpPr txBox="1"/>
          <p:nvPr/>
        </p:nvSpPr>
        <p:spPr>
          <a:xfrm>
            <a:off x="963852" y="186733"/>
            <a:ext cx="5025165" cy="400110"/>
          </a:xfrm>
          <a:prstGeom prst="rect">
            <a:avLst/>
          </a:prstGeom>
          <a:noFill/>
        </p:spPr>
        <p:txBody>
          <a:bodyPr wrap="square" rtlCol="0">
            <a:spAutoFit/>
          </a:bodyPr>
          <a:lstStyle/>
          <a:p>
            <a:r>
              <a:rPr lang="sv-SE" sz="2000" b="1" dirty="0"/>
              <a:t>Känner du dig för närvarande stressad?</a:t>
            </a:r>
          </a:p>
        </p:txBody>
      </p:sp>
      <p:sp>
        <p:nvSpPr>
          <p:cNvPr id="8" name="Tankebubbla: moln 7">
            <a:extLst>
              <a:ext uri="{FF2B5EF4-FFF2-40B4-BE49-F238E27FC236}">
                <a16:creationId xmlns:a16="http://schemas.microsoft.com/office/drawing/2014/main" id="{282D81B7-610D-43B7-9B9A-003A7BA4F217}"/>
              </a:ext>
            </a:extLst>
          </p:cNvPr>
          <p:cNvSpPr/>
          <p:nvPr/>
        </p:nvSpPr>
        <p:spPr>
          <a:xfrm>
            <a:off x="8285288" y="3506209"/>
            <a:ext cx="3686691" cy="2234527"/>
          </a:xfrm>
          <a:prstGeom prst="cloudCallout">
            <a:avLst>
              <a:gd name="adj1" fmla="val -43993"/>
              <a:gd name="adj2" fmla="val 768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Hur ser stressnivån ut i samhället? Vilka är mest respektive minst stressade? </a:t>
            </a:r>
          </a:p>
          <a:p>
            <a:pPr algn="ctr"/>
            <a:r>
              <a:rPr lang="sv-SE" dirty="0"/>
              <a:t>Vad kan skillnaderna bero på?</a:t>
            </a:r>
          </a:p>
        </p:txBody>
      </p:sp>
    </p:spTree>
    <p:extLst>
      <p:ext uri="{BB962C8B-B14F-4D97-AF65-F5344CB8AC3E}">
        <p14:creationId xmlns:p14="http://schemas.microsoft.com/office/powerpoint/2010/main" val="701904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425619-62F2-E3CB-4E86-6C2E59DFD93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B692483-03C8-CB11-743C-BBDC7A5F4A49}"/>
              </a:ext>
            </a:extLst>
          </p:cNvPr>
          <p:cNvSpPr>
            <a:spLocks noGrp="1"/>
          </p:cNvSpPr>
          <p:nvPr>
            <p:ph type="title"/>
          </p:nvPr>
        </p:nvSpPr>
        <p:spPr>
          <a:xfrm>
            <a:off x="947738" y="836613"/>
            <a:ext cx="10360622" cy="1311364"/>
          </a:xfrm>
        </p:spPr>
        <p:txBody>
          <a:bodyPr/>
          <a:lstStyle/>
          <a:p>
            <a:r>
              <a:rPr lang="sv-SE" dirty="0"/>
              <a:t>Hur mycket stress är lagom just nu?</a:t>
            </a:r>
          </a:p>
        </p:txBody>
      </p:sp>
      <p:pic>
        <p:nvPicPr>
          <p:cNvPr id="5" name="Bildobjekt 4">
            <a:extLst>
              <a:ext uri="{FF2B5EF4-FFF2-40B4-BE49-F238E27FC236}">
                <a16:creationId xmlns:a16="http://schemas.microsoft.com/office/drawing/2014/main" id="{A89EC747-C73A-449A-AC69-AC4302C7F26F}"/>
              </a:ext>
            </a:extLst>
          </p:cNvPr>
          <p:cNvPicPr>
            <a:picLocks noChangeAspect="1"/>
          </p:cNvPicPr>
          <p:nvPr/>
        </p:nvPicPr>
        <p:blipFill>
          <a:blip r:embed="rId3"/>
          <a:srcRect/>
          <a:stretch/>
        </p:blipFill>
        <p:spPr>
          <a:xfrm>
            <a:off x="364493" y="558531"/>
            <a:ext cx="9144019" cy="6400813"/>
          </a:xfrm>
          <a:prstGeom prst="rect">
            <a:avLst/>
          </a:prstGeom>
        </p:spPr>
      </p:pic>
      <p:sp>
        <p:nvSpPr>
          <p:cNvPr id="10" name="textruta 9">
            <a:extLst>
              <a:ext uri="{FF2B5EF4-FFF2-40B4-BE49-F238E27FC236}">
                <a16:creationId xmlns:a16="http://schemas.microsoft.com/office/drawing/2014/main" id="{575C11D7-9F94-43DA-8C5F-3227C3338AC8}"/>
              </a:ext>
            </a:extLst>
          </p:cNvPr>
          <p:cNvSpPr txBox="1"/>
          <p:nvPr/>
        </p:nvSpPr>
        <p:spPr>
          <a:xfrm>
            <a:off x="639835" y="6299469"/>
            <a:ext cx="1645599" cy="246221"/>
          </a:xfrm>
          <a:prstGeom prst="rect">
            <a:avLst/>
          </a:prstGeom>
          <a:noFill/>
        </p:spPr>
        <p:txBody>
          <a:bodyPr wrap="square" rtlCol="0">
            <a:spAutoFit/>
          </a:bodyPr>
          <a:lstStyle/>
          <a:p>
            <a:r>
              <a:rPr lang="sv-SE" sz="1000" dirty="0"/>
              <a:t>Illustration: Biorender.com</a:t>
            </a:r>
          </a:p>
        </p:txBody>
      </p:sp>
    </p:spTree>
    <p:extLst>
      <p:ext uri="{BB962C8B-B14F-4D97-AF65-F5344CB8AC3E}">
        <p14:creationId xmlns:p14="http://schemas.microsoft.com/office/powerpoint/2010/main" val="3799320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A447FD-5B71-4A3F-995F-5EC73CA1C916}"/>
              </a:ext>
            </a:extLst>
          </p:cNvPr>
          <p:cNvSpPr>
            <a:spLocks noGrp="1"/>
          </p:cNvSpPr>
          <p:nvPr>
            <p:ph type="title"/>
          </p:nvPr>
        </p:nvSpPr>
        <p:spPr>
          <a:xfrm>
            <a:off x="947738" y="373311"/>
            <a:ext cx="4559300" cy="1774666"/>
          </a:xfrm>
        </p:spPr>
        <p:txBody>
          <a:bodyPr/>
          <a:lstStyle/>
          <a:p>
            <a:r>
              <a:rPr lang="sv-SE" dirty="0"/>
              <a:t>Förhöjd stressnivå </a:t>
            </a:r>
            <a:r>
              <a:rPr lang="sv-SE" b="1" dirty="0"/>
              <a:t>utan</a:t>
            </a:r>
            <a:r>
              <a:rPr lang="sv-SE" dirty="0"/>
              <a:t> återhämtning under lång tid?</a:t>
            </a:r>
          </a:p>
        </p:txBody>
      </p:sp>
      <p:pic>
        <p:nvPicPr>
          <p:cNvPr id="8" name="Platshållare för bild 7">
            <a:extLst>
              <a:ext uri="{FF2B5EF4-FFF2-40B4-BE49-F238E27FC236}">
                <a16:creationId xmlns:a16="http://schemas.microsoft.com/office/drawing/2014/main" id="{3486F4E0-3987-4D6B-8353-D3DF2CD5D050}"/>
              </a:ext>
            </a:extLst>
          </p:cNvPr>
          <p:cNvPicPr>
            <a:picLocks noGrp="1" noChangeAspect="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a:prstGeom prst="rect">
            <a:avLst/>
          </a:prstGeom>
        </p:spPr>
      </p:pic>
      <p:pic>
        <p:nvPicPr>
          <p:cNvPr id="7" name="Platshållare för bild 6">
            <a:extLst>
              <a:ext uri="{FF2B5EF4-FFF2-40B4-BE49-F238E27FC236}">
                <a16:creationId xmlns:a16="http://schemas.microsoft.com/office/drawing/2014/main" id="{5C4ECC4C-E502-416E-9C25-108305AE85EE}"/>
              </a:ext>
            </a:extLst>
          </p:cNvPr>
          <p:cNvPicPr>
            <a:picLocks noGrp="1" noChangeAspect="1"/>
          </p:cNvPicPr>
          <p:nvPr>
            <p:ph type="pic" sz="quarter" idx="18"/>
          </p:nvPr>
        </p:nvPicPr>
        <p:blipFill>
          <a:blip r:embed="rId4" cstate="email">
            <a:extLst>
              <a:ext uri="{28A0092B-C50C-407E-A947-70E740481C1C}">
                <a14:useLocalDpi xmlns:a14="http://schemas.microsoft.com/office/drawing/2010/main"/>
              </a:ext>
            </a:extLst>
          </a:blip>
          <a:srcRect/>
          <a:stretch>
            <a:fillRect/>
          </a:stretch>
        </p:blipFill>
        <p:spPr>
          <a:xfrm>
            <a:off x="947738" y="2024063"/>
            <a:ext cx="4572000" cy="2989262"/>
          </a:xfrm>
          <a:prstGeom prst="rect">
            <a:avLst/>
          </a:prstGeom>
        </p:spPr>
      </p:pic>
      <p:sp>
        <p:nvSpPr>
          <p:cNvPr id="5" name="Platshållare för text 4">
            <a:extLst>
              <a:ext uri="{FF2B5EF4-FFF2-40B4-BE49-F238E27FC236}">
                <a16:creationId xmlns:a16="http://schemas.microsoft.com/office/drawing/2014/main" id="{EBD483CC-207F-49B7-92BF-51D61A9483C9}"/>
              </a:ext>
            </a:extLst>
          </p:cNvPr>
          <p:cNvSpPr>
            <a:spLocks noGrp="1"/>
          </p:cNvSpPr>
          <p:nvPr>
            <p:ph type="body" sz="quarter" idx="19"/>
          </p:nvPr>
        </p:nvSpPr>
        <p:spPr>
          <a:xfrm>
            <a:off x="947738" y="5192712"/>
            <a:ext cx="4572000" cy="1291977"/>
          </a:xfrm>
        </p:spPr>
        <p:txBody>
          <a:bodyPr/>
          <a:lstStyle/>
          <a:p>
            <a:r>
              <a:rPr lang="sv-SE" dirty="0"/>
              <a:t>Huvudvärk</a:t>
            </a:r>
          </a:p>
          <a:p>
            <a:r>
              <a:rPr lang="sv-SE" dirty="0"/>
              <a:t>Sömnbesvär</a:t>
            </a:r>
          </a:p>
          <a:p>
            <a:r>
              <a:rPr lang="sv-SE" dirty="0"/>
              <a:t>Koncentrationssvårigheter</a:t>
            </a:r>
          </a:p>
          <a:p>
            <a:r>
              <a:rPr lang="sv-SE" dirty="0"/>
              <a:t>Utmattning</a:t>
            </a:r>
          </a:p>
          <a:p>
            <a:endParaRPr lang="sv-SE" dirty="0"/>
          </a:p>
        </p:txBody>
      </p:sp>
      <p:sp>
        <p:nvSpPr>
          <p:cNvPr id="6" name="Platshållare för text 5">
            <a:extLst>
              <a:ext uri="{FF2B5EF4-FFF2-40B4-BE49-F238E27FC236}">
                <a16:creationId xmlns:a16="http://schemas.microsoft.com/office/drawing/2014/main" id="{42838E86-19DE-4D52-9DAB-8E6D32DDB600}"/>
              </a:ext>
            </a:extLst>
          </p:cNvPr>
          <p:cNvSpPr>
            <a:spLocks noGrp="1"/>
          </p:cNvSpPr>
          <p:nvPr>
            <p:ph type="body" sz="quarter" idx="20"/>
          </p:nvPr>
        </p:nvSpPr>
        <p:spPr/>
        <p:txBody>
          <a:bodyPr/>
          <a:lstStyle/>
          <a:p>
            <a:r>
              <a:rPr lang="sv-SE" dirty="0"/>
              <a:t>Ökad prestationsförmåga</a:t>
            </a:r>
          </a:p>
          <a:p>
            <a:r>
              <a:rPr lang="sv-SE" dirty="0"/>
              <a:t>Bättre minne</a:t>
            </a:r>
          </a:p>
          <a:p>
            <a:r>
              <a:rPr lang="sv-SE" dirty="0"/>
              <a:t>Starkare kropp</a:t>
            </a:r>
          </a:p>
          <a:p>
            <a:r>
              <a:rPr lang="sv-SE" dirty="0"/>
              <a:t>Stärkt immunförsvar</a:t>
            </a:r>
          </a:p>
        </p:txBody>
      </p:sp>
      <p:sp>
        <p:nvSpPr>
          <p:cNvPr id="9" name="Rubrik 1">
            <a:extLst>
              <a:ext uri="{FF2B5EF4-FFF2-40B4-BE49-F238E27FC236}">
                <a16:creationId xmlns:a16="http://schemas.microsoft.com/office/drawing/2014/main" id="{D6380059-8CB4-4ABA-BDC3-2B3587EB2369}"/>
              </a:ext>
            </a:extLst>
          </p:cNvPr>
          <p:cNvSpPr txBox="1">
            <a:spLocks/>
          </p:cNvSpPr>
          <p:nvPr/>
        </p:nvSpPr>
        <p:spPr>
          <a:xfrm>
            <a:off x="6507785" y="373311"/>
            <a:ext cx="4141165" cy="1661864"/>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dirty="0"/>
              <a:t>Förhöjd stressnivå med tillräcklig återhämtning?</a:t>
            </a:r>
          </a:p>
        </p:txBody>
      </p:sp>
    </p:spTree>
    <p:extLst>
      <p:ext uri="{BB962C8B-B14F-4D97-AF65-F5344CB8AC3E}">
        <p14:creationId xmlns:p14="http://schemas.microsoft.com/office/powerpoint/2010/main" val="3815689155"/>
      </p:ext>
    </p:extLst>
  </p:cSld>
  <p:clrMapOvr>
    <a:masterClrMapping/>
  </p:clrMapOvr>
</p:sld>
</file>

<file path=ppt/theme/theme1.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2.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6066EA78B4D9744A648168818035439" ma:contentTypeVersion="14" ma:contentTypeDescription="Skapa ett nytt dokument." ma:contentTypeScope="" ma:versionID="7ddc0099a1ce3c27e9bd77fdc8c2c30a">
  <xsd:schema xmlns:xsd="http://www.w3.org/2001/XMLSchema" xmlns:xs="http://www.w3.org/2001/XMLSchema" xmlns:p="http://schemas.microsoft.com/office/2006/metadata/properties" xmlns:ns2="159fc815-cfde-43ef-96b9-8d0316057556" xmlns:ns3="d983f884-cf2b-42fe-8dd4-6dcef711fb29" targetNamespace="http://schemas.microsoft.com/office/2006/metadata/properties" ma:root="true" ma:fieldsID="201ca0e5c13f3fd68160090db347c957" ns2:_="" ns3:_="">
    <xsd:import namespace="159fc815-cfde-43ef-96b9-8d0316057556"/>
    <xsd:import namespace="d983f884-cf2b-42fe-8dd4-6dcef711fb2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fc815-cfde-43ef-96b9-8d03160575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6143b309-f3e6-4a45-866b-b7fc537407f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3f884-cf2b-42fe-8dd4-6dcef711fb2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6ecf6b-68d0-4792-9578-3f24f758c249}" ma:internalName="TaxCatchAll" ma:showField="CatchAllData" ma:web="d983f884-cf2b-42fe-8dd4-6dcef711fb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983f884-cf2b-42fe-8dd4-6dcef711fb29" xsi:nil="true"/>
    <lcf76f155ced4ddcb4097134ff3c332f xmlns="159fc815-cfde-43ef-96b9-8d031605755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BF1B889-D794-4EE5-928D-EE250C16D526}">
  <ds:schemaRefs>
    <ds:schemaRef ds:uri="http://schemas.microsoft.com/sharepoint/v3/contenttype/forms"/>
  </ds:schemaRefs>
</ds:datastoreItem>
</file>

<file path=customXml/itemProps2.xml><?xml version="1.0" encoding="utf-8"?>
<ds:datastoreItem xmlns:ds="http://schemas.openxmlformats.org/officeDocument/2006/customXml" ds:itemID="{60CB0B1F-ED92-4930-888B-D778BB913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fc815-cfde-43ef-96b9-8d0316057556"/>
    <ds:schemaRef ds:uri="d983f884-cf2b-42fe-8dd4-6dcef711fb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F72760-8E18-47B0-BF1D-BF0FEBC982D2}">
  <ds:schemaRefs>
    <ds:schemaRef ds:uri="http://schemas.microsoft.com/office/2006/metadata/properties"/>
    <ds:schemaRef ds:uri="http://schemas.microsoft.com/office/infopath/2007/PartnerControls"/>
    <ds:schemaRef ds:uri="http://purl.org/dc/terms/"/>
    <ds:schemaRef ds:uri="http://purl.org/dc/dcmitype/"/>
    <ds:schemaRef ds:uri="http://purl.org/dc/elements/1.1/"/>
    <ds:schemaRef ds:uri="http://schemas.openxmlformats.org/package/2006/metadata/core-properties"/>
    <ds:schemaRef ds:uri="http://schemas.microsoft.com/office/2006/documentManagement/types"/>
    <ds:schemaRef ds:uri="d983f884-cf2b-42fe-8dd4-6dcef711fb29"/>
    <ds:schemaRef ds:uri="159fc815-cfde-43ef-96b9-8d031605755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UU_mall_2024-05-02 (1)</Template>
  <TotalTime>16125</TotalTime>
  <Words>7375</Words>
  <Application>Microsoft Office PowerPoint</Application>
  <PresentationFormat>Bredbild</PresentationFormat>
  <Paragraphs>593</Paragraphs>
  <Slides>20</Slides>
  <Notes>20</Notes>
  <HiddenSlides>0</HiddenSlides>
  <MMClips>1</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20</vt:i4>
      </vt:variant>
    </vt:vector>
  </HeadingPairs>
  <TitlesOfParts>
    <vt:vector size="25" baseType="lpstr">
      <vt:lpstr>Calibri</vt:lpstr>
      <vt:lpstr>Calibri Light</vt:lpstr>
      <vt:lpstr>Arial</vt:lpstr>
      <vt:lpstr>UU-tema LJUSGRÅ</vt:lpstr>
      <vt:lpstr>Anpassad formgivning</vt:lpstr>
      <vt:lpstr>PowerPoint-presentation</vt:lpstr>
      <vt:lpstr>PowerPoint-presentation</vt:lpstr>
      <vt:lpstr>Prov</vt:lpstr>
      <vt:lpstr>PowerPoint-presentation</vt:lpstr>
      <vt:lpstr>PowerPoint-presentation</vt:lpstr>
      <vt:lpstr>PowerPoint-presentation</vt:lpstr>
      <vt:lpstr>PowerPoint-presentation</vt:lpstr>
      <vt:lpstr>Hur mycket stress är lagom just nu?</vt:lpstr>
      <vt:lpstr>Förhöjd stressnivå utan återhämtning under lång tid?</vt:lpstr>
      <vt:lpstr>PowerPoint-presentation</vt:lpstr>
      <vt:lpstr>Prata inför andra  Syn på nervositet?  Tips för att hantera det?</vt:lpstr>
      <vt:lpstr>Övning - hjärtkram</vt:lpstr>
      <vt:lpstr>PowerPoint-presentation</vt:lpstr>
      <vt:lpstr>PowerPoint-presentation</vt:lpstr>
      <vt:lpstr>PowerPoint-presentation</vt:lpstr>
      <vt:lpstr>PowerPoint-presentation</vt:lpstr>
      <vt:lpstr>Vad gör våra stresshormoner i kroppen?</vt:lpstr>
      <vt:lpstr>Är det snabba eller långsamma vägen? </vt:lpstr>
      <vt:lpstr>PowerPoint-presentation</vt:lpstr>
      <vt:lpstr>Hängde du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Nationellt resurscentrum för biologiundervisning</dc:creator>
  <cp:lastModifiedBy>Anonymous reviewer</cp:lastModifiedBy>
  <cp:revision>304</cp:revision>
  <cp:lastPrinted>2025-09-11T19:21:29Z</cp:lastPrinted>
  <dcterms:created xsi:type="dcterms:W3CDTF">2025-01-16T10:13:56Z</dcterms:created>
  <dcterms:modified xsi:type="dcterms:W3CDTF">2025-12-08T12:54:42Z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0x01010076066EA78B4D9744A648168818035439</vt:lpwstr>
  </property>
  <property fmtid="{D5CDD505-2E9C-101B-9397-08002B2CF9AE}" pid="3" name="MediaServiceImageTags">
    <vt:lpwstr/>
  </property>
</Properties>
</file>