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ink/ink1.xml" ContentType="application/inkml+xml"/>
  <Override PartName="/ppt/ink/ink2.xml" ContentType="application/inkml+xml"/>
  <Override PartName="/ppt/notesSlides/notesSlide12.xml" ContentType="application/vnd.openxmlformats-officedocument.presentationml.notesSlide+xml"/>
  <Override PartName="/ppt/ink/ink3.xml" ContentType="application/inkml+xml"/>
  <Override PartName="/ppt/ink/ink4.xml" ContentType="application/inkml+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50" r:id="rId4"/>
    <p:sldMasterId id="2147483687" r:id="rId5"/>
  </p:sldMasterIdLst>
  <p:notesMasterIdLst>
    <p:notesMasterId r:id="rId37"/>
  </p:notesMasterIdLst>
  <p:sldIdLst>
    <p:sldId id="268" r:id="rId6"/>
    <p:sldId id="2403" r:id="rId7"/>
    <p:sldId id="2358" r:id="rId8"/>
    <p:sldId id="2362" r:id="rId9"/>
    <p:sldId id="2428" r:id="rId10"/>
    <p:sldId id="2423" r:id="rId11"/>
    <p:sldId id="2429" r:id="rId12"/>
    <p:sldId id="2424" r:id="rId13"/>
    <p:sldId id="2361" r:id="rId14"/>
    <p:sldId id="2408" r:id="rId15"/>
    <p:sldId id="2414" r:id="rId16"/>
    <p:sldId id="2415" r:id="rId17"/>
    <p:sldId id="2345" r:id="rId18"/>
    <p:sldId id="2416" r:id="rId19"/>
    <p:sldId id="2417" r:id="rId20"/>
    <p:sldId id="2418" r:id="rId21"/>
    <p:sldId id="2405" r:id="rId22"/>
    <p:sldId id="2419" r:id="rId23"/>
    <p:sldId id="2420" r:id="rId24"/>
    <p:sldId id="2348" r:id="rId25"/>
    <p:sldId id="2411" r:id="rId26"/>
    <p:sldId id="2349" r:id="rId27"/>
    <p:sldId id="2356" r:id="rId28"/>
    <p:sldId id="2359" r:id="rId29"/>
    <p:sldId id="2357" r:id="rId30"/>
    <p:sldId id="2360" r:id="rId31"/>
    <p:sldId id="2427" r:id="rId32"/>
    <p:sldId id="2430" r:id="rId33"/>
    <p:sldId id="2425" r:id="rId34"/>
    <p:sldId id="2364" r:id="rId35"/>
    <p:sldId id="2412" r:id="rId36"/>
  </p:sldIdLst>
  <p:sldSz cx="12192000" cy="6858000"/>
  <p:notesSz cx="6858000" cy="9144000"/>
  <p:embeddedFontLst>
    <p:embeddedFont>
      <p:font typeface="Calibri" panose="020F0502020204030204" pitchFamily="34" charset="0"/>
      <p:regular r:id="rId38"/>
      <p:bold r:id="rId39"/>
      <p:italic r:id="rId40"/>
      <p:boldItalic r:id="rId41"/>
    </p:embeddedFont>
    <p:embeddedFont>
      <p:font typeface="Calibri Light" panose="020F0302020204030204" pitchFamily="34" charset="0"/>
      <p:regular r:id="rId42"/>
      <p:italic r:id="rId43"/>
    </p:embeddedFont>
  </p:embeddedFontLst>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avsnitt" id="{3D5035C5-7245-4091-B9BA-41F3E2055A58}">
          <p14:sldIdLst>
            <p14:sldId id="268"/>
            <p14:sldId id="2403"/>
            <p14:sldId id="2358"/>
            <p14:sldId id="2362"/>
            <p14:sldId id="2428"/>
            <p14:sldId id="2423"/>
            <p14:sldId id="2429"/>
            <p14:sldId id="2424"/>
            <p14:sldId id="2361"/>
            <p14:sldId id="2408"/>
            <p14:sldId id="2414"/>
            <p14:sldId id="2415"/>
            <p14:sldId id="2345"/>
            <p14:sldId id="2416"/>
            <p14:sldId id="2417"/>
            <p14:sldId id="2418"/>
            <p14:sldId id="2405"/>
            <p14:sldId id="2419"/>
            <p14:sldId id="2420"/>
            <p14:sldId id="2348"/>
            <p14:sldId id="2411"/>
            <p14:sldId id="2349"/>
            <p14:sldId id="2356"/>
            <p14:sldId id="2359"/>
            <p14:sldId id="2357"/>
            <p14:sldId id="2360"/>
            <p14:sldId id="2427"/>
            <p14:sldId id="2430"/>
            <p14:sldId id="2425"/>
            <p14:sldId id="2364"/>
            <p14:sldId id="2412"/>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orient="horz" pos="1344" userDrawn="1">
          <p15:clr>
            <a:srgbClr val="A4A3A4"/>
          </p15:clr>
        </p15:guide>
        <p15:guide id="4" pos="597" userDrawn="1">
          <p15:clr>
            <a:srgbClr val="A4A3A4"/>
          </p15:clr>
        </p15:guide>
        <p15:guide id="5" pos="3273" userDrawn="1">
          <p15:clr>
            <a:srgbClr val="A4A3A4"/>
          </p15:clr>
        </p15:guide>
        <p15:guide id="6" pos="3500" userDrawn="1">
          <p15:clr>
            <a:srgbClr val="A4A3A4"/>
          </p15:clr>
        </p15:guide>
        <p15:guide id="7" pos="6153"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D039E6E-83D0-0BD0-0D34-BBDF659D04D2}" name="Sara Göransson" initials="SG" userId="04b2c95a318c8553" providerId="Windows Live"/>
  <p188:author id="{101BCBD3-B2FA-FCD3-7333-C4F57AFA702F}" name="Siri Helle" initials="SH" userId="S::hello@sirihelle.com::0e4b3e0f-a1b7-47de-ad09-0238b58dd96f"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Anonymous reviewer" initials="AR" lastIdx="1" clrIdx="0">
    <p:extLst>
      <p:ext uri="{19B8F6BF-5375-455C-9EA6-DF929625EA0E}">
        <p15:presenceInfo xmlns:p15="http://schemas.microsoft.com/office/powerpoint/2012/main" userId="Anonymous review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7C7C7"/>
    <a:srgbClr val="990000"/>
    <a:srgbClr val="A84059"/>
    <a:srgbClr val="FFFFFF"/>
    <a:srgbClr val="FFFF00"/>
    <a:srgbClr val="EEBABA"/>
    <a:srgbClr val="EEB9B9"/>
    <a:srgbClr val="993792"/>
    <a:srgbClr val="BFBFB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279" autoAdjust="0"/>
    <p:restoredTop sz="52126" autoAdjust="0"/>
  </p:normalViewPr>
  <p:slideViewPr>
    <p:cSldViewPr snapToGrid="0" showGuides="1">
      <p:cViewPr varScale="1">
        <p:scale>
          <a:sx n="59" d="100"/>
          <a:sy n="59" d="100"/>
        </p:scale>
        <p:origin x="2976" y="60"/>
      </p:cViewPr>
      <p:guideLst>
        <p:guide orient="horz" pos="2160"/>
        <p:guide pos="3840"/>
        <p:guide orient="horz" pos="1344"/>
        <p:guide pos="597"/>
        <p:guide pos="3273"/>
        <p:guide pos="3500"/>
        <p:guide pos="6153"/>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6" d="100"/>
          <a:sy n="86" d="100"/>
        </p:scale>
        <p:origin x="3864" y="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font" Target="fonts/font2.fntdata"/><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font" Target="fonts/font5.fntdata"/><Relationship Id="rId47"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notesMaster" Target="notesMasters/notesMaster1.xml"/><Relationship Id="rId40" Type="http://schemas.openxmlformats.org/officeDocument/2006/relationships/font" Target="fonts/font3.fntdata"/><Relationship Id="rId45"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microsoft.com/office/2018/10/relationships/authors" Targe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font" Target="fonts/font6.fntdata"/><Relationship Id="rId48" Type="http://schemas.openxmlformats.org/officeDocument/2006/relationships/tableStyles" Target="tableStyle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font" Target="fonts/font1.fntdata"/><Relationship Id="rId46" Type="http://schemas.openxmlformats.org/officeDocument/2006/relationships/viewProps" Target="viewProps.xml"/><Relationship Id="rId20" Type="http://schemas.openxmlformats.org/officeDocument/2006/relationships/slide" Target="slides/slide15.xml"/><Relationship Id="rId41" Type="http://schemas.openxmlformats.org/officeDocument/2006/relationships/font" Target="fonts/font4.fntdata"/><Relationship Id="rId1" Type="http://schemas.openxmlformats.org/officeDocument/2006/relationships/customXml" Target="../customXml/item1.xml"/><Relationship Id="rId6" Type="http://schemas.openxmlformats.org/officeDocument/2006/relationships/slide" Target="slides/slide1.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6-11T12:23:00.252"/>
    </inkml:context>
    <inkml:brush xml:id="br0">
      <inkml:brushProperty name="width" value="0.05" units="cm"/>
      <inkml:brushProperty name="height" value="0.05" units="cm"/>
      <inkml:brushProperty name="color" value="#E71224"/>
    </inkml:brush>
  </inkml:definitions>
  <inkml:trace contextRef="#ctx0" brushRef="#br0">0 130 24575,'1'-6'0,"1"1"0,-1-1 0,1 1 0,0-1 0,0 1 0,0 0 0,1 0 0,-1-1 0,1 2 0,5-8 0,-4 7 0,-1 0 0,1 1 0,0-1 0,0 1 0,0 0 0,8-5 0,9-9 0,-20 17 0,-1 0 0,1 1 0,-1-1 0,1 0 0,0 0 0,0 1 0,0-1 0,-1 1 0,1-1 0,0 0 0,0 1 0,0-1 0,-1 1 0,1 0 0,0-1 0,0 1 0,0 0 0,0 0 0,0 0 0,0 0 0,0-1 0,-1 1 0,1 1 0,0-1 0,0 0 0,0 0 0,0 0 0,0 0 0,0 1 0,0-1 0,0 1 0,1 0 0,-1 1 0,0-1 0,0 1 0,0-1 0,-1 1 0,1 0 0,0 0 0,0 0 0,-1-1 0,1 1 0,-1 0 0,0 0 0,1 0 0,-1 0 0,0 0 0,0 3 0,0-1 0,0 1 0,-1 0 0,1-1 0,-1 2 0,0-2 0,0 1 0,-1-1 0,1 1 0,-1-1 0,0 1 0,0-1 0,0 0 0,0 0 0,-1 0 0,1 0 0,-4 3 0,0 0 0,-1 1 0,0-2 0,0 1 0,0-1 0,-1 0 0,-13 7 0,20-12 0,0-1 0,0 1 0,0-1 0,0 1 0,0-1 0,0 0 0,0 0 0,-1 1 0,1-1 0,0 0 0,0 0 0,0 0 0,0-1 0,0 1 0,-2 0 0,3 0 0,0 0 0,0 0 0,0-1 0,-1 1 0,1 0 0,0 0 0,0 0 0,0-1 0,0 1 0,0 0 0,0 0 0,-1 0 0,1 0 0,0 0 0,0 0 0,0-1 0,0 1 0,0 0 0,0 0 0,0 0 0,0 0 0,0 0 0,0-1 0,-1 1 0,1 0 0,0 0 0,0 0 0,0 0 0,0-1 0,0 1 0,0 0 0,0-1 0,0 1 0,8-10 0,-4 7 0,6-5 0,-1-1 0,1 0 0,-2 0 0,1-1 0,-1 0 0,12-19 0,-17 23 0,-1 3 0,-3 5 0,-10 10 0,6-8 0,1 1 0,1 0 0,-1 0 0,-3 7 0,5-8 0,0-1 0,0 0 0,0 0 0,0 0 0,0 0 0,-1 0 0,1 0 0,-1-1 0,1 1 0,-1-1 0,0 0 0,0 0 0,-6 3 0,23-31 0,29-38 0,-33 47 0,-8 10 0,-2 6 0,0 1 0,-1 0 0,1 0 0,0 0 0,0 0 0,0 0 0,-1 0 0,1 0 0,0 0 0,0-1 0,-1 1 0,1 0 0,0 0 0,0 0 0,0 0 0,-1 0 0,1 0 0,0 0 0,0 0 0,-1 1 0,1-1 0,0 0 0,0 0 0,-1 0 0,1 0 0,0 0 0,0 0 0,0 0 0,-1 0 0,1 1 0,-1-1 0,0 1-4,-1 0 0,1 0 0,-1 0-1,1 0 1,-1 0 0,1 0 0,0 1 0,0-1-1,-1 1 1,1-1 0,0 1 0,0-1 0,0 1-1,0 0 1,0 2 0,-8 30 203,8-30-293,1-1 1,-1 0-1,1 0 1,-1 1-1,0-1 0,0 0 1,0 1-1,0-2 1,-1 1-1,1 0 1,-1 0-1,0 0 1,1 0-1,-1-1 0,-3 4 1,-3-1-6733</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6-11T12:23:00.253"/>
    </inkml:context>
    <inkml:brush xml:id="br0">
      <inkml:brushProperty name="width" value="0.05" units="cm"/>
      <inkml:brushProperty name="height" value="0.05" units="cm"/>
      <inkml:brushProperty name="color" value="#E71224"/>
    </inkml:brush>
  </inkml:definitions>
  <inkml:trace contextRef="#ctx0" brushRef="#br0">0 114 24575,'1'-5'0,"1"0"0,0 1 0,-1-1 0,2 0 0,-1 0 0,1 0 0,0 1 0,-1-1 0,2 1 0,5-6 0,-5 5 0,0 1 0,0 1 0,1-1 0,-1 0 0,1 1 0,9-5 0,10-8 0,-23 15 0,-1 0 0,1 1 0,0-1 0,-1 0 0,1 1 0,0-1 0,0 1 0,0-1 0,0 1 0,-1-1 0,1 1 0,1-1 0,-2 1 0,1 0 0,0-1 0,1 1 0,-2 0 0,1 0 0,0 0 0,1 0 0,-1-1 0,-1 1 0,1 1 0,1-1 0,-1 0 0,0 0 0,0 0 0,0 0 0,0 1 0,0-1 0,1 1 0,-1 0 0,0 0 0,1 1 0,-1-1 0,0 0 0,-1 1 0,2-1 0,-2 1 0,1 0 0,0-1 0,-1 1 0,1 0 0,-1-1 0,1 1 0,-1 0 0,0-1 0,0 3 0,0 0 0,0 1 0,-1-1 0,0 0 0,0 0 0,0 0 0,0 0 0,-1 0 0,1 0 0,-1 0 0,0 0 0,-1-1 0,1 1 0,-1 0 0,0-1 0,0 1 0,-3 2 0,-1 1 0,-1-1 0,0 0 0,0 0 0,0-1 0,0 0 0,-16 7 0,22-12 0,1 1 0,0-1 0,0 0 0,-1 1 0,1-1 0,0 0 0,0 0 0,-1 1 0,1-1 0,0 0 0,-1 0 0,1 0 0,0-1 0,0 1 0,-2 0 0,3 0 0,-1 0 0,1 0 0,0-1 0,0 1 0,0 0 0,0 0 0,0 0 0,-1 0 0,1 0 0,0 0 0,0 0 0,-1 0 0,1-1 0,0 1 0,0 0 0,0 0 0,0 0 0,0 0 0,0 0 0,0-1 0,0 1 0,0 0 0,0 0 0,-1 0 0,1 0 0,0-1 0,0 1 0,0 0 0,0 0 0,0 0 0,0 0 0,0-1 0,0 1 0,9-9 0,-5 6 0,8-4 0,-1 0 0,0-1 0,-2 0 0,1-1 0,0 0 0,12-16 0,-18 19 0,-3 4 0,-2 3 0,-11 10 0,7-7 0,1 0 0,0 0 0,-1 1 0,-3 6 0,6-8 0,0 0 0,0-1 0,-1 1 0,1 0 0,-1-1 0,0 1 0,0-1 0,1 0 0,-1 1 0,-1-1 0,1-1 0,-1 1 0,-5 2 0,25-26 0,32-35 0,-36 43 0,-10 7 0,-2 7 0,0 0 0,-1 0 0,1 0 0,0-1 0,-1 1 0,1 0 0,0 0 0,0 0 0,-1 0 0,1 0 0,0 0 0,0 0 0,0 0 0,-1 0 0,1 0 0,0 0 0,0 0 0,-1 0 0,1 0 0,-1 0 0,1 0 0,0 0 0,0 0 0,-1 0 0,1 0 0,0 1 0,0-1 0,0 0 0,-1 0 0,1 0 0,0 0 0,-2 1-4,0 0 0,0 0 0,1 0-1,-1 0 1,0 0 0,1 0 0,-1 0 0,1 0-1,-1 1 1,1-1 0,0 0 0,0 1 0,0-1-1,0 1 1,-1 1 0,-8 27 203,9-27-293,1 0 1,-1 0-1,0 0 1,0 0-1,1 0 0,-1 0 1,-1 0-1,1-1 1,-1 1-1,0-1 1,1 1-1,-2-1 1,2 1-1,-2-1 0,-2 3 1,-4-1-6733</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6-11T12:23:00.252"/>
    </inkml:context>
    <inkml:brush xml:id="br0">
      <inkml:brushProperty name="width" value="0.05" units="cm"/>
      <inkml:brushProperty name="height" value="0.05" units="cm"/>
      <inkml:brushProperty name="color" value="#E71224"/>
    </inkml:brush>
  </inkml:definitions>
  <inkml:trace contextRef="#ctx0" brushRef="#br0">0 130 24575,'1'-6'0,"1"1"0,-1-1 0,1 1 0,0-1 0,0 1 0,0 0 0,1 0 0,-1-1 0,1 2 0,5-8 0,-4 7 0,-1 0 0,1 1 0,0-1 0,0 1 0,0 0 0,8-5 0,9-9 0,-20 17 0,-1 0 0,1 1 0,-1-1 0,1 0 0,0 0 0,0 1 0,0-1 0,-1 1 0,1-1 0,0 0 0,0 1 0,0-1 0,-1 1 0,1 0 0,0-1 0,0 1 0,0 0 0,0 0 0,0 0 0,0 0 0,0-1 0,-1 1 0,1 1 0,0-1 0,0 0 0,0 0 0,0 0 0,0 0 0,0 1 0,0-1 0,0 1 0,1 0 0,-1 1 0,0-1 0,0 1 0,0-1 0,-1 1 0,1 0 0,0 0 0,0 0 0,-1-1 0,1 1 0,-1 0 0,0 0 0,1 0 0,-1 0 0,0 0 0,0 3 0,0-1 0,0 1 0,-1 0 0,1-1 0,-1 2 0,0-2 0,0 1 0,-1-1 0,1 1 0,-1-1 0,0 1 0,0-1 0,0 0 0,0 0 0,-1 0 0,1 0 0,-4 3 0,0 0 0,-1 1 0,0-2 0,0 1 0,0-1 0,-1 0 0,-13 7 0,20-12 0,0-1 0,0 1 0,0-1 0,0 1 0,0-1 0,0 0 0,0 0 0,-1 1 0,1-1 0,0 0 0,0 0 0,0 0 0,0-1 0,0 1 0,-2 0 0,3 0 0,0 0 0,0 0 0,0-1 0,-1 1 0,1 0 0,0 0 0,0 0 0,0-1 0,0 1 0,0 0 0,0 0 0,-1 0 0,1 0 0,0 0 0,0 0 0,0-1 0,0 1 0,0 0 0,0 0 0,0 0 0,0 0 0,0 0 0,0-1 0,-1 1 0,1 0 0,0 0 0,0 0 0,0 0 0,0-1 0,0 1 0,0 0 0,0-1 0,0 1 0,8-10 0,-4 7 0,6-5 0,-1-1 0,1 0 0,-2 0 0,1-1 0,-1 0 0,12-19 0,-17 23 0,-1 3 0,-3 5 0,-10 10 0,6-8 0,1 1 0,1 0 0,-1 0 0,-3 7 0,5-8 0,0-1 0,0 0 0,0 0 0,0 0 0,0 0 0,-1 0 0,1 0 0,-1-1 0,1 1 0,-1-1 0,0 0 0,0 0 0,-6 3 0,23-31 0,29-38 0,-33 47 0,-8 10 0,-2 6 0,0 1 0,-1 0 0,1 0 0,0 0 0,0 0 0,0 0 0,-1 0 0,1 0 0,0 0 0,0-1 0,-1 1 0,1 0 0,0 0 0,0 0 0,0 0 0,-1 0 0,1 0 0,0 0 0,0 0 0,-1 1 0,1-1 0,0 0 0,0 0 0,-1 0 0,1 0 0,0 0 0,0 0 0,0 0 0,-1 0 0,1 1 0,-1-1 0,0 1-4,-1 0 0,1 0 0,-1 0-1,1 0 1,-1 0 0,1 0 0,0 1 0,0-1-1,-1 1 1,1-1 0,0 1 0,0-1 0,0 1-1,0 0 1,0 2 0,-8 30 203,8-30-293,1-1 1,-1 0-1,1 0 1,-1 1-1,0-1 0,0 0 1,0 1-1,0-2 1,-1 1-1,1 0 1,-1 0-1,0 0 1,1 0-1,-1-1 0,-3 4 1,-3-1-6733</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6-11T12:23:00.253"/>
    </inkml:context>
    <inkml:brush xml:id="br0">
      <inkml:brushProperty name="width" value="0.05" units="cm"/>
      <inkml:brushProperty name="height" value="0.05" units="cm"/>
      <inkml:brushProperty name="color" value="#E71224"/>
    </inkml:brush>
  </inkml:definitions>
  <inkml:trace contextRef="#ctx0" brushRef="#br0">0 114 24575,'1'-5'0,"1"0"0,0 1 0,-1-1 0,2 0 0,-1 0 0,1 0 0,0 1 0,-1-1 0,2 1 0,5-6 0,-5 5 0,0 1 0,0 1 0,1-1 0,-1 0 0,1 1 0,9-5 0,10-8 0,-23 15 0,-1 0 0,1 1 0,0-1 0,-1 0 0,1 1 0,0-1 0,0 1 0,0-1 0,0 1 0,-1-1 0,1 1 0,1-1 0,-2 1 0,1 0 0,0-1 0,1 1 0,-2 0 0,1 0 0,0 0 0,1 0 0,-1-1 0,-1 1 0,1 1 0,1-1 0,-1 0 0,0 0 0,0 0 0,0 0 0,0 1 0,0-1 0,1 1 0,-1 0 0,0 0 0,1 1 0,-1-1 0,0 0 0,-1 1 0,2-1 0,-2 1 0,1 0 0,0-1 0,-1 1 0,1 0 0,-1-1 0,1 1 0,-1 0 0,0-1 0,0 3 0,0 0 0,0 1 0,-1-1 0,0 0 0,0 0 0,0 0 0,0 0 0,-1 0 0,1 0 0,-1 0 0,0 0 0,-1-1 0,1 1 0,-1 0 0,0-1 0,0 1 0,-3 2 0,-1 1 0,-1-1 0,0 0 0,0 0 0,0-1 0,0 0 0,-16 7 0,22-12 0,1 1 0,0-1 0,0 0 0,-1 1 0,1-1 0,0 0 0,0 0 0,-1 1 0,1-1 0,0 0 0,-1 0 0,1 0 0,0-1 0,0 1 0,-2 0 0,3 0 0,-1 0 0,1 0 0,0-1 0,0 1 0,0 0 0,0 0 0,0 0 0,-1 0 0,1 0 0,0 0 0,0 0 0,-1 0 0,1-1 0,0 1 0,0 0 0,0 0 0,0 0 0,0 0 0,0 0 0,0-1 0,0 1 0,0 0 0,0 0 0,-1 0 0,1 0 0,0-1 0,0 1 0,0 0 0,0 0 0,0 0 0,0 0 0,0-1 0,0 1 0,9-9 0,-5 6 0,8-4 0,-1 0 0,0-1 0,-2 0 0,1-1 0,0 0 0,12-16 0,-18 19 0,-3 4 0,-2 3 0,-11 10 0,7-7 0,1 0 0,0 0 0,-1 1 0,-3 6 0,6-8 0,0 0 0,0-1 0,-1 1 0,1 0 0,-1-1 0,0 1 0,0-1 0,1 0 0,-1 1 0,-1-1 0,1-1 0,-1 1 0,-5 2 0,25-26 0,32-35 0,-36 43 0,-10 7 0,-2 7 0,0 0 0,-1 0 0,1 0 0,0-1 0,-1 1 0,1 0 0,0 0 0,0 0 0,-1 0 0,1 0 0,0 0 0,0 0 0,0 0 0,-1 0 0,1 0 0,0 0 0,0 0 0,-1 0 0,1 0 0,-1 0 0,1 0 0,0 0 0,0 0 0,-1 0 0,1 0 0,0 1 0,0-1 0,0 0 0,-1 0 0,1 0 0,0 0 0,-2 1-4,0 0 0,0 0 0,1 0-1,-1 0 1,0 0 0,1 0 0,-1 0 0,1 0-1,-1 1 1,1-1 0,0 0 0,0 1 0,0-1-1,0 1 1,-1 1 0,-8 27 203,9-27-293,1 0 1,-1 0-1,0 0 1,0 0-1,1 0 0,-1 0 1,-1 0-1,1-1 1,-1 1-1,0-1 1,1 1-1,-2-1 1,2 1-1,-2-1 0,-2 3 1,-4-1-6733</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E67863-098D-7443-8C24-5FBC4AB783A3}" type="datetimeFigureOut">
              <a:t>2025-12-08</a:t>
            </a:fld>
            <a:endParaRPr lang="en-GB"/>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D31592-3C66-914C-8F2B-350F777116DA}" type="slidenum">
              <a:t>‹#›</a:t>
            </a:fld>
            <a:endParaRPr lang="en-GB"/>
          </a:p>
        </p:txBody>
      </p:sp>
    </p:spTree>
    <p:extLst>
      <p:ext uri="{BB962C8B-B14F-4D97-AF65-F5344CB8AC3E}">
        <p14:creationId xmlns:p14="http://schemas.microsoft.com/office/powerpoint/2010/main" val="35677137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goodreads.com/book/show/4866.How_to_Stop_Worrying_and_Start_Living"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pubmed.ncbi.nlm.nih.gov/21677128/"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doi.org/10.1016/s0065-2601(06)38002-1"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FAD31592-3C66-914C-8F2B-350F777116DA}" type="slidenum">
              <a:rPr lang="sv-SE" smtClean="0"/>
              <a:t>1</a:t>
            </a:fld>
            <a:endParaRPr lang="sv-SE"/>
          </a:p>
        </p:txBody>
      </p:sp>
    </p:spTree>
    <p:extLst>
      <p:ext uri="{BB962C8B-B14F-4D97-AF65-F5344CB8AC3E}">
        <p14:creationId xmlns:p14="http://schemas.microsoft.com/office/powerpoint/2010/main" val="26160762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85800" y="1143000"/>
            <a:ext cx="4694238" cy="2640013"/>
          </a:xfrm>
        </p:spPr>
      </p:sp>
      <p:sp>
        <p:nvSpPr>
          <p:cNvPr id="3" name="Platshållare för anteckningar 2"/>
          <p:cNvSpPr>
            <a:spLocks noGrp="1"/>
          </p:cNvSpPr>
          <p:nvPr>
            <p:ph type="body" idx="1"/>
          </p:nvPr>
        </p:nvSpPr>
        <p:spPr/>
        <p:txBody>
          <a:bodyPr/>
          <a:lstStyle/>
          <a:p>
            <a:r>
              <a:rPr lang="sv-SE" sz="1100" dirty="0"/>
              <a:t>Vad händer om vi inte ser till att vi får återhämtning? Stress innebär att kroppen befinner sig i ett ökat energitillstånd för att hantera utmaningar i olika situationer.</a:t>
            </a:r>
          </a:p>
          <a:p>
            <a:r>
              <a:rPr lang="sv-SE" sz="1100" dirty="0"/>
              <a:t>Till vänster ser vi vad stressen bidrar till (mer om detta i modulen Stress):</a:t>
            </a:r>
          </a:p>
          <a:p>
            <a:pPr marL="171450" indent="-171450">
              <a:buFontTx/>
              <a:buChar char="-"/>
            </a:pPr>
            <a:r>
              <a:rPr lang="sv-SE" sz="1100" dirty="0"/>
              <a:t>Ökad prestationsförmåga</a:t>
            </a:r>
          </a:p>
          <a:p>
            <a:pPr marL="171450" indent="-171450">
              <a:buFontTx/>
              <a:buChar char="-"/>
            </a:pPr>
            <a:r>
              <a:rPr lang="sv-SE" sz="1100" dirty="0"/>
              <a:t>Bättre minne</a:t>
            </a:r>
          </a:p>
          <a:p>
            <a:pPr marL="171450" indent="-171450">
              <a:buFontTx/>
              <a:buChar char="-"/>
            </a:pPr>
            <a:r>
              <a:rPr lang="sv-SE" sz="1100" dirty="0"/>
              <a:t>Starkare kropp</a:t>
            </a:r>
          </a:p>
          <a:p>
            <a:pPr marL="171450" indent="-171450">
              <a:buFontTx/>
              <a:buChar char="-"/>
            </a:pPr>
            <a:r>
              <a:rPr lang="sv-SE" sz="1100" dirty="0"/>
              <a:t>Stärkt immunförsvar</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Långvarig stress utan återhämtning leder till problem (höger bild):</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sv-SE" sz="1100" dirty="0"/>
              <a:t>Huvudvärk</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sv-SE" sz="1100" dirty="0"/>
              <a:t>Sömnbesvär</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sv-SE" sz="1100" dirty="0"/>
              <a:t>Koncentrationssvårigheter</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sv-SE" sz="1100" dirty="0"/>
              <a:t>Utmattning</a:t>
            </a:r>
          </a:p>
          <a:p>
            <a:pPr marL="171450" indent="-171450">
              <a:buFont typeface="Arial" panose="020B0604020202020204" pitchFamily="34" charset="0"/>
              <a:buChar char="•"/>
            </a:pPr>
            <a:r>
              <a:rPr lang="sv-SE" sz="1100" dirty="0"/>
              <a:t>Negativa effekter av stress handlar om hur ofta och hur länge kroppen är i ”stress-mode”.</a:t>
            </a:r>
          </a:p>
          <a:p>
            <a:pPr marL="171450" indent="-171450">
              <a:buFont typeface="Arial" panose="020B0604020202020204" pitchFamily="34" charset="0"/>
              <a:buChar char="•"/>
            </a:pPr>
            <a:r>
              <a:rPr lang="sv-SE" sz="1100" dirty="0"/>
              <a:t>Återhämtning minskar risk för negativa effekter av stress.</a:t>
            </a:r>
          </a:p>
          <a:p>
            <a:pPr marL="171450" indent="-171450">
              <a:buFont typeface="Arial" panose="020B0604020202020204" pitchFamily="34" charset="0"/>
              <a:buChar char="•"/>
            </a:pPr>
            <a:r>
              <a:rPr lang="sv-SE" sz="1100" dirty="0"/>
              <a:t>Kroppen har system för återhämtning som vi delvis kan påverka och aktivera själva</a:t>
            </a:r>
          </a:p>
          <a:p>
            <a:endParaRPr lang="sv-SE" sz="1100" dirty="0"/>
          </a:p>
          <a:p>
            <a:r>
              <a:rPr lang="sv-SE" sz="1100" b="1" dirty="0"/>
              <a:t>Övergång till nästa bild</a:t>
            </a:r>
            <a:r>
              <a:rPr lang="sv-SE" sz="1100" dirty="0"/>
              <a:t>: </a:t>
            </a:r>
          </a:p>
          <a:p>
            <a:r>
              <a:rPr lang="sv-SE" sz="1100" dirty="0"/>
              <a:t>Vi börjar med att repetera vad som hände i kroppen vid stressreaktionen.</a:t>
            </a:r>
          </a:p>
        </p:txBody>
      </p:sp>
      <p:sp>
        <p:nvSpPr>
          <p:cNvPr id="4" name="Platshållare för bildnummer 3"/>
          <p:cNvSpPr>
            <a:spLocks noGrp="1"/>
          </p:cNvSpPr>
          <p:nvPr>
            <p:ph type="sldNum" sz="quarter" idx="5"/>
          </p:nvPr>
        </p:nvSpPr>
        <p:spPr/>
        <p:txBody>
          <a:bodyPr/>
          <a:lstStyle/>
          <a:p>
            <a:fld id="{FAD31592-3C66-914C-8F2B-350F777116DA}" type="slidenum">
              <a:rPr lang="sv-SE" smtClean="0"/>
              <a:t>10</a:t>
            </a:fld>
            <a:endParaRPr lang="sv-SE"/>
          </a:p>
        </p:txBody>
      </p:sp>
    </p:spTree>
    <p:extLst>
      <p:ext uri="{BB962C8B-B14F-4D97-AF65-F5344CB8AC3E}">
        <p14:creationId xmlns:p14="http://schemas.microsoft.com/office/powerpoint/2010/main" val="18075235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100" dirty="0"/>
              <a:t>Stressreaktioner i kroppen styrs bland annat av det sympatiska nervsystemet (”gasen”).</a:t>
            </a:r>
          </a:p>
          <a:p>
            <a:r>
              <a:rPr lang="sv-SE" sz="1100" dirty="0"/>
              <a:t>Hormonerna adrenalin och noradrenalin ökar när sympatiska nervsystemet aktiveras.</a:t>
            </a:r>
          </a:p>
          <a:p>
            <a:r>
              <a:rPr lang="sv-SE" sz="1100" dirty="0"/>
              <a:t>Effekter på kroppen visas i bilden (pulsen ökar, pupiller vidgas osv.)</a:t>
            </a:r>
          </a:p>
          <a:p>
            <a:endParaRPr lang="sv-SE" sz="1100" dirty="0"/>
          </a:p>
          <a:p>
            <a:r>
              <a:rPr lang="sv-SE" sz="1100" b="1" dirty="0"/>
              <a:t>Övergång till nästa bild:</a:t>
            </a:r>
          </a:p>
          <a:p>
            <a:r>
              <a:rPr lang="sv-SE" sz="1100" dirty="0"/>
              <a:t>Nervsystemet har även en ”broms” – det parasympatiska nervsystemet.</a:t>
            </a:r>
          </a:p>
          <a:p>
            <a:endParaRPr lang="sv-SE" sz="1100" dirty="0"/>
          </a:p>
          <a:p>
            <a:endParaRPr lang="sv-SE" sz="1100" dirty="0"/>
          </a:p>
          <a:p>
            <a:endParaRPr lang="sv-SE" sz="1100"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11</a:t>
            </a:fld>
            <a:endParaRPr lang="sv-SE"/>
          </a:p>
        </p:txBody>
      </p:sp>
    </p:spTree>
    <p:extLst>
      <p:ext uri="{BB962C8B-B14F-4D97-AF65-F5344CB8AC3E}">
        <p14:creationId xmlns:p14="http://schemas.microsoft.com/office/powerpoint/2010/main" val="18326488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100" dirty="0"/>
              <a:t>Förutom sympatiska nervsystemet finns det parasympatiska nervsystemet. </a:t>
            </a:r>
          </a:p>
          <a:p>
            <a:r>
              <a:rPr lang="sv-SE" sz="1100" dirty="0"/>
              <a:t>Parasympatiska nervsignaler motverkar de reaktioner som det sympatiska ger upphov till.</a:t>
            </a:r>
          </a:p>
          <a:p>
            <a:r>
              <a:rPr lang="sv-SE" sz="1100" dirty="0"/>
              <a:t>Båda systemen ingår i det så kallade autonoma nervsystemet (självständiga system, styrs omedvetet – till skillnad från det somatiska nervsystemet som t ex används av oss när vi vill göra kontrollerade rörelser, viljestyrt system).</a:t>
            </a:r>
          </a:p>
          <a:p>
            <a:endParaRPr lang="sv-SE" sz="1100" dirty="0"/>
          </a:p>
          <a:p>
            <a:r>
              <a:rPr lang="sv-SE" sz="1100" b="1" dirty="0"/>
              <a:t>Övergång till nästa bild:</a:t>
            </a:r>
          </a:p>
          <a:p>
            <a:r>
              <a:rPr lang="sv-SE" sz="1100" dirty="0" err="1"/>
              <a:t>Stressorer</a:t>
            </a:r>
            <a:r>
              <a:rPr lang="sv-SE" sz="1100" dirty="0"/>
              <a:t> leder till stressreaktion</a:t>
            </a:r>
          </a:p>
          <a:p>
            <a:r>
              <a:rPr lang="sv-SE" sz="1100" dirty="0"/>
              <a:t>Vad leder till en återhämtningsreaktion?</a:t>
            </a:r>
          </a:p>
          <a:p>
            <a:r>
              <a:rPr lang="sv-SE" sz="1100" dirty="0"/>
              <a:t>Hur aktiveras det parasympatiska systemet?</a:t>
            </a:r>
          </a:p>
          <a:p>
            <a:endParaRPr lang="sv-SE" sz="1100"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12</a:t>
            </a:fld>
            <a:endParaRPr lang="sv-SE"/>
          </a:p>
        </p:txBody>
      </p:sp>
    </p:spTree>
    <p:extLst>
      <p:ext uri="{BB962C8B-B14F-4D97-AF65-F5344CB8AC3E}">
        <p14:creationId xmlns:p14="http://schemas.microsoft.com/office/powerpoint/2010/main" val="13927342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85800" y="782638"/>
            <a:ext cx="3624263" cy="2038350"/>
          </a:xfrm>
        </p:spPr>
      </p:sp>
      <p:sp>
        <p:nvSpPr>
          <p:cNvPr id="3" name="Platshållare för anteckningar 2"/>
          <p:cNvSpPr>
            <a:spLocks noGrp="1"/>
          </p:cNvSpPr>
          <p:nvPr>
            <p:ph type="body" idx="1"/>
          </p:nvPr>
        </p:nvSpPr>
        <p:spPr>
          <a:xfrm>
            <a:off x="685800" y="2966936"/>
            <a:ext cx="5486400" cy="503406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i="1" u="none" noProof="0" dirty="0"/>
              <a:t>Förslag på hur man kan introducera bilden, se extra talarmanus nedan.</a:t>
            </a:r>
          </a:p>
          <a:p>
            <a:pPr>
              <a:buNone/>
            </a:pPr>
            <a:endParaRPr lang="sv-SE" sz="1100" i="0" dirty="0"/>
          </a:p>
          <a:p>
            <a:pPr>
              <a:buNone/>
            </a:pPr>
            <a:r>
              <a:rPr lang="sv-SE" sz="1100" i="0" dirty="0"/>
              <a:t>Exempel på sådant (stimuli) som kan aktivera det parasympatiska systemet, ”bromsen”</a:t>
            </a:r>
          </a:p>
          <a:p>
            <a:pPr>
              <a:buNone/>
            </a:pPr>
            <a:r>
              <a:rPr lang="sv-SE" sz="1100" i="0" dirty="0"/>
              <a:t>(motsatser till </a:t>
            </a:r>
            <a:r>
              <a:rPr lang="sv-SE" sz="1100" i="0" dirty="0" err="1"/>
              <a:t>stressorer</a:t>
            </a:r>
            <a:r>
              <a:rPr lang="sv-SE" sz="1100" i="0" dirty="0"/>
              <a:t>)</a:t>
            </a:r>
          </a:p>
          <a:p>
            <a:pPr>
              <a:buNone/>
            </a:pPr>
            <a:endParaRPr lang="sv-SE" sz="1100" i="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Allt som får dig att känna lugn hjälper till att aktivera det parasympatiska systemet.</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Men här är vi olika. Vissa förknippar kaffedoft med något härligt och kan gå ner i varv medan andra kopplar samman kaffedoft med något jobbigt vilket då istället </a:t>
            </a:r>
            <a:r>
              <a:rPr lang="sv-SE" sz="1100" dirty="0">
                <a:sym typeface="Wingdings" panose="05000000000000000000" pitchFamily="2" charset="2"/>
              </a:rPr>
              <a:t>bidrar till ett ”sympatikus-påslag”.</a:t>
            </a:r>
            <a:endParaRPr lang="sv-SE" sz="1100" dirty="0"/>
          </a:p>
          <a:p>
            <a:pPr>
              <a:buNone/>
            </a:pPr>
            <a:endParaRPr lang="sv-SE" sz="1100" i="0" dirty="0"/>
          </a:p>
          <a:p>
            <a:pPr>
              <a:buNone/>
            </a:pPr>
            <a:endParaRPr lang="sv-SE" sz="1100" i="0" dirty="0"/>
          </a:p>
          <a:p>
            <a:pPr>
              <a:buNone/>
            </a:pPr>
            <a:r>
              <a:rPr lang="sv-SE" sz="1100" b="1" i="0" dirty="0"/>
              <a:t>Övergång till nästa bild (bild 15):</a:t>
            </a:r>
          </a:p>
          <a:p>
            <a:pPr>
              <a:buNone/>
            </a:pPr>
            <a:r>
              <a:rPr lang="sv-SE" sz="1100" i="0" dirty="0"/>
              <a:t>Hur funkar detta? Hur kan djup långsam andning till exempel leda till avslappning? Vad händer med nervsystemet?</a:t>
            </a:r>
          </a:p>
          <a:p>
            <a:pPr>
              <a:buNone/>
            </a:pPr>
            <a:endParaRPr lang="sv-SE" sz="1100" i="0" dirty="0"/>
          </a:p>
          <a:p>
            <a:pPr>
              <a:buNone/>
            </a:pPr>
            <a:r>
              <a:rPr lang="sv-SE" sz="1100" b="1" i="0" dirty="0"/>
              <a:t>För gymnasiet - Övergång till nästa bild (bild 14):</a:t>
            </a:r>
          </a:p>
          <a:p>
            <a:pPr>
              <a:buNone/>
            </a:pPr>
            <a:r>
              <a:rPr lang="sv-SE" sz="1100" i="0" dirty="0"/>
              <a:t>Hur funkar detta? Hur kan djup långsam andning till exempel leda till avslappning? Vad händer i hjärnan?</a:t>
            </a:r>
          </a:p>
          <a:p>
            <a:pPr>
              <a:buNone/>
            </a:pPr>
            <a:endParaRPr lang="sv-SE" sz="1100" i="0" dirty="0"/>
          </a:p>
          <a:p>
            <a:r>
              <a:rPr lang="sv-SE" sz="1100" b="1" i="0" dirty="0"/>
              <a:t>Extra talarmanus som stöd för hur man kan introducera bilden:</a:t>
            </a:r>
          </a:p>
          <a:p>
            <a:r>
              <a:rPr lang="sv-SE" sz="1100" b="0" u="none" dirty="0"/>
              <a:t>Här är några sätt att aktivera det parasympatiska nervsystemet:</a:t>
            </a:r>
          </a:p>
          <a:p>
            <a:r>
              <a:rPr lang="sv-SE" sz="1100" dirty="0"/>
              <a:t>Djup, långsam andning (speciellt långa utandningar), </a:t>
            </a:r>
          </a:p>
          <a:p>
            <a:r>
              <a:rPr lang="sv-SE" sz="1100" dirty="0"/>
              <a:t>Meditation, yoga, naturkontakt.</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Trygg beröring och ögonkontakt,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Sång eller hummande</a:t>
            </a:r>
          </a:p>
          <a:p>
            <a:r>
              <a:rPr lang="sv-SE" sz="1100" dirty="0"/>
              <a:t>Kyla på ansiktet eller skvätta kallt vatten (stimulerar via ansiktsnerver)</a:t>
            </a:r>
          </a:p>
          <a:p>
            <a:endParaRPr lang="sv-SE" sz="1100"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13</a:t>
            </a:fld>
            <a:endParaRPr lang="sv-SE"/>
          </a:p>
        </p:txBody>
      </p:sp>
    </p:spTree>
    <p:extLst>
      <p:ext uri="{BB962C8B-B14F-4D97-AF65-F5344CB8AC3E}">
        <p14:creationId xmlns:p14="http://schemas.microsoft.com/office/powerpoint/2010/main" val="40693544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100" b="1" dirty="0"/>
              <a:t>För gymnasiet</a:t>
            </a:r>
          </a:p>
          <a:p>
            <a:endParaRPr lang="sv-SE" sz="1100" dirty="0"/>
          </a:p>
          <a:p>
            <a:r>
              <a:rPr lang="sv-SE" sz="1100" dirty="0"/>
              <a:t>Hjärnan har några direktingångar som kallas kranialnerver.</a:t>
            </a:r>
          </a:p>
          <a:p>
            <a:r>
              <a:rPr lang="sv-SE" sz="1100" dirty="0"/>
              <a:t>En av dem, </a:t>
            </a:r>
            <a:r>
              <a:rPr lang="sv-SE" sz="1100" b="1" dirty="0" err="1"/>
              <a:t>vagusnerven</a:t>
            </a:r>
            <a:r>
              <a:rPr lang="sv-SE" sz="1100" dirty="0"/>
              <a:t>, är involverad i aktiveringen av parasympatiska systemet.</a:t>
            </a:r>
          </a:p>
          <a:p>
            <a:r>
              <a:rPr lang="sv-SE" sz="1100" dirty="0"/>
              <a:t>Den kan både ta in sensorisk information (från kroppen, svarta pilar), och påverka kroppens organ genom motoriska nervsignaler (röda pilar).</a:t>
            </a:r>
          </a:p>
          <a:p>
            <a:endParaRPr lang="sv-SE" sz="1100" dirty="0"/>
          </a:p>
          <a:p>
            <a:r>
              <a:rPr lang="sv-SE" sz="1100" b="1" dirty="0"/>
              <a:t>Övergång till nästa bild:</a:t>
            </a:r>
            <a:r>
              <a:rPr lang="sv-SE" sz="1100" dirty="0"/>
              <a:t> Vi ska se hur </a:t>
            </a:r>
            <a:r>
              <a:rPr lang="sv-SE" sz="1100" dirty="0" err="1"/>
              <a:t>vagusnerven</a:t>
            </a:r>
            <a:r>
              <a:rPr lang="sv-SE" sz="1100" dirty="0"/>
              <a:t> når ut i kroppen.</a:t>
            </a:r>
          </a:p>
        </p:txBody>
      </p:sp>
      <p:sp>
        <p:nvSpPr>
          <p:cNvPr id="4" name="Platshållare för bildnummer 3"/>
          <p:cNvSpPr>
            <a:spLocks noGrp="1"/>
          </p:cNvSpPr>
          <p:nvPr>
            <p:ph type="sldNum" sz="quarter" idx="5"/>
          </p:nvPr>
        </p:nvSpPr>
        <p:spPr/>
        <p:txBody>
          <a:bodyPr/>
          <a:lstStyle/>
          <a:p>
            <a:fld id="{FAD31592-3C66-914C-8F2B-350F777116DA}" type="slidenum">
              <a:rPr lang="sv-SE" smtClean="0"/>
              <a:t>14</a:t>
            </a:fld>
            <a:endParaRPr lang="sv-SE"/>
          </a:p>
        </p:txBody>
      </p:sp>
    </p:spTree>
    <p:extLst>
      <p:ext uri="{BB962C8B-B14F-4D97-AF65-F5344CB8AC3E}">
        <p14:creationId xmlns:p14="http://schemas.microsoft.com/office/powerpoint/2010/main" val="31191847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100" dirty="0"/>
              <a:t>Det parasympatiska nervsystemet (</a:t>
            </a:r>
            <a:r>
              <a:rPr lang="sv-SE" sz="1100" dirty="0" err="1"/>
              <a:t>vagusnerven</a:t>
            </a:r>
            <a:r>
              <a:rPr lang="sv-SE" sz="1100" dirty="0"/>
              <a:t>) når ut till många av de inre organen.</a:t>
            </a:r>
          </a:p>
          <a:p>
            <a:r>
              <a:rPr lang="sv-SE" sz="1100" dirty="0"/>
              <a:t>Den har både sensorisk och motorisk ”riktning” på nervsignalerna</a:t>
            </a:r>
          </a:p>
          <a:p>
            <a:r>
              <a:rPr lang="sv-SE" sz="1100" dirty="0"/>
              <a:t>Sensoriskt: tar in information till hjärnan om status i inre organ</a:t>
            </a:r>
          </a:p>
          <a:p>
            <a:r>
              <a:rPr lang="sv-SE" sz="1100" dirty="0"/>
              <a:t>Motoriskt: kan påverka funktionen av inre organ – parasympatiskt, bromsen</a:t>
            </a:r>
          </a:p>
          <a:p>
            <a:endParaRPr lang="sv-SE" sz="1100" dirty="0"/>
          </a:p>
          <a:p>
            <a:r>
              <a:rPr lang="sv-SE" sz="1100" b="1" dirty="0"/>
              <a:t>Övergång till nästa bild: </a:t>
            </a:r>
            <a:r>
              <a:rPr lang="sv-SE" sz="1100" dirty="0"/>
              <a:t>Vi ska kika på hur detta kan fungera via djupandning</a:t>
            </a:r>
          </a:p>
        </p:txBody>
      </p:sp>
      <p:sp>
        <p:nvSpPr>
          <p:cNvPr id="4" name="Platshållare för bildnummer 3"/>
          <p:cNvSpPr>
            <a:spLocks noGrp="1"/>
          </p:cNvSpPr>
          <p:nvPr>
            <p:ph type="sldNum" sz="quarter" idx="5"/>
          </p:nvPr>
        </p:nvSpPr>
        <p:spPr/>
        <p:txBody>
          <a:bodyPr/>
          <a:lstStyle/>
          <a:p>
            <a:fld id="{FAD31592-3C66-914C-8F2B-350F777116DA}" type="slidenum">
              <a:rPr lang="sv-SE" smtClean="0"/>
              <a:t>15</a:t>
            </a:fld>
            <a:endParaRPr lang="sv-SE"/>
          </a:p>
        </p:txBody>
      </p:sp>
    </p:spTree>
    <p:extLst>
      <p:ext uri="{BB962C8B-B14F-4D97-AF65-F5344CB8AC3E}">
        <p14:creationId xmlns:p14="http://schemas.microsoft.com/office/powerpoint/2010/main" val="16729968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100" dirty="0"/>
              <a:t>Förslagsvis går man igenom enligt siffrorna:</a:t>
            </a:r>
          </a:p>
          <a:p>
            <a:r>
              <a:rPr lang="sv-SE" sz="1100" dirty="0"/>
              <a:t>1-4 (är animerade nu med klick).</a:t>
            </a:r>
          </a:p>
          <a:p>
            <a:endParaRPr lang="sv-SE" sz="1100" dirty="0"/>
          </a:p>
          <a:p>
            <a:r>
              <a:rPr lang="sv-SE" sz="1100" dirty="0"/>
              <a:t>Vad som händer på cell/molekylärnivå i hjärnan är överkurs (i alla fall för mig som skriver just nu)</a:t>
            </a:r>
          </a:p>
          <a:p>
            <a:endParaRPr lang="sv-SE" sz="1100" dirty="0"/>
          </a:p>
          <a:p>
            <a:r>
              <a:rPr lang="sv-SE" sz="1100" b="1" dirty="0"/>
              <a:t>Övergång till nästa bild (bild 17) – om du vill göra en andningsövning </a:t>
            </a:r>
            <a:r>
              <a:rPr lang="sv-SE" sz="1100" dirty="0"/>
              <a:t>(”Nedvarvningsandning”): </a:t>
            </a:r>
          </a:p>
          <a:p>
            <a:r>
              <a:rPr lang="sv-SE" sz="1100" dirty="0"/>
              <a:t>Vi ska prova om vi kan uppleva aktiveringen med en andningsövning.</a:t>
            </a:r>
          </a:p>
          <a:p>
            <a:r>
              <a:rPr lang="sv-SE" sz="1100" dirty="0"/>
              <a:t>Sedan ska vi (bild 20) titta på ett annat system som lugnar ner kroppen.</a:t>
            </a:r>
          </a:p>
          <a:p>
            <a:endParaRPr lang="sv-SE" sz="1100" dirty="0"/>
          </a:p>
          <a:p>
            <a:r>
              <a:rPr lang="sv-SE" sz="1100" b="1" dirty="0"/>
              <a:t>För gymnasiet: Övergång till nästa bild (bild 18-19) – mer om </a:t>
            </a:r>
            <a:r>
              <a:rPr lang="sv-SE" sz="1100" b="1" dirty="0" err="1"/>
              <a:t>vagusnerven</a:t>
            </a:r>
            <a:r>
              <a:rPr lang="sv-SE" sz="1100" b="1" dirty="0"/>
              <a:t>:</a:t>
            </a:r>
            <a:br>
              <a:rPr lang="sv-SE" sz="1100" b="1" dirty="0"/>
            </a:br>
            <a:r>
              <a:rPr lang="sv-SE" sz="1100" dirty="0"/>
              <a:t>Liknande kopplingar finns med andra inre organ, som tarmarna, som också påverkas när vi aktiverar det parasympatiska systemet.</a:t>
            </a:r>
          </a:p>
        </p:txBody>
      </p:sp>
      <p:sp>
        <p:nvSpPr>
          <p:cNvPr id="4" name="Platshållare för bildnummer 3"/>
          <p:cNvSpPr>
            <a:spLocks noGrp="1"/>
          </p:cNvSpPr>
          <p:nvPr>
            <p:ph type="sldNum" sz="quarter" idx="5"/>
          </p:nvPr>
        </p:nvSpPr>
        <p:spPr/>
        <p:txBody>
          <a:bodyPr/>
          <a:lstStyle/>
          <a:p>
            <a:fld id="{FAD31592-3C66-914C-8F2B-350F777116DA}" type="slidenum">
              <a:rPr lang="sv-SE" smtClean="0"/>
              <a:t>16</a:t>
            </a:fld>
            <a:endParaRPr lang="sv-SE"/>
          </a:p>
        </p:txBody>
      </p:sp>
    </p:spTree>
    <p:extLst>
      <p:ext uri="{BB962C8B-B14F-4D97-AF65-F5344CB8AC3E}">
        <p14:creationId xmlns:p14="http://schemas.microsoft.com/office/powerpoint/2010/main" val="33806602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100" dirty="0"/>
              <a:t>En andningsövning som kan vara bra för att lugna ner kroppen.</a:t>
            </a:r>
          </a:p>
          <a:p>
            <a:endParaRPr lang="sv-SE" sz="1100" dirty="0"/>
          </a:p>
          <a:p>
            <a:r>
              <a:rPr lang="sv-SE" sz="1100" dirty="0"/>
              <a:t>OBS! Om det känns länge att hålla andan i sju sekunder och att andas ut i åtta sekunder går det förstås bra att ändra till exempelvis:</a:t>
            </a:r>
          </a:p>
          <a:p>
            <a:r>
              <a:rPr lang="sv-SE" sz="1100" dirty="0"/>
              <a:t>3 s (andas in)</a:t>
            </a:r>
          </a:p>
          <a:p>
            <a:r>
              <a:rPr lang="sv-SE" sz="1100" dirty="0"/>
              <a:t>5 s (håll andan)</a:t>
            </a:r>
          </a:p>
          <a:p>
            <a:r>
              <a:rPr lang="sv-SE" sz="1100" dirty="0"/>
              <a:t>6 s (andas ut) </a:t>
            </a:r>
          </a:p>
          <a:p>
            <a:r>
              <a:rPr lang="sv-SE" sz="1100" dirty="0"/>
              <a:t>Eller 4s-6s-7s. Det viktiga är att </a:t>
            </a:r>
            <a:r>
              <a:rPr lang="sv-SE" sz="1100" b="1" dirty="0"/>
              <a:t>utandningen är längre än inandningen</a:t>
            </a:r>
            <a:r>
              <a:rPr lang="sv-SE" sz="1100" dirty="0"/>
              <a:t>. En långsam utandning bidrar till lugn. </a:t>
            </a:r>
          </a:p>
        </p:txBody>
      </p:sp>
      <p:sp>
        <p:nvSpPr>
          <p:cNvPr id="4" name="Platshållare för bildnummer 3"/>
          <p:cNvSpPr>
            <a:spLocks noGrp="1"/>
          </p:cNvSpPr>
          <p:nvPr>
            <p:ph type="sldNum" sz="quarter" idx="5"/>
          </p:nvPr>
        </p:nvSpPr>
        <p:spPr/>
        <p:txBody>
          <a:bodyPr/>
          <a:lstStyle/>
          <a:p>
            <a:fld id="{FAD31592-3C66-914C-8F2B-350F777116DA}" type="slidenum">
              <a:rPr lang="sv-SE" smtClean="0"/>
              <a:t>17</a:t>
            </a:fld>
            <a:endParaRPr lang="sv-SE"/>
          </a:p>
        </p:txBody>
      </p:sp>
    </p:spTree>
    <p:extLst>
      <p:ext uri="{BB962C8B-B14F-4D97-AF65-F5344CB8AC3E}">
        <p14:creationId xmlns:p14="http://schemas.microsoft.com/office/powerpoint/2010/main" val="37351673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100" b="1" dirty="0"/>
              <a:t>För gymnasiet</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Att magen och hjärnan kommunicerar kallas inom forskningen för ”gut-</a:t>
            </a:r>
            <a:r>
              <a:rPr lang="sv-SE" sz="1100" dirty="0" err="1"/>
              <a:t>brain</a:t>
            </a:r>
            <a:r>
              <a:rPr lang="sv-SE" sz="1100" dirty="0"/>
              <a:t>-</a:t>
            </a:r>
            <a:r>
              <a:rPr lang="sv-SE" sz="1100" dirty="0" err="1"/>
              <a:t>axis</a:t>
            </a:r>
            <a:r>
              <a:rPr lang="sv-SE" sz="1100"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Tarmarnas biologi och den psykisk hälsan är starkt sammankopplade.</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En tydlig koppling är via </a:t>
            </a:r>
            <a:r>
              <a:rPr lang="sv-SE" sz="1100" dirty="0" err="1"/>
              <a:t>vagusnerven</a:t>
            </a:r>
            <a:r>
              <a:rPr lang="sv-SE" sz="1100" dirty="0"/>
              <a:t>. Vad som stimulerar och aktiverar </a:t>
            </a:r>
            <a:r>
              <a:rPr lang="sv-SE" sz="1100" dirty="0" err="1"/>
              <a:t>vagusnerven</a:t>
            </a:r>
            <a:r>
              <a:rPr lang="sv-SE" sz="1100" dirty="0"/>
              <a:t> i tarmarna pågår det mycket forskning om.</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Vi vet att det som händer i tarmarna påverkar det som händer i hjärnan, men hur och varför finns det mycket kvar att forska om. </a:t>
            </a:r>
          </a:p>
          <a:p>
            <a:endParaRPr lang="sv-SE" sz="1100" dirty="0"/>
          </a:p>
          <a:p>
            <a:r>
              <a:rPr lang="sv-SE" sz="1100" dirty="0"/>
              <a:t>Ta upp att det </a:t>
            </a:r>
          </a:p>
          <a:p>
            <a:pPr marL="171450" indent="-171450">
              <a:buFont typeface="Arial" panose="020B0604020202020204" pitchFamily="34" charset="0"/>
              <a:buChar char="•"/>
            </a:pPr>
            <a:r>
              <a:rPr lang="sv-SE" sz="1100" dirty="0"/>
              <a:t>finns en dubbelriktad kommunikation även mellan tarmarna och hjärnan</a:t>
            </a:r>
          </a:p>
          <a:p>
            <a:pPr marL="171450" indent="-171450">
              <a:buFont typeface="Arial" panose="020B0604020202020204" pitchFamily="34" charset="0"/>
              <a:buChar char="•"/>
            </a:pPr>
            <a:r>
              <a:rPr lang="sv-SE" sz="1100" dirty="0"/>
              <a:t>Innehållet i födan kan leda till att olika hormoner frisätts i tarmen som kan reta </a:t>
            </a:r>
            <a:r>
              <a:rPr lang="sv-SE" sz="1100" dirty="0" err="1"/>
              <a:t>vagusnerven</a:t>
            </a:r>
            <a:r>
              <a:rPr lang="sv-SE" sz="1100" dirty="0"/>
              <a:t>.</a:t>
            </a:r>
          </a:p>
          <a:p>
            <a:pPr marL="171450" indent="-171450">
              <a:buFont typeface="Arial" panose="020B0604020202020204" pitchFamily="34" charset="0"/>
              <a:buChar char="•"/>
            </a:pPr>
            <a:r>
              <a:rPr lang="sv-SE" sz="1100" dirty="0"/>
              <a:t>Sensoriska signaler via </a:t>
            </a:r>
            <a:r>
              <a:rPr lang="sv-SE" sz="1100" dirty="0" err="1"/>
              <a:t>vagusnerven</a:t>
            </a:r>
            <a:r>
              <a:rPr lang="sv-SE" sz="1100" dirty="0"/>
              <a:t> når hjärnan</a:t>
            </a:r>
          </a:p>
          <a:p>
            <a:pPr marL="171450" indent="-171450">
              <a:buFont typeface="Arial" panose="020B0604020202020204" pitchFamily="34" charset="0"/>
              <a:buChar char="•"/>
            </a:pPr>
            <a:r>
              <a:rPr lang="sv-SE" sz="1100" dirty="0"/>
              <a:t>Bearbetning i hjärnan följs av motoriska signaler tillbaka ut i kroppen</a:t>
            </a:r>
          </a:p>
          <a:p>
            <a:pPr marL="171450" indent="-171450">
              <a:buFont typeface="Arial" panose="020B0604020202020204" pitchFamily="34" charset="0"/>
              <a:buChar char="•"/>
            </a:pPr>
            <a:r>
              <a:rPr lang="sv-SE" sz="1100" dirty="0" err="1"/>
              <a:t>Vagusnerven</a:t>
            </a:r>
            <a:r>
              <a:rPr lang="sv-SE" sz="1100" dirty="0"/>
              <a:t> kan påverka tarmrörelser, men även andra inre organ som respons på retningsloopen.</a:t>
            </a:r>
          </a:p>
          <a:p>
            <a:endParaRPr lang="sv-SE" sz="1100" dirty="0"/>
          </a:p>
          <a:p>
            <a:r>
              <a:rPr lang="sv-SE" sz="1100" b="1" dirty="0"/>
              <a:t>Övergång till nästa bild: </a:t>
            </a:r>
            <a:r>
              <a:rPr lang="sv-SE" sz="1100" dirty="0"/>
              <a:t>En så intressant nerv som </a:t>
            </a:r>
            <a:r>
              <a:rPr lang="sv-SE" sz="1100" dirty="0" err="1"/>
              <a:t>vagusnerven</a:t>
            </a:r>
            <a:r>
              <a:rPr lang="sv-SE" sz="1100" dirty="0"/>
              <a:t> är förstås intressant ur många perspektiv, och man kan också stimulera den elektriskt.</a:t>
            </a:r>
          </a:p>
        </p:txBody>
      </p:sp>
      <p:sp>
        <p:nvSpPr>
          <p:cNvPr id="4" name="Platshållare för bildnummer 3"/>
          <p:cNvSpPr>
            <a:spLocks noGrp="1"/>
          </p:cNvSpPr>
          <p:nvPr>
            <p:ph type="sldNum" sz="quarter" idx="5"/>
          </p:nvPr>
        </p:nvSpPr>
        <p:spPr/>
        <p:txBody>
          <a:bodyPr/>
          <a:lstStyle/>
          <a:p>
            <a:fld id="{FAD31592-3C66-914C-8F2B-350F777116DA}" type="slidenum">
              <a:rPr lang="sv-SE" smtClean="0"/>
              <a:t>18</a:t>
            </a:fld>
            <a:endParaRPr lang="sv-SE"/>
          </a:p>
        </p:txBody>
      </p:sp>
    </p:spTree>
    <p:extLst>
      <p:ext uri="{BB962C8B-B14F-4D97-AF65-F5344CB8AC3E}">
        <p14:creationId xmlns:p14="http://schemas.microsoft.com/office/powerpoint/2010/main" val="10815481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100" b="1" dirty="0"/>
              <a:t>För gymnasiet</a:t>
            </a:r>
          </a:p>
          <a:p>
            <a:endParaRPr lang="sv-SE" sz="1100" dirty="0"/>
          </a:p>
          <a:p>
            <a:r>
              <a:rPr lang="sv-SE" sz="1100" dirty="0"/>
              <a:t>På liknande sätt som pacemaker kan stimulera hjärtmuskeln, så används elektrisk stimulering av </a:t>
            </a:r>
            <a:r>
              <a:rPr lang="sv-SE" sz="1100" dirty="0" err="1"/>
              <a:t>vagusnerven</a:t>
            </a:r>
            <a:r>
              <a:rPr lang="sv-SE" sz="1100" dirty="0"/>
              <a:t> som komplement vid behandling av depression och epilepsi.</a:t>
            </a:r>
          </a:p>
          <a:p>
            <a:endParaRPr lang="sv-SE" sz="1100" dirty="0"/>
          </a:p>
          <a:p>
            <a:r>
              <a:rPr lang="sv-SE" sz="1100" dirty="0"/>
              <a:t>Pågår mycket forskning inom området – men en </a:t>
            </a:r>
            <a:r>
              <a:rPr lang="sv-SE" sz="1100" dirty="0" err="1"/>
              <a:t>review</a:t>
            </a:r>
            <a:r>
              <a:rPr lang="sv-SE" sz="1100" dirty="0"/>
              <a:t> från 2024 (https://pmc.ncbi.nlm.nih.gov/articles/PMC11543756/) </a:t>
            </a:r>
          </a:p>
          <a:p>
            <a:r>
              <a:rPr lang="sv-SE" sz="1100" dirty="0"/>
              <a:t>visar på att det finns en hel del forskning som pekar på att metoden åstadkommer effekter, i regel positiva sådana (även om biverkningar finns).</a:t>
            </a:r>
          </a:p>
          <a:p>
            <a:endParaRPr lang="sv-SE" sz="1100" dirty="0"/>
          </a:p>
          <a:p>
            <a:r>
              <a:rPr lang="sv-SE" sz="1100" b="1" dirty="0"/>
              <a:t>Övergång till nästa bild: </a:t>
            </a:r>
            <a:r>
              <a:rPr lang="sv-SE" sz="1100" dirty="0"/>
              <a:t>Men allt är inte </a:t>
            </a:r>
            <a:r>
              <a:rPr lang="sv-SE" sz="1100" dirty="0" err="1"/>
              <a:t>vagusnerven</a:t>
            </a:r>
            <a:r>
              <a:rPr lang="sv-SE" sz="1100" dirty="0"/>
              <a:t>, det finns även andra system som skapar lugn i kroppen. Lugn och ro –hormoner till exempel.</a:t>
            </a:r>
          </a:p>
        </p:txBody>
      </p:sp>
      <p:sp>
        <p:nvSpPr>
          <p:cNvPr id="4" name="Platshållare för bildnummer 3"/>
          <p:cNvSpPr>
            <a:spLocks noGrp="1"/>
          </p:cNvSpPr>
          <p:nvPr>
            <p:ph type="sldNum" sz="quarter" idx="5"/>
          </p:nvPr>
        </p:nvSpPr>
        <p:spPr/>
        <p:txBody>
          <a:bodyPr/>
          <a:lstStyle/>
          <a:p>
            <a:fld id="{FAD31592-3C66-914C-8F2B-350F777116DA}" type="slidenum">
              <a:rPr lang="sv-SE" smtClean="0"/>
              <a:t>19</a:t>
            </a:fld>
            <a:endParaRPr lang="sv-SE"/>
          </a:p>
        </p:txBody>
      </p:sp>
    </p:spTree>
    <p:extLst>
      <p:ext uri="{BB962C8B-B14F-4D97-AF65-F5344CB8AC3E}">
        <p14:creationId xmlns:p14="http://schemas.microsoft.com/office/powerpoint/2010/main" val="11020636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CCC33C-9211-2AAE-D918-CD59C8101C5C}"/>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EF2867FB-16DA-12A8-1759-69E51ACA87A4}"/>
              </a:ext>
            </a:extLst>
          </p:cNvPr>
          <p:cNvSpPr>
            <a:spLocks noGrp="1" noRot="1" noChangeAspect="1"/>
          </p:cNvSpPr>
          <p:nvPr>
            <p:ph type="sldImg"/>
          </p:nvPr>
        </p:nvSpPr>
        <p:spPr>
          <a:xfrm>
            <a:off x="685800" y="490538"/>
            <a:ext cx="3779838" cy="2125662"/>
          </a:xfrm>
        </p:spPr>
      </p:sp>
      <p:sp>
        <p:nvSpPr>
          <p:cNvPr id="3" name="Platshållare för anteckningar 2">
            <a:extLst>
              <a:ext uri="{FF2B5EF4-FFF2-40B4-BE49-F238E27FC236}">
                <a16:creationId xmlns:a16="http://schemas.microsoft.com/office/drawing/2014/main" id="{E1EF7AB9-9484-EDBD-56C8-42638BC3AF1B}"/>
              </a:ext>
            </a:extLst>
          </p:cNvPr>
          <p:cNvSpPr>
            <a:spLocks noGrp="1"/>
          </p:cNvSpPr>
          <p:nvPr>
            <p:ph type="body" idx="1"/>
          </p:nvPr>
        </p:nvSpPr>
        <p:spPr>
          <a:xfrm>
            <a:off x="685800" y="2616200"/>
            <a:ext cx="5486400" cy="5170251"/>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Översiktsbild som visar delar som kan ingå i undervisning om psykisk hälsa.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I materialet ingår flera av dessa delar. De kan komma att kompletteras med fler delar </a:t>
            </a:r>
            <a:r>
              <a:rPr lang="sv-SE" sz="1100"/>
              <a:t>framöver.</a:t>
            </a:r>
            <a:endParaRPr lang="sv-SE" sz="1100" dirty="0"/>
          </a:p>
          <a:p>
            <a:r>
              <a:rPr lang="sv-SE" sz="1100" dirty="0"/>
              <a:t>Svart text motsvarar innehållet i de moduler som ingår i undervisningsmaterialet.</a:t>
            </a:r>
          </a:p>
          <a:p>
            <a:r>
              <a:rPr lang="sv-SE" sz="1100" dirty="0"/>
              <a:t>Vit text för delar som för närvarande inte ingår i undervisningsmaterialet.</a:t>
            </a:r>
          </a:p>
          <a:p>
            <a:r>
              <a:rPr lang="sv-SE" sz="1100" dirty="0"/>
              <a:t>Röd färg för den modul som tas upp i denna PPT.</a:t>
            </a:r>
          </a:p>
          <a:p>
            <a:endParaRPr lang="sv-SE" sz="1100" dirty="0"/>
          </a:p>
          <a:p>
            <a:pPr marL="0" indent="0">
              <a:lnSpc>
                <a:spcPct val="107000"/>
              </a:lnSpc>
              <a:spcAft>
                <a:spcPts val="800"/>
              </a:spcAft>
              <a:buNone/>
            </a:pPr>
            <a:r>
              <a:rPr lang="sv-SE" sz="1100" b="1" dirty="0"/>
              <a:t>Syftet med modulen Återhämtning är att ge eleverna </a:t>
            </a:r>
          </a:p>
          <a:p>
            <a:pPr marL="171450" indent="-171450">
              <a:lnSpc>
                <a:spcPct val="107000"/>
              </a:lnSpc>
              <a:spcAft>
                <a:spcPts val="800"/>
              </a:spcAft>
              <a:buFont typeface="Arial" panose="020B0604020202020204" pitchFamily="34" charset="0"/>
              <a:buChar char="•"/>
            </a:pPr>
            <a:r>
              <a:rPr lang="sv-SE" sz="1100" b="0" dirty="0"/>
              <a:t>Kunskaper om varför vi behöver återhämtning och vad som händer i hjärnan i vila.</a:t>
            </a:r>
          </a:p>
          <a:p>
            <a:pPr marL="171450" indent="-171450">
              <a:lnSpc>
                <a:spcPct val="107000"/>
              </a:lnSpc>
              <a:spcAft>
                <a:spcPts val="800"/>
              </a:spcAft>
              <a:buFont typeface="Arial" panose="020B0604020202020204" pitchFamily="34" charset="0"/>
              <a:buChar char="•"/>
            </a:pPr>
            <a:r>
              <a:rPr lang="sv-SE" sz="1100" b="0" dirty="0"/>
              <a:t>Kunskaper om att det parasympatiska nervsystemet (”bromsen”) och hormonet </a:t>
            </a:r>
            <a:r>
              <a:rPr lang="sv-SE" sz="1100" b="0" dirty="0" err="1"/>
              <a:t>oxytocin</a:t>
            </a:r>
            <a:r>
              <a:rPr lang="sv-SE" sz="1100" b="0" dirty="0"/>
              <a:t> hjälper kroppen att återhämta sig från stress.</a:t>
            </a:r>
          </a:p>
          <a:p>
            <a:pPr marL="171450" indent="-171450">
              <a:lnSpc>
                <a:spcPct val="107000"/>
              </a:lnSpc>
              <a:spcAft>
                <a:spcPts val="800"/>
              </a:spcAft>
              <a:buFont typeface="Arial" panose="020B0604020202020204" pitchFamily="34" charset="0"/>
              <a:buChar char="•"/>
            </a:pPr>
            <a:r>
              <a:rPr lang="sv-SE" sz="1100" b="0" dirty="0"/>
              <a:t>Förståelse för att vilken typ av återhämtning (fysisk, mental, social, emotionell) man behöver beror på vad man behöver återhämta sig från.</a:t>
            </a:r>
          </a:p>
          <a:p>
            <a:pPr marL="171450" indent="-171450">
              <a:lnSpc>
                <a:spcPct val="107000"/>
              </a:lnSpc>
              <a:spcAft>
                <a:spcPts val="800"/>
              </a:spcAft>
              <a:buFont typeface="Arial" panose="020B0604020202020204" pitchFamily="34" charset="0"/>
              <a:buChar char="•"/>
            </a:pPr>
            <a:r>
              <a:rPr lang="sv-SE" sz="1100" b="0" dirty="0"/>
              <a:t>Kunskaper om några verktyg/övningar som kan användas för att aktivera det parasympatiska nervsystemet (”bromsen”).</a:t>
            </a:r>
          </a:p>
          <a:p>
            <a:pPr marL="171450" indent="-171450">
              <a:lnSpc>
                <a:spcPct val="107000"/>
              </a:lnSpc>
              <a:spcAft>
                <a:spcPts val="800"/>
              </a:spcAft>
              <a:buFont typeface="Arial" panose="020B0604020202020204" pitchFamily="34" charset="0"/>
              <a:buChar char="•"/>
            </a:pPr>
            <a:r>
              <a:rPr lang="sv-SE" sz="1100" b="0" dirty="0"/>
              <a:t>Förståelse för att vår psykiska hälsa kan stärkas med omväxlande dagar med både tid för utmaningar och återhämtning.</a:t>
            </a:r>
          </a:p>
          <a:p>
            <a:pPr marL="171450" indent="-171450">
              <a:lnSpc>
                <a:spcPct val="107000"/>
              </a:lnSpc>
              <a:spcAft>
                <a:spcPts val="800"/>
              </a:spcAft>
              <a:buFont typeface="Arial" panose="020B0604020202020204" pitchFamily="34" charset="0"/>
              <a:buChar char="•"/>
            </a:pPr>
            <a:r>
              <a:rPr lang="sv-SE" sz="1100" b="0" dirty="0"/>
              <a:t>Ge exempel på vad som händer i hjärnan under återhämtning.</a:t>
            </a:r>
          </a:p>
          <a:p>
            <a:pPr marL="0" indent="0">
              <a:lnSpc>
                <a:spcPct val="107000"/>
              </a:lnSpc>
              <a:spcAft>
                <a:spcPts val="800"/>
              </a:spcAft>
              <a:buFont typeface="Arial" panose="020B0604020202020204" pitchFamily="34" charset="0"/>
              <a:buNone/>
            </a:pPr>
            <a:r>
              <a:rPr lang="sv-SE" sz="1100" b="1" dirty="0"/>
              <a:t>För gymnasienivå </a:t>
            </a:r>
            <a:r>
              <a:rPr lang="sv-SE" sz="1100" b="0" dirty="0"/>
              <a:t>kan ytterligare lärandemål kopplas till hormon- och nervsystem:</a:t>
            </a:r>
          </a:p>
          <a:p>
            <a:pPr marL="171450" indent="-171450">
              <a:lnSpc>
                <a:spcPct val="107000"/>
              </a:lnSpc>
              <a:spcAft>
                <a:spcPts val="800"/>
              </a:spcAft>
              <a:buFont typeface="Arial" panose="020B0604020202020204" pitchFamily="34" charset="0"/>
              <a:buChar char="•"/>
            </a:pPr>
            <a:r>
              <a:rPr lang="sv-SE" sz="1100" b="0" dirty="0"/>
              <a:t>Kunna redogöra för skillnader mellan funktion och effekter av det sympatiska och parasympatiska nervsystemet.</a:t>
            </a:r>
          </a:p>
          <a:p>
            <a:pPr marL="171450" marR="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sv-SE" sz="1100" b="0" dirty="0"/>
              <a:t>Kunna redogöra översiktligt för hur </a:t>
            </a:r>
            <a:r>
              <a:rPr lang="sv-SE" sz="1100" b="0" dirty="0" err="1"/>
              <a:t>oxytocin</a:t>
            </a:r>
            <a:r>
              <a:rPr lang="sv-SE" sz="1100" b="0" dirty="0"/>
              <a:t> kan sänka nivåerna av stresshormonet kortisol.</a:t>
            </a:r>
          </a:p>
        </p:txBody>
      </p:sp>
      <p:sp>
        <p:nvSpPr>
          <p:cNvPr id="4" name="Platshållare för bildnummer 3">
            <a:extLst>
              <a:ext uri="{FF2B5EF4-FFF2-40B4-BE49-F238E27FC236}">
                <a16:creationId xmlns:a16="http://schemas.microsoft.com/office/drawing/2014/main" id="{2F77519B-3F7F-4BAF-7DD1-7D8233B28E63}"/>
              </a:ext>
            </a:extLst>
          </p:cNvPr>
          <p:cNvSpPr>
            <a:spLocks noGrp="1"/>
          </p:cNvSpPr>
          <p:nvPr>
            <p:ph type="sldNum" sz="quarter" idx="5"/>
          </p:nvPr>
        </p:nvSpPr>
        <p:spPr/>
        <p:txBody>
          <a:bodyPr/>
          <a:lstStyle/>
          <a:p>
            <a:fld id="{FAD31592-3C66-914C-8F2B-350F777116DA}" type="slidenum">
              <a:rPr lang="sv-SE" smtClean="0"/>
              <a:t>2</a:t>
            </a:fld>
            <a:endParaRPr lang="sv-SE"/>
          </a:p>
        </p:txBody>
      </p:sp>
    </p:spTree>
    <p:extLst>
      <p:ext uri="{BB962C8B-B14F-4D97-AF65-F5344CB8AC3E}">
        <p14:creationId xmlns:p14="http://schemas.microsoft.com/office/powerpoint/2010/main" val="22643160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85800" y="657225"/>
            <a:ext cx="4000500" cy="2251075"/>
          </a:xfrm>
        </p:spPr>
      </p:sp>
      <p:sp>
        <p:nvSpPr>
          <p:cNvPr id="3" name="Platshållare för anteckningar 2"/>
          <p:cNvSpPr>
            <a:spLocks noGrp="1"/>
          </p:cNvSpPr>
          <p:nvPr>
            <p:ph type="body" idx="1"/>
          </p:nvPr>
        </p:nvSpPr>
        <p:spPr>
          <a:xfrm>
            <a:off x="685800" y="3005848"/>
            <a:ext cx="5486400" cy="41148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i="1" u="none" noProof="0" dirty="0"/>
              <a:t>Förslag på hur man kan introducera bilden, se extra talarmanus nedan.</a:t>
            </a:r>
          </a:p>
          <a:p>
            <a:pPr>
              <a:buNone/>
            </a:pPr>
            <a:endParaRPr lang="sv-SE" sz="1100" b="0" dirty="0"/>
          </a:p>
          <a:p>
            <a:pPr>
              <a:buNone/>
            </a:pPr>
            <a:r>
              <a:rPr lang="sv-SE" sz="1100" b="0" dirty="0"/>
              <a:t>Hormonsystemet och mer specifikt hormonet </a:t>
            </a:r>
            <a:r>
              <a:rPr lang="sv-SE" sz="1100" b="0" dirty="0" err="1"/>
              <a:t>oxytocin</a:t>
            </a:r>
            <a:r>
              <a:rPr lang="sv-SE" sz="1100" b="0" dirty="0"/>
              <a:t> har lugnande effekter:</a:t>
            </a:r>
          </a:p>
          <a:p>
            <a:pPr>
              <a:buNone/>
            </a:pPr>
            <a:endParaRPr lang="sv-SE" sz="1100" b="0" dirty="0"/>
          </a:p>
          <a:p>
            <a:pPr marL="171450" indent="-171450">
              <a:buFont typeface="Arial" panose="020B0604020202020204" pitchFamily="34" charset="0"/>
              <a:buChar char="•"/>
            </a:pPr>
            <a:r>
              <a:rPr lang="sv-SE" sz="1100" b="0" dirty="0" err="1"/>
              <a:t>Oxytocin</a:t>
            </a:r>
            <a:r>
              <a:rPr lang="sv-SE" sz="1100" b="0" dirty="0"/>
              <a:t> frigörs efter beröring, ögonkontakt, samtal, närhet som upplevs som trygga</a:t>
            </a:r>
          </a:p>
          <a:p>
            <a:pPr marL="171450" indent="-171450">
              <a:buFont typeface="Arial" panose="020B0604020202020204" pitchFamily="34" charset="0"/>
              <a:buChar char="•"/>
            </a:pPr>
            <a:r>
              <a:rPr lang="sv-SE" sz="1100" b="0" dirty="0"/>
              <a:t>Intryck från olika sinnen samordnas i hjärnan</a:t>
            </a:r>
          </a:p>
          <a:p>
            <a:pPr marL="171450" indent="-171450">
              <a:buFont typeface="Arial" panose="020B0604020202020204" pitchFamily="34" charset="0"/>
              <a:buChar char="•"/>
            </a:pPr>
            <a:r>
              <a:rPr lang="sv-SE" sz="1100" b="0" dirty="0"/>
              <a:t>Om t ex en känselupplevelse kombineras med trygghet kommer hypotalamus frisätta </a:t>
            </a:r>
            <a:r>
              <a:rPr lang="sv-SE" sz="1100" b="0" dirty="0" err="1"/>
              <a:t>oxytocin</a:t>
            </a:r>
            <a:endParaRPr lang="sv-SE" sz="1100" b="0" dirty="0"/>
          </a:p>
          <a:p>
            <a:pPr marL="171450" indent="-171450">
              <a:buFont typeface="Arial" panose="020B0604020202020204" pitchFamily="34" charset="0"/>
              <a:buChar char="•"/>
            </a:pPr>
            <a:r>
              <a:rPr lang="sv-SE" sz="1100" b="0" dirty="0" err="1"/>
              <a:t>Oxytocin</a:t>
            </a:r>
            <a:r>
              <a:rPr lang="sv-SE" sz="1100" b="0" dirty="0"/>
              <a:t> frisätts till blodet (via hypofysen), men även till </a:t>
            </a:r>
            <a:r>
              <a:rPr lang="sv-SE" sz="1100" b="0" dirty="0" err="1"/>
              <a:t>amygdala</a:t>
            </a:r>
            <a:r>
              <a:rPr lang="sv-SE" sz="1100" b="0" dirty="0"/>
              <a:t> och </a:t>
            </a:r>
            <a:r>
              <a:rPr lang="sv-SE" sz="1100" b="0" dirty="0" err="1"/>
              <a:t>hippocampus</a:t>
            </a:r>
            <a:endParaRPr lang="sv-SE" sz="1100" b="0" dirty="0"/>
          </a:p>
          <a:p>
            <a:pPr marL="171450" indent="-171450">
              <a:buFont typeface="Arial" panose="020B0604020202020204" pitchFamily="34" charset="0"/>
              <a:buChar char="•"/>
            </a:pPr>
            <a:r>
              <a:rPr lang="sv-SE" sz="1100" b="0" dirty="0"/>
              <a:t>Ger en känsla av avslappning</a:t>
            </a:r>
          </a:p>
          <a:p>
            <a:pPr marL="171450" indent="-171450">
              <a:buFont typeface="Arial" panose="020B0604020202020204" pitchFamily="34" charset="0"/>
              <a:buChar char="•"/>
            </a:pPr>
            <a:r>
              <a:rPr lang="sv-SE" sz="1100" b="0" dirty="0"/>
              <a:t>Påverkar minnen, lärande, sociala samspel</a:t>
            </a:r>
          </a:p>
          <a:p>
            <a:pPr marL="0" indent="0">
              <a:buFont typeface="Arial" panose="020B0604020202020204" pitchFamily="34" charset="0"/>
              <a:buNone/>
            </a:pPr>
            <a:endParaRPr lang="sv-SE" sz="1100" b="0" dirty="0"/>
          </a:p>
          <a:p>
            <a:pPr marL="0" indent="0">
              <a:buFont typeface="Arial" panose="020B0604020202020204" pitchFamily="34" charset="0"/>
              <a:buNone/>
            </a:pPr>
            <a:r>
              <a:rPr lang="sv-SE" sz="1100" b="0" dirty="0" err="1"/>
              <a:t>Miram</a:t>
            </a:r>
            <a:r>
              <a:rPr lang="sv-SE" sz="1100" b="0" dirty="0"/>
              <a:t> Bryant, sångerska, har en strof i låten ”Nån av oss”:</a:t>
            </a:r>
          </a:p>
          <a:p>
            <a:pPr marL="0" indent="0">
              <a:buFont typeface="Arial" panose="020B0604020202020204" pitchFamily="34" charset="0"/>
              <a:buNone/>
            </a:pPr>
            <a:r>
              <a:rPr lang="sv-SE" sz="1100" b="0" i="1" dirty="0"/>
              <a:t>”Ta tillbaks när det fula var fint</a:t>
            </a:r>
          </a:p>
          <a:p>
            <a:pPr marL="0" indent="0">
              <a:buFont typeface="Arial" panose="020B0604020202020204" pitchFamily="34" charset="0"/>
              <a:buNone/>
            </a:pPr>
            <a:r>
              <a:rPr lang="sv-SE" sz="1100" b="0" i="1" dirty="0"/>
              <a:t>Den där tröjan du svettades i</a:t>
            </a:r>
          </a:p>
          <a:p>
            <a:pPr marL="0" indent="0">
              <a:buFont typeface="Arial" panose="020B0604020202020204" pitchFamily="34" charset="0"/>
              <a:buNone/>
            </a:pPr>
            <a:r>
              <a:rPr lang="sv-SE" sz="1100" b="0" i="1" dirty="0"/>
              <a:t>Jag har den kvar men jag vet inte var</a:t>
            </a:r>
          </a:p>
          <a:p>
            <a:pPr marL="0" indent="0">
              <a:buFont typeface="Arial" panose="020B0604020202020204" pitchFamily="34" charset="0"/>
              <a:buNone/>
            </a:pPr>
            <a:r>
              <a:rPr lang="sv-SE" sz="1100" b="0" i="1" dirty="0"/>
              <a:t>Vi blev </a:t>
            </a:r>
            <a:r>
              <a:rPr lang="sv-SE" sz="1100" b="0" i="1" dirty="0" err="1"/>
              <a:t>bänga</a:t>
            </a:r>
            <a:r>
              <a:rPr lang="sv-SE" sz="1100" b="0" i="1" dirty="0"/>
              <a:t> på </a:t>
            </a:r>
            <a:r>
              <a:rPr lang="sv-SE" sz="1100" b="0" i="1" dirty="0" err="1"/>
              <a:t>Oxytocin</a:t>
            </a:r>
            <a:r>
              <a:rPr lang="sv-SE" sz="1100" b="0" dirty="0"/>
              <a:t>”</a:t>
            </a:r>
          </a:p>
          <a:p>
            <a:pPr marL="0" indent="0">
              <a:buFont typeface="Arial" panose="020B0604020202020204" pitchFamily="34" charset="0"/>
              <a:buNone/>
            </a:pPr>
            <a:endParaRPr lang="sv-SE" sz="1100" b="0" dirty="0"/>
          </a:p>
          <a:p>
            <a:pPr marL="0" indent="0">
              <a:buFont typeface="Arial" panose="020B0604020202020204" pitchFamily="34" charset="0"/>
              <a:buNone/>
            </a:pPr>
            <a:r>
              <a:rPr lang="sv-SE" sz="1100" b="0" dirty="0"/>
              <a:t>Man kan då tro att </a:t>
            </a:r>
            <a:r>
              <a:rPr lang="sv-SE" sz="1100" b="0" dirty="0" err="1"/>
              <a:t>Oxytocin</a:t>
            </a:r>
            <a:r>
              <a:rPr lang="sv-SE" sz="1100" b="0" dirty="0"/>
              <a:t> är en ny drog, men det är vårt eget ”lugn-och-ro-hormon”.</a:t>
            </a:r>
          </a:p>
          <a:p>
            <a:pPr marL="0" indent="0">
              <a:buFont typeface="Arial" panose="020B0604020202020204" pitchFamily="34" charset="0"/>
              <a:buNone/>
            </a:pPr>
            <a:r>
              <a:rPr lang="sv-SE" sz="1100" b="0" dirty="0"/>
              <a:t>Det finns även syntetiskt framställt </a:t>
            </a:r>
            <a:r>
              <a:rPr lang="sv-SE" sz="1100" b="0" dirty="0" err="1"/>
              <a:t>oxytocin</a:t>
            </a:r>
            <a:r>
              <a:rPr lang="sv-SE" sz="1100" b="0" dirty="0"/>
              <a:t>, det används bland annat vid förlossningar. </a:t>
            </a:r>
            <a:r>
              <a:rPr lang="sv-SE" sz="1100" b="0" dirty="0" err="1"/>
              <a:t>Oxytocin</a:t>
            </a:r>
            <a:r>
              <a:rPr lang="sv-SE" sz="1100" b="0" dirty="0"/>
              <a:t> stimulerar livmoderns muskler att dra ihop sig (”värkar”) så att mamman kan krysta ut barnet.</a:t>
            </a:r>
          </a:p>
          <a:p>
            <a:pPr marL="0" indent="0">
              <a:buFont typeface="Arial" panose="020B0604020202020204" pitchFamily="34" charset="0"/>
              <a:buNone/>
            </a:pPr>
            <a:r>
              <a:rPr lang="sv-SE" sz="1100" b="0" dirty="0" err="1"/>
              <a:t>Oxytocin</a:t>
            </a:r>
            <a:r>
              <a:rPr lang="sv-SE" sz="1100" b="0" dirty="0"/>
              <a:t> påverkar även amningen så att mjölken rinner till när barnet ligger vid bröstet.</a:t>
            </a:r>
          </a:p>
          <a:p>
            <a:pPr marL="0" indent="0">
              <a:buFont typeface="Arial" panose="020B0604020202020204" pitchFamily="34" charset="0"/>
              <a:buNone/>
            </a:pPr>
            <a:endParaRPr lang="sv-SE" sz="1100" b="0" dirty="0"/>
          </a:p>
          <a:p>
            <a:pPr marL="0" indent="0">
              <a:buFont typeface="Arial" panose="020B0604020202020204" pitchFamily="34" charset="0"/>
              <a:buNone/>
            </a:pPr>
            <a:endParaRPr lang="sv-SE" sz="1100" b="0" dirty="0"/>
          </a:p>
          <a:p>
            <a:pPr marL="0" indent="0">
              <a:buFont typeface="Arial" panose="020B0604020202020204" pitchFamily="34" charset="0"/>
              <a:buNone/>
            </a:pPr>
            <a:r>
              <a:rPr lang="sv-SE" sz="1100" b="0" dirty="0"/>
              <a:t>Exempel på källor:</a:t>
            </a:r>
          </a:p>
          <a:p>
            <a:pPr marL="0" indent="0">
              <a:buFont typeface="Arial" panose="020B0604020202020204" pitchFamily="34" charset="0"/>
              <a:buNone/>
            </a:pPr>
            <a:r>
              <a:rPr lang="sv-SE" sz="1100" b="0" dirty="0"/>
              <a:t>Daniel Quintana &amp; Adam J </a:t>
            </a:r>
            <a:r>
              <a:rPr lang="sv-SE" sz="1100" b="0" dirty="0" err="1"/>
              <a:t>Guastella</a:t>
            </a:r>
            <a:r>
              <a:rPr lang="sv-SE" sz="1100" b="0" dirty="0"/>
              <a:t> (2020) An </a:t>
            </a:r>
            <a:r>
              <a:rPr lang="sv-SE" sz="1100" b="0" dirty="0" err="1"/>
              <a:t>Allostatic</a:t>
            </a:r>
            <a:r>
              <a:rPr lang="sv-SE" sz="1100" b="0" dirty="0"/>
              <a:t> </a:t>
            </a:r>
            <a:r>
              <a:rPr lang="sv-SE" sz="1100" b="0" dirty="0" err="1"/>
              <a:t>Theory</a:t>
            </a:r>
            <a:r>
              <a:rPr lang="sv-SE" sz="1100" b="0" dirty="0"/>
              <a:t> </a:t>
            </a:r>
            <a:r>
              <a:rPr lang="sv-SE" sz="1100" b="0" dirty="0" err="1"/>
              <a:t>of</a:t>
            </a:r>
            <a:r>
              <a:rPr lang="sv-SE" sz="1100" b="0" dirty="0"/>
              <a:t> </a:t>
            </a:r>
            <a:r>
              <a:rPr lang="sv-SE" sz="1100" b="0" dirty="0" err="1"/>
              <a:t>Oxytocin</a:t>
            </a:r>
            <a:endParaRPr lang="sv-SE" sz="1100" b="0" dirty="0"/>
          </a:p>
          <a:p>
            <a:pPr marL="0" indent="0">
              <a:buFont typeface="Arial" panose="020B0604020202020204" pitchFamily="34" charset="0"/>
              <a:buNone/>
            </a:pPr>
            <a:r>
              <a:rPr lang="sv-SE" sz="1100" b="0" dirty="0"/>
              <a:t>Trends in </a:t>
            </a:r>
            <a:r>
              <a:rPr lang="sv-SE" sz="1100" b="0" dirty="0" err="1"/>
              <a:t>Cognitive</a:t>
            </a:r>
            <a:r>
              <a:rPr lang="sv-SE" sz="1100" b="0" dirty="0"/>
              <a:t> Sciences 24(7). DOI: 10.1016/j.tics.2020.03.008</a:t>
            </a:r>
          </a:p>
          <a:p>
            <a:pPr marL="0" indent="0">
              <a:buFont typeface="Arial" panose="020B0604020202020204" pitchFamily="34" charset="0"/>
              <a:buNone/>
            </a:pPr>
            <a:r>
              <a:rPr lang="sv-SE" sz="1100" b="0" dirty="0"/>
              <a:t>https://www.researchgate.net/publication/341034804_An_Allostatic_Theory_of_Oxytocin/figures?lo=1</a:t>
            </a:r>
          </a:p>
          <a:p>
            <a:pPr marL="0" indent="0">
              <a:buFont typeface="Arial" panose="020B0604020202020204" pitchFamily="34" charset="0"/>
              <a:buNone/>
            </a:pPr>
            <a:r>
              <a:rPr lang="sv-SE" sz="1100" b="0" dirty="0"/>
              <a:t>eller</a:t>
            </a:r>
          </a:p>
          <a:p>
            <a:pPr marL="0" indent="0">
              <a:buFont typeface="Arial" panose="020B0604020202020204" pitchFamily="34" charset="0"/>
              <a:buNone/>
            </a:pPr>
            <a:r>
              <a:rPr lang="sv-SE" sz="1100" b="0" dirty="0"/>
              <a:t>https://www.sciencedirect.com/science/article/pii/S1364661320300887?via%3Dihub</a:t>
            </a:r>
          </a:p>
          <a:p>
            <a:pPr marL="0" indent="0">
              <a:buFont typeface="Arial" panose="020B0604020202020204" pitchFamily="34" charset="0"/>
              <a:buNone/>
            </a:pPr>
            <a:endParaRPr lang="sv-SE" sz="1100" b="0" dirty="0"/>
          </a:p>
          <a:p>
            <a:pPr marL="0" indent="0">
              <a:buFont typeface="Arial" panose="020B0604020202020204" pitchFamily="34" charset="0"/>
              <a:buNone/>
            </a:pPr>
            <a:endParaRPr lang="sv-SE" sz="1100" b="0" dirty="0"/>
          </a:p>
          <a:p>
            <a:pPr marL="0" indent="0">
              <a:buFont typeface="Arial" panose="020B0604020202020204" pitchFamily="34" charset="0"/>
              <a:buNone/>
            </a:pPr>
            <a:r>
              <a:rPr lang="sv-SE" sz="1100" b="1" dirty="0"/>
              <a:t>För gymnasiet - Övergång till nästa bild (Bild 21): </a:t>
            </a:r>
            <a:r>
              <a:rPr lang="sv-SE" sz="1100" b="0" dirty="0" err="1"/>
              <a:t>Oxytocin</a:t>
            </a:r>
            <a:r>
              <a:rPr lang="sv-SE" sz="1100" b="0" dirty="0"/>
              <a:t> motverkar stressreaktionen.</a:t>
            </a:r>
          </a:p>
          <a:p>
            <a:pPr marL="0" indent="0">
              <a:buFont typeface="Arial" panose="020B0604020202020204" pitchFamily="34" charset="0"/>
              <a:buNone/>
            </a:pPr>
            <a:endParaRPr lang="sv-SE" sz="1100" b="0" dirty="0"/>
          </a:p>
          <a:p>
            <a:pPr marL="0" indent="0">
              <a:buFont typeface="Arial" panose="020B0604020202020204" pitchFamily="34" charset="0"/>
              <a:buNone/>
            </a:pPr>
            <a:r>
              <a:rPr lang="sv-SE" sz="1100" b="1" dirty="0"/>
              <a:t>Övergång till nästa bild (bild 22): </a:t>
            </a:r>
            <a:r>
              <a:rPr lang="sv-SE" sz="1100" b="0" dirty="0"/>
              <a:t>Vi summerar effekten av </a:t>
            </a:r>
            <a:r>
              <a:rPr lang="sv-SE" sz="1100" b="0" dirty="0" err="1"/>
              <a:t>oxytocin</a:t>
            </a:r>
            <a:r>
              <a:rPr lang="sv-SE" sz="1100" b="0" dirty="0"/>
              <a:t> igen.</a:t>
            </a:r>
          </a:p>
          <a:p>
            <a:pPr marL="171450" indent="-171450">
              <a:buFont typeface="Arial" panose="020B0604020202020204" pitchFamily="34" charset="0"/>
              <a:buChar char="•"/>
            </a:pPr>
            <a:endParaRPr lang="sv-SE" sz="1100" b="0" dirty="0"/>
          </a:p>
          <a:p>
            <a:pPr marL="0" indent="0">
              <a:buFont typeface="Arial" panose="020B0604020202020204" pitchFamily="34" charset="0"/>
              <a:buNone/>
            </a:pPr>
            <a:endParaRPr lang="sv-SE" sz="1100" b="0" dirty="0"/>
          </a:p>
          <a:p>
            <a:r>
              <a:rPr lang="sv-SE" sz="1100" b="1" i="0" dirty="0"/>
              <a:t>Extra talarmanus som stöd för hur man kan introducera bilden:</a:t>
            </a:r>
          </a:p>
          <a:p>
            <a:pPr>
              <a:buNone/>
            </a:pPr>
            <a:r>
              <a:rPr lang="sv-SE" sz="1100" b="0" dirty="0"/>
              <a:t>Ett viktigt hormon/signalsubstans i trygghetssystemet är </a:t>
            </a:r>
            <a:r>
              <a:rPr lang="sv-SE" sz="1100" b="0" dirty="0" err="1"/>
              <a:t>oxytocin</a:t>
            </a:r>
            <a:r>
              <a:rPr lang="sv-SE" sz="1100" b="0" dirty="0"/>
              <a:t>. </a:t>
            </a:r>
          </a:p>
          <a:p>
            <a:pPr>
              <a:buNone/>
            </a:pPr>
            <a:endParaRPr lang="sv-SE" sz="1100" b="0" dirty="0"/>
          </a:p>
          <a:p>
            <a:pPr>
              <a:buNone/>
            </a:pPr>
            <a:r>
              <a:rPr lang="sv-SE" sz="1100" b="0" dirty="0" err="1"/>
              <a:t>Oxytocin</a:t>
            </a:r>
            <a:r>
              <a:rPr lang="sv-SE" sz="1100" b="0" dirty="0"/>
              <a:t> kallas faktiskt ibland för "kärlekshormonet" eller "trygghetshormonet". </a:t>
            </a:r>
          </a:p>
          <a:p>
            <a:pPr>
              <a:buNone/>
            </a:pPr>
            <a:r>
              <a:rPr lang="sv-SE" sz="1100" b="0" dirty="0"/>
              <a:t>Det är inte så länge sen man upptäckte det.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0" dirty="0"/>
              <a:t>Kerstin </a:t>
            </a:r>
            <a:r>
              <a:rPr lang="sv-SE" sz="1100" b="0" dirty="0" err="1"/>
              <a:t>Uvnäs</a:t>
            </a:r>
            <a:r>
              <a:rPr lang="sv-SE" sz="1100" b="0" dirty="0"/>
              <a:t> Moberg är en svensk forskare som arbetat mycket med studier av </a:t>
            </a:r>
            <a:r>
              <a:rPr lang="sv-SE" sz="1100" b="0" dirty="0" err="1"/>
              <a:t>oxytocins</a:t>
            </a:r>
            <a:r>
              <a:rPr lang="sv-SE" sz="1100" b="0" dirty="0"/>
              <a:t> effekter i kroppen.</a:t>
            </a:r>
          </a:p>
          <a:p>
            <a:pPr>
              <a:buNone/>
            </a:pPr>
            <a:endParaRPr lang="sv-SE" sz="1100" b="0" dirty="0"/>
          </a:p>
          <a:p>
            <a:pPr>
              <a:buNone/>
            </a:pPr>
            <a:r>
              <a:rPr lang="sv-SE" sz="1100" b="0" dirty="0"/>
              <a:t>Det frigörs vid:</a:t>
            </a:r>
          </a:p>
          <a:p>
            <a:pPr>
              <a:buFont typeface="Arial" panose="020B0604020202020204" pitchFamily="34" charset="0"/>
              <a:buChar char="•"/>
            </a:pPr>
            <a:r>
              <a:rPr lang="sv-SE" sz="1100" b="0" dirty="0"/>
              <a:t>Beröring (t.ex. kramar, massage, att hålla i handen)</a:t>
            </a:r>
          </a:p>
          <a:p>
            <a:pPr>
              <a:buFont typeface="Arial" panose="020B0604020202020204" pitchFamily="34" charset="0"/>
              <a:buChar char="•"/>
            </a:pPr>
            <a:r>
              <a:rPr lang="sv-SE" sz="1100" b="0" dirty="0"/>
              <a:t>Ögonkontakt</a:t>
            </a:r>
          </a:p>
          <a:p>
            <a:pPr>
              <a:buFont typeface="Arial" panose="020B0604020202020204" pitchFamily="34" charset="0"/>
              <a:buChar char="•"/>
            </a:pPr>
            <a:r>
              <a:rPr lang="sv-SE" sz="1100" b="0" dirty="0"/>
              <a:t>Vänliga samtal</a:t>
            </a:r>
          </a:p>
          <a:p>
            <a:pPr>
              <a:buFont typeface="Arial" panose="020B0604020202020204" pitchFamily="34" charset="0"/>
              <a:buChar char="•"/>
            </a:pPr>
            <a:r>
              <a:rPr lang="sv-SE" sz="1100" dirty="0"/>
              <a:t>Närhet till någon vi litar på (människa eller djur)</a:t>
            </a:r>
          </a:p>
          <a:p>
            <a:pPr>
              <a:buFont typeface="Arial" panose="020B0604020202020204" pitchFamily="34" charset="0"/>
              <a:buChar char="•"/>
            </a:pPr>
            <a:r>
              <a:rPr lang="sv-SE" sz="1100" b="0" dirty="0"/>
              <a:t>Sexuell och fysisk närhet</a:t>
            </a:r>
          </a:p>
          <a:p>
            <a:pPr>
              <a:buFont typeface="Arial" panose="020B0604020202020204" pitchFamily="34" charset="0"/>
              <a:buChar char="•"/>
            </a:pPr>
            <a:r>
              <a:rPr lang="sv-SE" sz="1100" b="0" dirty="0"/>
              <a:t>Att känna sig sedd, lyssnad på och bekräftad</a:t>
            </a:r>
          </a:p>
          <a:p>
            <a:pPr>
              <a:buFont typeface="Arial" panose="020B0604020202020204" pitchFamily="34" charset="0"/>
              <a:buChar char="•"/>
            </a:pPr>
            <a:r>
              <a:rPr lang="sv-SE" sz="1100" dirty="0"/>
              <a:t>Trygghet, vänskap, lek, skratt</a:t>
            </a:r>
          </a:p>
          <a:p>
            <a:pPr>
              <a:buFont typeface="Arial" panose="020B0604020202020204" pitchFamily="34" charset="0"/>
              <a:buChar char="•"/>
            </a:pPr>
            <a:r>
              <a:rPr lang="sv-SE" sz="1100" dirty="0"/>
              <a:t>När vi känner empati eller medkänsla</a:t>
            </a:r>
          </a:p>
          <a:p>
            <a:pPr>
              <a:buFont typeface="Arial" panose="020B0604020202020204" pitchFamily="34" charset="0"/>
              <a:buNone/>
            </a:pPr>
            <a:endParaRPr lang="sv-SE" sz="1100" b="0"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20</a:t>
            </a:fld>
            <a:endParaRPr lang="sv-SE"/>
          </a:p>
        </p:txBody>
      </p:sp>
    </p:spTree>
    <p:extLst>
      <p:ext uri="{BB962C8B-B14F-4D97-AF65-F5344CB8AC3E}">
        <p14:creationId xmlns:p14="http://schemas.microsoft.com/office/powerpoint/2010/main" val="6743144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85800" y="549275"/>
            <a:ext cx="4148138" cy="2333625"/>
          </a:xfrm>
        </p:spPr>
      </p:sp>
      <p:sp>
        <p:nvSpPr>
          <p:cNvPr id="3" name="Platshållare för anteckningar 2"/>
          <p:cNvSpPr>
            <a:spLocks noGrp="1"/>
          </p:cNvSpPr>
          <p:nvPr>
            <p:ph type="body" idx="1"/>
          </p:nvPr>
        </p:nvSpPr>
        <p:spPr>
          <a:xfrm>
            <a:off x="685800" y="3161489"/>
            <a:ext cx="5486400" cy="4742234"/>
          </a:xfrm>
        </p:spPr>
        <p:txBody>
          <a:bodyPr/>
          <a:lstStyle/>
          <a:p>
            <a:r>
              <a:rPr lang="sv-SE" sz="1100" b="1" dirty="0"/>
              <a:t>För gymnasiet (OBS! Mer om </a:t>
            </a:r>
            <a:r>
              <a:rPr lang="sv-SE" sz="1100" b="1" dirty="0" err="1"/>
              <a:t>oxytocin</a:t>
            </a:r>
            <a:r>
              <a:rPr lang="sv-SE" sz="1100" b="1" dirty="0"/>
              <a:t> och dess roll för relationer tas upp i modulen Relationer)</a:t>
            </a:r>
          </a:p>
          <a:p>
            <a:endParaRPr lang="sv-SE" sz="1100" dirty="0"/>
          </a:p>
          <a:p>
            <a:pPr marL="171450" indent="-171450">
              <a:buFont typeface="Arial" panose="020B0604020202020204" pitchFamily="34" charset="0"/>
              <a:buChar char="•"/>
            </a:pPr>
            <a:r>
              <a:rPr lang="sv-SE" sz="1100" dirty="0"/>
              <a:t>Hypotalamus är platsen där </a:t>
            </a:r>
            <a:r>
              <a:rPr lang="sv-SE" sz="1100" dirty="0" err="1"/>
              <a:t>oxytocin</a:t>
            </a:r>
            <a:r>
              <a:rPr lang="sv-SE" sz="1100" dirty="0"/>
              <a:t> bildas *) </a:t>
            </a:r>
          </a:p>
          <a:p>
            <a:pPr marL="171450" indent="-171450">
              <a:buFont typeface="Arial" panose="020B0604020202020204" pitchFamily="34" charset="0"/>
              <a:buChar char="•"/>
            </a:pPr>
            <a:r>
              <a:rPr lang="sv-SE" sz="1100" dirty="0" err="1"/>
              <a:t>Amygdala</a:t>
            </a:r>
            <a:r>
              <a:rPr lang="sv-SE" sz="1100" dirty="0"/>
              <a:t> är den snabba strukturen i hjärnan som ofta triggar stressreaktionen som i sin tur aktiverar hypotalamus</a:t>
            </a:r>
          </a:p>
          <a:p>
            <a:pPr marL="171450" indent="-171450">
              <a:buFont typeface="Arial" panose="020B0604020202020204" pitchFamily="34" charset="0"/>
              <a:buChar char="•"/>
            </a:pPr>
            <a:r>
              <a:rPr lang="sv-SE" sz="1100" dirty="0" err="1"/>
              <a:t>Oxytocin</a:t>
            </a:r>
            <a:r>
              <a:rPr lang="sv-SE" sz="1100" dirty="0"/>
              <a:t> från hypotalamus dämpar </a:t>
            </a:r>
            <a:r>
              <a:rPr lang="sv-SE" sz="1100" dirty="0" err="1"/>
              <a:t>amygdalas</a:t>
            </a:r>
            <a:r>
              <a:rPr lang="sv-SE" sz="1100" dirty="0"/>
              <a:t> alarmreaktion</a:t>
            </a:r>
          </a:p>
          <a:p>
            <a:pPr marL="171450" indent="-171450">
              <a:buFont typeface="Arial" panose="020B0604020202020204" pitchFamily="34" charset="0"/>
              <a:buChar char="•"/>
            </a:pPr>
            <a:r>
              <a:rPr lang="sv-SE" sz="1100" dirty="0"/>
              <a:t>HPA-axeln visas i bilden till vänster (OBS! Denna bild finns uppdelad mer i detalj i modulen Stress).</a:t>
            </a:r>
            <a:br>
              <a:rPr lang="sv-SE" sz="1100" dirty="0"/>
            </a:br>
            <a:r>
              <a:rPr lang="sv-SE" sz="1100" dirty="0" err="1"/>
              <a:t>Oxytocin</a:t>
            </a:r>
            <a:r>
              <a:rPr lang="sv-SE" sz="1100" dirty="0"/>
              <a:t> hindrar att HPA-axeln ökar mängden kortisol, stresshormon.</a:t>
            </a:r>
          </a:p>
          <a:p>
            <a:pPr marL="0" indent="0">
              <a:buFont typeface="Arial" panose="020B0604020202020204" pitchFamily="34" charset="0"/>
              <a:buNone/>
            </a:pPr>
            <a:endParaRPr lang="sv-SE" sz="1100" dirty="0"/>
          </a:p>
          <a:p>
            <a:pPr>
              <a:buNone/>
            </a:pPr>
            <a:r>
              <a:rPr lang="sv-SE" sz="1100" dirty="0"/>
              <a:t>*) </a:t>
            </a:r>
            <a:r>
              <a:rPr lang="sv-SE" sz="1100" dirty="0" err="1"/>
              <a:t>Oxytocin</a:t>
            </a:r>
            <a:r>
              <a:rPr lang="sv-SE" sz="1100" dirty="0"/>
              <a:t> produceras </a:t>
            </a:r>
            <a:r>
              <a:rPr lang="sv-SE" sz="1100" b="0" dirty="0"/>
              <a:t>mer specifikt i nervceller i </a:t>
            </a:r>
            <a:r>
              <a:rPr lang="sv-SE" sz="1100" b="0" dirty="0" err="1"/>
              <a:t>nucleus</a:t>
            </a:r>
            <a:r>
              <a:rPr lang="sv-SE" sz="1100" b="0" dirty="0"/>
              <a:t> </a:t>
            </a:r>
            <a:r>
              <a:rPr lang="sv-SE" sz="1100" b="0" dirty="0" err="1"/>
              <a:t>paraventricularis</a:t>
            </a:r>
            <a:r>
              <a:rPr lang="sv-SE" sz="1100" b="0" dirty="0"/>
              <a:t> och </a:t>
            </a:r>
            <a:r>
              <a:rPr lang="sv-SE" sz="1100" b="0" dirty="0" err="1"/>
              <a:t>nucleus</a:t>
            </a:r>
            <a:r>
              <a:rPr lang="sv-SE" sz="1100" b="0" dirty="0"/>
              <a:t> </a:t>
            </a:r>
            <a:r>
              <a:rPr lang="sv-SE" sz="1100" b="0" dirty="0" err="1"/>
              <a:t>supraopticus</a:t>
            </a:r>
            <a:r>
              <a:rPr lang="sv-SE" sz="1100" b="0" dirty="0"/>
              <a:t> i hypotalamus.</a:t>
            </a:r>
          </a:p>
          <a:p>
            <a:r>
              <a:rPr lang="sv-SE" sz="1100" b="0" dirty="0"/>
              <a:t>Efter att ha bildats där, transporteras </a:t>
            </a:r>
            <a:r>
              <a:rPr lang="sv-SE" sz="1100" b="0" dirty="0" err="1"/>
              <a:t>oxytocin</a:t>
            </a:r>
            <a:r>
              <a:rPr lang="sv-SE" sz="1100" b="0" dirty="0"/>
              <a:t> till hypofysens </a:t>
            </a:r>
            <a:r>
              <a:rPr lang="sv-SE" sz="1100" b="0" dirty="0" err="1"/>
              <a:t>baklob</a:t>
            </a:r>
            <a:r>
              <a:rPr lang="sv-SE" sz="1100" b="0" dirty="0"/>
              <a:t> (</a:t>
            </a:r>
            <a:r>
              <a:rPr lang="sv-SE" sz="1100" b="0" dirty="0" err="1"/>
              <a:t>neurohypofysen</a:t>
            </a:r>
            <a:r>
              <a:rPr lang="sv-SE" sz="1100" b="0" dirty="0"/>
              <a:t>), där det lagras </a:t>
            </a:r>
            <a:r>
              <a:rPr lang="sv-SE" sz="1100" dirty="0"/>
              <a:t>och sedan frisätts i blodet vid behov.</a:t>
            </a:r>
          </a:p>
          <a:p>
            <a:endParaRPr lang="sv-SE" sz="1100" dirty="0"/>
          </a:p>
          <a:p>
            <a:pPr>
              <a:buFont typeface="Arial" panose="020B0604020202020204" pitchFamily="34" charset="0"/>
              <a:buNone/>
            </a:pPr>
            <a:r>
              <a:rPr lang="sv-SE" sz="1100" b="0" dirty="0"/>
              <a:t>Effekterna av </a:t>
            </a:r>
            <a:r>
              <a:rPr lang="sv-SE" sz="1100" b="0" dirty="0" err="1"/>
              <a:t>oxytocin</a:t>
            </a:r>
            <a:r>
              <a:rPr lang="sv-SE" sz="1100" b="0" dirty="0"/>
              <a:t> beror på att det finns </a:t>
            </a:r>
            <a:r>
              <a:rPr lang="sv-SE" sz="1100" b="0" dirty="0" err="1"/>
              <a:t>oxytocinreceptorer</a:t>
            </a:r>
            <a:r>
              <a:rPr lang="sv-SE" sz="1100" b="0" dirty="0"/>
              <a:t> som kan reagera på signalämnet/hormonet (i detta fall </a:t>
            </a:r>
            <a:r>
              <a:rPr lang="sv-SE" sz="1100" b="0" dirty="0" err="1"/>
              <a:t>oxytocin</a:t>
            </a:r>
            <a:r>
              <a:rPr lang="sv-SE" sz="1100" b="0" dirty="0"/>
              <a:t>). </a:t>
            </a:r>
            <a:r>
              <a:rPr lang="sv-SE" sz="1100" b="0" dirty="0" err="1"/>
              <a:t>Oxytocinreceptorer</a:t>
            </a:r>
            <a:r>
              <a:rPr lang="sv-SE" sz="1100" b="0" dirty="0"/>
              <a:t> uttrycks i många celler/vävnader/organ (se modulen om Relationer).</a:t>
            </a:r>
          </a:p>
          <a:p>
            <a:pPr>
              <a:buFont typeface="Arial" panose="020B0604020202020204" pitchFamily="34" charset="0"/>
              <a:buNone/>
            </a:pPr>
            <a:endParaRPr lang="sv-SE" sz="1100" b="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1100" dirty="0"/>
              <a:t>När hypofysen är inblandad fungerar </a:t>
            </a:r>
            <a:r>
              <a:rPr lang="sv-SE" sz="1100" dirty="0" err="1"/>
              <a:t>oxytocin</a:t>
            </a:r>
            <a:r>
              <a:rPr lang="sv-SE" sz="1100" dirty="0"/>
              <a:t> som ett hormon och sprids med blodet till inre organ (påverkar amning, förlossning och andra inre organ). Men </a:t>
            </a:r>
            <a:r>
              <a:rPr lang="sv-SE" sz="1100" dirty="0" err="1"/>
              <a:t>oxytocin</a:t>
            </a:r>
            <a:r>
              <a:rPr lang="sv-SE" sz="1100" dirty="0"/>
              <a:t> kan även fungera som signalämne mellan nervceller i hjärnan. På det sättet kan </a:t>
            </a:r>
            <a:r>
              <a:rPr lang="sv-SE" sz="1100" dirty="0" err="1"/>
              <a:t>oxytocin</a:t>
            </a:r>
            <a:r>
              <a:rPr lang="sv-SE" sz="1100" dirty="0"/>
              <a:t> påverka känslor och beteenden. Den emotionella och sociala effekten bidrar till lugn, trygghet, minskad stress och ångest.</a:t>
            </a:r>
          </a:p>
          <a:p>
            <a:endParaRPr lang="sv-SE" sz="1100" dirty="0"/>
          </a:p>
          <a:p>
            <a:pPr marL="0" indent="0">
              <a:buFont typeface="Arial" panose="020B0604020202020204" pitchFamily="34" charset="0"/>
              <a:buNone/>
            </a:pPr>
            <a:endParaRPr lang="sv-SE" sz="11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b="0"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21</a:t>
            </a:fld>
            <a:endParaRPr lang="sv-SE"/>
          </a:p>
        </p:txBody>
      </p:sp>
    </p:spTree>
    <p:extLst>
      <p:ext uri="{BB962C8B-B14F-4D97-AF65-F5344CB8AC3E}">
        <p14:creationId xmlns:p14="http://schemas.microsoft.com/office/powerpoint/2010/main" val="303512871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85800" y="763588"/>
            <a:ext cx="3311525" cy="1863725"/>
          </a:xfrm>
        </p:spPr>
      </p:sp>
      <p:sp>
        <p:nvSpPr>
          <p:cNvPr id="3" name="Platshållare för anteckningar 2"/>
          <p:cNvSpPr>
            <a:spLocks noGrp="1"/>
          </p:cNvSpPr>
          <p:nvPr>
            <p:ph type="body" idx="1"/>
          </p:nvPr>
        </p:nvSpPr>
        <p:spPr>
          <a:xfrm>
            <a:off x="685800" y="2723745"/>
            <a:ext cx="5486400" cy="527725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i="1" u="none" noProof="0" dirty="0"/>
              <a:t>Förslag på hur man kan introducera bilden, se extra talarmanus nedan.</a:t>
            </a:r>
          </a:p>
          <a:p>
            <a:r>
              <a:rPr lang="sv-SE" sz="1100" b="1" dirty="0"/>
              <a:t>Summering av </a:t>
            </a:r>
            <a:r>
              <a:rPr lang="sv-SE" sz="1100" b="1" dirty="0" err="1"/>
              <a:t>oxytocin</a:t>
            </a:r>
            <a:r>
              <a:rPr lang="sv-SE" sz="1100" b="1" dirty="0"/>
              <a:t> som lugn-och-ro-system</a:t>
            </a:r>
          </a:p>
          <a:p>
            <a:pPr marL="171450" indent="-171450">
              <a:buFont typeface="Arial" panose="020B0604020202020204" pitchFamily="34" charset="0"/>
              <a:buChar char="•"/>
            </a:pPr>
            <a:r>
              <a:rPr lang="sv-SE" sz="1100" dirty="0"/>
              <a:t>Kortisolhalten i blodet minskar när </a:t>
            </a:r>
            <a:r>
              <a:rPr lang="sv-SE" sz="1100" dirty="0" err="1"/>
              <a:t>oxytocin</a:t>
            </a:r>
            <a:r>
              <a:rPr lang="sv-SE" sz="1100" dirty="0"/>
              <a:t> frisätts</a:t>
            </a:r>
          </a:p>
          <a:p>
            <a:pPr marL="171450" indent="-171450">
              <a:buFont typeface="Arial" panose="020B0604020202020204" pitchFamily="34" charset="0"/>
              <a:buChar char="•"/>
            </a:pPr>
            <a:r>
              <a:rPr lang="sv-SE" sz="1100" dirty="0"/>
              <a:t>Puls och blodtryck sjunker</a:t>
            </a:r>
          </a:p>
          <a:p>
            <a:pPr marL="171450" indent="-171450">
              <a:buFont typeface="Arial" panose="020B0604020202020204" pitchFamily="34" charset="0"/>
              <a:buChar char="•"/>
            </a:pPr>
            <a:r>
              <a:rPr lang="sv-SE" sz="1100" dirty="0"/>
              <a:t>Lugnare andning</a:t>
            </a:r>
          </a:p>
          <a:p>
            <a:pPr marL="171450" indent="-171450">
              <a:buFont typeface="Arial" panose="020B0604020202020204" pitchFamily="34" charset="0"/>
              <a:buChar char="•"/>
            </a:pPr>
            <a:r>
              <a:rPr lang="sv-SE" sz="1100" dirty="0"/>
              <a:t>Mindre oro och rädsla</a:t>
            </a:r>
          </a:p>
          <a:p>
            <a:pPr marL="171450" indent="-171450">
              <a:buFont typeface="Arial" panose="020B0604020202020204" pitchFamily="34" charset="0"/>
              <a:buChar char="•"/>
            </a:pPr>
            <a:r>
              <a:rPr lang="sv-SE" sz="1100" dirty="0"/>
              <a:t>Mer känsla av tillit</a:t>
            </a:r>
          </a:p>
          <a:p>
            <a:endParaRPr lang="sv-SE" sz="1100" dirty="0"/>
          </a:p>
          <a:p>
            <a:r>
              <a:rPr lang="sv-SE" sz="1100" b="1" dirty="0"/>
              <a:t>Visste du att: När människor får hålla någon i handen, t ex när de ska ta blodprov, minskar deras fysiologiska stressreaktion och smärtupplevelse</a:t>
            </a:r>
          </a:p>
          <a:p>
            <a:endParaRPr lang="sv-SE" sz="1100" dirty="0"/>
          </a:p>
          <a:p>
            <a:r>
              <a:rPr lang="sv-SE" sz="1100" b="1" dirty="0"/>
              <a:t>Övergång till nästa bild: </a:t>
            </a:r>
          </a:p>
          <a:p>
            <a:r>
              <a:rPr lang="sv-SE" sz="1100" dirty="0"/>
              <a:t>Bara för att vara tydlig – vi behöver återhämtning. Av många skäl.</a:t>
            </a:r>
          </a:p>
          <a:p>
            <a:r>
              <a:rPr lang="sv-SE" sz="1100" dirty="0"/>
              <a:t>Inte minst för att låta våra inre organ vila, som hjärtat.</a:t>
            </a:r>
          </a:p>
          <a:p>
            <a:endParaRPr lang="sv-SE" sz="1100" dirty="0"/>
          </a:p>
          <a:p>
            <a:r>
              <a:rPr lang="sv-SE" sz="1100" b="1" i="0" dirty="0"/>
              <a:t>Extra talarmanus som stöd för hur man kan introducera bilden:</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err="1"/>
              <a:t>Oxytocin</a:t>
            </a:r>
            <a:r>
              <a:rPr lang="sv-SE" sz="1100" dirty="0"/>
              <a:t> </a:t>
            </a:r>
            <a:r>
              <a:rPr lang="sv-SE" sz="1100" b="0" dirty="0"/>
              <a:t>minskar nivåerna av kortisol </a:t>
            </a:r>
            <a:r>
              <a:rPr lang="sv-SE" sz="1100" dirty="0"/>
              <a:t>och hjälper kroppen att återgå till lugn och balans. Det minskar stress och gör oss lugna och trygga. </a:t>
            </a:r>
            <a:r>
              <a:rPr lang="sv-SE" sz="1100" dirty="0" err="1"/>
              <a:t>Oxytocin</a:t>
            </a:r>
            <a:r>
              <a:rPr lang="sv-SE" sz="1100" dirty="0"/>
              <a:t> ökar också känslan av tillit och samhörighet, och ökar njutning. Trygghetssystemet gör oss lugna och inriktade på att ta hand om oss själva och andra. </a:t>
            </a:r>
            <a:r>
              <a:rPr lang="sv-SE" sz="1100" dirty="0">
                <a:ea typeface="Calibri" panose="020F0502020204030204"/>
                <a:cs typeface="Calibri" panose="020F0502020204030204"/>
              </a:rPr>
              <a:t>Allt hänger ihop – det parasympatiska nervsystemet aktiveras, pulsen går ner och vi börjar andas lugnare. Vi får också lättare att sova. </a:t>
            </a:r>
          </a:p>
          <a:p>
            <a:r>
              <a:rPr lang="sv-SE" sz="1100" dirty="0">
                <a:ea typeface="Calibri" panose="020F0502020204030204"/>
                <a:cs typeface="Calibri" panose="020F0502020204030204"/>
              </a:rPr>
              <a:t>Här frisätts hormonet</a:t>
            </a:r>
            <a:r>
              <a:rPr lang="sv-SE" sz="1100" dirty="0"/>
              <a:t> </a:t>
            </a:r>
            <a:r>
              <a:rPr lang="sv-SE" sz="1100" dirty="0" err="1"/>
              <a:t>oxytocin</a:t>
            </a:r>
            <a:r>
              <a:rPr lang="sv-SE" sz="1100" dirty="0"/>
              <a:t> som sänker vårt blodtryck och dämpar vår oro och ångest.</a:t>
            </a:r>
          </a:p>
          <a:p>
            <a:r>
              <a:rPr lang="sv-SE" sz="1100" dirty="0">
                <a:ea typeface="Calibri"/>
                <a:cs typeface="Calibri"/>
              </a:rPr>
              <a:t>Vi känner lugn, glädje och acceptans, blir mer kreativa och bättre på att hitta lösningar till olika </a:t>
            </a:r>
            <a:r>
              <a:rPr lang="sv-SE" sz="1100" dirty="0" err="1">
                <a:ea typeface="Calibri"/>
                <a:cs typeface="Calibri"/>
              </a:rPr>
              <a:t>problem.</a:t>
            </a:r>
            <a:r>
              <a:rPr lang="sv-SE" sz="1100" dirty="0" err="1"/>
              <a:t>Det</a:t>
            </a:r>
            <a:r>
              <a:rPr lang="sv-SE" sz="1100" dirty="0"/>
              <a:t> blir lättare att sätta sig in vad andra känner, vi blir till och med vänligare, och vi tänker också mer positiva tankar om oss själva. </a:t>
            </a:r>
          </a:p>
          <a:p>
            <a:r>
              <a:rPr lang="sv-SE" sz="1100" dirty="0"/>
              <a:t>Då får vi ofta positivt bemötande tillbaka och spiralen fortsätter.</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Så man kan säga att det sociala trygghetssystemet </a:t>
            </a:r>
            <a:r>
              <a:rPr lang="sv-SE" sz="1100" b="0" dirty="0"/>
              <a:t>samspelar med nervsystemet, och känslor av trygghet och social kontakt påverkar vårt nervsystem.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0" dirty="0"/>
              <a:t>Det skapar en positiv spiral: när du är trygg, är du mer öppen för kontakt – och kontakt gör dig ännu tryggare.</a:t>
            </a:r>
            <a:endParaRPr lang="sv-SE" sz="1100"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22</a:t>
            </a:fld>
            <a:endParaRPr lang="sv-SE"/>
          </a:p>
        </p:txBody>
      </p:sp>
    </p:spTree>
    <p:extLst>
      <p:ext uri="{BB962C8B-B14F-4D97-AF65-F5344CB8AC3E}">
        <p14:creationId xmlns:p14="http://schemas.microsoft.com/office/powerpoint/2010/main" val="326182329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85800" y="530225"/>
            <a:ext cx="3798888" cy="2136775"/>
          </a:xfrm>
        </p:spPr>
      </p:sp>
      <p:sp>
        <p:nvSpPr>
          <p:cNvPr id="3" name="Platshållare för anteckningar 2"/>
          <p:cNvSpPr>
            <a:spLocks noGrp="1"/>
          </p:cNvSpPr>
          <p:nvPr>
            <p:ph type="body" idx="1"/>
          </p:nvPr>
        </p:nvSpPr>
        <p:spPr>
          <a:xfrm>
            <a:off x="685800" y="2918298"/>
            <a:ext cx="5486400" cy="5082702"/>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i="1" u="none" noProof="0" dirty="0"/>
              <a:t>Förslag på hur man kan introducera bilden, se extra talarmanus nedan.</a:t>
            </a:r>
          </a:p>
          <a:p>
            <a:r>
              <a:rPr lang="sv-SE" sz="1100" noProof="0" dirty="0"/>
              <a:t>Hjärtat behöver vila.</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noProof="0" dirty="0"/>
              <a:t>Bilden till höger visar en EKG-kurva.</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noProof="0" dirty="0"/>
              <a:t>De plana delarna motsvarar hjärtats viloperioder medan topparna innebär sammandragningarna som pumpar ut blodet via aortan.</a:t>
            </a:r>
          </a:p>
          <a:p>
            <a:endParaRPr lang="sv-SE" sz="1100" noProof="0" dirty="0"/>
          </a:p>
          <a:p>
            <a:pPr marL="171450" indent="-171450">
              <a:buFont typeface="Arial" panose="020B0604020202020204" pitchFamily="34" charset="0"/>
              <a:buChar char="•"/>
            </a:pPr>
            <a:r>
              <a:rPr lang="sv-SE" sz="1100" noProof="0" dirty="0"/>
              <a:t>I genomsnitt slår ett människohjärta 3 miljarder slag under en livstid</a:t>
            </a:r>
          </a:p>
          <a:p>
            <a:pPr marL="171450" indent="-171450">
              <a:buFont typeface="Arial" panose="020B0604020202020204" pitchFamily="34" charset="0"/>
              <a:buChar char="•"/>
            </a:pPr>
            <a:r>
              <a:rPr lang="sv-SE" sz="1100" noProof="0" dirty="0"/>
              <a:t>Av 24 timmar ”jobbar” hjärtat 9 timmar med 15 timmars vila.</a:t>
            </a:r>
          </a:p>
          <a:p>
            <a:pPr marL="171450" indent="-171450">
              <a:buFont typeface="Arial" panose="020B0604020202020204" pitchFamily="34" charset="0"/>
              <a:buChar char="•"/>
            </a:pPr>
            <a:r>
              <a:rPr lang="sv-SE" sz="1100" noProof="0" dirty="0"/>
              <a:t>Med återhämtning får vi ner pulsen, och hjärtat får sin behövliga vila.</a:t>
            </a:r>
          </a:p>
          <a:p>
            <a:endParaRPr lang="sv-SE" sz="1100" noProof="0" dirty="0"/>
          </a:p>
          <a:p>
            <a:r>
              <a:rPr lang="sv-SE" sz="1100" noProof="0" dirty="0"/>
              <a:t>Omväxling arbete – vila behövs från cell- och </a:t>
            </a:r>
            <a:r>
              <a:rPr lang="sv-SE" sz="1100" noProof="0" dirty="0" err="1"/>
              <a:t>organnivå</a:t>
            </a:r>
            <a:r>
              <a:rPr lang="sv-SE" sz="1100" noProof="0" dirty="0"/>
              <a:t> till hela människan.</a:t>
            </a:r>
          </a:p>
          <a:p>
            <a:endParaRPr lang="sv-SE" sz="1100" noProof="0" dirty="0"/>
          </a:p>
          <a:p>
            <a:r>
              <a:rPr lang="sv-SE" sz="1100" b="1" noProof="0" dirty="0"/>
              <a:t>Övergång till nästa bild: </a:t>
            </a:r>
            <a:r>
              <a:rPr lang="sv-SE" sz="1100" noProof="0" dirty="0"/>
              <a:t>Omväxlingen mellan ansträngning och vila ger styrka även för psyket.</a:t>
            </a:r>
          </a:p>
          <a:p>
            <a:endParaRPr lang="sv-SE" sz="1100" noProof="0" dirty="0"/>
          </a:p>
          <a:p>
            <a:r>
              <a:rPr lang="sv-SE" sz="1100" b="1" i="0" dirty="0"/>
              <a:t>Extra talarmanus som stöd för hur man kan introducera bilden:</a:t>
            </a:r>
          </a:p>
          <a:p>
            <a:r>
              <a:rPr lang="sv-SE" sz="1100" noProof="0" dirty="0"/>
              <a:t>Kan ni gissa ungefär hur många gånger en människas hjärta slår under en hel livstid?</a:t>
            </a:r>
          </a:p>
          <a:p>
            <a:r>
              <a:rPr lang="sv-SE" sz="1100" noProof="0" dirty="0"/>
              <a:t>Det är så klart väldigt individuellt, men under en genomsnittlig livstid så slår ett hjärta ungefär tre miljarder slag.</a:t>
            </a:r>
          </a:p>
          <a:p>
            <a:r>
              <a:rPr lang="sv-SE" sz="1100" noProof="0" dirty="0"/>
              <a:t>Och det gör det dag som natt, utan att vi behöver tänka på det.</a:t>
            </a:r>
          </a:p>
          <a:p>
            <a:r>
              <a:rPr lang="sv-SE" sz="1100" noProof="0" dirty="0"/>
              <a:t>Visst är det häftigt? Men hur orkar egentligen hjärtat jobba hela tiden i så många år? Vad tror ni?</a:t>
            </a:r>
          </a:p>
          <a:p>
            <a:r>
              <a:rPr lang="sv-SE" sz="1100" noProof="0" dirty="0"/>
              <a:t>Faktum är att hjärtat inte jobbar hela tiden, utan tar en vilopaus mellan varje slag.</a:t>
            </a:r>
          </a:p>
          <a:p>
            <a:r>
              <a:rPr lang="sv-SE" sz="1100" noProof="0" dirty="0"/>
              <a:t>I själva verket jobbar inte hjärtat 24 timmar per dygn, utan ungefär nio.</a:t>
            </a:r>
          </a:p>
          <a:p>
            <a:r>
              <a:rPr lang="sv-SE" sz="1100" noProof="0" dirty="0"/>
              <a:t>Det är tack vare 15 timmars vila per dygn som det orkar jobba så bra, så länge.</a:t>
            </a:r>
          </a:p>
          <a:p>
            <a:r>
              <a:rPr lang="sv-SE" sz="1100" noProof="0" dirty="0"/>
              <a:t>Och vi människor fungerar på samma sätt.</a:t>
            </a:r>
          </a:p>
          <a:p>
            <a:r>
              <a:rPr lang="sv-SE" sz="1100" noProof="0" dirty="0"/>
              <a:t>Vi måste varva våra ansträngningar med vila för att fungera bra genom hela livet.</a:t>
            </a:r>
          </a:p>
          <a:p>
            <a:r>
              <a:rPr lang="sv-SE" sz="1100" noProof="0" dirty="0"/>
              <a:t>Vi behöver ÅTERHÄMTNING!</a:t>
            </a:r>
          </a:p>
          <a:p>
            <a:r>
              <a:rPr lang="sv-SE" sz="1100" noProof="0" dirty="0">
                <a:hlinkClick r:id="rId3"/>
              </a:rPr>
              <a:t>https://www.goodreads.com/book/show/4866.How_to_Stop_Worrying_and_Start_Living</a:t>
            </a:r>
            <a:endParaRPr lang="sv-SE" sz="1100" noProof="0" dirty="0"/>
          </a:p>
          <a:p>
            <a:endParaRPr lang="sv-SE" sz="1100" noProof="0" dirty="0">
              <a:ea typeface="Calibri"/>
              <a:cs typeface="Calibri"/>
            </a:endParaRP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F80DFD-78B0-433F-B00E-4E14C5572A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8796770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85800" y="773113"/>
            <a:ext cx="4129088" cy="2322512"/>
          </a:xfrm>
        </p:spPr>
      </p:sp>
      <p:sp>
        <p:nvSpPr>
          <p:cNvPr id="3" name="Platshållare för anteckningar 2"/>
          <p:cNvSpPr>
            <a:spLocks noGrp="1"/>
          </p:cNvSpPr>
          <p:nvPr>
            <p:ph type="body" idx="1"/>
          </p:nvPr>
        </p:nvSpPr>
        <p:spPr>
          <a:xfrm>
            <a:off x="685800" y="3307404"/>
            <a:ext cx="5486400" cy="4693596"/>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i="1" u="none" noProof="0" dirty="0"/>
              <a:t>Förslag på hur man kan introducera bilden, se extra talarmanus nedan.</a:t>
            </a:r>
          </a:p>
          <a:p>
            <a:endParaRPr lang="sv-SE" sz="1100" noProof="0" dirty="0"/>
          </a:p>
          <a:p>
            <a:r>
              <a:rPr lang="sv-SE" sz="1100" noProof="0" dirty="0"/>
              <a:t>Man jämföra med fysisk träning:</a:t>
            </a:r>
          </a:p>
          <a:p>
            <a:pPr marL="171450" indent="-171450">
              <a:buFont typeface="Arial" panose="020B0604020202020204" pitchFamily="34" charset="0"/>
              <a:buChar char="•"/>
            </a:pPr>
            <a:r>
              <a:rPr lang="sv-SE" sz="1100" noProof="0" dirty="0"/>
              <a:t>Fysisk träning ger en påfrestning, en stress på/I kroppens vävnader, muskler, leder osv</a:t>
            </a:r>
          </a:p>
          <a:p>
            <a:pPr marL="171450" indent="-171450">
              <a:buFont typeface="Arial" panose="020B0604020202020204" pitchFamily="34" charset="0"/>
              <a:buChar char="•"/>
            </a:pPr>
            <a:r>
              <a:rPr lang="sv-SE" sz="1100" noProof="0" dirty="0"/>
              <a:t>Vilan efter träning, återhämtningen, innebär att vävnaderna repareras och växer till i respons/svar på belastningen</a:t>
            </a:r>
          </a:p>
          <a:p>
            <a:pPr marL="171450" indent="-171450">
              <a:buFont typeface="Arial" panose="020B0604020202020204" pitchFamily="34" charset="0"/>
              <a:buChar char="•"/>
            </a:pPr>
            <a:r>
              <a:rPr lang="sv-SE" sz="1100" noProof="0" dirty="0"/>
              <a:t>Styrkan byggs över tid</a:t>
            </a:r>
          </a:p>
          <a:p>
            <a:pPr marL="0" indent="0">
              <a:buFont typeface="Arial" panose="020B0604020202020204" pitchFamily="34" charset="0"/>
              <a:buNone/>
            </a:pPr>
            <a:endParaRPr lang="sv-SE" sz="1100" noProof="0" dirty="0"/>
          </a:p>
          <a:p>
            <a:pPr marL="0" indent="0">
              <a:buFont typeface="Arial" panose="020B0604020202020204" pitchFamily="34" charset="0"/>
              <a:buNone/>
            </a:pPr>
            <a:r>
              <a:rPr lang="sv-SE" sz="1100" b="1" noProof="0" dirty="0"/>
              <a:t>Övergång till nästa bild: </a:t>
            </a:r>
            <a:r>
              <a:rPr lang="sv-SE" sz="1100" noProof="0" dirty="0"/>
              <a:t>Hur fungerar det med mental styrketräning? </a:t>
            </a:r>
          </a:p>
          <a:p>
            <a:endParaRPr lang="sv-SE" sz="1100" noProof="0" dirty="0"/>
          </a:p>
          <a:p>
            <a:endParaRPr lang="sv-SE" sz="1100" noProof="0" dirty="0"/>
          </a:p>
          <a:p>
            <a:r>
              <a:rPr lang="sv-SE" sz="1100" b="1" i="0" dirty="0"/>
              <a:t>Extra talarmanus som stöd för hur man kan introducera bilden:</a:t>
            </a:r>
          </a:p>
          <a:p>
            <a:r>
              <a:rPr lang="sv-SE" sz="1100" noProof="0" dirty="0"/>
              <a:t>Här kommer en fråga som kan verka ha ett självklart svar:</a:t>
            </a:r>
          </a:p>
          <a:p>
            <a:r>
              <a:rPr lang="sv-SE" sz="1100" noProof="0" dirty="0"/>
              <a:t>Om du är på gymmet och lyfter vikter, blir dina muskler starkare då? Vad tror ni?  </a:t>
            </a:r>
          </a:p>
          <a:p>
            <a:r>
              <a:rPr lang="sv-SE" sz="1100" noProof="0" dirty="0"/>
              <a:t>Svaret är faktiskt nej.</a:t>
            </a:r>
          </a:p>
          <a:p>
            <a:r>
              <a:rPr lang="sv-SE" sz="1100" noProof="0" dirty="0"/>
              <a:t>När du är på gymmet och lyfter vikter, så bryts dina muskler delvis ner.</a:t>
            </a:r>
          </a:p>
          <a:p>
            <a:r>
              <a:rPr lang="sv-SE" sz="1100" noProof="0" dirty="0"/>
              <a:t>Det är först när dina muskler får återhämta sig, speciellt under tiden som du sover, som de blir starkare.</a:t>
            </a:r>
            <a:endParaRPr lang="sv-SE" sz="1100" noProof="0" dirty="0">
              <a:ea typeface="Calibri"/>
              <a:cs typeface="Calibri"/>
            </a:endParaRPr>
          </a:p>
          <a:p>
            <a:r>
              <a:rPr lang="sv-SE" sz="1100" noProof="0" dirty="0"/>
              <a:t>Då lagar din kropp de muskler som brutits ned och gör dem lite starkare än innan.</a:t>
            </a:r>
          </a:p>
          <a:p>
            <a:r>
              <a:rPr lang="sv-SE" sz="1100" noProof="0" dirty="0"/>
              <a:t>Och på det sättet förbereder kroppen musklerna för att kunna hantera högre ansträngning nästa gång.</a:t>
            </a:r>
          </a:p>
          <a:p>
            <a:r>
              <a:rPr lang="sv-SE" sz="1100" noProof="0" dirty="0"/>
              <a:t>Så styrketräning är ett bra exempel på att återhämtning faktiskt är lika viktigt som själva ansträngningen.</a:t>
            </a:r>
            <a:endParaRPr lang="sv-SE" sz="1100" noProof="0" dirty="0">
              <a:ea typeface="Calibri" panose="020F0502020204030204"/>
              <a:cs typeface="Calibri" panose="020F0502020204030204"/>
            </a:endParaRPr>
          </a:p>
          <a:p>
            <a:r>
              <a:rPr lang="sv-SE" sz="1100" noProof="0" dirty="0">
                <a:ea typeface="Calibri" panose="020F0502020204030204"/>
                <a:cs typeface="Calibri" panose="020F0502020204030204"/>
              </a:rPr>
              <a:t>Båda är helt nödvändiga för att du ska bli starkare.</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F80DFD-78B0-433F-B00E-4E14C5572A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322345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85800" y="763588"/>
            <a:ext cx="3419475" cy="1924050"/>
          </a:xfrm>
        </p:spPr>
      </p:sp>
      <p:sp>
        <p:nvSpPr>
          <p:cNvPr id="3" name="Platshållare för anteckningar 2"/>
          <p:cNvSpPr>
            <a:spLocks noGrp="1"/>
          </p:cNvSpPr>
          <p:nvPr>
            <p:ph type="body" idx="1"/>
          </p:nvPr>
        </p:nvSpPr>
        <p:spPr>
          <a:xfrm>
            <a:off x="685800" y="2898843"/>
            <a:ext cx="5486400" cy="5102157"/>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i="1" u="none" noProof="0" dirty="0"/>
              <a:t>Förslag på hur man kan introducera bilden, se extra talarmanus nedan.</a:t>
            </a:r>
          </a:p>
          <a:p>
            <a:pPr>
              <a:defRPr/>
            </a:pPr>
            <a:endParaRPr lang="sv-SE" sz="1100" dirty="0"/>
          </a:p>
          <a:p>
            <a:pPr>
              <a:defRPr/>
            </a:pPr>
            <a:r>
              <a:rPr lang="sv-SE" sz="1100" dirty="0"/>
              <a:t>Tidigare har vi tagit upp att vi behöver återhämtning fysiskt, men även psykiskt det vill säga:</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sv-SE" sz="1100" dirty="0"/>
              <a:t>Mentalt</a:t>
            </a:r>
          </a:p>
          <a:p>
            <a:pPr marL="171450" indent="-171450">
              <a:buFontTx/>
              <a:buChar char="-"/>
              <a:defRPr/>
            </a:pPr>
            <a:r>
              <a:rPr lang="sv-SE" sz="1100" dirty="0"/>
              <a:t>Socialt</a:t>
            </a:r>
          </a:p>
          <a:p>
            <a:pPr marL="171450" indent="-171450">
              <a:buFontTx/>
              <a:buChar char="-"/>
              <a:defRPr/>
            </a:pPr>
            <a:r>
              <a:rPr lang="sv-SE" sz="1100" dirty="0"/>
              <a:t>Emotionellt</a:t>
            </a:r>
          </a:p>
          <a:p>
            <a:pPr marL="0" indent="0">
              <a:buFontTx/>
              <a:buNone/>
              <a:defRPr/>
            </a:pPr>
            <a:endParaRPr lang="sv-SE" sz="1100" dirty="0"/>
          </a:p>
          <a:p>
            <a:pPr marL="171450" indent="-171450">
              <a:buFont typeface="Arial" panose="020B0604020202020204" pitchFamily="34" charset="0"/>
              <a:buChar char="•"/>
              <a:defRPr/>
            </a:pPr>
            <a:r>
              <a:rPr lang="sv-SE" sz="1100" dirty="0"/>
              <a:t>Exempel på mental påfrestning under en dag är:</a:t>
            </a:r>
          </a:p>
          <a:p>
            <a:pPr marL="171450" indent="-171450">
              <a:buFontTx/>
              <a:buChar char="-"/>
              <a:defRPr/>
            </a:pPr>
            <a:r>
              <a:rPr lang="sv-SE" sz="1100" dirty="0"/>
              <a:t>många intryck (sensorisk stress) OBS! fysisk miljö vi omges av ger intryck av ljud, ljus, lukt, temperatur, </a:t>
            </a:r>
          </a:p>
          <a:p>
            <a:pPr marL="171450" indent="-171450">
              <a:buFontTx/>
              <a:buChar char="-"/>
              <a:defRPr/>
            </a:pPr>
            <a:r>
              <a:rPr lang="sv-SE" sz="1100" dirty="0"/>
              <a:t>kognitiv belastning (förstå, lära sig nya saker)</a:t>
            </a:r>
          </a:p>
          <a:p>
            <a:pPr marL="0" indent="0">
              <a:buFont typeface="Arial" panose="020B0604020202020204" pitchFamily="34" charset="0"/>
              <a:buNone/>
              <a:defRPr/>
            </a:pPr>
            <a:endParaRPr lang="sv-SE" sz="1100" dirty="0"/>
          </a:p>
          <a:p>
            <a:pPr marL="0" indent="0">
              <a:buFont typeface="Arial" panose="020B0604020202020204" pitchFamily="34" charset="0"/>
              <a:buNone/>
              <a:defRPr/>
            </a:pPr>
            <a:r>
              <a:rPr lang="sv-SE" sz="1100" dirty="0"/>
              <a:t>På samma sätt som styrketräningen av muskler krävde vila för att utvecklas och växa behöver hjärnan återhämtning från den mentala påfrestningen.</a:t>
            </a:r>
          </a:p>
          <a:p>
            <a:pPr marL="0" indent="0">
              <a:buFont typeface="Arial" panose="020B0604020202020204" pitchFamily="34" charset="0"/>
              <a:buNone/>
              <a:defRPr/>
            </a:pPr>
            <a:endParaRPr lang="sv-SE" sz="1100" dirty="0"/>
          </a:p>
          <a:p>
            <a:pPr marL="0" indent="0">
              <a:buFont typeface="Arial" panose="020B0604020202020204" pitchFamily="34" charset="0"/>
              <a:buNone/>
              <a:defRPr/>
            </a:pPr>
            <a:r>
              <a:rPr lang="sv-SE" sz="1100" b="1" dirty="0"/>
              <a:t>Övergång till nästa bild: </a:t>
            </a:r>
            <a:r>
              <a:rPr lang="sv-SE" sz="1100" dirty="0"/>
              <a:t>Vad händer när hjärnan vilar?</a:t>
            </a:r>
          </a:p>
          <a:p>
            <a:pPr>
              <a:defRPr/>
            </a:pPr>
            <a:endParaRPr lang="sv-SE" sz="1100" dirty="0"/>
          </a:p>
          <a:p>
            <a:pPr>
              <a:defRPr/>
            </a:pPr>
            <a:endParaRPr lang="sv-SE" sz="1100" dirty="0"/>
          </a:p>
          <a:p>
            <a:r>
              <a:rPr lang="sv-SE" sz="1100" b="1" i="0" dirty="0"/>
              <a:t>Extra talarmanus som stöd för hur man kan introducera bilden:</a:t>
            </a:r>
          </a:p>
          <a:p>
            <a:pPr>
              <a:defRPr/>
            </a:pPr>
            <a:endParaRPr lang="sv-SE" sz="1100" dirty="0"/>
          </a:p>
          <a:p>
            <a:pPr>
              <a:defRPr/>
            </a:pPr>
            <a:r>
              <a:rPr lang="sv-SE" sz="1100" dirty="0"/>
              <a:t>Vi lever i en värld där det är lätt att vara “påkopplad” hela tiden, och det kan leda till mängder av hälsoproblem.</a:t>
            </a:r>
            <a:endParaRPr lang="sv-SE" sz="1100" dirty="0">
              <a:ea typeface="Calibri" panose="020F0502020204030204"/>
              <a:cs typeface="Calibri" panose="020F0502020204030204"/>
            </a:endParaRPr>
          </a:p>
          <a:p>
            <a:pPr>
              <a:defRPr/>
            </a:pPr>
            <a:r>
              <a:rPr lang="sv-SE" sz="1100" dirty="0"/>
              <a:t>Om vår kropp och hjärna inte får återhämta sig från all aktivitet och stress då och då, så kommer det förr eller senare att leda till problem.</a:t>
            </a:r>
            <a:endParaRPr lang="sv-SE" sz="1100" dirty="0">
              <a:cs typeface="Calibri"/>
            </a:endParaRP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F80DFD-78B0-433F-B00E-4E14C5572A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6331434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85800" y="928688"/>
            <a:ext cx="3594100" cy="2022475"/>
          </a:xfrm>
        </p:spPr>
      </p:sp>
      <p:sp>
        <p:nvSpPr>
          <p:cNvPr id="3" name="Platshållare för anteckningar 2"/>
          <p:cNvSpPr>
            <a:spLocks noGrp="1"/>
          </p:cNvSpPr>
          <p:nvPr>
            <p:ph type="body" idx="1"/>
          </p:nvPr>
        </p:nvSpPr>
        <p:spPr>
          <a:xfrm>
            <a:off x="685800" y="3093396"/>
            <a:ext cx="5486400" cy="396888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i="1" u="none" noProof="0" dirty="0"/>
              <a:t>Förslag på hur man kan introducera bilden, se extra talarmanus nedan.</a:t>
            </a:r>
          </a:p>
          <a:p>
            <a:endParaRPr lang="sv-SE" sz="1100" noProof="0" dirty="0">
              <a:ea typeface="Calibri"/>
              <a:cs typeface="Calibri"/>
            </a:endParaRPr>
          </a:p>
          <a:p>
            <a:r>
              <a:rPr lang="sv-SE" sz="1100" noProof="0" dirty="0">
                <a:ea typeface="Calibri"/>
                <a:cs typeface="Calibri"/>
              </a:rPr>
              <a:t>Mental återhämtning, hjärnvila ger tillfälle för:</a:t>
            </a:r>
          </a:p>
          <a:p>
            <a:pPr marL="171450" indent="-171450">
              <a:buFont typeface="Arial" panose="020B0604020202020204" pitchFamily="34" charset="0"/>
              <a:buChar char="•"/>
            </a:pPr>
            <a:r>
              <a:rPr lang="sv-SE" sz="1100" noProof="0" dirty="0">
                <a:ea typeface="Calibri"/>
                <a:cs typeface="Calibri"/>
              </a:rPr>
              <a:t>Reparation</a:t>
            </a:r>
          </a:p>
          <a:p>
            <a:pPr marL="171450" indent="-171450">
              <a:buFont typeface="Arial" panose="020B0604020202020204" pitchFamily="34" charset="0"/>
              <a:buChar char="•"/>
            </a:pPr>
            <a:r>
              <a:rPr lang="sv-SE" sz="1100" noProof="0" dirty="0">
                <a:ea typeface="Calibri"/>
                <a:cs typeface="Calibri"/>
              </a:rPr>
              <a:t>Rening</a:t>
            </a:r>
          </a:p>
          <a:p>
            <a:pPr marL="171450" indent="-171450">
              <a:buFont typeface="Arial" panose="020B0604020202020204" pitchFamily="34" charset="0"/>
              <a:buChar char="•"/>
            </a:pPr>
            <a:r>
              <a:rPr lang="sv-SE" sz="1100" noProof="0" dirty="0">
                <a:ea typeface="Calibri"/>
                <a:cs typeface="Calibri"/>
              </a:rPr>
              <a:t>Lagring</a:t>
            </a:r>
          </a:p>
          <a:p>
            <a:pPr marL="171450" indent="-171450">
              <a:buFont typeface="Arial" panose="020B0604020202020204" pitchFamily="34" charset="0"/>
              <a:buChar char="•"/>
            </a:pPr>
            <a:r>
              <a:rPr lang="sv-SE" sz="1100" noProof="0" dirty="0">
                <a:ea typeface="Calibri"/>
                <a:cs typeface="Calibri"/>
              </a:rPr>
              <a:t>Bearbetning</a:t>
            </a:r>
          </a:p>
          <a:p>
            <a:pPr marL="171450" indent="-171450">
              <a:buFont typeface="Arial" panose="020B0604020202020204" pitchFamily="34" charset="0"/>
              <a:buChar char="•"/>
            </a:pPr>
            <a:r>
              <a:rPr lang="sv-SE" sz="1100" noProof="0" dirty="0">
                <a:ea typeface="Calibri"/>
                <a:cs typeface="Calibri"/>
              </a:rPr>
              <a:t>Immunförsvar</a:t>
            </a:r>
          </a:p>
          <a:p>
            <a:endParaRPr lang="sv-SE" sz="1100" noProof="0" dirty="0">
              <a:ea typeface="Calibri"/>
              <a:cs typeface="Calibri"/>
            </a:endParaRPr>
          </a:p>
          <a:p>
            <a:r>
              <a:rPr lang="sv-SE" sz="1100" noProof="0" dirty="0">
                <a:ea typeface="Calibri"/>
                <a:cs typeface="Calibri"/>
              </a:rPr>
              <a:t>Mental vila får gärna vara fysisk aktiv (nedre bild på person som är ute och går/joggar).</a:t>
            </a:r>
          </a:p>
          <a:p>
            <a:r>
              <a:rPr lang="sv-SE" sz="1100" noProof="0" dirty="0">
                <a:ea typeface="Calibri"/>
                <a:cs typeface="Calibri"/>
              </a:rPr>
              <a:t>Med hjärnscanning kan man ”se” hur hjärnans aktivitet förändras under stress respektive återhämtning.</a:t>
            </a:r>
          </a:p>
          <a:p>
            <a:r>
              <a:rPr lang="sv-SE" sz="1100" noProof="0" dirty="0">
                <a:ea typeface="Calibri"/>
                <a:cs typeface="Calibri"/>
              </a:rPr>
              <a:t>PET står för Positron Emission </a:t>
            </a:r>
            <a:r>
              <a:rPr lang="sv-SE" sz="1100" noProof="0" dirty="0" err="1">
                <a:ea typeface="Calibri"/>
                <a:cs typeface="Calibri"/>
              </a:rPr>
              <a:t>Tomography</a:t>
            </a:r>
            <a:r>
              <a:rPr lang="sv-SE" sz="1100" noProof="0" dirty="0">
                <a:ea typeface="Calibri"/>
                <a:cs typeface="Calibri"/>
              </a:rPr>
              <a:t>. Man injicerar exempelvis radioaktivt </a:t>
            </a:r>
            <a:r>
              <a:rPr lang="sv-SE" sz="1100" noProof="0" dirty="0" err="1">
                <a:ea typeface="Calibri"/>
                <a:cs typeface="Calibri"/>
              </a:rPr>
              <a:t>inmärkt</a:t>
            </a:r>
            <a:r>
              <a:rPr lang="sv-SE" sz="1100" noProof="0" dirty="0">
                <a:ea typeface="Calibri"/>
                <a:cs typeface="Calibri"/>
              </a:rPr>
              <a:t> glukos (som ett ”spårämne”) till blodet.</a:t>
            </a:r>
          </a:p>
          <a:p>
            <a:r>
              <a:rPr lang="sv-SE" sz="1100" noProof="0" dirty="0">
                <a:ea typeface="Calibri"/>
                <a:cs typeface="Calibri"/>
              </a:rPr>
              <a:t>Glukos tas upp av hjärnan, och går till områden som är aktiva. Då kommer mer strålning avges i områden med hög hjärnaktivitet.</a:t>
            </a:r>
          </a:p>
          <a:p>
            <a:r>
              <a:rPr lang="sv-SE" sz="1100" noProof="0" dirty="0">
                <a:ea typeface="Calibri"/>
                <a:cs typeface="Calibri"/>
              </a:rPr>
              <a:t>Det kan omvandlas till bilder med olika färgskalor. I bilden motsvarar till exempel röd färg hög hjärnaktivitet.</a:t>
            </a:r>
          </a:p>
          <a:p>
            <a:r>
              <a:rPr lang="sv-SE" sz="1100" noProof="0" dirty="0">
                <a:ea typeface="Calibri"/>
                <a:cs typeface="Calibri"/>
              </a:rPr>
              <a:t>Det är dock svårare att mäta effekter med hjärnscanning medan man exempelvis är ute och joggar.</a:t>
            </a:r>
          </a:p>
          <a:p>
            <a:endParaRPr lang="sv-SE" sz="1100" noProof="0" dirty="0">
              <a:ea typeface="Calibri"/>
              <a:cs typeface="Calibri"/>
            </a:endParaRPr>
          </a:p>
          <a:p>
            <a:r>
              <a:rPr lang="sv-SE" sz="1100" b="1" noProof="0" dirty="0">
                <a:ea typeface="Calibri"/>
                <a:cs typeface="Calibri"/>
              </a:rPr>
              <a:t>Övergång till nästa bild:</a:t>
            </a:r>
          </a:p>
          <a:p>
            <a:r>
              <a:rPr lang="sv-SE" sz="1100" noProof="0" dirty="0">
                <a:ea typeface="Calibri"/>
                <a:cs typeface="Calibri"/>
              </a:rPr>
              <a:t>Variation mellan olika aktiviteter ger ofta tillfälle till återhämtning.</a:t>
            </a:r>
          </a:p>
          <a:p>
            <a:endParaRPr lang="sv-SE" sz="1100" b="1" i="0" dirty="0"/>
          </a:p>
          <a:p>
            <a:r>
              <a:rPr lang="sv-SE" sz="1100" b="1" i="0" dirty="0"/>
              <a:t>Extra talarmanus som stöd för hur man kan introducera bilden:</a:t>
            </a:r>
          </a:p>
          <a:p>
            <a:r>
              <a:rPr lang="sv-SE" sz="1100" noProof="0" dirty="0">
                <a:ea typeface="Calibri"/>
                <a:cs typeface="Calibri"/>
              </a:rPr>
              <a:t>Här kommer en  klurig fråga: Vad händer i din hjärna när du vilar?</a:t>
            </a:r>
          </a:p>
          <a:p>
            <a:r>
              <a:rPr lang="sv-SE" sz="1100" noProof="0" dirty="0">
                <a:ea typeface="Calibri"/>
                <a:cs typeface="Calibri"/>
              </a:rPr>
              <a:t>Om du inte koncentrerar dig på något alls, vad händer i din hjärna då? </a:t>
            </a:r>
          </a:p>
          <a:p>
            <a:r>
              <a:rPr lang="sv-SE" sz="1100" noProof="0" dirty="0">
                <a:ea typeface="Calibri"/>
                <a:cs typeface="Calibri"/>
              </a:rPr>
              <a:t>Är den ändå "igång" och aktiv, eller är den "avstängd" och inaktiv? </a:t>
            </a:r>
            <a:r>
              <a:rPr lang="sv-SE" sz="1100" noProof="0" dirty="0"/>
              <a:t>Vad tror ni? </a:t>
            </a:r>
            <a:endParaRPr lang="sv-SE" sz="1100" b="1" noProof="0" dirty="0">
              <a:ea typeface="Calibri"/>
              <a:cs typeface="Calibri"/>
            </a:endParaRPr>
          </a:p>
          <a:p>
            <a:r>
              <a:rPr lang="sv-SE" sz="1100" noProof="0" dirty="0">
                <a:ea typeface="Calibri"/>
                <a:cs typeface="Calibri"/>
              </a:rPr>
              <a:t>Forskning har visat att hjärnan alltid är aktiv, även när vi inte gör något alls.</a:t>
            </a:r>
            <a:endParaRPr lang="sv-SE" sz="1100" b="1" noProof="0" dirty="0">
              <a:ea typeface="Calibri"/>
              <a:cs typeface="Calibri"/>
            </a:endParaRPr>
          </a:p>
          <a:p>
            <a:r>
              <a:rPr lang="sv-SE" sz="1100" noProof="0" dirty="0">
                <a:ea typeface="Calibri"/>
                <a:cs typeface="Calibri"/>
              </a:rPr>
              <a:t>När vi vilar så aktiveras hjärnområden som bland annat hjälper oss att tänka på oss själva och andra, minnas saker som hänt, planera för framtiden och bara dagdrömma.</a:t>
            </a:r>
          </a:p>
          <a:p>
            <a:r>
              <a:rPr lang="sv-SE" sz="1100" noProof="0" dirty="0">
                <a:ea typeface="Calibri"/>
                <a:cs typeface="Calibri"/>
              </a:rPr>
              <a:t>Och även när vi sover så jobbar hjärnan för fullt med att bland annat:</a:t>
            </a:r>
          </a:p>
          <a:p>
            <a:endParaRPr lang="sv-SE" sz="1100" noProof="0" dirty="0"/>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r>
              <a:rPr lang="sv-SE" sz="1100" noProof="0" dirty="0"/>
              <a:t>Rensa bort skadliga ämnen ur kroppen </a:t>
            </a:r>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r>
              <a:rPr lang="sv-SE" sz="1100" noProof="0" dirty="0"/>
              <a:t>Återuppbygga och stärka immunförsvaret </a:t>
            </a:r>
            <a:endParaRPr lang="sv-SE" sz="1100" noProof="0" dirty="0">
              <a:ea typeface="Calibri"/>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r>
              <a:rPr lang="sv-SE" sz="1100" noProof="0" dirty="0"/>
              <a:t>Reparera och stärka celler och vävnader </a:t>
            </a:r>
            <a:endParaRPr lang="sv-SE" sz="1100" noProof="0" dirty="0">
              <a:ea typeface="Calibri"/>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r>
              <a:rPr lang="sv-SE" sz="1100" noProof="0" dirty="0"/>
              <a:t>Bearbeta känslomässiga upplevelser</a:t>
            </a:r>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r>
              <a:rPr lang="sv-SE" sz="1100" noProof="0" dirty="0"/>
              <a:t>Lagra in det du lärt dig under dagen</a:t>
            </a:r>
            <a:endParaRPr lang="sv-SE" sz="1100" b="1" noProof="0" dirty="0">
              <a:ea typeface="Calibri"/>
              <a:cs typeface="Calibri"/>
            </a:endParaRPr>
          </a:p>
          <a:p>
            <a:r>
              <a:rPr lang="sv-SE" sz="1100" noProof="0" dirty="0"/>
              <a:t> </a:t>
            </a:r>
          </a:p>
          <a:p>
            <a:r>
              <a:rPr lang="sv-SE" sz="1100" noProof="0" dirty="0">
                <a:ea typeface="Calibri"/>
                <a:cs typeface="Calibri"/>
              </a:rPr>
              <a:t>Det kanske inte ser ut som att det händer så mycket när vi vilar eller sover, men "under ytan" så jobbar hjärnan hårt med massvis av viktiga uppgifter.</a:t>
            </a:r>
          </a:p>
          <a:p>
            <a:endParaRPr lang="sv-SE" sz="1100" noProof="0" dirty="0">
              <a:ea typeface="Calibri"/>
              <a:cs typeface="Calibri"/>
            </a:endParaRPr>
          </a:p>
          <a:p>
            <a:endParaRPr lang="sv-SE" sz="1100" noProof="0" dirty="0">
              <a:ea typeface="Calibri"/>
              <a:cs typeface="Calibri"/>
            </a:endParaRPr>
          </a:p>
          <a:p>
            <a:r>
              <a:rPr lang="sv-SE" sz="1100" noProof="0" dirty="0">
                <a:ea typeface="Calibri"/>
                <a:cs typeface="Calibri"/>
              </a:rPr>
              <a:t>Exempel på källa om hjärnans aktivitet respektive återhämtning:</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Andrews-Hanna JR. The </a:t>
            </a:r>
            <a:r>
              <a:rPr lang="sv-SE" sz="1100" dirty="0" err="1"/>
              <a:t>brain's</a:t>
            </a:r>
            <a:r>
              <a:rPr lang="sv-SE" sz="1100" dirty="0"/>
              <a:t> default </a:t>
            </a:r>
            <a:r>
              <a:rPr lang="sv-SE" sz="1100" dirty="0" err="1"/>
              <a:t>network</a:t>
            </a:r>
            <a:r>
              <a:rPr lang="sv-SE" sz="1100" dirty="0"/>
              <a:t> and </a:t>
            </a:r>
            <a:r>
              <a:rPr lang="sv-SE" sz="1100" dirty="0" err="1"/>
              <a:t>its</a:t>
            </a:r>
            <a:r>
              <a:rPr lang="sv-SE" sz="1100" dirty="0"/>
              <a:t> adaptive </a:t>
            </a:r>
            <a:r>
              <a:rPr lang="sv-SE" sz="1100" dirty="0" err="1"/>
              <a:t>role</a:t>
            </a:r>
            <a:r>
              <a:rPr lang="sv-SE" sz="1100" dirty="0"/>
              <a:t> in </a:t>
            </a:r>
            <a:r>
              <a:rPr lang="sv-SE" sz="1100" dirty="0" err="1"/>
              <a:t>internal</a:t>
            </a:r>
            <a:r>
              <a:rPr lang="sv-SE" sz="1100" dirty="0"/>
              <a:t> </a:t>
            </a:r>
            <a:r>
              <a:rPr lang="sv-SE" sz="1100" dirty="0" err="1"/>
              <a:t>mentation</a:t>
            </a:r>
            <a:r>
              <a:rPr lang="sv-SE" sz="1100" dirty="0"/>
              <a:t>. </a:t>
            </a:r>
            <a:r>
              <a:rPr lang="sv-SE" sz="1100" dirty="0" err="1"/>
              <a:t>Neuroscientist</a:t>
            </a:r>
            <a:r>
              <a:rPr lang="sv-SE" sz="1100" dirty="0"/>
              <a:t>. 2012 Jun;18(3):251-70. </a:t>
            </a:r>
            <a:r>
              <a:rPr lang="sv-SE" sz="1100" dirty="0" err="1"/>
              <a:t>doi</a:t>
            </a:r>
            <a:r>
              <a:rPr lang="sv-SE" sz="1100" dirty="0"/>
              <a:t>: 10.1177/1073858411403316. </a:t>
            </a:r>
            <a:r>
              <a:rPr lang="sv-SE" sz="1100" dirty="0" err="1"/>
              <a:t>Epub</a:t>
            </a:r>
            <a:r>
              <a:rPr lang="sv-SE" sz="1100" dirty="0"/>
              <a:t> 2011 Jun 15. PMID: 21677128; PMCID: PMC3553600.</a:t>
            </a:r>
          </a:p>
          <a:p>
            <a:r>
              <a:rPr lang="sv-SE" sz="1100" noProof="0" dirty="0">
                <a:hlinkClick r:id="rId3"/>
              </a:rPr>
              <a:t>https://pubmed.ncbi.nlm.nih.gov/21677128/</a:t>
            </a:r>
            <a:endParaRPr lang="sv-SE" sz="1100" noProof="0" dirty="0">
              <a:ea typeface="Calibri"/>
              <a:cs typeface="Calibri"/>
              <a:hlinkClick r:id="rId3"/>
            </a:endParaRPr>
          </a:p>
          <a:p>
            <a:endParaRPr lang="sv-SE" sz="1100" noProof="0" dirty="0"/>
          </a:p>
        </p:txBody>
      </p:sp>
      <p:sp>
        <p:nvSpPr>
          <p:cNvPr id="4" name="Platshållare för bildnummer 3"/>
          <p:cNvSpPr>
            <a:spLocks noGrp="1"/>
          </p:cNvSpPr>
          <p:nvPr>
            <p:ph type="sldNum" sz="quarter" idx="5"/>
          </p:nvPr>
        </p:nvSpPr>
        <p:spPr/>
        <p:txBody>
          <a:bodyPr/>
          <a:lstStyle/>
          <a:p>
            <a:fld id="{34F80DFD-78B0-433F-B00E-4E14C5572A20}" type="slidenum">
              <a:rPr lang="en-US" smtClean="0"/>
              <a:t>26</a:t>
            </a:fld>
            <a:endParaRPr lang="en-US"/>
          </a:p>
        </p:txBody>
      </p:sp>
    </p:spTree>
    <p:extLst>
      <p:ext uri="{BB962C8B-B14F-4D97-AF65-F5344CB8AC3E}">
        <p14:creationId xmlns:p14="http://schemas.microsoft.com/office/powerpoint/2010/main" val="404962194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0" noProof="0" dirty="0">
                <a:ea typeface="Calibri"/>
                <a:cs typeface="Calibri"/>
              </a:rPr>
              <a:t>Rubriken “Randiga dagar” syftar på att det är bra att göra olika saker under dagen.</a:t>
            </a:r>
          </a:p>
          <a:p>
            <a:r>
              <a:rPr lang="sv-SE" b="0" noProof="0" dirty="0">
                <a:ea typeface="Calibri"/>
                <a:cs typeface="Calibri"/>
              </a:rPr>
              <a:t>Om du gör flera olika saker under en dag (pluggar, spelar fotboll, umgås, chillar) ökar chansen att du och din hjärna får det du behöver, både stimulans och återhämtning.</a:t>
            </a:r>
          </a:p>
          <a:p>
            <a:endParaRPr lang="sv-SE" noProof="0" dirty="0">
              <a:ea typeface="Calibri"/>
              <a:cs typeface="Calibri"/>
            </a:endParaRPr>
          </a:p>
          <a:p>
            <a:r>
              <a:rPr lang="sv-SE" b="1" noProof="0" dirty="0">
                <a:ea typeface="Calibri"/>
                <a:cs typeface="Calibri"/>
              </a:rPr>
              <a:t>Diskutera med en kompis </a:t>
            </a:r>
            <a:r>
              <a:rPr lang="sv-SE" noProof="0" dirty="0">
                <a:ea typeface="Calibri"/>
                <a:cs typeface="Calibri"/>
              </a:rPr>
              <a:t>utifrån bilderna: </a:t>
            </a:r>
          </a:p>
          <a:p>
            <a:pPr marL="171450" indent="-171450">
              <a:buFont typeface="Arial" panose="020B0604020202020204" pitchFamily="34" charset="0"/>
              <a:buChar char="•"/>
            </a:pPr>
            <a:r>
              <a:rPr lang="sv-SE" noProof="0" dirty="0">
                <a:ea typeface="Calibri"/>
                <a:cs typeface="Calibri"/>
              </a:rPr>
              <a:t>Hur ni tolkar en persons vardag utifrån de bilder du ser?</a:t>
            </a:r>
          </a:p>
          <a:p>
            <a:pPr marL="171450" indent="-171450">
              <a:buFont typeface="Arial" panose="020B0604020202020204" pitchFamily="34" charset="0"/>
              <a:buChar char="•"/>
            </a:pPr>
            <a:r>
              <a:rPr lang="sv-SE" noProof="0" dirty="0">
                <a:ea typeface="Calibri"/>
                <a:cs typeface="Calibri"/>
              </a:rPr>
              <a:t>Vad ger stress och vad ger återhämtning? </a:t>
            </a:r>
          </a:p>
          <a:p>
            <a:pPr marL="171450" indent="-171450">
              <a:buFont typeface="Arial" panose="020B0604020202020204" pitchFamily="34" charset="0"/>
              <a:buChar char="•"/>
            </a:pPr>
            <a:r>
              <a:rPr lang="sv-SE" noProof="0" dirty="0">
                <a:ea typeface="Calibri"/>
                <a:cs typeface="Calibri"/>
              </a:rPr>
              <a:t>Vilken typ av återhämtning (fysisk, mental, social, emotionell) får personen in under dagen?</a:t>
            </a:r>
          </a:p>
          <a:p>
            <a:pPr marL="171450" indent="-171450">
              <a:buFont typeface="Arial" panose="020B0604020202020204" pitchFamily="34" charset="0"/>
              <a:buChar char="•"/>
            </a:pPr>
            <a:r>
              <a:rPr lang="sv-SE" noProof="0" dirty="0">
                <a:ea typeface="Calibri"/>
                <a:cs typeface="Calibri"/>
              </a:rPr>
              <a:t>Hur mycket tid (ca timmar) tänker ni är rimligt att lägga på olika aktiviteter under en dag?</a:t>
            </a:r>
          </a:p>
          <a:p>
            <a:endParaRPr lang="sv-SE" noProof="0" dirty="0">
              <a:ea typeface="Calibri"/>
              <a:cs typeface="Calibri"/>
            </a:endParaRPr>
          </a:p>
          <a:p>
            <a:endParaRPr lang="sv-SE" noProof="0" dirty="0">
              <a:ea typeface="Calibri"/>
              <a:cs typeface="Calibri"/>
            </a:endParaRPr>
          </a:p>
          <a:p>
            <a:r>
              <a:rPr lang="sv-SE" b="1" noProof="0" dirty="0">
                <a:ea typeface="Calibri"/>
                <a:cs typeface="Calibri"/>
              </a:rPr>
              <a:t>Övergång till nästa bild:</a:t>
            </a:r>
          </a:p>
          <a:p>
            <a:r>
              <a:rPr lang="sv-SE" noProof="0" dirty="0">
                <a:ea typeface="Calibri"/>
                <a:cs typeface="Calibri"/>
              </a:rPr>
              <a:t>Men hur vet vi i stunden vad vi behöver?</a:t>
            </a:r>
          </a:p>
        </p:txBody>
      </p:sp>
      <p:sp>
        <p:nvSpPr>
          <p:cNvPr id="4" name="Platshållare för bildnummer 3"/>
          <p:cNvSpPr>
            <a:spLocks noGrp="1"/>
          </p:cNvSpPr>
          <p:nvPr>
            <p:ph type="sldNum" sz="quarter" idx="5"/>
          </p:nvPr>
        </p:nvSpPr>
        <p:spPr/>
        <p:txBody>
          <a:bodyPr/>
          <a:lstStyle/>
          <a:p>
            <a:fld id="{34F80DFD-78B0-433F-B00E-4E14C5572A20}" type="slidenum">
              <a:rPr lang="en-US" smtClean="0"/>
              <a:t>27</a:t>
            </a:fld>
            <a:endParaRPr lang="en-US"/>
          </a:p>
        </p:txBody>
      </p:sp>
    </p:spTree>
    <p:extLst>
      <p:ext uri="{BB962C8B-B14F-4D97-AF65-F5344CB8AC3E}">
        <p14:creationId xmlns:p14="http://schemas.microsoft.com/office/powerpoint/2010/main" val="50354512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85800" y="1143000"/>
            <a:ext cx="4216400" cy="2371725"/>
          </a:xfrm>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Vi behöver ha kontakt med kroppen för att kunna veta vilken återhämtning som behövs.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Vi kan delvis tänka oss till det men utan att ha en bra kontakt med kroppen kommer vi inte kunna träffa lika rätt. </a:t>
            </a:r>
          </a:p>
          <a:p>
            <a:endParaRPr lang="sv-SE" sz="1100" dirty="0"/>
          </a:p>
          <a:p>
            <a:r>
              <a:rPr lang="sv-SE" sz="1100" b="1" noProof="0" dirty="0">
                <a:ea typeface="Calibri"/>
                <a:cs typeface="Calibri"/>
              </a:rPr>
              <a:t>Övergång till nästa bild:</a:t>
            </a:r>
          </a:p>
          <a:p>
            <a:r>
              <a:rPr lang="sv-SE" sz="1100" noProof="0" dirty="0">
                <a:ea typeface="Calibri"/>
                <a:cs typeface="Calibri"/>
              </a:rPr>
              <a:t>Vad händer om vi inte balanserar stress med återhämtning?</a:t>
            </a:r>
          </a:p>
          <a:p>
            <a:endParaRPr lang="sv-SE" sz="1100"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28</a:t>
            </a:fld>
            <a:endParaRPr lang="sv-SE"/>
          </a:p>
        </p:txBody>
      </p:sp>
    </p:spTree>
    <p:extLst>
      <p:ext uri="{BB962C8B-B14F-4D97-AF65-F5344CB8AC3E}">
        <p14:creationId xmlns:p14="http://schemas.microsoft.com/office/powerpoint/2010/main" val="142447230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85800" y="625475"/>
            <a:ext cx="3963988" cy="2230438"/>
          </a:xfrm>
        </p:spPr>
      </p:sp>
      <p:sp>
        <p:nvSpPr>
          <p:cNvPr id="3" name="Platshållare för anteckningar 2"/>
          <p:cNvSpPr>
            <a:spLocks noGrp="1"/>
          </p:cNvSpPr>
          <p:nvPr>
            <p:ph type="body" idx="1"/>
          </p:nvPr>
        </p:nvSpPr>
        <p:spPr>
          <a:xfrm>
            <a:off x="685800" y="2947481"/>
            <a:ext cx="5486400" cy="5053519"/>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i="1" u="none" noProof="0" dirty="0"/>
              <a:t>Förslag på hur man kan introducera bilden, se extra talarmanus nedan.</a:t>
            </a:r>
          </a:p>
          <a:p>
            <a:pPr>
              <a:defRPr/>
            </a:pPr>
            <a:endParaRPr lang="sv-SE" sz="1100" dirty="0"/>
          </a:p>
          <a:p>
            <a:pPr>
              <a:defRPr/>
            </a:pPr>
            <a:r>
              <a:rPr lang="sv-SE" sz="1100" dirty="0"/>
              <a:t>Utan återhämtning finns flera risker med att ständigt vara ”påkopplad” mentalt:</a:t>
            </a:r>
          </a:p>
          <a:p>
            <a:pPr marL="171450" indent="-171450">
              <a:buFont typeface="Arial" panose="020B0604020202020204" pitchFamily="34" charset="0"/>
              <a:buChar char="•"/>
              <a:defRPr/>
            </a:pPr>
            <a:r>
              <a:rPr lang="sv-SE" sz="1100" dirty="0"/>
              <a:t>Sämre immunförsvar</a:t>
            </a:r>
          </a:p>
          <a:p>
            <a:pPr marL="171450" indent="-171450">
              <a:buFont typeface="Arial" panose="020B0604020202020204" pitchFamily="34" charset="0"/>
              <a:buChar char="•"/>
              <a:defRPr/>
            </a:pPr>
            <a:r>
              <a:rPr lang="sv-SE" sz="1100" dirty="0"/>
              <a:t>Mental ohälsa</a:t>
            </a:r>
          </a:p>
          <a:p>
            <a:pPr marL="171450" indent="-171450">
              <a:buFont typeface="Arial" panose="020B0604020202020204" pitchFamily="34" charset="0"/>
              <a:buChar char="•"/>
              <a:defRPr/>
            </a:pPr>
            <a:r>
              <a:rPr lang="sv-SE" sz="1100" dirty="0"/>
              <a:t>Utmattning och utbrändhet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100" dirty="0"/>
              <a:t>Försämrade relationer</a:t>
            </a:r>
          </a:p>
          <a:p>
            <a:pPr marL="171450" indent="-171450">
              <a:buFont typeface="Arial" panose="020B0604020202020204" pitchFamily="34" charset="0"/>
              <a:buChar char="•"/>
              <a:defRPr/>
            </a:pPr>
            <a:r>
              <a:rPr lang="sv-SE" sz="1100" dirty="0"/>
              <a:t>Sämre ekonomi</a:t>
            </a:r>
          </a:p>
          <a:p>
            <a:pPr marL="171450" indent="-171450">
              <a:buFont typeface="Arial" panose="020B0604020202020204" pitchFamily="34" charset="0"/>
              <a:buChar char="•"/>
              <a:defRPr/>
            </a:pPr>
            <a:r>
              <a:rPr lang="sv-SE" sz="1100" dirty="0"/>
              <a:t>Minskad livskvalitet</a:t>
            </a:r>
          </a:p>
          <a:p>
            <a:pPr marL="0" indent="0">
              <a:buFont typeface="Arial" panose="020B0604020202020204" pitchFamily="34" charset="0"/>
              <a:buNone/>
              <a:defRPr/>
            </a:pPr>
            <a:endParaRPr lang="sv-SE" sz="1100" dirty="0"/>
          </a:p>
          <a:p>
            <a:r>
              <a:rPr lang="sv-SE" sz="1100" b="1" noProof="0" dirty="0">
                <a:ea typeface="Calibri"/>
                <a:cs typeface="Calibri"/>
              </a:rPr>
              <a:t>Övergång till nästa bild:</a:t>
            </a:r>
          </a:p>
          <a:p>
            <a:r>
              <a:rPr lang="sv-SE" sz="1100" noProof="0" dirty="0">
                <a:ea typeface="Calibri"/>
                <a:cs typeface="Calibri"/>
              </a:rPr>
              <a:t>Förutom att känna efter i kroppen vad jag behöver kan man tänka konkret på vilka alternativ som kan vara bra.</a:t>
            </a:r>
          </a:p>
          <a:p>
            <a:r>
              <a:rPr lang="sv-SE" sz="1100" noProof="0" dirty="0">
                <a:ea typeface="Calibri"/>
                <a:cs typeface="Calibri"/>
              </a:rPr>
              <a:t>Till exempel skriva ner en plan i förväg.</a:t>
            </a:r>
          </a:p>
          <a:p>
            <a:pPr marL="171450" indent="-171450">
              <a:buFont typeface="Arial" panose="020B0604020202020204" pitchFamily="34" charset="0"/>
              <a:buChar char="•"/>
              <a:defRPr/>
            </a:pPr>
            <a:endParaRPr lang="sv-SE" sz="110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1" i="0" dirty="0"/>
              <a:t>Extra talarmanus som stöd för hur man kan introducera bilden:</a:t>
            </a:r>
          </a:p>
          <a:p>
            <a:pPr>
              <a:defRPr/>
            </a:pPr>
            <a:r>
              <a:rPr lang="sv-SE" sz="1100" dirty="0"/>
              <a:t>Vi lever i en värld där det är lätt att vara “påkopplad” hela tiden, och det kan leda till mängder av hälsoproblem.</a:t>
            </a:r>
            <a:endParaRPr lang="sv-SE" sz="1100" dirty="0">
              <a:ea typeface="Calibri" panose="020F0502020204030204"/>
              <a:cs typeface="Calibri" panose="020F0502020204030204"/>
            </a:endParaRPr>
          </a:p>
          <a:p>
            <a:pPr>
              <a:defRPr/>
            </a:pPr>
            <a:r>
              <a:rPr lang="sv-SE" sz="1100" dirty="0"/>
              <a:t>Om vår kropp och hjärna inte får återhämta sig från all aktivitet och stress då och då, så kommer det förr eller senare att leda till problem som:</a:t>
            </a:r>
            <a:endParaRPr lang="sv-SE" sz="1100" dirty="0">
              <a:cs typeface="Calibri"/>
            </a:endParaRPr>
          </a:p>
          <a:p>
            <a:pPr marL="171450" indent="-171450">
              <a:buFont typeface="Arial,Sans-Serif"/>
              <a:buChar char="•"/>
              <a:defRPr/>
            </a:pPr>
            <a:r>
              <a:rPr lang="sv-SE" sz="1100" dirty="0"/>
              <a:t>Nedsatt immunförsvar, vilket gör oss mer sårbara för sjukdomar</a:t>
            </a:r>
            <a:endParaRPr lang="sv-SE" sz="1100" dirty="0">
              <a:ea typeface="Calibri"/>
              <a:cs typeface="Calibri"/>
            </a:endParaRPr>
          </a:p>
          <a:p>
            <a:pPr marL="171450" indent="-171450">
              <a:buFont typeface="Arial,Sans-Serif"/>
              <a:buChar char="•"/>
              <a:defRPr/>
            </a:pPr>
            <a:r>
              <a:rPr lang="sv-SE" sz="1100" dirty="0"/>
              <a:t>Mental ohälsa, som till exempel oro, ångest och depression</a:t>
            </a:r>
            <a:endParaRPr lang="sv-SE" sz="1100" dirty="0">
              <a:ea typeface="Calibri"/>
              <a:cs typeface="Calibri"/>
            </a:endParaRPr>
          </a:p>
          <a:p>
            <a:pPr marL="171450" indent="-171450">
              <a:buFont typeface="Arial,Sans-Serif"/>
              <a:buChar char="•"/>
              <a:defRPr/>
            </a:pPr>
            <a:r>
              <a:rPr lang="sv-SE" sz="1100" dirty="0"/>
              <a:t>Försämrade relationer, eftersom trötthet ger oss sämre humör</a:t>
            </a:r>
            <a:endParaRPr lang="sv-SE" sz="1100" dirty="0">
              <a:ea typeface="Calibri"/>
              <a:cs typeface="Calibri"/>
            </a:endParaRPr>
          </a:p>
          <a:p>
            <a:pPr marL="171450" indent="-171450">
              <a:buFont typeface="Arial,Sans-Serif"/>
              <a:buChar char="•"/>
              <a:defRPr/>
            </a:pPr>
            <a:r>
              <a:rPr lang="sv-SE" sz="1100" dirty="0"/>
              <a:t>Utmattning och utbrändhet, vilket kan ta lång tid att återhämta sig ifrån</a:t>
            </a:r>
            <a:endParaRPr lang="sv-SE" sz="1100" dirty="0">
              <a:ea typeface="Calibri"/>
              <a:cs typeface="Calibri"/>
            </a:endParaRPr>
          </a:p>
          <a:p>
            <a:pPr marL="171450" indent="-171450">
              <a:buFont typeface="Arial,Sans-Serif"/>
              <a:buChar char="•"/>
              <a:defRPr/>
            </a:pPr>
            <a:r>
              <a:rPr lang="sv-SE" sz="1100" dirty="0"/>
              <a:t>Minskad livskvalitet, eftersom vi får svårt att njuta av vardagen</a:t>
            </a:r>
          </a:p>
          <a:p>
            <a:pPr marL="171450" marR="0" lvl="0" indent="-171450" algn="l" defTabSz="914400" rtl="0" eaLnBrk="1" fontAlgn="auto" latinLnBrk="0" hangingPunct="1">
              <a:lnSpc>
                <a:spcPct val="100000"/>
              </a:lnSpc>
              <a:spcBef>
                <a:spcPts val="0"/>
              </a:spcBef>
              <a:spcAft>
                <a:spcPts val="0"/>
              </a:spcAft>
              <a:buClrTx/>
              <a:buSzTx/>
              <a:buFont typeface="Arial,Sans-Serif"/>
              <a:buChar char="•"/>
              <a:tabLst/>
              <a:defRPr/>
            </a:pPr>
            <a:r>
              <a:rPr lang="sv-SE" sz="1100" b="0" dirty="0"/>
              <a:t>Sämre ekonomi om vi inte klarar att jobba eller behöver köpa in många tjänster</a:t>
            </a:r>
            <a:endParaRPr lang="sv-SE" sz="1100" dirty="0">
              <a:ea typeface="Calibri"/>
              <a:cs typeface="Calibri"/>
            </a:endParaRPr>
          </a:p>
          <a:p>
            <a:pPr>
              <a:defRPr/>
            </a:pPr>
            <a:endParaRPr lang="sv-SE" sz="1100" dirty="0">
              <a:ea typeface="Calibri"/>
              <a:cs typeface="Calibri"/>
            </a:endParaRPr>
          </a:p>
          <a:p>
            <a:pPr>
              <a:defRPr/>
            </a:pPr>
            <a:r>
              <a:rPr lang="sv-SE" sz="1100" dirty="0"/>
              <a:t>Återhämtning är ett alltså behov som vi behöver ta hand om för att vi ska kunna må och fungera bra genom livet.</a:t>
            </a:r>
            <a:endParaRPr lang="sv-SE" sz="1100" dirty="0">
              <a:cs typeface="Calibri"/>
            </a:endParaRPr>
          </a:p>
          <a:p>
            <a:pPr>
              <a:defRPr/>
            </a:pPr>
            <a:endParaRPr lang="sv-SE" sz="1100" dirty="0">
              <a:ea typeface="Calibri"/>
              <a:cs typeface="Calibri"/>
            </a:endParaRP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F80DFD-78B0-433F-B00E-4E14C5572A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382651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85800" y="714375"/>
            <a:ext cx="3059113" cy="1720850"/>
          </a:xfrm>
        </p:spPr>
      </p:sp>
      <p:sp>
        <p:nvSpPr>
          <p:cNvPr id="3" name="Platshållare för anteckningar 2"/>
          <p:cNvSpPr>
            <a:spLocks noGrp="1"/>
          </p:cNvSpPr>
          <p:nvPr>
            <p:ph type="body" idx="1"/>
          </p:nvPr>
        </p:nvSpPr>
        <p:spPr>
          <a:xfrm>
            <a:off x="685800" y="2435225"/>
            <a:ext cx="5486400" cy="5881924"/>
          </a:xfrm>
        </p:spPr>
        <p:txBody>
          <a:bodyPr/>
          <a:lstStyle/>
          <a:p>
            <a:r>
              <a:rPr lang="sv-SE" sz="1100" i="1" u="none" dirty="0"/>
              <a:t>Förslag på hur man kan introducera bilden, se extra talarmanus nedan.</a:t>
            </a:r>
          </a:p>
          <a:p>
            <a:r>
              <a:rPr lang="sv-SE" sz="1100" noProof="0" dirty="0"/>
              <a:t>Inled med några startfrågor:</a:t>
            </a:r>
          </a:p>
          <a:p>
            <a:r>
              <a:rPr lang="sv-SE" sz="1100" noProof="0" dirty="0"/>
              <a:t>Vad är återhämtning? Varför behövs det? Hur gör ni?</a:t>
            </a:r>
          </a:p>
          <a:p>
            <a:r>
              <a:rPr lang="sv-SE" sz="1100" noProof="0" dirty="0"/>
              <a:t>Kort diskussion i par. Dela i helklass.</a:t>
            </a:r>
          </a:p>
          <a:p>
            <a:endParaRPr lang="sv-SE" sz="1100" noProof="0" dirty="0"/>
          </a:p>
          <a:p>
            <a:r>
              <a:rPr lang="sv-SE" sz="1100" noProof="0" dirty="0"/>
              <a:t>Förmodligen kommer ord som vila, lugn, chilla upp. Motiveringar till varför det behövs kanske är att man stressat, inte har tillräckligt med energi kvar efter något jobbigt, sovit dåligt.</a:t>
            </a:r>
          </a:p>
          <a:p>
            <a:r>
              <a:rPr lang="sv-SE" sz="1100" noProof="0" dirty="0"/>
              <a:t>Förslag på hur man kan göra kanske är sova, ligga i soffan, titta på serier.</a:t>
            </a:r>
          </a:p>
          <a:p>
            <a:endParaRPr lang="sv-SE" sz="1100" noProof="0" dirty="0"/>
          </a:p>
          <a:p>
            <a:r>
              <a:rPr lang="sv-SE" sz="1100" noProof="0" dirty="0"/>
              <a:t>Summera med:</a:t>
            </a:r>
          </a:p>
          <a:p>
            <a:r>
              <a:rPr lang="sv-SE" sz="1100" noProof="0" dirty="0"/>
              <a:t>Vad? Tillstånd som tillåter kroppen att vila från stressande situationer</a:t>
            </a:r>
          </a:p>
          <a:p>
            <a:r>
              <a:rPr lang="sv-SE" sz="1100" noProof="0" dirty="0"/>
              <a:t>Varför? Återställa, reparera, läka, stärka kroppen</a:t>
            </a:r>
          </a:p>
          <a:p>
            <a:r>
              <a:rPr lang="sv-SE" sz="1100" noProof="0" dirty="0"/>
              <a:t>Hur? Varierar från person till person – och situation</a:t>
            </a:r>
          </a:p>
          <a:p>
            <a:endParaRPr lang="sv-SE" sz="1100" noProof="0" dirty="0"/>
          </a:p>
          <a:p>
            <a:r>
              <a:rPr lang="sv-SE" sz="1100" noProof="0" dirty="0"/>
              <a:t>Flera olika system är inblandade i återhämtning:</a:t>
            </a:r>
          </a:p>
          <a:p>
            <a:pPr marL="171450" indent="-171450">
              <a:buFontTx/>
              <a:buChar char="-"/>
            </a:pPr>
            <a:r>
              <a:rPr lang="sv-SE" sz="1100" noProof="0" dirty="0"/>
              <a:t>parasympatiska nervsystemet, </a:t>
            </a:r>
          </a:p>
          <a:p>
            <a:pPr marL="171450" indent="-171450">
              <a:buFontTx/>
              <a:buChar char="-"/>
            </a:pPr>
            <a:r>
              <a:rPr lang="sv-SE" sz="1100" noProof="0" dirty="0"/>
              <a:t>sociala trygghetssystemet med goda relationer och </a:t>
            </a:r>
          </a:p>
          <a:p>
            <a:pPr marL="171450" indent="-171450">
              <a:buFontTx/>
              <a:buChar char="-"/>
            </a:pPr>
            <a:r>
              <a:rPr lang="sv-SE" sz="1100" noProof="0" dirty="0"/>
              <a:t>sömnen </a:t>
            </a:r>
          </a:p>
          <a:p>
            <a:endParaRPr lang="sv-SE" sz="1100" noProof="0" dirty="0"/>
          </a:p>
          <a:p>
            <a:r>
              <a:rPr lang="sv-SE" sz="1100" noProof="0" dirty="0"/>
              <a:t>OBS! Vi pratar ofta om återhämtning som synonymt med vila. Det är antagligen en rest från tiden då de flesta människor hade fysiskt ansträngande yrken. Efter en lång dag med jakt eller jordbruk behöver kroppen vila. Men hur ser samhället egentligen ut idag? Att jobba på kontor eller sitta i skolbänken är ofta mer mentalt än fysiskt ansträngande och då behövs annan typ av återhämtning.</a:t>
            </a:r>
          </a:p>
          <a:p>
            <a:endParaRPr lang="sv-SE" sz="1100" b="1" noProof="0" dirty="0"/>
          </a:p>
          <a:p>
            <a:r>
              <a:rPr lang="sv-SE" sz="1100" b="1" noProof="0" dirty="0"/>
              <a:t>Övergång till nästa bild:</a:t>
            </a:r>
            <a:r>
              <a:rPr lang="sv-SE" sz="1100" noProof="0" dirty="0"/>
              <a:t> Det finns olika typer av återhämtning.</a:t>
            </a:r>
          </a:p>
          <a:p>
            <a:endParaRPr lang="sv-SE" sz="1100" noProof="0" dirty="0"/>
          </a:p>
          <a:p>
            <a:r>
              <a:rPr lang="sv-SE" sz="1100" b="1" i="0" dirty="0"/>
              <a:t>Extra talarmanus som stöd för hur man kan introducera bilden:</a:t>
            </a:r>
          </a:p>
          <a:p>
            <a:r>
              <a:rPr lang="sv-SE" sz="1100" noProof="0" dirty="0"/>
              <a:t>Men vad är återhämtning egentligen? Vad tänker ni på när ni hör det ordet? Och har ni några exempel på hur ni brukar återhämta er i vardagen?</a:t>
            </a:r>
          </a:p>
          <a:p>
            <a:r>
              <a:rPr lang="sv-SE" sz="1100" noProof="0" dirty="0"/>
              <a:t>Ordet återhämtning kan betyda olika saker för olika personer, men i grund och botten handlar det om olika sätt att “återställa” kroppen, reparera den, vila ut, läka och stärkas. </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F80DFD-78B0-433F-B00E-4E14C5572A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0908552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85800" y="704850"/>
            <a:ext cx="4284663" cy="2409825"/>
          </a:xfrm>
        </p:spPr>
      </p:sp>
      <p:sp>
        <p:nvSpPr>
          <p:cNvPr id="3" name="Platshållare för anteckningar 2"/>
          <p:cNvSpPr>
            <a:spLocks noGrp="1"/>
          </p:cNvSpPr>
          <p:nvPr>
            <p:ph type="body" idx="1"/>
          </p:nvPr>
        </p:nvSpPr>
        <p:spPr>
          <a:xfrm>
            <a:off x="685800" y="3114675"/>
            <a:ext cx="5486400" cy="48863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i="1" u="none" noProof="0" dirty="0"/>
              <a:t>Förslag på hur man kan introducera bilden, se extra talarmanus nedan.</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Mina egna formler för återhämtning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100" dirty="0"/>
              <a:t>Man kan behöva träna på att hitta rutiner för återhämtning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100" dirty="0"/>
              <a:t>Uppgiften är att tänka igenom din egen situation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100" dirty="0"/>
              <a:t>Gå igenom instruktionen till uppgiften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1" i="0" dirty="0"/>
              <a:t>Extra talarmanus som stöd för hur man kan introducera bilden:</a:t>
            </a:r>
          </a:p>
          <a:p>
            <a:r>
              <a:rPr lang="sv-SE" sz="1100" dirty="0"/>
              <a:t>Bra! Det sista du ska få göra idag är att skapa en enkel rutin för din återhämtning.</a:t>
            </a:r>
          </a:p>
          <a:p>
            <a:r>
              <a:rPr lang="sv-SE" sz="1100" dirty="0"/>
              <a:t>Och det ska du få göra genom att fylla i den här formeln:</a:t>
            </a:r>
            <a:endParaRPr lang="sv-SE" sz="1100" dirty="0">
              <a:ea typeface="Calibri"/>
              <a:cs typeface="Calibri"/>
            </a:endParaRPr>
          </a:p>
          <a:p>
            <a:r>
              <a:rPr lang="sv-SE" sz="1100" dirty="0"/>
              <a:t> </a:t>
            </a:r>
          </a:p>
          <a:p>
            <a:r>
              <a:rPr lang="sv-SE" sz="1100" i="1" dirty="0"/>
              <a:t>Efter att jag </a:t>
            </a:r>
            <a:r>
              <a:rPr lang="sv-SE" sz="1100" dirty="0"/>
              <a:t>[existerande vana], så kommer jag att [rutin för återhämtning].</a:t>
            </a:r>
          </a:p>
          <a:p>
            <a:r>
              <a:rPr lang="sv-SE" sz="1100" dirty="0"/>
              <a:t> </a:t>
            </a:r>
          </a:p>
          <a:p>
            <a:r>
              <a:rPr lang="sv-SE" sz="1100" dirty="0"/>
              <a:t>Till exempel: Efter att jag kommit hem från skolan, så kommer jag att ta en tupplur i 15 minuter.</a:t>
            </a:r>
            <a:endParaRPr lang="sv-SE" sz="1100" dirty="0">
              <a:ea typeface="Calibri"/>
              <a:cs typeface="Calibri"/>
            </a:endParaRPr>
          </a:p>
          <a:p>
            <a:endParaRPr lang="sv-SE" sz="1100" dirty="0">
              <a:ea typeface="Calibri"/>
              <a:cs typeface="Calibri"/>
            </a:endParaRPr>
          </a:p>
          <a:p>
            <a:r>
              <a:rPr lang="sv-SE" sz="1100" dirty="0">
                <a:ea typeface="Calibri"/>
                <a:cs typeface="Calibri"/>
              </a:rPr>
              <a:t>Forskning har visat att vi blir mycket mer sannolika att utföra nya rutiner när vi planerar på det här sättet.</a:t>
            </a:r>
          </a:p>
          <a:p>
            <a:r>
              <a:rPr lang="sv-SE" sz="1100" dirty="0">
                <a:ea typeface="Calibri"/>
                <a:cs typeface="Calibri"/>
              </a:rPr>
              <a:t>Så fundera lite på vilka vanor du redan gör varje dag, och vilken av dem som skulle passa bäst för att lägga in din återhämtning efter.</a:t>
            </a:r>
          </a:p>
          <a:p>
            <a:r>
              <a:rPr lang="sv-SE" sz="1100" dirty="0">
                <a:ea typeface="Calibri"/>
                <a:cs typeface="Calibri"/>
              </a:rPr>
              <a:t>Och kom ihåg att återhämtning handlar om variation, så om du suttit mycket behöver du röra dig. Om du rört dig mycket behöver du vila. </a:t>
            </a:r>
          </a:p>
          <a:p>
            <a:r>
              <a:rPr lang="sv-SE" sz="1100" dirty="0">
                <a:ea typeface="Calibri"/>
                <a:cs typeface="Calibri"/>
              </a:rPr>
              <a:t>Sedan kommer du att få som hemuppgift att testa den här rutinen, så pratar vi om hur det gick om några veckor.</a:t>
            </a:r>
          </a:p>
          <a:p>
            <a:endParaRPr lang="sv-SE" sz="1100" dirty="0">
              <a:ea typeface="Calibri"/>
              <a:cs typeface="Calibri"/>
            </a:endParaRPr>
          </a:p>
          <a:p>
            <a:r>
              <a:rPr lang="sv-SE" sz="1100" dirty="0">
                <a:ea typeface="Calibri"/>
                <a:cs typeface="Calibri"/>
              </a:rPr>
              <a:t>Källa: </a:t>
            </a:r>
            <a:r>
              <a:rPr lang="en-US" sz="1100" dirty="0"/>
              <a:t>Gollwitzer, P. M., &amp; Sheeran, P. (2006). Implementation intentions and goal achievement: A Meta-analysis of effects and processes. </a:t>
            </a:r>
            <a:r>
              <a:rPr lang="en-US" sz="1100" i="1" dirty="0"/>
              <a:t>Advances in Experimental Social Psychology</a:t>
            </a:r>
            <a:r>
              <a:rPr lang="en-US" sz="1100" dirty="0"/>
              <a:t>, </a:t>
            </a:r>
            <a:r>
              <a:rPr lang="en-US" sz="1100" i="1" dirty="0"/>
              <a:t>38</a:t>
            </a:r>
            <a:r>
              <a:rPr lang="en-US" sz="1100" dirty="0"/>
              <a:t>(6), 69–119. </a:t>
            </a:r>
            <a:r>
              <a:rPr lang="en-US" sz="1100" dirty="0">
                <a:hlinkClick r:id="rId3"/>
              </a:rPr>
              <a:t>https://doi.org/10.1016/s0065-2601(06)38002-1</a:t>
            </a:r>
            <a:endParaRPr lang="sv-SE" sz="1100" dirty="0">
              <a:ea typeface="Calibri"/>
              <a:cs typeface="Calibri"/>
            </a:endParaRPr>
          </a:p>
          <a:p>
            <a:endParaRPr lang="sv-SE" sz="1100" dirty="0"/>
          </a:p>
          <a:p>
            <a:endParaRPr lang="sv-SE" sz="1100" dirty="0">
              <a:ea typeface="Calibri"/>
              <a:cs typeface="Calibri"/>
            </a:endParaRP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F80DFD-78B0-433F-B00E-4E14C5572A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3289310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85800" y="490538"/>
            <a:ext cx="3016250" cy="1697037"/>
          </a:xfrm>
        </p:spPr>
      </p:sp>
      <p:sp>
        <p:nvSpPr>
          <p:cNvPr id="3" name="Platshållare för anteckningar 2"/>
          <p:cNvSpPr>
            <a:spLocks noGrp="1"/>
          </p:cNvSpPr>
          <p:nvPr>
            <p:ph type="body" idx="1"/>
          </p:nvPr>
        </p:nvSpPr>
        <p:spPr>
          <a:xfrm>
            <a:off x="685800" y="2276272"/>
            <a:ext cx="5486400" cy="5724728"/>
          </a:xfrm>
        </p:spPr>
        <p:txBody>
          <a:bodyPr/>
          <a:lstStyle/>
          <a:p>
            <a:r>
              <a:rPr lang="sv-SE" sz="1100" dirty="0"/>
              <a:t>Svarsförslag:</a:t>
            </a:r>
          </a:p>
          <a:p>
            <a:endParaRPr lang="sv-SE" sz="1100" dirty="0"/>
          </a:p>
          <a:p>
            <a:r>
              <a:rPr lang="sv-SE" sz="1100" dirty="0"/>
              <a:t>1. Varför behöver vi återhämtning?</a:t>
            </a:r>
          </a:p>
          <a:p>
            <a:r>
              <a:rPr lang="sv-SE" sz="1100" dirty="0"/>
              <a:t>För att återskapa energi. Vi behöver variation mellan aktivitet och vila. Minska nivåerna av stresshormon (kortisol) och ge tid för reparation av vävnader. Tid för rensning och bearbetning av intryck (hjärnan).</a:t>
            </a:r>
          </a:p>
          <a:p>
            <a:endParaRPr lang="sv-SE" sz="1100" dirty="0"/>
          </a:p>
          <a:p>
            <a:r>
              <a:rPr lang="sv-SE" sz="1100" dirty="0"/>
              <a:t>2. Varför är </a:t>
            </a:r>
            <a:r>
              <a:rPr lang="sv-SE" sz="1100" dirty="0" err="1"/>
              <a:t>vagusnerven</a:t>
            </a:r>
            <a:r>
              <a:rPr lang="sv-SE" sz="1100" dirty="0"/>
              <a:t> intressant?</a:t>
            </a:r>
          </a:p>
          <a:p>
            <a:r>
              <a:rPr lang="sv-SE" sz="1100" dirty="0"/>
              <a:t>Den är en del av det autonoma nervsystemet, det parasympatiska systemet, som utgör kroppens ”broms”. Genom aktivering av </a:t>
            </a:r>
            <a:r>
              <a:rPr lang="sv-SE" sz="1100" dirty="0" err="1"/>
              <a:t>vagusnerven</a:t>
            </a:r>
            <a:r>
              <a:rPr lang="sv-SE" sz="1100" dirty="0"/>
              <a:t> kan vi sänka puls, andning och främja matspjälkning.</a:t>
            </a:r>
          </a:p>
          <a:p>
            <a:endParaRPr lang="sv-SE" sz="1100" dirty="0"/>
          </a:p>
          <a:p>
            <a:r>
              <a:rPr lang="sv-SE" sz="1100" dirty="0"/>
              <a:t>3. Hur kan andningsövningar bidra till återhämtning?</a:t>
            </a:r>
          </a:p>
          <a:p>
            <a:r>
              <a:rPr lang="sv-SE" sz="1100" dirty="0" err="1"/>
              <a:t>Vagusnerven</a:t>
            </a:r>
            <a:r>
              <a:rPr lang="sv-SE" sz="1100" dirty="0"/>
              <a:t> aktiveras via diafragman. Då främjas ”bromsen” och pulsen sänks.</a:t>
            </a:r>
          </a:p>
          <a:p>
            <a:endParaRPr lang="sv-SE" sz="1100" dirty="0"/>
          </a:p>
          <a:p>
            <a:r>
              <a:rPr lang="sv-SE" sz="1100" dirty="0"/>
              <a:t>4. Hur kan en kram ge återhämtning?</a:t>
            </a:r>
          </a:p>
          <a:p>
            <a:r>
              <a:rPr lang="sv-SE" sz="1100" dirty="0"/>
              <a:t>En önskad och positiv fysisk närhet i goda relationer ger frisättning av </a:t>
            </a:r>
            <a:r>
              <a:rPr lang="sv-SE" sz="1100" dirty="0" err="1"/>
              <a:t>oxytocin</a:t>
            </a:r>
            <a:r>
              <a:rPr lang="sv-SE" sz="1100" dirty="0"/>
              <a:t> som bidrar till avslappning och känsla av trygghet.</a:t>
            </a:r>
          </a:p>
          <a:p>
            <a:endParaRPr lang="sv-SE" sz="1100" dirty="0"/>
          </a:p>
          <a:p>
            <a:r>
              <a:rPr lang="sv-SE" sz="1100" dirty="0"/>
              <a:t>5. Ge exempel på vad återhämtning kan vara konkret.</a:t>
            </a:r>
          </a:p>
          <a:p>
            <a:r>
              <a:rPr lang="sv-SE" sz="1100" dirty="0"/>
              <a:t>Det beror på vad en person gjort mycket av innan. Har man arbetat fysiskt hårt med kroppen behövs fysisk vila, men har man jobbat mentalt hårt så kan fysisk aktivitet ge bra återhämtning.</a:t>
            </a:r>
          </a:p>
          <a:p>
            <a:endParaRPr lang="sv-SE" sz="1100" dirty="0"/>
          </a:p>
          <a:p>
            <a:r>
              <a:rPr lang="sv-SE" sz="1100" dirty="0"/>
              <a:t>6. Vilka delar av nerv- och hormonsystemet är viktiga för kroppens återhämtning?</a:t>
            </a:r>
            <a:br>
              <a:rPr lang="sv-SE" sz="1100" dirty="0"/>
            </a:br>
            <a:r>
              <a:rPr lang="sv-SE" sz="1100" dirty="0"/>
              <a:t>Parasympatiska delen av det autonoma nervsystemet. Hormonsystemet, </a:t>
            </a:r>
            <a:r>
              <a:rPr lang="sv-SE" sz="1100" dirty="0" err="1"/>
              <a:t>oxytocin</a:t>
            </a:r>
            <a:r>
              <a:rPr lang="sv-SE" sz="1100" dirty="0"/>
              <a:t>.</a:t>
            </a:r>
          </a:p>
          <a:p>
            <a:endParaRPr lang="sv-SE" sz="1100" dirty="0"/>
          </a:p>
          <a:p>
            <a:r>
              <a:rPr lang="sv-SE" sz="1100" dirty="0"/>
              <a:t>7. Vad händer i hjärnan vid vila?</a:t>
            </a:r>
          </a:p>
          <a:p>
            <a:r>
              <a:rPr lang="sv-SE" sz="1100" dirty="0"/>
              <a:t>Hjärnans celler repareras, minnen lagras och immunförsvaret (som vi även har i hjärnan) aktiveras.</a:t>
            </a:r>
          </a:p>
          <a:p>
            <a:endParaRPr lang="sv-SE" sz="1100"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31</a:t>
            </a:fld>
            <a:endParaRPr lang="sv-SE"/>
          </a:p>
        </p:txBody>
      </p:sp>
    </p:spTree>
    <p:extLst>
      <p:ext uri="{BB962C8B-B14F-4D97-AF65-F5344CB8AC3E}">
        <p14:creationId xmlns:p14="http://schemas.microsoft.com/office/powerpoint/2010/main" val="26660741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85800" y="549275"/>
            <a:ext cx="3613150" cy="2032000"/>
          </a:xfrm>
        </p:spPr>
      </p:sp>
      <p:sp>
        <p:nvSpPr>
          <p:cNvPr id="3" name="Platshållare för anteckningar 2"/>
          <p:cNvSpPr>
            <a:spLocks noGrp="1"/>
          </p:cNvSpPr>
          <p:nvPr>
            <p:ph type="body" idx="1"/>
          </p:nvPr>
        </p:nvSpPr>
        <p:spPr>
          <a:xfrm>
            <a:off x="685800" y="2859932"/>
            <a:ext cx="5486400" cy="5141068"/>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i="1" u="none" noProof="0" dirty="0"/>
              <a:t>Förslag på hur man kan introducera bilden, se extra talarmanus nedan.</a:t>
            </a:r>
          </a:p>
          <a:p>
            <a:endParaRPr lang="sv-SE" sz="1100" noProof="0" dirty="0"/>
          </a:p>
          <a:p>
            <a:r>
              <a:rPr lang="sv-SE" sz="1100" noProof="0" dirty="0"/>
              <a:t>Fysisk återhämtning handlar om att ta hand om kroppens muskler och andra organ genom att vila från fysisk ansträngning.</a:t>
            </a:r>
          </a:p>
          <a:p>
            <a:r>
              <a:rPr lang="sv-SE" sz="1100" noProof="0" dirty="0"/>
              <a:t>Fysisk stress – kan balanseras med fysisk vila, stretch, lugnare rörelser, vila.</a:t>
            </a:r>
          </a:p>
          <a:p>
            <a:r>
              <a:rPr lang="sv-SE" sz="1100" noProof="0" dirty="0"/>
              <a:t>Men – det behöver inte betyda att man ska bli helt inaktiv.</a:t>
            </a:r>
          </a:p>
          <a:p>
            <a:r>
              <a:rPr lang="sv-SE" sz="1100" noProof="0" dirty="0"/>
              <a:t>Fysisk återhämtning kan fungera utmärkt med hjälp av olika sociala aktiviteter (träffa vänner) eller mentala aktiviteter (läsa).</a:t>
            </a:r>
          </a:p>
          <a:p>
            <a:endParaRPr lang="sv-SE" sz="1100"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noProof="0" dirty="0"/>
              <a:t>Begreppet återhämtning har sina för- och nackdelar.</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noProof="0" dirty="0"/>
              <a:t>Kroppen behöver framförallt ”balanserande aktiviteter” /återhämtning även när vi gjort för lite av något.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noProof="0" dirty="0"/>
              <a:t>Problemet idag för många är för lite fysisk ansträngning snarare än för mycket.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noProof="0" dirty="0"/>
              <a:t>Man kan prata om </a:t>
            </a:r>
            <a:r>
              <a:rPr lang="sv-SE" sz="1100" b="1" noProof="0" dirty="0"/>
              <a:t>kompensatoriska aktiviteter </a:t>
            </a:r>
            <a:r>
              <a:rPr lang="sv-SE" sz="1100" noProof="0" dirty="0"/>
              <a:t>som ska balansera för om vi gjort för lite eller för mycket av något.</a:t>
            </a:r>
          </a:p>
          <a:p>
            <a:endParaRPr lang="sv-SE" sz="1100" noProof="0" dirty="0"/>
          </a:p>
          <a:p>
            <a:r>
              <a:rPr lang="sv-SE" sz="1100" b="1" noProof="0" dirty="0"/>
              <a:t>Övergång till nästa bild</a:t>
            </a:r>
            <a:r>
              <a:rPr lang="sv-SE" sz="1100" noProof="0" dirty="0"/>
              <a:t>: det finns även ibland behov av mental återhämtning.</a:t>
            </a:r>
          </a:p>
          <a:p>
            <a:endParaRPr lang="sv-SE" sz="1100" noProof="0" dirty="0"/>
          </a:p>
          <a:p>
            <a:endParaRPr lang="sv-SE" sz="1100" noProof="0" dirty="0"/>
          </a:p>
          <a:p>
            <a:r>
              <a:rPr lang="sv-SE" sz="1100" b="1" i="0" dirty="0"/>
              <a:t>Extra talarmanus som stöd för hur man kan introducera bilden:</a:t>
            </a:r>
          </a:p>
          <a:p>
            <a:r>
              <a:rPr lang="sv-SE" sz="1100" noProof="0" dirty="0"/>
              <a:t>Återhämtning kan vi få på olika sätt genom olika </a:t>
            </a:r>
            <a:r>
              <a:rPr lang="sv-SE" sz="1100" i="1" noProof="0" dirty="0"/>
              <a:t>typer </a:t>
            </a:r>
            <a:r>
              <a:rPr lang="sv-SE" sz="1100" i="0" noProof="0" dirty="0"/>
              <a:t>av återhämtning.</a:t>
            </a:r>
            <a:endParaRPr lang="sv-SE" sz="1100" noProof="0" dirty="0"/>
          </a:p>
          <a:p>
            <a:r>
              <a:rPr lang="sv-SE" sz="1100" noProof="0" dirty="0"/>
              <a:t>Vi ska titta på några olika sorters återhämtning, med några exempel på varje:</a:t>
            </a:r>
          </a:p>
          <a:p>
            <a:r>
              <a:rPr lang="sv-SE" sz="1100" b="1" noProof="0" dirty="0"/>
              <a:t>Fysisk återhämtning</a:t>
            </a:r>
            <a:r>
              <a:rPr lang="sv-SE" sz="1100" noProof="0" dirty="0"/>
              <a:t> hjälper din kropp att återställa sina energireserver, reparera vävnader och bygga upp muskler. </a:t>
            </a:r>
          </a:p>
          <a:p>
            <a:r>
              <a:rPr lang="sv-SE" sz="1100" noProof="0" dirty="0"/>
              <a:t>Några exempel är att sova, stretcha eller ta tupplurar. Men om du suttit hela dagen – ja, vad är återhämtning då? Faktiskt att röra på sig. </a:t>
            </a:r>
            <a:endParaRPr lang="sv-SE" sz="1100" noProof="0" dirty="0">
              <a:ea typeface="Calibri" panose="020F0502020204030204"/>
              <a:cs typeface="Calibri" panose="020F0502020204030204"/>
            </a:endParaRP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F80DFD-78B0-433F-B00E-4E14C5572A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682707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85800" y="1143000"/>
            <a:ext cx="3516313" cy="1978025"/>
          </a:xfrm>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i="1" u="none" noProof="0" dirty="0"/>
              <a:t>Förslag på hur man kan introducera bilden, se extra talarmanus nedan.</a:t>
            </a:r>
          </a:p>
          <a:p>
            <a:endParaRPr lang="sv-SE" sz="1100" noProof="0" dirty="0"/>
          </a:p>
          <a:p>
            <a:r>
              <a:rPr lang="sv-SE" sz="1100" noProof="0" dirty="0"/>
              <a:t>Mental stress kan balanseras med paus från intryck genom exempelvis:</a:t>
            </a:r>
          </a:p>
          <a:p>
            <a:pPr marL="171450" indent="-171450">
              <a:buFontTx/>
              <a:buChar char="-"/>
            </a:pPr>
            <a:r>
              <a:rPr lang="sv-SE" sz="1100" noProof="0" dirty="0"/>
              <a:t>fysisk aktivitet (röra på sig), </a:t>
            </a:r>
          </a:p>
          <a:p>
            <a:pPr marL="171450" indent="-171450">
              <a:buFontTx/>
              <a:buChar char="-"/>
            </a:pPr>
            <a:r>
              <a:rPr lang="sv-SE" sz="1100" noProof="0" dirty="0"/>
              <a:t>meditera eller </a:t>
            </a:r>
          </a:p>
          <a:p>
            <a:pPr marL="171450" indent="-171450">
              <a:buFontTx/>
              <a:buChar char="-"/>
            </a:pPr>
            <a:r>
              <a:rPr lang="sv-SE" sz="1100" noProof="0" dirty="0"/>
              <a:t>umgås på ett sätt som inte kräver mental ansträngning.</a:t>
            </a:r>
          </a:p>
          <a:p>
            <a:endParaRPr lang="sv-SE" sz="1100" noProof="0" dirty="0"/>
          </a:p>
          <a:p>
            <a:r>
              <a:rPr lang="sv-SE" sz="1100" b="1" noProof="0" dirty="0"/>
              <a:t>Övergång till nästa bild: </a:t>
            </a:r>
            <a:r>
              <a:rPr lang="sv-SE" sz="1100" noProof="0" dirty="0"/>
              <a:t>Vi har även behov av social och emotionell återhämtning.</a:t>
            </a:r>
          </a:p>
          <a:p>
            <a:endParaRPr lang="sv-SE" sz="1100" noProof="0" dirty="0"/>
          </a:p>
          <a:p>
            <a:endParaRPr lang="sv-SE" sz="1100" noProof="0" dirty="0"/>
          </a:p>
          <a:p>
            <a:r>
              <a:rPr lang="sv-SE" sz="1100" b="1" i="0" dirty="0"/>
              <a:t>Extra talarmanus som stöd för hur man kan introducera bilden:</a:t>
            </a:r>
          </a:p>
          <a:p>
            <a:pPr marL="0" indent="0">
              <a:buFont typeface="Arial"/>
              <a:buNone/>
            </a:pPr>
            <a:r>
              <a:rPr lang="sv-SE" sz="1100" b="1" noProof="0" dirty="0"/>
              <a:t>Mental återhämtning</a:t>
            </a:r>
            <a:r>
              <a:rPr lang="sv-SE" sz="1100" noProof="0" dirty="0"/>
              <a:t> hjälper din hjärna att få en paus ifrån alla intryck, uppgifter och stress i vardagen. </a:t>
            </a:r>
          </a:p>
          <a:p>
            <a:pPr marL="0" indent="0">
              <a:buFont typeface="Arial"/>
              <a:buNone/>
            </a:pPr>
            <a:r>
              <a:rPr lang="sv-SE" sz="1100" noProof="0" dirty="0"/>
              <a:t>Här kan några exempel vara att meditera, gå skogspromenader eller att läsa en bok. </a:t>
            </a:r>
          </a:p>
          <a:p>
            <a:pPr marL="0" indent="0">
              <a:buFont typeface="Arial"/>
              <a:buNone/>
            </a:pPr>
            <a:r>
              <a:rPr lang="sv-SE" sz="1100" noProof="0" dirty="0"/>
              <a:t>Men om du inte fått någon mental stimulans alls under en dag, ja då är återhämtning att göra något som stimulerar dig mentalt. </a:t>
            </a:r>
            <a:endParaRPr lang="sv-SE" sz="1100" noProof="0" dirty="0">
              <a:ea typeface="Calibri" panose="020F0502020204030204"/>
              <a:cs typeface="Calibri" panose="020F0502020204030204"/>
            </a:endParaRP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F80DFD-78B0-433F-B00E-4E14C5572A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560503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85800" y="1143000"/>
            <a:ext cx="4187825" cy="2355850"/>
          </a:xfrm>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i="1" u="none" noProof="0" dirty="0"/>
              <a:t>Förslag på hur man kan introducera bilden, se extra talarmanus nedan.</a:t>
            </a:r>
          </a:p>
          <a:p>
            <a:endParaRPr lang="sv-SE" sz="1100" dirty="0"/>
          </a:p>
          <a:p>
            <a:r>
              <a:rPr lang="sv-SE" sz="1100" dirty="0"/>
              <a:t>Sociala aktiviteter – kan balanseras med</a:t>
            </a:r>
          </a:p>
          <a:p>
            <a:pPr marL="171450" indent="-171450">
              <a:buFontTx/>
              <a:buChar char="-"/>
            </a:pPr>
            <a:r>
              <a:rPr lang="sv-SE" sz="1100" dirty="0" err="1"/>
              <a:t>Egentid</a:t>
            </a:r>
            <a:endParaRPr lang="sv-SE" sz="1100" dirty="0"/>
          </a:p>
          <a:p>
            <a:pPr marL="171450" indent="-171450">
              <a:buFontTx/>
              <a:buChar char="-"/>
            </a:pPr>
            <a:r>
              <a:rPr lang="sv-SE" sz="1100" dirty="0"/>
              <a:t>Fysisk aktivitet</a:t>
            </a:r>
          </a:p>
          <a:p>
            <a:pPr marL="171450" indent="-171450">
              <a:buFontTx/>
              <a:buChar char="-"/>
            </a:pPr>
            <a:r>
              <a:rPr lang="sv-SE" sz="1100" dirty="0"/>
              <a:t>Mental aktivitet</a:t>
            </a:r>
          </a:p>
          <a:p>
            <a:endParaRPr lang="sv-SE" sz="1100" dirty="0"/>
          </a:p>
          <a:p>
            <a:r>
              <a:rPr lang="sv-SE" sz="1100" b="1" dirty="0"/>
              <a:t>Övergång till nästa bild: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ea typeface="Calibri"/>
                <a:cs typeface="Calibri"/>
              </a:rPr>
              <a:t>Slutligen ska vi kika på emotionell återhämtning.</a:t>
            </a:r>
          </a:p>
          <a:p>
            <a:endParaRPr lang="sv-SE" sz="1100" dirty="0"/>
          </a:p>
          <a:p>
            <a:endParaRPr lang="sv-SE" sz="1100" dirty="0"/>
          </a:p>
          <a:p>
            <a:r>
              <a:rPr lang="sv-SE" sz="1100" b="1" i="0" dirty="0"/>
              <a:t>Extra talarmanus som stöd för hur man kan introducera bilden:</a:t>
            </a:r>
          </a:p>
          <a:p>
            <a:endParaRPr lang="sv-SE" sz="1100" dirty="0">
              <a:ea typeface="Calibri" panose="020F0502020204030204"/>
              <a:cs typeface="Calibri" panose="020F0502020204030204"/>
            </a:endParaRPr>
          </a:p>
          <a:p>
            <a:pPr marL="0" indent="0">
              <a:buFont typeface="Arial"/>
              <a:buNone/>
            </a:pPr>
            <a:r>
              <a:rPr lang="sv-SE" sz="1100" b="1" dirty="0"/>
              <a:t>Social återhämtning</a:t>
            </a:r>
            <a:r>
              <a:rPr lang="sv-SE" sz="1100" dirty="0"/>
              <a:t> är sådant som du gör för att balansera ditt behov av egen tid i relationer med andra. </a:t>
            </a:r>
          </a:p>
          <a:p>
            <a:pPr marL="0" indent="0">
              <a:buFont typeface="Arial"/>
              <a:buNone/>
            </a:pPr>
            <a:r>
              <a:rPr lang="sv-SE" sz="1100" dirty="0"/>
              <a:t>Det kan vara till exempel om du är understimulerad av att ha varit ensam länge, att ordnar en filmkväll, deltar i lagidrott eller, om behöver du få vara i fred och ensam om du haft mycket kontakt med andra.</a:t>
            </a:r>
            <a:endParaRPr lang="sv-SE" sz="1100" dirty="0">
              <a:ea typeface="Calibri" panose="020F0502020204030204"/>
              <a:cs typeface="Calibri" panose="020F0502020204030204"/>
            </a:endParaRP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F80DFD-78B0-433F-B00E-4E14C5572A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03833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85800" y="674688"/>
            <a:ext cx="3983038" cy="2239962"/>
          </a:xfrm>
        </p:spPr>
      </p:sp>
      <p:sp>
        <p:nvSpPr>
          <p:cNvPr id="3" name="Platshållare för anteckningar 2"/>
          <p:cNvSpPr>
            <a:spLocks noGrp="1"/>
          </p:cNvSpPr>
          <p:nvPr>
            <p:ph type="body" idx="1"/>
          </p:nvPr>
        </p:nvSpPr>
        <p:spPr>
          <a:xfrm>
            <a:off x="685800" y="3268494"/>
            <a:ext cx="5486400" cy="4732506"/>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i="1" u="none" noProof="0" dirty="0"/>
              <a:t>Förslag på hur man kan introducera bilden, se extra talarmanus nedan.</a:t>
            </a:r>
          </a:p>
          <a:p>
            <a:endParaRPr lang="sv-SE" sz="1100" dirty="0"/>
          </a:p>
          <a:p>
            <a:r>
              <a:rPr lang="sv-SE" sz="1100" dirty="0"/>
              <a:t>Ta upp att </a:t>
            </a:r>
          </a:p>
          <a:p>
            <a:r>
              <a:rPr lang="sv-SE" sz="1100" dirty="0"/>
              <a:t>Starka känslor – kan balanseras med att</a:t>
            </a:r>
          </a:p>
          <a:p>
            <a:pPr marL="171450" indent="-171450">
              <a:buFontTx/>
              <a:buChar char="-"/>
            </a:pPr>
            <a:r>
              <a:rPr lang="sv-SE" sz="1100" dirty="0"/>
              <a:t>skriva, </a:t>
            </a:r>
          </a:p>
          <a:p>
            <a:pPr marL="171450" indent="-171450">
              <a:buFontTx/>
              <a:buChar char="-"/>
            </a:pPr>
            <a:r>
              <a:rPr lang="sv-SE" sz="1100" dirty="0"/>
              <a:t>lyssna på musik,</a:t>
            </a:r>
          </a:p>
          <a:p>
            <a:pPr marL="171450" indent="-171450">
              <a:buFontTx/>
              <a:buChar char="-"/>
            </a:pPr>
            <a:r>
              <a:rPr lang="sv-SE" sz="1100" dirty="0"/>
              <a:t>prata med andra</a:t>
            </a:r>
          </a:p>
          <a:p>
            <a:pPr marL="0" indent="0">
              <a:buFontTx/>
              <a:buNone/>
            </a:pPr>
            <a:endParaRPr lang="sv-SE" sz="1100" dirty="0"/>
          </a:p>
          <a:p>
            <a:r>
              <a:rPr lang="sv-SE" sz="1100" b="1" dirty="0"/>
              <a:t>Övergång till nästa bild: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ea typeface="Calibri"/>
                <a:cs typeface="Calibri"/>
              </a:rPr>
              <a:t>Vilken typ av återhämtning man behöver beror på vad som passar dig, men också på vad du gjort innan.</a:t>
            </a:r>
          </a:p>
          <a:p>
            <a:endParaRPr lang="sv-SE" sz="1100" dirty="0"/>
          </a:p>
          <a:p>
            <a:endParaRPr lang="sv-SE" sz="1100" dirty="0"/>
          </a:p>
          <a:p>
            <a:r>
              <a:rPr lang="sv-SE" sz="1100" b="1" i="0" dirty="0"/>
              <a:t>Extra talarmanus som stöd för hur man kan introducera bilden:</a:t>
            </a:r>
          </a:p>
          <a:p>
            <a:r>
              <a:rPr lang="sv-SE" sz="1100" b="1" dirty="0"/>
              <a:t>Emotionell återhämtning</a:t>
            </a:r>
            <a:r>
              <a:rPr lang="sv-SE" sz="1100" dirty="0"/>
              <a:t> är olika sätt som du bearbetar utmanande känslor som stress, oro eller ledsenhet. </a:t>
            </a:r>
          </a:p>
          <a:p>
            <a:r>
              <a:rPr lang="sv-SE" sz="1100" dirty="0"/>
              <a:t>Du kan till exempel skriva dagbok, lyssna på musik eller prata med någon som du litar på.</a:t>
            </a:r>
            <a:endParaRPr lang="sv-SE" sz="1100" dirty="0">
              <a:ea typeface="Calibri"/>
              <a:cs typeface="Calibri"/>
            </a:endParaRPr>
          </a:p>
          <a:p>
            <a:endParaRPr lang="sv-SE" sz="1100" dirty="0">
              <a:ea typeface="Calibri"/>
              <a:cs typeface="Calibri"/>
            </a:endParaRPr>
          </a:p>
          <a:p>
            <a:r>
              <a:rPr lang="sv-SE" sz="1100" dirty="0"/>
              <a:t>Oavsett vilken typ av återhämtning det rör sig om, så är nyckeln att </a:t>
            </a:r>
            <a:r>
              <a:rPr lang="sv-SE" sz="1100" i="1" dirty="0"/>
              <a:t>hitta balans</a:t>
            </a:r>
            <a:r>
              <a:rPr lang="sv-SE" sz="1100" dirty="0"/>
              <a:t>. </a:t>
            </a:r>
          </a:p>
          <a:p>
            <a:r>
              <a:rPr lang="sv-SE" sz="1100" dirty="0"/>
              <a:t>Det handlar mycket om att ha variation. Inte full gas eller ingen gas hela tiden.</a:t>
            </a:r>
          </a:p>
          <a:p>
            <a:r>
              <a:rPr lang="sv-SE" sz="1100" dirty="0"/>
              <a:t> </a:t>
            </a:r>
          </a:p>
          <a:p>
            <a:r>
              <a:rPr lang="sv-SE" sz="1100" dirty="0"/>
              <a:t>Du behöver få vara påkopplad och anstränga dig, men du behöver också få koppla av och vila mellan varven.</a:t>
            </a:r>
          </a:p>
          <a:p>
            <a:r>
              <a:rPr lang="sv-SE" sz="1100" dirty="0"/>
              <a:t> </a:t>
            </a:r>
          </a:p>
          <a:p>
            <a:r>
              <a:rPr lang="sv-SE" sz="1100" dirty="0"/>
              <a:t>Som så ofta i livet, så är lagom bäst.</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F80DFD-78B0-433F-B00E-4E14C5572A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204389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85800" y="763588"/>
            <a:ext cx="3905250" cy="2197100"/>
          </a:xfrm>
        </p:spPr>
      </p:sp>
      <p:sp>
        <p:nvSpPr>
          <p:cNvPr id="3" name="Platshållare för anteckningar 2"/>
          <p:cNvSpPr>
            <a:spLocks noGrp="1"/>
          </p:cNvSpPr>
          <p:nvPr>
            <p:ph type="body" idx="1"/>
          </p:nvPr>
        </p:nvSpPr>
        <p:spPr>
          <a:xfrm>
            <a:off x="685800" y="3073940"/>
            <a:ext cx="5486400" cy="492706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i="1" u="none" noProof="0" dirty="0"/>
              <a:t>Förslag på hur man kan introducera bilden, se extra talarmanus nedan.</a:t>
            </a:r>
          </a:p>
          <a:p>
            <a:endParaRPr lang="sv-SE" sz="1100" dirty="0"/>
          </a:p>
          <a:p>
            <a:r>
              <a:rPr lang="sv-SE" sz="1100" dirty="0"/>
              <a:t>Förslag på övning (arbetsblad kan laddas ned i </a:t>
            </a:r>
            <a:r>
              <a:rPr lang="sv-SE" sz="1100" dirty="0" err="1"/>
              <a:t>wordformat</a:t>
            </a:r>
            <a:r>
              <a:rPr lang="sv-SE" sz="1100" dirty="0"/>
              <a:t>).</a:t>
            </a:r>
          </a:p>
          <a:p>
            <a:endParaRPr lang="sv-SE" sz="1100" dirty="0"/>
          </a:p>
          <a:p>
            <a:r>
              <a:rPr lang="sv-SE" sz="1100" dirty="0"/>
              <a:t>Övningen är gjord så att den är generell. Den kräver inte att eleven måste dela med andra det hen känner själv. Samtidigt finns möjlighet att fundera själv.</a:t>
            </a:r>
          </a:p>
          <a:p>
            <a:r>
              <a:rPr lang="sv-SE" sz="1100" dirty="0"/>
              <a:t>Övningen kan gärna göras i par där man diskuterar vad behöver den som varit som i den numrerade listan 1-6.</a:t>
            </a:r>
          </a:p>
          <a:p>
            <a:r>
              <a:rPr lang="sv-SE" sz="1100" dirty="0"/>
              <a:t>Välja bland de olika förslagen på återhämtning (man kan ju mixa flera också). Sedan kan man som individuell övning tänka på sig själv (i det tysta) vad som skulle vara bra återhämtning för en själv.</a:t>
            </a:r>
          </a:p>
          <a:p>
            <a:endParaRPr lang="sv-SE" sz="1100" dirty="0"/>
          </a:p>
          <a:p>
            <a:r>
              <a:rPr lang="sv-SE" sz="1100" b="1" dirty="0"/>
              <a:t>Övergång till nästa bild: </a:t>
            </a:r>
          </a:p>
          <a:p>
            <a:r>
              <a:rPr lang="sv-SE" sz="1100" dirty="0"/>
              <a:t>Återhämtning kan alltså vara väldigt olika saker, det viktiga är att den blir av och ger kroppen vila.</a:t>
            </a:r>
          </a:p>
          <a:p>
            <a:endParaRPr lang="sv-SE" sz="1100" dirty="0"/>
          </a:p>
          <a:p>
            <a:r>
              <a:rPr lang="sv-SE" sz="1100" b="1" i="0" dirty="0"/>
              <a:t>Extra talarmanus som stöd för hur man kan introducera bilden:</a:t>
            </a:r>
          </a:p>
          <a:p>
            <a:r>
              <a:rPr lang="sv-SE" sz="1100" dirty="0"/>
              <a:t>Vi är alla unika individer med olika behov.</a:t>
            </a:r>
          </a:p>
          <a:p>
            <a:r>
              <a:rPr lang="sv-SE" sz="1100" dirty="0">
                <a:ea typeface="Calibri"/>
                <a:cs typeface="Calibri"/>
              </a:rPr>
              <a:t>Du är världens främsta expert på hur du fungerar, och du vet bäst själv vad du behöver.</a:t>
            </a:r>
            <a:endParaRPr lang="sv-SE" sz="1100" dirty="0"/>
          </a:p>
          <a:p>
            <a:r>
              <a:rPr lang="sv-SE" sz="1100" dirty="0"/>
              <a:t>Övningen gör ni tillsammans, men fundera gärna på vilken sorts återhämtning som är viktigast för just dig idag. </a:t>
            </a:r>
          </a:p>
          <a:p>
            <a:r>
              <a:rPr lang="sv-SE" sz="1100" dirty="0"/>
              <a:t>Är det fysisk, mental, social eller emotionell återhämtning? Eller kanske en kombination?</a:t>
            </a:r>
            <a:endParaRPr lang="sv-SE" sz="1100" dirty="0">
              <a:ea typeface="Calibri"/>
              <a:cs typeface="Calibri"/>
            </a:endParaRPr>
          </a:p>
          <a:p>
            <a:r>
              <a:rPr lang="sv-SE" sz="1100" dirty="0"/>
              <a:t>Vad skulle passa dig själv att göra för att få den återhämtning du behöver?</a:t>
            </a:r>
            <a:endParaRPr lang="sv-SE" sz="1100" dirty="0">
              <a:ea typeface="Calibri"/>
              <a:cs typeface="Calibri"/>
            </a:endParaRPr>
          </a:p>
          <a:p>
            <a:r>
              <a:rPr lang="sv-SE" sz="1100" dirty="0"/>
              <a:t>Exemplen i övningen kan användas som inspiration men du kommer kanske på helt andra saker att göra som känns bra. </a:t>
            </a:r>
            <a:endParaRPr lang="sv-SE" sz="1100" dirty="0">
              <a:ea typeface="Calibri"/>
              <a:cs typeface="Calibri"/>
            </a:endParaRPr>
          </a:p>
          <a:p>
            <a:r>
              <a:rPr lang="sv-SE" sz="1100" dirty="0"/>
              <a:t>Välj det som du tror skulle göra störst skillnad för just dig.</a:t>
            </a:r>
            <a:endParaRPr lang="sv-SE" sz="1100" dirty="0">
              <a:ea typeface="Calibri"/>
              <a:cs typeface="Calibri"/>
            </a:endParaRPr>
          </a:p>
          <a:p>
            <a:endParaRPr lang="sv-SE" sz="1100"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8</a:t>
            </a:fld>
            <a:endParaRPr lang="sv-SE"/>
          </a:p>
        </p:txBody>
      </p:sp>
    </p:spTree>
    <p:extLst>
      <p:ext uri="{BB962C8B-B14F-4D97-AF65-F5344CB8AC3E}">
        <p14:creationId xmlns:p14="http://schemas.microsoft.com/office/powerpoint/2010/main" val="21427012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85800" y="1143000"/>
            <a:ext cx="3992563" cy="2246313"/>
          </a:xfrm>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i="1" u="none" noProof="0" dirty="0"/>
              <a:t>Förslag på hur man kan introducera bilden, se extra talarmanus nedan.</a:t>
            </a:r>
          </a:p>
          <a:p>
            <a:endParaRPr lang="sv-SE" sz="1100" noProof="0" dirty="0">
              <a:ea typeface="Calibri"/>
              <a:cs typeface="Calibri"/>
            </a:endParaRPr>
          </a:p>
          <a:p>
            <a:r>
              <a:rPr lang="sv-SE" sz="1100" noProof="0" dirty="0">
                <a:ea typeface="Calibri"/>
                <a:cs typeface="Calibri"/>
              </a:rPr>
              <a:t>Återhämtning är nödvändigt oavsett vad man behöver återhämtning ifrån.</a:t>
            </a:r>
          </a:p>
          <a:p>
            <a:r>
              <a:rPr lang="sv-SE" sz="1100" b="0" noProof="0" dirty="0">
                <a:ea typeface="Calibri"/>
                <a:cs typeface="Calibri"/>
              </a:rPr>
              <a:t>Om du gör flera olika saker under en dag (pluggar, spelar fotboll, umgås, chillar) ökar chansen att du får det du behöver.</a:t>
            </a:r>
          </a:p>
          <a:p>
            <a:r>
              <a:rPr lang="sv-SE" sz="1100" b="0" noProof="0" dirty="0">
                <a:ea typeface="Calibri"/>
                <a:cs typeface="Calibri"/>
              </a:rPr>
              <a:t>(Se även bild 27 och övningen ”Randiga dagar”)</a:t>
            </a:r>
          </a:p>
          <a:p>
            <a:endParaRPr lang="sv-SE" sz="1100" noProof="0" dirty="0">
              <a:ea typeface="Calibri"/>
              <a:cs typeface="Calibri"/>
            </a:endParaRPr>
          </a:p>
          <a:p>
            <a:r>
              <a:rPr lang="sv-SE" sz="1100" b="1" noProof="0" dirty="0">
                <a:ea typeface="Calibri"/>
                <a:cs typeface="Calibri"/>
              </a:rPr>
              <a:t>Övergång till nästa bild: </a:t>
            </a:r>
            <a:r>
              <a:rPr lang="sv-SE" sz="1100" noProof="0" dirty="0">
                <a:ea typeface="Calibri"/>
                <a:cs typeface="Calibri"/>
              </a:rPr>
              <a:t>Vad händer om vi inte balanserar stress med återhämtning?</a:t>
            </a:r>
          </a:p>
          <a:p>
            <a:endParaRPr lang="sv-SE" sz="1100" noProof="0" dirty="0">
              <a:ea typeface="Calibri"/>
              <a:cs typeface="Calibri"/>
            </a:endParaRPr>
          </a:p>
          <a:p>
            <a:r>
              <a:rPr lang="sv-SE" sz="1100" b="1" i="0" dirty="0"/>
              <a:t>Extra talarmanus som stöd för hur man kan introducera bilden:</a:t>
            </a:r>
          </a:p>
          <a:p>
            <a:r>
              <a:rPr lang="sv-SE" sz="1100" noProof="0" dirty="0">
                <a:ea typeface="Calibri"/>
                <a:cs typeface="Calibri"/>
              </a:rPr>
              <a:t>Så att återhämta sig är inte att vara lat eller att slösa tid.</a:t>
            </a:r>
            <a:endParaRPr lang="sv-SE" sz="1100" noProof="0" dirty="0"/>
          </a:p>
          <a:p>
            <a:r>
              <a:rPr lang="sv-SE" sz="1100" noProof="0" dirty="0">
                <a:ea typeface="Calibri" panose="020F0502020204030204"/>
                <a:cs typeface="Calibri" panose="020F0502020204030204"/>
              </a:rPr>
              <a:t>Det är att ge din hjärna och kropp det som behövs för att må och fungera bra.</a:t>
            </a:r>
            <a:endParaRPr lang="sv-SE" sz="1100" b="1" noProof="0" dirty="0">
              <a:ea typeface="Calibri" panose="020F0502020204030204"/>
              <a:cs typeface="Calibri" panose="020F0502020204030204"/>
            </a:endParaRPr>
          </a:p>
          <a:p>
            <a:r>
              <a:rPr lang="sv-SE" sz="1100" noProof="0" dirty="0">
                <a:ea typeface="Calibri" panose="020F0502020204030204"/>
                <a:cs typeface="Calibri" panose="020F0502020204030204"/>
              </a:rPr>
              <a:t>Ju bättre du blir på att ge dig själv den återhämtning du behöver, desto bättre chanser har du att hålla dig frisk och stark genom livet.</a:t>
            </a:r>
          </a:p>
        </p:txBody>
      </p:sp>
      <p:sp>
        <p:nvSpPr>
          <p:cNvPr id="4" name="Platshållare för bildnummer 3"/>
          <p:cNvSpPr>
            <a:spLocks noGrp="1"/>
          </p:cNvSpPr>
          <p:nvPr>
            <p:ph type="sldNum" sz="quarter" idx="5"/>
          </p:nvPr>
        </p:nvSpPr>
        <p:spPr/>
        <p:txBody>
          <a:bodyPr/>
          <a:lstStyle/>
          <a:p>
            <a:fld id="{34F80DFD-78B0-433F-B00E-4E14C5572A20}" type="slidenum">
              <a:rPr lang="en-US" smtClean="0"/>
              <a:t>9</a:t>
            </a:fld>
            <a:endParaRPr lang="en-US"/>
          </a:p>
        </p:txBody>
      </p:sp>
    </p:spTree>
    <p:extLst>
      <p:ext uri="{BB962C8B-B14F-4D97-AF65-F5344CB8AC3E}">
        <p14:creationId xmlns:p14="http://schemas.microsoft.com/office/powerpoint/2010/main" val="245097073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 ">
    <p:bg>
      <p:bgPr>
        <a:solidFill>
          <a:schemeClr val="tx1"/>
        </a:solidFill>
        <a:effectLst/>
      </p:bgPr>
    </p:bg>
    <p:spTree>
      <p:nvGrpSpPr>
        <p:cNvPr id="1" name=""/>
        <p:cNvGrpSpPr/>
        <p:nvPr/>
      </p:nvGrpSpPr>
      <p:grpSpPr>
        <a:xfrm>
          <a:off x="0" y="0"/>
          <a:ext cx="0" cy="0"/>
          <a:chOff x="0" y="0"/>
          <a:chExt cx="0" cy="0"/>
        </a:xfrm>
      </p:grpSpPr>
      <p:sp>
        <p:nvSpPr>
          <p:cNvPr id="5" name="Rubrik 1">
            <a:extLst>
              <a:ext uri="{FF2B5EF4-FFF2-40B4-BE49-F238E27FC236}">
                <a16:creationId xmlns:a16="http://schemas.microsoft.com/office/drawing/2014/main" id="{B8C1BEF0-CC6B-5D80-AC3F-DCD9982497A0}"/>
              </a:ext>
            </a:extLst>
          </p:cNvPr>
          <p:cNvSpPr>
            <a:spLocks noGrp="1"/>
          </p:cNvSpPr>
          <p:nvPr>
            <p:ph type="ctrTitle" hasCustomPrompt="1"/>
          </p:nvPr>
        </p:nvSpPr>
        <p:spPr>
          <a:xfrm>
            <a:off x="1695853" y="3571875"/>
            <a:ext cx="8798701" cy="1654175"/>
          </a:xfrm>
        </p:spPr>
        <p:txBody>
          <a:bodyPr anchor="ctr">
            <a:noAutofit/>
          </a:bodyPr>
          <a:lstStyle>
            <a:lvl1pPr algn="ctr">
              <a:defRPr sz="4800">
                <a:solidFill>
                  <a:schemeClr val="bg1"/>
                </a:solidFill>
              </a:defRPr>
            </a:lvl1pPr>
          </a:lstStyle>
          <a:p>
            <a:r>
              <a:rPr lang="sv-SE" dirty="0"/>
              <a:t>Presentation </a:t>
            </a:r>
            <a:r>
              <a:rPr lang="sv-SE" dirty="0" err="1"/>
              <a:t>title</a:t>
            </a:r>
            <a:endParaRPr lang="sv-SE" dirty="0"/>
          </a:p>
        </p:txBody>
      </p:sp>
      <p:sp>
        <p:nvSpPr>
          <p:cNvPr id="6" name="Underrubrik 2">
            <a:extLst>
              <a:ext uri="{FF2B5EF4-FFF2-40B4-BE49-F238E27FC236}">
                <a16:creationId xmlns:a16="http://schemas.microsoft.com/office/drawing/2014/main" id="{C3841BD3-5439-F0D1-9827-775AB47EAB5C}"/>
              </a:ext>
            </a:extLst>
          </p:cNvPr>
          <p:cNvSpPr>
            <a:spLocks noGrp="1"/>
          </p:cNvSpPr>
          <p:nvPr>
            <p:ph type="subTitle" idx="1" hasCustomPrompt="1"/>
          </p:nvPr>
        </p:nvSpPr>
        <p:spPr>
          <a:xfrm>
            <a:off x="2132013" y="5388994"/>
            <a:ext cx="7926387" cy="461962"/>
          </a:xfrm>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err="1"/>
              <a:t>Subtitle</a:t>
            </a:r>
            <a:r>
              <a:rPr lang="sv-SE" dirty="0"/>
              <a:t> </a:t>
            </a:r>
            <a:r>
              <a:rPr lang="sv-SE" dirty="0" err="1"/>
              <a:t>here</a:t>
            </a:r>
            <a:endParaRPr lang="sv-SE" dirty="0"/>
          </a:p>
        </p:txBody>
      </p:sp>
      <p:pic>
        <p:nvPicPr>
          <p:cNvPr id="7" name="Bildobjekt 6">
            <a:extLst>
              <a:ext uri="{FF2B5EF4-FFF2-40B4-BE49-F238E27FC236}">
                <a16:creationId xmlns:a16="http://schemas.microsoft.com/office/drawing/2014/main" id="{53D5B1F5-B822-4293-9478-EA8EE3A58039}"/>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188504" y="774361"/>
            <a:ext cx="1739917" cy="1654175"/>
          </a:xfrm>
          <a:prstGeom prst="rect">
            <a:avLst/>
          </a:prstGeom>
        </p:spPr>
      </p:pic>
    </p:spTree>
    <p:extLst>
      <p:ext uri="{BB962C8B-B14F-4D97-AF65-F5344CB8AC3E}">
        <p14:creationId xmlns:p14="http://schemas.microsoft.com/office/powerpoint/2010/main" val="328885427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ubrik och 3 bilder, text">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2025-12-08</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9" y="1687633"/>
            <a:ext cx="2822004" cy="3325692"/>
          </a:xfrm>
        </p:spPr>
        <p:txBody>
          <a:bodyPr/>
          <a:lstStyle/>
          <a:p>
            <a:r>
              <a:rPr lang="sv-SE"/>
              <a:t>Klicka på ikonen för att lägga till en bild</a:t>
            </a:r>
            <a:endParaRPr lang="en-GB"/>
          </a:p>
        </p:txBody>
      </p:sp>
      <p:sp>
        <p:nvSpPr>
          <p:cNvPr id="9" name="Platshållare för bild 12">
            <a:extLst>
              <a:ext uri="{FF2B5EF4-FFF2-40B4-BE49-F238E27FC236}">
                <a16:creationId xmlns:a16="http://schemas.microsoft.com/office/drawing/2014/main" id="{A1B32E41-89F9-9ED1-454D-E09D343B8235}"/>
              </a:ext>
            </a:extLst>
          </p:cNvPr>
          <p:cNvSpPr>
            <a:spLocks noGrp="1"/>
          </p:cNvSpPr>
          <p:nvPr>
            <p:ph type="pic" sz="quarter" idx="19"/>
          </p:nvPr>
        </p:nvSpPr>
        <p:spPr>
          <a:xfrm>
            <a:off x="4096380" y="1687633"/>
            <a:ext cx="2822004" cy="3325692"/>
          </a:xfrm>
        </p:spPr>
        <p:txBody>
          <a:bodyPr/>
          <a:lstStyle/>
          <a:p>
            <a:r>
              <a:rPr lang="sv-SE"/>
              <a:t>Klicka på ikonen för att lägga till en bild</a:t>
            </a:r>
            <a:endParaRPr lang="en-GB"/>
          </a:p>
        </p:txBody>
      </p:sp>
      <p:sp>
        <p:nvSpPr>
          <p:cNvPr id="10" name="Platshållare för bild 12">
            <a:extLst>
              <a:ext uri="{FF2B5EF4-FFF2-40B4-BE49-F238E27FC236}">
                <a16:creationId xmlns:a16="http://schemas.microsoft.com/office/drawing/2014/main" id="{BC3C8CFC-2399-786C-A053-51FD97723AC6}"/>
              </a:ext>
            </a:extLst>
          </p:cNvPr>
          <p:cNvSpPr>
            <a:spLocks noGrp="1"/>
          </p:cNvSpPr>
          <p:nvPr>
            <p:ph type="pic" sz="quarter" idx="20"/>
          </p:nvPr>
        </p:nvSpPr>
        <p:spPr>
          <a:xfrm>
            <a:off x="7245021" y="1687633"/>
            <a:ext cx="2822004" cy="3325692"/>
          </a:xfrm>
        </p:spPr>
        <p:txBody>
          <a:bodyPr/>
          <a:lstStyle/>
          <a:p>
            <a:r>
              <a:rPr lang="sv-SE"/>
              <a:t>Klicka på ikonen för att lägga till en bild</a:t>
            </a:r>
            <a:endParaRPr lang="en-GB"/>
          </a:p>
        </p:txBody>
      </p:sp>
      <p:sp>
        <p:nvSpPr>
          <p:cNvPr id="2" name="Platshållare för text 14">
            <a:extLst>
              <a:ext uri="{FF2B5EF4-FFF2-40B4-BE49-F238E27FC236}">
                <a16:creationId xmlns:a16="http://schemas.microsoft.com/office/drawing/2014/main" id="{590AE671-F2B6-FABF-A578-926E5EABFF30}"/>
              </a:ext>
            </a:extLst>
          </p:cNvPr>
          <p:cNvSpPr>
            <a:spLocks noGrp="1"/>
          </p:cNvSpPr>
          <p:nvPr>
            <p:ph type="body" sz="quarter" idx="21"/>
          </p:nvPr>
        </p:nvSpPr>
        <p:spPr>
          <a:xfrm>
            <a:off x="947738" y="5192713"/>
            <a:ext cx="2822004"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7" name="Platshållare för text 14">
            <a:extLst>
              <a:ext uri="{FF2B5EF4-FFF2-40B4-BE49-F238E27FC236}">
                <a16:creationId xmlns:a16="http://schemas.microsoft.com/office/drawing/2014/main" id="{66BB79A9-07F3-3923-86C2-83C52FDEA60B}"/>
              </a:ext>
            </a:extLst>
          </p:cNvPr>
          <p:cNvSpPr>
            <a:spLocks noGrp="1"/>
          </p:cNvSpPr>
          <p:nvPr>
            <p:ph type="body" sz="quarter" idx="22"/>
          </p:nvPr>
        </p:nvSpPr>
        <p:spPr>
          <a:xfrm>
            <a:off x="4096379" y="5192713"/>
            <a:ext cx="2822004"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8" name="Platshållare för text 14">
            <a:extLst>
              <a:ext uri="{FF2B5EF4-FFF2-40B4-BE49-F238E27FC236}">
                <a16:creationId xmlns:a16="http://schemas.microsoft.com/office/drawing/2014/main" id="{3BC5D95A-77B0-95FD-F967-BDB03FDE710D}"/>
              </a:ext>
            </a:extLst>
          </p:cNvPr>
          <p:cNvSpPr>
            <a:spLocks noGrp="1"/>
          </p:cNvSpPr>
          <p:nvPr>
            <p:ph type="body" sz="quarter" idx="23"/>
          </p:nvPr>
        </p:nvSpPr>
        <p:spPr>
          <a:xfrm>
            <a:off x="7245021" y="5192713"/>
            <a:ext cx="2822004"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229256812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Logo">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1BEAE4BB-8616-AD66-D017-A34248E7376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819006" y="1272750"/>
            <a:ext cx="4556257" cy="4331726"/>
          </a:xfrm>
          <a:prstGeom prst="rect">
            <a:avLst/>
          </a:prstGeom>
        </p:spPr>
      </p:pic>
    </p:spTree>
    <p:extLst>
      <p:ext uri="{BB962C8B-B14F-4D97-AF65-F5344CB8AC3E}">
        <p14:creationId xmlns:p14="http://schemas.microsoft.com/office/powerpoint/2010/main" val="12157286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Bild och rubrik">
    <p:spTree>
      <p:nvGrpSpPr>
        <p:cNvPr id="1" name=""/>
        <p:cNvGrpSpPr/>
        <p:nvPr/>
      </p:nvGrpSpPr>
      <p:grpSpPr>
        <a:xfrm>
          <a:off x="0" y="0"/>
          <a:ext cx="0" cy="0"/>
          <a:chOff x="0" y="0"/>
          <a:chExt cx="0" cy="0"/>
        </a:xfrm>
      </p:grpSpPr>
      <p:sp>
        <p:nvSpPr>
          <p:cNvPr id="7" name="Platshållare för bild 9">
            <a:extLst>
              <a:ext uri="{FF2B5EF4-FFF2-40B4-BE49-F238E27FC236}">
                <a16:creationId xmlns:a16="http://schemas.microsoft.com/office/drawing/2014/main" id="{6437C3FB-B590-43F3-8686-17D11169DEC7}"/>
              </a:ext>
            </a:extLst>
          </p:cNvPr>
          <p:cNvSpPr>
            <a:spLocks noGrp="1"/>
          </p:cNvSpPr>
          <p:nvPr>
            <p:ph type="pic" sz="quarter" idx="13" hasCustomPrompt="1"/>
          </p:nvPr>
        </p:nvSpPr>
        <p:spPr>
          <a:xfrm>
            <a:off x="345601" y="0"/>
            <a:ext cx="11846400" cy="6858000"/>
          </a:xfrm>
        </p:spPr>
        <p:txBody>
          <a:bodyPr tIns="0" bIns="1800000" anchor="ctr" anchorCtr="0">
            <a:normAutofit/>
          </a:bodyPr>
          <a:lstStyle>
            <a:lvl1pPr marL="0" indent="0" algn="ctr">
              <a:buNone/>
              <a:defRPr sz="1800"/>
            </a:lvl1pPr>
          </a:lstStyle>
          <a:p>
            <a:r>
              <a:rPr lang="sv-SE"/>
              <a:t>Klicka på ikonen för att </a:t>
            </a:r>
            <a:br>
              <a:rPr lang="sv-SE"/>
            </a:br>
            <a:r>
              <a:rPr lang="sv-SE"/>
              <a:t>lägga till en bild</a:t>
            </a:r>
          </a:p>
        </p:txBody>
      </p:sp>
      <p:sp>
        <p:nvSpPr>
          <p:cNvPr id="3" name="Platshållare för datum 2">
            <a:extLst>
              <a:ext uri="{FF2B5EF4-FFF2-40B4-BE49-F238E27FC236}">
                <a16:creationId xmlns:a16="http://schemas.microsoft.com/office/drawing/2014/main" id="{70C0FFDE-20E1-4E05-AD5B-876993A14B78}"/>
              </a:ext>
            </a:extLst>
          </p:cNvPr>
          <p:cNvSpPr>
            <a:spLocks noGrp="1"/>
          </p:cNvSpPr>
          <p:nvPr>
            <p:ph type="dt" sz="half" idx="10"/>
          </p:nvPr>
        </p:nvSpPr>
        <p:spPr/>
        <p:txBody>
          <a:bodyPr/>
          <a:lstStyle>
            <a:lvl1pPr>
              <a:defRPr>
                <a:solidFill>
                  <a:schemeClr val="bg1"/>
                </a:solidFill>
              </a:defRPr>
            </a:lvl1pPr>
          </a:lstStyle>
          <a:p>
            <a:fld id="{48FFBECF-4720-4B86-B471-CFB33D9D785C}" type="datetimeFigureOut">
              <a:rPr lang="sv-SE" smtClean="0"/>
              <a:t>2025-12-08</a:t>
            </a:fld>
            <a:endParaRPr lang="sv-SE"/>
          </a:p>
        </p:txBody>
      </p:sp>
      <p:sp>
        <p:nvSpPr>
          <p:cNvPr id="4" name="Platshållare för sidfot 3">
            <a:extLst>
              <a:ext uri="{FF2B5EF4-FFF2-40B4-BE49-F238E27FC236}">
                <a16:creationId xmlns:a16="http://schemas.microsoft.com/office/drawing/2014/main" id="{9C658C64-0CC7-478A-AC17-30210252F9E4}"/>
              </a:ext>
            </a:extLst>
          </p:cNvPr>
          <p:cNvSpPr>
            <a:spLocks noGrp="1"/>
          </p:cNvSpPr>
          <p:nvPr>
            <p:ph type="ftr" sz="quarter" idx="11"/>
          </p:nvPr>
        </p:nvSpPr>
        <p:spPr/>
        <p:txBody>
          <a:bodyPr/>
          <a:lstStyle>
            <a:lvl1pPr>
              <a:defRPr>
                <a:solidFill>
                  <a:schemeClr val="bg1"/>
                </a:solidFill>
              </a:defRPr>
            </a:lvl1pPr>
          </a:lstStyle>
          <a:p>
            <a:endParaRPr lang="sv-SE"/>
          </a:p>
        </p:txBody>
      </p:sp>
      <p:sp>
        <p:nvSpPr>
          <p:cNvPr id="5" name="Platshållare för bildnummer 4">
            <a:extLst>
              <a:ext uri="{FF2B5EF4-FFF2-40B4-BE49-F238E27FC236}">
                <a16:creationId xmlns:a16="http://schemas.microsoft.com/office/drawing/2014/main" id="{FBD27019-FF78-4832-9008-F432E9C3B22A}"/>
              </a:ext>
            </a:extLst>
          </p:cNvPr>
          <p:cNvSpPr>
            <a:spLocks noGrp="1"/>
          </p:cNvSpPr>
          <p:nvPr>
            <p:ph type="sldNum" sz="quarter" idx="12"/>
          </p:nvPr>
        </p:nvSpPr>
        <p:spPr/>
        <p:txBody>
          <a:bodyPr/>
          <a:lstStyle>
            <a:lvl1pPr>
              <a:defRPr>
                <a:solidFill>
                  <a:schemeClr val="bg1"/>
                </a:solidFill>
              </a:defRPr>
            </a:lvl1pPr>
          </a:lstStyle>
          <a:p>
            <a:fld id="{417EB220-258D-418C-B7E5-42E722DCB843}" type="slidenum">
              <a:rPr lang="sv-SE" smtClean="0"/>
              <a:t>‹#›</a:t>
            </a:fld>
            <a:endParaRPr lang="sv-SE"/>
          </a:p>
        </p:txBody>
      </p:sp>
      <p:sp>
        <p:nvSpPr>
          <p:cNvPr id="8" name="Rubrik 1">
            <a:extLst>
              <a:ext uri="{FF2B5EF4-FFF2-40B4-BE49-F238E27FC236}">
                <a16:creationId xmlns:a16="http://schemas.microsoft.com/office/drawing/2014/main" id="{118C7873-AD9A-4598-BEE2-3ED782562B05}"/>
              </a:ext>
            </a:extLst>
          </p:cNvPr>
          <p:cNvSpPr>
            <a:spLocks noGrp="1"/>
          </p:cNvSpPr>
          <p:nvPr>
            <p:ph type="title" hasCustomPrompt="1"/>
          </p:nvPr>
        </p:nvSpPr>
        <p:spPr>
          <a:xfrm>
            <a:off x="3348465" y="617055"/>
            <a:ext cx="5495070" cy="1325563"/>
          </a:xfrm>
        </p:spPr>
        <p:txBody>
          <a:bodyPr anchor="b" anchorCtr="0">
            <a:noAutofit/>
          </a:bodyPr>
          <a:lstStyle>
            <a:lvl1pPr>
              <a:defRPr sz="2800"/>
            </a:lvl1pPr>
          </a:lstStyle>
          <a:p>
            <a:r>
              <a:rPr lang="sv-SE"/>
              <a:t>Rubrik i svart/vit/blå placeras fritt på bilden där den passar</a:t>
            </a:r>
          </a:p>
        </p:txBody>
      </p:sp>
      <p:sp>
        <p:nvSpPr>
          <p:cNvPr id="9" name="Rektangel 8">
            <a:extLst>
              <a:ext uri="{FF2B5EF4-FFF2-40B4-BE49-F238E27FC236}">
                <a16:creationId xmlns:a16="http://schemas.microsoft.com/office/drawing/2014/main" id="{7BBAB7C4-34CF-4F5D-8C3D-27B38F9E8CF0}"/>
              </a:ext>
            </a:extLst>
          </p:cNvPr>
          <p:cNvSpPr/>
          <p:nvPr/>
        </p:nvSpPr>
        <p:spPr>
          <a:xfrm>
            <a:off x="1" y="0"/>
            <a:ext cx="34559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35727508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En rubrik och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A735114-FF72-44A1-A510-3F846FC92CAF}"/>
              </a:ext>
            </a:extLst>
          </p:cNvPr>
          <p:cNvSpPr>
            <a:spLocks noGrp="1"/>
          </p:cNvSpPr>
          <p:nvPr>
            <p:ph type="title" hasCustomPrompt="1"/>
          </p:nvPr>
        </p:nvSpPr>
        <p:spPr>
          <a:xfrm>
            <a:off x="2496809" y="972000"/>
            <a:ext cx="7200000" cy="1325563"/>
          </a:xfrm>
        </p:spPr>
        <p:txBody>
          <a:bodyPr anchor="b" anchorCtr="0">
            <a:noAutofit/>
          </a:bodyPr>
          <a:lstStyle>
            <a:lvl1pPr>
              <a:defRPr sz="3600"/>
            </a:lvl1pPr>
          </a:lstStyle>
          <a:p>
            <a:r>
              <a:rPr lang="sv-SE"/>
              <a:t>Rubrik på en eller två rader</a:t>
            </a:r>
          </a:p>
        </p:txBody>
      </p:sp>
      <p:sp>
        <p:nvSpPr>
          <p:cNvPr id="4" name="Platshållare för datum 3">
            <a:extLst>
              <a:ext uri="{FF2B5EF4-FFF2-40B4-BE49-F238E27FC236}">
                <a16:creationId xmlns:a16="http://schemas.microsoft.com/office/drawing/2014/main" id="{138FA8A6-E8AD-49AE-8A02-8E0135A4D33C}"/>
              </a:ext>
            </a:extLst>
          </p:cNvPr>
          <p:cNvSpPr>
            <a:spLocks noGrp="1"/>
          </p:cNvSpPr>
          <p:nvPr>
            <p:ph type="dt" sz="half" idx="10"/>
          </p:nvPr>
        </p:nvSpPr>
        <p:spPr/>
        <p:txBody>
          <a:bodyPr/>
          <a:lstStyle/>
          <a:p>
            <a:fld id="{48FFBECF-4720-4B86-B471-CFB33D9D785C}" type="datetimeFigureOut">
              <a:rPr lang="sv-SE" smtClean="0"/>
              <a:t>2025-12-08</a:t>
            </a:fld>
            <a:endParaRPr lang="sv-SE"/>
          </a:p>
        </p:txBody>
      </p:sp>
      <p:sp>
        <p:nvSpPr>
          <p:cNvPr id="5" name="Platshållare för sidfot 4">
            <a:extLst>
              <a:ext uri="{FF2B5EF4-FFF2-40B4-BE49-F238E27FC236}">
                <a16:creationId xmlns:a16="http://schemas.microsoft.com/office/drawing/2014/main" id="{D128B042-CD46-459F-B15F-9CD51445A182}"/>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D212B9B4-3EFB-4D25-A6FF-2C335D0EA7A8}"/>
              </a:ext>
            </a:extLst>
          </p:cNvPr>
          <p:cNvSpPr>
            <a:spLocks noGrp="1"/>
          </p:cNvSpPr>
          <p:nvPr>
            <p:ph type="sldNum" sz="quarter" idx="12"/>
          </p:nvPr>
        </p:nvSpPr>
        <p:spPr/>
        <p:txBody>
          <a:bodyPr/>
          <a:lstStyle/>
          <a:p>
            <a:fld id="{417EB220-258D-418C-B7E5-42E722DCB843}" type="slidenum">
              <a:rPr lang="sv-SE" smtClean="0"/>
              <a:t>‹#›</a:t>
            </a:fld>
            <a:endParaRPr lang="sv-SE"/>
          </a:p>
        </p:txBody>
      </p:sp>
      <p:sp>
        <p:nvSpPr>
          <p:cNvPr id="8" name="Platshållare för text 7">
            <a:extLst>
              <a:ext uri="{FF2B5EF4-FFF2-40B4-BE49-F238E27FC236}">
                <a16:creationId xmlns:a16="http://schemas.microsoft.com/office/drawing/2014/main" id="{F2074D27-2532-4EB4-AA8D-F347C8462D8A}"/>
              </a:ext>
            </a:extLst>
          </p:cNvPr>
          <p:cNvSpPr>
            <a:spLocks noGrp="1"/>
          </p:cNvSpPr>
          <p:nvPr>
            <p:ph type="body" sz="quarter" idx="13" hasCustomPrompt="1"/>
          </p:nvPr>
        </p:nvSpPr>
        <p:spPr>
          <a:xfrm>
            <a:off x="2496809" y="2482850"/>
            <a:ext cx="7200000" cy="3240000"/>
          </a:xfrm>
        </p:spPr>
        <p:txBody>
          <a:bodyPr>
            <a:noAutofit/>
          </a:bodyPr>
          <a:lstStyle/>
          <a:p>
            <a:pPr lvl="0"/>
            <a:r>
              <a:rPr lang="sv-SE"/>
              <a:t>Skriv text här</a:t>
            </a:r>
          </a:p>
          <a:p>
            <a:pPr lvl="1"/>
            <a:r>
              <a:rPr lang="sv-SE"/>
              <a:t>Nivå två</a:t>
            </a:r>
          </a:p>
          <a:p>
            <a:pPr lvl="2"/>
            <a:r>
              <a:rPr lang="sv-SE"/>
              <a:t>Nivå tre</a:t>
            </a:r>
          </a:p>
          <a:p>
            <a:pPr lvl="3"/>
            <a:r>
              <a:rPr lang="sv-SE"/>
              <a:t>Nivå fyra</a:t>
            </a:r>
          </a:p>
          <a:p>
            <a:pPr lvl="4"/>
            <a:r>
              <a:rPr lang="sv-SE"/>
              <a:t>Nivå fem</a:t>
            </a:r>
          </a:p>
        </p:txBody>
      </p:sp>
      <p:sp>
        <p:nvSpPr>
          <p:cNvPr id="10" name="Rektangel 9">
            <a:extLst>
              <a:ext uri="{FF2B5EF4-FFF2-40B4-BE49-F238E27FC236}">
                <a16:creationId xmlns:a16="http://schemas.microsoft.com/office/drawing/2014/main" id="{EE3DB552-76B5-45DA-A7BF-518537E75530}"/>
              </a:ext>
            </a:extLst>
          </p:cNvPr>
          <p:cNvSpPr/>
          <p:nvPr/>
        </p:nvSpPr>
        <p:spPr>
          <a:xfrm>
            <a:off x="1" y="0"/>
            <a:ext cx="34559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16248904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F1ED537-4B8B-433F-A630-3292CCB633A4}"/>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C26AD7DC-CB46-48B1-B61C-CD1AC4D24BF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DEF462F1-5CB3-4091-A75E-FF1CF72315D4}"/>
              </a:ext>
            </a:extLst>
          </p:cNvPr>
          <p:cNvSpPr>
            <a:spLocks noGrp="1"/>
          </p:cNvSpPr>
          <p:nvPr>
            <p:ph type="dt" sz="half" idx="10"/>
          </p:nvPr>
        </p:nvSpPr>
        <p:spPr/>
        <p:txBody>
          <a:bodyPr/>
          <a:lstStyle/>
          <a:p>
            <a:fld id="{FB0AF35C-0F45-47F5-8AC9-CDAB68629FA6}" type="datetimeFigureOut">
              <a:rPr lang="sv-SE" smtClean="0"/>
              <a:t>2025-12-08</a:t>
            </a:fld>
            <a:endParaRPr lang="sv-SE"/>
          </a:p>
        </p:txBody>
      </p:sp>
      <p:sp>
        <p:nvSpPr>
          <p:cNvPr id="5" name="Platshållare för sidfot 4">
            <a:extLst>
              <a:ext uri="{FF2B5EF4-FFF2-40B4-BE49-F238E27FC236}">
                <a16:creationId xmlns:a16="http://schemas.microsoft.com/office/drawing/2014/main" id="{60BF3996-FD81-4251-94C8-0A0D08726F7E}"/>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2CD31D39-EDB5-402D-B429-2ECEC7A37949}"/>
              </a:ext>
            </a:extLst>
          </p:cNvPr>
          <p:cNvSpPr>
            <a:spLocks noGrp="1"/>
          </p:cNvSpPr>
          <p:nvPr>
            <p:ph type="sldNum" sz="quarter" idx="12"/>
          </p:nvPr>
        </p:nvSpPr>
        <p:spPr/>
        <p:txBody>
          <a:bodyPr/>
          <a:lstStyle/>
          <a:p>
            <a:fld id="{2F02CD57-D6DA-4099-847E-5D4203ED9411}" type="slidenum">
              <a:rPr lang="sv-SE" smtClean="0"/>
              <a:t>‹#›</a:t>
            </a:fld>
            <a:endParaRPr lang="sv-SE"/>
          </a:p>
        </p:txBody>
      </p:sp>
    </p:spTree>
    <p:extLst>
      <p:ext uri="{BB962C8B-B14F-4D97-AF65-F5344CB8AC3E}">
        <p14:creationId xmlns:p14="http://schemas.microsoft.com/office/powerpoint/2010/main" val="9102240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6415190-49E2-4390-BFB8-6E8495E4F2B7}"/>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CD18E755-5598-40BE-B28D-47E482A7C6A0}"/>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C6E41773-C78E-4259-A5A9-37CF292BF607}"/>
              </a:ext>
            </a:extLst>
          </p:cNvPr>
          <p:cNvSpPr>
            <a:spLocks noGrp="1"/>
          </p:cNvSpPr>
          <p:nvPr>
            <p:ph type="dt" sz="half" idx="10"/>
          </p:nvPr>
        </p:nvSpPr>
        <p:spPr/>
        <p:txBody>
          <a:bodyPr/>
          <a:lstStyle/>
          <a:p>
            <a:fld id="{FB0AF35C-0F45-47F5-8AC9-CDAB68629FA6}" type="datetimeFigureOut">
              <a:rPr lang="sv-SE" smtClean="0"/>
              <a:t>2025-12-08</a:t>
            </a:fld>
            <a:endParaRPr lang="sv-SE"/>
          </a:p>
        </p:txBody>
      </p:sp>
      <p:sp>
        <p:nvSpPr>
          <p:cNvPr id="5" name="Platshållare för sidfot 4">
            <a:extLst>
              <a:ext uri="{FF2B5EF4-FFF2-40B4-BE49-F238E27FC236}">
                <a16:creationId xmlns:a16="http://schemas.microsoft.com/office/drawing/2014/main" id="{32D60A98-9EB7-4C7A-A88E-D81D3ED3E585}"/>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66E1144A-7D12-4A07-B268-43B9A583FB18}"/>
              </a:ext>
            </a:extLst>
          </p:cNvPr>
          <p:cNvSpPr>
            <a:spLocks noGrp="1"/>
          </p:cNvSpPr>
          <p:nvPr>
            <p:ph type="sldNum" sz="quarter" idx="12"/>
          </p:nvPr>
        </p:nvSpPr>
        <p:spPr/>
        <p:txBody>
          <a:bodyPr/>
          <a:lstStyle/>
          <a:p>
            <a:fld id="{2F02CD57-D6DA-4099-847E-5D4203ED9411}" type="slidenum">
              <a:rPr lang="sv-SE" smtClean="0"/>
              <a:t>‹#›</a:t>
            </a:fld>
            <a:endParaRPr lang="sv-SE"/>
          </a:p>
        </p:txBody>
      </p:sp>
    </p:spTree>
    <p:extLst>
      <p:ext uri="{BB962C8B-B14F-4D97-AF65-F5344CB8AC3E}">
        <p14:creationId xmlns:p14="http://schemas.microsoft.com/office/powerpoint/2010/main" val="11429437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7FBF74C-6160-4FE7-8420-A8121660578F}"/>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AFB0CC24-4B2C-4A6F-875D-CBF7A7A878B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253F4680-E1C9-4C50-90ED-9C0E0A3EFC36}"/>
              </a:ext>
            </a:extLst>
          </p:cNvPr>
          <p:cNvSpPr>
            <a:spLocks noGrp="1"/>
          </p:cNvSpPr>
          <p:nvPr>
            <p:ph type="dt" sz="half" idx="10"/>
          </p:nvPr>
        </p:nvSpPr>
        <p:spPr/>
        <p:txBody>
          <a:bodyPr/>
          <a:lstStyle/>
          <a:p>
            <a:fld id="{FB0AF35C-0F45-47F5-8AC9-CDAB68629FA6}" type="datetimeFigureOut">
              <a:rPr lang="sv-SE" smtClean="0"/>
              <a:t>2025-12-08</a:t>
            </a:fld>
            <a:endParaRPr lang="sv-SE"/>
          </a:p>
        </p:txBody>
      </p:sp>
      <p:sp>
        <p:nvSpPr>
          <p:cNvPr id="5" name="Platshållare för sidfot 4">
            <a:extLst>
              <a:ext uri="{FF2B5EF4-FFF2-40B4-BE49-F238E27FC236}">
                <a16:creationId xmlns:a16="http://schemas.microsoft.com/office/drawing/2014/main" id="{AB347689-90B9-42E0-83DB-FDA50351DBBE}"/>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64FD61F7-7C22-4380-A9EE-89B2DA041103}"/>
              </a:ext>
            </a:extLst>
          </p:cNvPr>
          <p:cNvSpPr>
            <a:spLocks noGrp="1"/>
          </p:cNvSpPr>
          <p:nvPr>
            <p:ph type="sldNum" sz="quarter" idx="12"/>
          </p:nvPr>
        </p:nvSpPr>
        <p:spPr/>
        <p:txBody>
          <a:bodyPr/>
          <a:lstStyle/>
          <a:p>
            <a:fld id="{2F02CD57-D6DA-4099-847E-5D4203ED9411}" type="slidenum">
              <a:rPr lang="sv-SE" smtClean="0"/>
              <a:t>‹#›</a:t>
            </a:fld>
            <a:endParaRPr lang="sv-SE"/>
          </a:p>
        </p:txBody>
      </p:sp>
    </p:spTree>
    <p:extLst>
      <p:ext uri="{BB962C8B-B14F-4D97-AF65-F5344CB8AC3E}">
        <p14:creationId xmlns:p14="http://schemas.microsoft.com/office/powerpoint/2010/main" val="22841083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C5C73A6-6B8E-48C9-94E3-EE57955AFFB0}"/>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9F68D84A-B6DD-4404-9C5D-C835661AD7AE}"/>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30A57345-25E1-44C0-9DA4-E52DDDD9FFEA}"/>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5FE0AAAD-B30F-420F-803F-462282BB4E3A}"/>
              </a:ext>
            </a:extLst>
          </p:cNvPr>
          <p:cNvSpPr>
            <a:spLocks noGrp="1"/>
          </p:cNvSpPr>
          <p:nvPr>
            <p:ph type="dt" sz="half" idx="10"/>
          </p:nvPr>
        </p:nvSpPr>
        <p:spPr/>
        <p:txBody>
          <a:bodyPr/>
          <a:lstStyle/>
          <a:p>
            <a:fld id="{FB0AF35C-0F45-47F5-8AC9-CDAB68629FA6}" type="datetimeFigureOut">
              <a:rPr lang="sv-SE" smtClean="0"/>
              <a:t>2025-12-08</a:t>
            </a:fld>
            <a:endParaRPr lang="sv-SE"/>
          </a:p>
        </p:txBody>
      </p:sp>
      <p:sp>
        <p:nvSpPr>
          <p:cNvPr id="6" name="Platshållare för sidfot 5">
            <a:extLst>
              <a:ext uri="{FF2B5EF4-FFF2-40B4-BE49-F238E27FC236}">
                <a16:creationId xmlns:a16="http://schemas.microsoft.com/office/drawing/2014/main" id="{35BCA351-3DE7-42D8-9D5D-B9C97959C66F}"/>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0EECA9F1-4117-43FF-AFBE-D2B538826AF4}"/>
              </a:ext>
            </a:extLst>
          </p:cNvPr>
          <p:cNvSpPr>
            <a:spLocks noGrp="1"/>
          </p:cNvSpPr>
          <p:nvPr>
            <p:ph type="sldNum" sz="quarter" idx="12"/>
          </p:nvPr>
        </p:nvSpPr>
        <p:spPr/>
        <p:txBody>
          <a:bodyPr/>
          <a:lstStyle/>
          <a:p>
            <a:fld id="{2F02CD57-D6DA-4099-847E-5D4203ED9411}" type="slidenum">
              <a:rPr lang="sv-SE" smtClean="0"/>
              <a:t>‹#›</a:t>
            </a:fld>
            <a:endParaRPr lang="sv-SE"/>
          </a:p>
        </p:txBody>
      </p:sp>
    </p:spTree>
    <p:extLst>
      <p:ext uri="{BB962C8B-B14F-4D97-AF65-F5344CB8AC3E}">
        <p14:creationId xmlns:p14="http://schemas.microsoft.com/office/powerpoint/2010/main" val="41547224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2F5DF36-C69E-40D3-A6BC-B86A495D8649}"/>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1AF38C2A-D0A0-4386-B75B-6199F4EE52F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C815EC8D-FA8E-4B0F-BCAD-F902C3D04CF2}"/>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BA46C5BC-CAE8-4924-A0E4-C599FACF6A7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01095177-8526-4972-83F9-AA197CEEC8AA}"/>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BA81AF2E-2860-4F5B-A9D3-3A7718BF2861}"/>
              </a:ext>
            </a:extLst>
          </p:cNvPr>
          <p:cNvSpPr>
            <a:spLocks noGrp="1"/>
          </p:cNvSpPr>
          <p:nvPr>
            <p:ph type="dt" sz="half" idx="10"/>
          </p:nvPr>
        </p:nvSpPr>
        <p:spPr/>
        <p:txBody>
          <a:bodyPr/>
          <a:lstStyle/>
          <a:p>
            <a:fld id="{FB0AF35C-0F45-47F5-8AC9-CDAB68629FA6}" type="datetimeFigureOut">
              <a:rPr lang="sv-SE" smtClean="0"/>
              <a:t>2025-12-08</a:t>
            </a:fld>
            <a:endParaRPr lang="sv-SE"/>
          </a:p>
        </p:txBody>
      </p:sp>
      <p:sp>
        <p:nvSpPr>
          <p:cNvPr id="8" name="Platshållare för sidfot 7">
            <a:extLst>
              <a:ext uri="{FF2B5EF4-FFF2-40B4-BE49-F238E27FC236}">
                <a16:creationId xmlns:a16="http://schemas.microsoft.com/office/drawing/2014/main" id="{F53D0EED-0659-4C29-92ED-D69DFCEC683B}"/>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7980F80C-373F-4E85-85EA-0A7BC3331063}"/>
              </a:ext>
            </a:extLst>
          </p:cNvPr>
          <p:cNvSpPr>
            <a:spLocks noGrp="1"/>
          </p:cNvSpPr>
          <p:nvPr>
            <p:ph type="sldNum" sz="quarter" idx="12"/>
          </p:nvPr>
        </p:nvSpPr>
        <p:spPr/>
        <p:txBody>
          <a:bodyPr/>
          <a:lstStyle/>
          <a:p>
            <a:fld id="{2F02CD57-D6DA-4099-847E-5D4203ED9411}" type="slidenum">
              <a:rPr lang="sv-SE" smtClean="0"/>
              <a:t>‹#›</a:t>
            </a:fld>
            <a:endParaRPr lang="sv-SE"/>
          </a:p>
        </p:txBody>
      </p:sp>
    </p:spTree>
    <p:extLst>
      <p:ext uri="{BB962C8B-B14F-4D97-AF65-F5344CB8AC3E}">
        <p14:creationId xmlns:p14="http://schemas.microsoft.com/office/powerpoint/2010/main" val="29264765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66A10B5-D9A4-4803-AFF9-C1011C0482E5}"/>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67700804-BE00-4147-A7FF-447AAA5547EA}"/>
              </a:ext>
            </a:extLst>
          </p:cNvPr>
          <p:cNvSpPr>
            <a:spLocks noGrp="1"/>
          </p:cNvSpPr>
          <p:nvPr>
            <p:ph type="dt" sz="half" idx="10"/>
          </p:nvPr>
        </p:nvSpPr>
        <p:spPr/>
        <p:txBody>
          <a:bodyPr/>
          <a:lstStyle/>
          <a:p>
            <a:fld id="{FB0AF35C-0F45-47F5-8AC9-CDAB68629FA6}" type="datetimeFigureOut">
              <a:rPr lang="sv-SE" smtClean="0"/>
              <a:t>2025-12-08</a:t>
            </a:fld>
            <a:endParaRPr lang="sv-SE"/>
          </a:p>
        </p:txBody>
      </p:sp>
      <p:sp>
        <p:nvSpPr>
          <p:cNvPr id="4" name="Platshållare för sidfot 3">
            <a:extLst>
              <a:ext uri="{FF2B5EF4-FFF2-40B4-BE49-F238E27FC236}">
                <a16:creationId xmlns:a16="http://schemas.microsoft.com/office/drawing/2014/main" id="{A5CAA88F-2A45-4D85-865B-1CDCDD4FEE6A}"/>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1C9F8403-FCDE-434D-8B01-3DAA1523B56D}"/>
              </a:ext>
            </a:extLst>
          </p:cNvPr>
          <p:cNvSpPr>
            <a:spLocks noGrp="1"/>
          </p:cNvSpPr>
          <p:nvPr>
            <p:ph type="sldNum" sz="quarter" idx="12"/>
          </p:nvPr>
        </p:nvSpPr>
        <p:spPr/>
        <p:txBody>
          <a:bodyPr/>
          <a:lstStyle/>
          <a:p>
            <a:fld id="{2F02CD57-D6DA-4099-847E-5D4203ED9411}" type="slidenum">
              <a:rPr lang="sv-SE" smtClean="0"/>
              <a:t>‹#›</a:t>
            </a:fld>
            <a:endParaRPr lang="sv-SE"/>
          </a:p>
        </p:txBody>
      </p:sp>
    </p:spTree>
    <p:extLst>
      <p:ext uri="{BB962C8B-B14F-4D97-AF65-F5344CB8AC3E}">
        <p14:creationId xmlns:p14="http://schemas.microsoft.com/office/powerpoint/2010/main" val="10174444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 och innehåll">
    <p:bg>
      <p:bgPr>
        <a:solidFill>
          <a:schemeClr val="bg1"/>
        </a:solidFill>
        <a:effectLst/>
      </p:bgPr>
    </p:bg>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00ADBFD3-494F-0006-CF49-3526BB979BEE}"/>
              </a:ext>
            </a:extLst>
          </p:cNvPr>
          <p:cNvSpPr>
            <a:spLocks noGrp="1"/>
          </p:cNvSpPr>
          <p:nvPr>
            <p:ph type="dt" sz="half" idx="10"/>
          </p:nvPr>
        </p:nvSpPr>
        <p:spPr/>
        <p:txBody>
          <a:bodyPr/>
          <a:lstStyle/>
          <a:p>
            <a:fld id="{888E4D63-BE2C-4D4B-BBD2-256262659A9F}" type="datetime1">
              <a:rPr lang="sv-SE" smtClean="0"/>
              <a:pPr/>
              <a:t>2025-12-08</a:t>
            </a:fld>
            <a:endParaRPr lang="sv-SE" dirty="0"/>
          </a:p>
        </p:txBody>
      </p:sp>
      <p:sp>
        <p:nvSpPr>
          <p:cNvPr id="4" name="Platshållare för sidfot 3">
            <a:extLst>
              <a:ext uri="{FF2B5EF4-FFF2-40B4-BE49-F238E27FC236}">
                <a16:creationId xmlns:a16="http://schemas.microsoft.com/office/drawing/2014/main" id="{E609E1BD-AA5D-00B1-E039-47660A7F4059}"/>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94A18E1F-D479-AB8E-0971-6711BBC8DC22}"/>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7A283842-21B2-F132-5C80-A0C11430002D}"/>
              </a:ext>
            </a:extLst>
          </p:cNvPr>
          <p:cNvSpPr>
            <a:spLocks noGrp="1"/>
          </p:cNvSpPr>
          <p:nvPr>
            <p:ph type="title"/>
          </p:nvPr>
        </p:nvSpPr>
        <p:spPr>
          <a:xfrm>
            <a:off x="947738" y="836613"/>
            <a:ext cx="9472971" cy="716142"/>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8" name="Platshållare för innehåll 7">
            <a:extLst>
              <a:ext uri="{FF2B5EF4-FFF2-40B4-BE49-F238E27FC236}">
                <a16:creationId xmlns:a16="http://schemas.microsoft.com/office/drawing/2014/main" id="{49F71313-69F3-3473-0FB7-308AC801C51B}"/>
              </a:ext>
            </a:extLst>
          </p:cNvPr>
          <p:cNvSpPr>
            <a:spLocks noGrp="1"/>
          </p:cNvSpPr>
          <p:nvPr>
            <p:ph sz="quarter" idx="13"/>
          </p:nvPr>
        </p:nvSpPr>
        <p:spPr>
          <a:xfrm>
            <a:off x="947738" y="1776413"/>
            <a:ext cx="9472971" cy="4244974"/>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263441954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567A3719-2B0A-4A2C-AEE2-3891E22E0203}"/>
              </a:ext>
            </a:extLst>
          </p:cNvPr>
          <p:cNvSpPr>
            <a:spLocks noGrp="1"/>
          </p:cNvSpPr>
          <p:nvPr>
            <p:ph type="dt" sz="half" idx="10"/>
          </p:nvPr>
        </p:nvSpPr>
        <p:spPr/>
        <p:txBody>
          <a:bodyPr/>
          <a:lstStyle/>
          <a:p>
            <a:fld id="{FB0AF35C-0F45-47F5-8AC9-CDAB68629FA6}" type="datetimeFigureOut">
              <a:rPr lang="sv-SE" smtClean="0"/>
              <a:t>2025-12-08</a:t>
            </a:fld>
            <a:endParaRPr lang="sv-SE"/>
          </a:p>
        </p:txBody>
      </p:sp>
      <p:sp>
        <p:nvSpPr>
          <p:cNvPr id="3" name="Platshållare för sidfot 2">
            <a:extLst>
              <a:ext uri="{FF2B5EF4-FFF2-40B4-BE49-F238E27FC236}">
                <a16:creationId xmlns:a16="http://schemas.microsoft.com/office/drawing/2014/main" id="{93C4F332-16D9-4E3A-B922-3BCE14F4C042}"/>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A4612DA6-BEE3-4E82-B9EA-B8BDA1D7343F}"/>
              </a:ext>
            </a:extLst>
          </p:cNvPr>
          <p:cNvSpPr>
            <a:spLocks noGrp="1"/>
          </p:cNvSpPr>
          <p:nvPr>
            <p:ph type="sldNum" sz="quarter" idx="12"/>
          </p:nvPr>
        </p:nvSpPr>
        <p:spPr/>
        <p:txBody>
          <a:bodyPr/>
          <a:lstStyle/>
          <a:p>
            <a:fld id="{2F02CD57-D6DA-4099-847E-5D4203ED9411}" type="slidenum">
              <a:rPr lang="sv-SE" smtClean="0"/>
              <a:t>‹#›</a:t>
            </a:fld>
            <a:endParaRPr lang="sv-SE"/>
          </a:p>
        </p:txBody>
      </p:sp>
    </p:spTree>
    <p:extLst>
      <p:ext uri="{BB962C8B-B14F-4D97-AF65-F5344CB8AC3E}">
        <p14:creationId xmlns:p14="http://schemas.microsoft.com/office/powerpoint/2010/main" val="386962627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B984E87-D151-42AC-81F7-6FD15D244C6A}"/>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3596CEFC-298C-409D-AA55-CD1A0224134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681F5153-9EE3-441E-AA2F-979CD972C5D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57B04821-30DB-48CF-A99C-5D562B35B881}"/>
              </a:ext>
            </a:extLst>
          </p:cNvPr>
          <p:cNvSpPr>
            <a:spLocks noGrp="1"/>
          </p:cNvSpPr>
          <p:nvPr>
            <p:ph type="dt" sz="half" idx="10"/>
          </p:nvPr>
        </p:nvSpPr>
        <p:spPr/>
        <p:txBody>
          <a:bodyPr/>
          <a:lstStyle/>
          <a:p>
            <a:fld id="{FB0AF35C-0F45-47F5-8AC9-CDAB68629FA6}" type="datetimeFigureOut">
              <a:rPr lang="sv-SE" smtClean="0"/>
              <a:t>2025-12-08</a:t>
            </a:fld>
            <a:endParaRPr lang="sv-SE"/>
          </a:p>
        </p:txBody>
      </p:sp>
      <p:sp>
        <p:nvSpPr>
          <p:cNvPr id="6" name="Platshållare för sidfot 5">
            <a:extLst>
              <a:ext uri="{FF2B5EF4-FFF2-40B4-BE49-F238E27FC236}">
                <a16:creationId xmlns:a16="http://schemas.microsoft.com/office/drawing/2014/main" id="{0AA83D16-4E0E-4DFD-8E5A-935C89F3C854}"/>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F41F2DA1-BEFC-4443-AE8A-335FCB4E3C92}"/>
              </a:ext>
            </a:extLst>
          </p:cNvPr>
          <p:cNvSpPr>
            <a:spLocks noGrp="1"/>
          </p:cNvSpPr>
          <p:nvPr>
            <p:ph type="sldNum" sz="quarter" idx="12"/>
          </p:nvPr>
        </p:nvSpPr>
        <p:spPr/>
        <p:txBody>
          <a:bodyPr/>
          <a:lstStyle/>
          <a:p>
            <a:fld id="{2F02CD57-D6DA-4099-847E-5D4203ED9411}" type="slidenum">
              <a:rPr lang="sv-SE" smtClean="0"/>
              <a:t>‹#›</a:t>
            </a:fld>
            <a:endParaRPr lang="sv-SE"/>
          </a:p>
        </p:txBody>
      </p:sp>
    </p:spTree>
    <p:extLst>
      <p:ext uri="{BB962C8B-B14F-4D97-AF65-F5344CB8AC3E}">
        <p14:creationId xmlns:p14="http://schemas.microsoft.com/office/powerpoint/2010/main" val="44760266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133A0CE-381D-4F2A-BB4D-F1E6D5E3780A}"/>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EF1941AF-CC4C-497D-82A3-AFFF5198F7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354D3407-5707-40D8-9AA3-CC1514A182A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B477E687-BDE3-49FC-97BA-AE9E4B487282}"/>
              </a:ext>
            </a:extLst>
          </p:cNvPr>
          <p:cNvSpPr>
            <a:spLocks noGrp="1"/>
          </p:cNvSpPr>
          <p:nvPr>
            <p:ph type="dt" sz="half" idx="10"/>
          </p:nvPr>
        </p:nvSpPr>
        <p:spPr/>
        <p:txBody>
          <a:bodyPr/>
          <a:lstStyle/>
          <a:p>
            <a:fld id="{FB0AF35C-0F45-47F5-8AC9-CDAB68629FA6}" type="datetimeFigureOut">
              <a:rPr lang="sv-SE" smtClean="0"/>
              <a:t>2025-12-08</a:t>
            </a:fld>
            <a:endParaRPr lang="sv-SE"/>
          </a:p>
        </p:txBody>
      </p:sp>
      <p:sp>
        <p:nvSpPr>
          <p:cNvPr id="6" name="Platshållare för sidfot 5">
            <a:extLst>
              <a:ext uri="{FF2B5EF4-FFF2-40B4-BE49-F238E27FC236}">
                <a16:creationId xmlns:a16="http://schemas.microsoft.com/office/drawing/2014/main" id="{299C6D37-9717-402A-83F3-ED51EFFACCBC}"/>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F9669F6D-063C-4487-818F-41B7386828DB}"/>
              </a:ext>
            </a:extLst>
          </p:cNvPr>
          <p:cNvSpPr>
            <a:spLocks noGrp="1"/>
          </p:cNvSpPr>
          <p:nvPr>
            <p:ph type="sldNum" sz="quarter" idx="12"/>
          </p:nvPr>
        </p:nvSpPr>
        <p:spPr/>
        <p:txBody>
          <a:bodyPr/>
          <a:lstStyle/>
          <a:p>
            <a:fld id="{2F02CD57-D6DA-4099-847E-5D4203ED9411}" type="slidenum">
              <a:rPr lang="sv-SE" smtClean="0"/>
              <a:t>‹#›</a:t>
            </a:fld>
            <a:endParaRPr lang="sv-SE"/>
          </a:p>
        </p:txBody>
      </p:sp>
    </p:spTree>
    <p:extLst>
      <p:ext uri="{BB962C8B-B14F-4D97-AF65-F5344CB8AC3E}">
        <p14:creationId xmlns:p14="http://schemas.microsoft.com/office/powerpoint/2010/main" val="85101833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1B10D47-B4A0-43E6-B09D-A7D4B6DBF861}"/>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13FD4EB6-5B23-4877-A289-D2EAD7FE84F4}"/>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BFF45FC4-27E5-43A5-A301-DB2B7C4275B4}"/>
              </a:ext>
            </a:extLst>
          </p:cNvPr>
          <p:cNvSpPr>
            <a:spLocks noGrp="1"/>
          </p:cNvSpPr>
          <p:nvPr>
            <p:ph type="dt" sz="half" idx="10"/>
          </p:nvPr>
        </p:nvSpPr>
        <p:spPr/>
        <p:txBody>
          <a:bodyPr/>
          <a:lstStyle/>
          <a:p>
            <a:fld id="{FB0AF35C-0F45-47F5-8AC9-CDAB68629FA6}" type="datetimeFigureOut">
              <a:rPr lang="sv-SE" smtClean="0"/>
              <a:t>2025-12-08</a:t>
            </a:fld>
            <a:endParaRPr lang="sv-SE"/>
          </a:p>
        </p:txBody>
      </p:sp>
      <p:sp>
        <p:nvSpPr>
          <p:cNvPr id="5" name="Platshållare för sidfot 4">
            <a:extLst>
              <a:ext uri="{FF2B5EF4-FFF2-40B4-BE49-F238E27FC236}">
                <a16:creationId xmlns:a16="http://schemas.microsoft.com/office/drawing/2014/main" id="{6A1428DD-E4B5-430D-92E6-1CE9177FF98F}"/>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DEF6D658-9C9D-4002-99CD-524DE9AA951B}"/>
              </a:ext>
            </a:extLst>
          </p:cNvPr>
          <p:cNvSpPr>
            <a:spLocks noGrp="1"/>
          </p:cNvSpPr>
          <p:nvPr>
            <p:ph type="sldNum" sz="quarter" idx="12"/>
          </p:nvPr>
        </p:nvSpPr>
        <p:spPr/>
        <p:txBody>
          <a:bodyPr/>
          <a:lstStyle/>
          <a:p>
            <a:fld id="{2F02CD57-D6DA-4099-847E-5D4203ED9411}" type="slidenum">
              <a:rPr lang="sv-SE" smtClean="0"/>
              <a:t>‹#›</a:t>
            </a:fld>
            <a:endParaRPr lang="sv-SE"/>
          </a:p>
        </p:txBody>
      </p:sp>
    </p:spTree>
    <p:extLst>
      <p:ext uri="{BB962C8B-B14F-4D97-AF65-F5344CB8AC3E}">
        <p14:creationId xmlns:p14="http://schemas.microsoft.com/office/powerpoint/2010/main" val="328255920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3DB58346-A430-4629-BA5A-0F79AE0EC818}"/>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AA76FB22-5D88-440C-B3CE-0C23D681A619}"/>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2354A701-0F9D-4DB0-8764-B48A9F7345CF}"/>
              </a:ext>
            </a:extLst>
          </p:cNvPr>
          <p:cNvSpPr>
            <a:spLocks noGrp="1"/>
          </p:cNvSpPr>
          <p:nvPr>
            <p:ph type="dt" sz="half" idx="10"/>
          </p:nvPr>
        </p:nvSpPr>
        <p:spPr/>
        <p:txBody>
          <a:bodyPr/>
          <a:lstStyle/>
          <a:p>
            <a:fld id="{FB0AF35C-0F45-47F5-8AC9-CDAB68629FA6}" type="datetimeFigureOut">
              <a:rPr lang="sv-SE" smtClean="0"/>
              <a:t>2025-12-08</a:t>
            </a:fld>
            <a:endParaRPr lang="sv-SE"/>
          </a:p>
        </p:txBody>
      </p:sp>
      <p:sp>
        <p:nvSpPr>
          <p:cNvPr id="5" name="Platshållare för sidfot 4">
            <a:extLst>
              <a:ext uri="{FF2B5EF4-FFF2-40B4-BE49-F238E27FC236}">
                <a16:creationId xmlns:a16="http://schemas.microsoft.com/office/drawing/2014/main" id="{A5DD8E2A-7FBF-4F0E-9FDC-4E7F0FD0F9A4}"/>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C9D3B0BD-4391-4490-BA8A-754B7161918B}"/>
              </a:ext>
            </a:extLst>
          </p:cNvPr>
          <p:cNvSpPr>
            <a:spLocks noGrp="1"/>
          </p:cNvSpPr>
          <p:nvPr>
            <p:ph type="sldNum" sz="quarter" idx="12"/>
          </p:nvPr>
        </p:nvSpPr>
        <p:spPr/>
        <p:txBody>
          <a:bodyPr/>
          <a:lstStyle/>
          <a:p>
            <a:fld id="{2F02CD57-D6DA-4099-847E-5D4203ED9411}" type="slidenum">
              <a:rPr lang="sv-SE" smtClean="0"/>
              <a:t>‹#›</a:t>
            </a:fld>
            <a:endParaRPr lang="sv-SE"/>
          </a:p>
        </p:txBody>
      </p:sp>
    </p:spTree>
    <p:extLst>
      <p:ext uri="{BB962C8B-B14F-4D97-AF65-F5344CB8AC3E}">
        <p14:creationId xmlns:p14="http://schemas.microsoft.com/office/powerpoint/2010/main" val="32295891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och bild">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CC32F3E5-D4FB-6CAF-7271-81A8E70744CD}"/>
              </a:ext>
            </a:extLst>
          </p:cNvPr>
          <p:cNvSpPr>
            <a:spLocks noGrp="1"/>
          </p:cNvSpPr>
          <p:nvPr>
            <p:ph type="dt" sz="half" idx="10"/>
          </p:nvPr>
        </p:nvSpPr>
        <p:spPr/>
        <p:txBody>
          <a:bodyPr/>
          <a:lstStyle/>
          <a:p>
            <a:fld id="{888E4D63-BE2C-4D4B-BBD2-256262659A9F}" type="datetime1">
              <a:rPr lang="sv-SE" smtClean="0"/>
              <a:pPr/>
              <a:t>2025-12-08</a:t>
            </a:fld>
            <a:endParaRPr lang="sv-SE" dirty="0"/>
          </a:p>
        </p:txBody>
      </p:sp>
      <p:sp>
        <p:nvSpPr>
          <p:cNvPr id="4" name="Platshållare för sidfot 3">
            <a:extLst>
              <a:ext uri="{FF2B5EF4-FFF2-40B4-BE49-F238E27FC236}">
                <a16:creationId xmlns:a16="http://schemas.microsoft.com/office/drawing/2014/main" id="{6E6D920F-9B89-6CE6-44CC-CA866A2473CF}"/>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FF1D8D47-4CF2-999B-CC89-CCC79A3C52B2}"/>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8" name="Platshållare för bild 2">
            <a:extLst>
              <a:ext uri="{FF2B5EF4-FFF2-40B4-BE49-F238E27FC236}">
                <a16:creationId xmlns:a16="http://schemas.microsoft.com/office/drawing/2014/main" id="{82EBE0E1-BE11-020E-84EC-67233813B7CE}"/>
              </a:ext>
            </a:extLst>
          </p:cNvPr>
          <p:cNvSpPr>
            <a:spLocks noGrp="1"/>
          </p:cNvSpPr>
          <p:nvPr>
            <p:ph type="pic" sz="quarter" idx="13" hasCustomPrompt="1"/>
          </p:nvPr>
        </p:nvSpPr>
        <p:spPr>
          <a:xfrm>
            <a:off x="-795" y="0"/>
            <a:ext cx="6096000" cy="6858000"/>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17" name="Platshållare för rubrik 1">
            <a:extLst>
              <a:ext uri="{FF2B5EF4-FFF2-40B4-BE49-F238E27FC236}">
                <a16:creationId xmlns:a16="http://schemas.microsoft.com/office/drawing/2014/main" id="{31F0A250-9FA8-F7E1-916A-3CC75EC2F36D}"/>
              </a:ext>
            </a:extLst>
          </p:cNvPr>
          <p:cNvSpPr>
            <a:spLocks noGrp="1"/>
          </p:cNvSpPr>
          <p:nvPr>
            <p:ph type="title"/>
          </p:nvPr>
        </p:nvSpPr>
        <p:spPr>
          <a:xfrm>
            <a:off x="6743700" y="836613"/>
            <a:ext cx="4114800" cy="1459243"/>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21" name="Platshållare för text 9">
            <a:extLst>
              <a:ext uri="{FF2B5EF4-FFF2-40B4-BE49-F238E27FC236}">
                <a16:creationId xmlns:a16="http://schemas.microsoft.com/office/drawing/2014/main" id="{B292B661-7CCD-4000-08D7-733BB70F4D9D}"/>
              </a:ext>
            </a:extLst>
          </p:cNvPr>
          <p:cNvSpPr>
            <a:spLocks noGrp="1"/>
          </p:cNvSpPr>
          <p:nvPr>
            <p:ph type="body" sz="quarter" idx="14"/>
          </p:nvPr>
        </p:nvSpPr>
        <p:spPr>
          <a:xfrm>
            <a:off x="6743700" y="2024063"/>
            <a:ext cx="4114800" cy="1910751"/>
          </a:xfrm>
        </p:spPr>
        <p:txBody>
          <a:bodyPr/>
          <a:lstStyle>
            <a:lvl1pPr marL="0" indent="0">
              <a:lnSpc>
                <a:spcPts val="2120"/>
              </a:lnSpc>
              <a:spcBef>
                <a:spcPts val="300"/>
              </a:spcBef>
              <a:buFontTx/>
              <a:buNone/>
              <a:defRPr sz="1600" baseline="0">
                <a:solidFill>
                  <a:schemeClr val="tx1">
                    <a:lumMod val="65000"/>
                    <a:lumOff val="35000"/>
                  </a:schemeClr>
                </a:solidFill>
              </a:defRPr>
            </a:lvl1pPr>
            <a:lvl2pPr marL="457200" indent="0">
              <a:buFontTx/>
              <a:buNone/>
              <a:defRPr sz="1400" baseline="0">
                <a:solidFill>
                  <a:schemeClr val="tx1">
                    <a:lumMod val="65000"/>
                    <a:lumOff val="35000"/>
                  </a:schemeClr>
                </a:solidFill>
              </a:defRPr>
            </a:lvl2pPr>
            <a:lvl3pPr marL="914400" indent="0">
              <a:buFontTx/>
              <a:buNone/>
              <a:defRPr sz="1200" baseline="0">
                <a:solidFill>
                  <a:schemeClr val="tx1">
                    <a:lumMod val="65000"/>
                    <a:lumOff val="35000"/>
                  </a:schemeClr>
                </a:solidFill>
              </a:defRPr>
            </a:lvl3pPr>
            <a:lvl4pPr marL="1371600" indent="0">
              <a:buFontTx/>
              <a:buNone/>
              <a:defRPr sz="1000" baseline="0">
                <a:solidFill>
                  <a:schemeClr val="tx1">
                    <a:lumMod val="65000"/>
                    <a:lumOff val="35000"/>
                  </a:schemeClr>
                </a:solidFill>
              </a:defRPr>
            </a:lvl4pPr>
            <a:lvl5pPr marL="1828800" indent="0">
              <a:buFontTx/>
              <a:buNone/>
              <a:defRPr sz="1000" baseline="0">
                <a:solidFill>
                  <a:schemeClr val="tx1">
                    <a:lumMod val="65000"/>
                    <a:lumOff val="35000"/>
                  </a:schemeClr>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212190791"/>
      </p:ext>
    </p:extLst>
  </p:cSld>
  <p:clrMapOvr>
    <a:masterClrMapping/>
  </p:clrMapOvr>
  <p:extLst>
    <p:ext uri="{DCECCB84-F9BA-43D5-87BE-67443E8EF086}">
      <p15:sldGuideLst xmlns:p15="http://schemas.microsoft.com/office/powerpoint/2012/main">
        <p15:guide id="1" orient="horz" pos="1275">
          <p15:clr>
            <a:srgbClr val="FBAE40"/>
          </p15:clr>
        </p15:guide>
        <p15:guide id="2" pos="3840">
          <p15:clr>
            <a:srgbClr val="FBAE40"/>
          </p15:clr>
        </p15:guide>
        <p15:guide id="3" orient="horz" pos="527">
          <p15:clr>
            <a:srgbClr val="FBAE40"/>
          </p15:clr>
        </p15:guide>
        <p15:guide id="4" pos="4248">
          <p15:clr>
            <a:srgbClr val="FBAE40"/>
          </p15:clr>
        </p15:guide>
        <p15:guide id="5" pos="6834">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bild">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D40FDF65-DDD5-E90D-E5DB-B558EDECD8E0}"/>
              </a:ext>
            </a:extLst>
          </p:cNvPr>
          <p:cNvSpPr>
            <a:spLocks noGrp="1"/>
          </p:cNvSpPr>
          <p:nvPr>
            <p:ph type="dt" sz="half" idx="10"/>
          </p:nvPr>
        </p:nvSpPr>
        <p:spPr/>
        <p:txBody>
          <a:bodyPr/>
          <a:lstStyle/>
          <a:p>
            <a:fld id="{888E4D63-BE2C-4D4B-BBD2-256262659A9F}" type="datetime1">
              <a:rPr lang="sv-SE" smtClean="0"/>
              <a:pPr/>
              <a:t>2025-12-08</a:t>
            </a:fld>
            <a:endParaRPr lang="sv-SE" dirty="0"/>
          </a:p>
        </p:txBody>
      </p:sp>
      <p:sp>
        <p:nvSpPr>
          <p:cNvPr id="4" name="Platshållare för sidfot 3">
            <a:extLst>
              <a:ext uri="{FF2B5EF4-FFF2-40B4-BE49-F238E27FC236}">
                <a16:creationId xmlns:a16="http://schemas.microsoft.com/office/drawing/2014/main" id="{8BC36520-22BB-EFA2-853F-F3E7342A23D2}"/>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9A6DF841-EA31-7BF4-9684-209279B6DCF2}"/>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bild 2">
            <a:extLst>
              <a:ext uri="{FF2B5EF4-FFF2-40B4-BE49-F238E27FC236}">
                <a16:creationId xmlns:a16="http://schemas.microsoft.com/office/drawing/2014/main" id="{3038389D-D197-86D6-9D3E-5A61199E6874}"/>
              </a:ext>
            </a:extLst>
          </p:cNvPr>
          <p:cNvSpPr>
            <a:spLocks noGrp="1"/>
          </p:cNvSpPr>
          <p:nvPr>
            <p:ph type="pic" sz="quarter" idx="13" hasCustomPrompt="1"/>
          </p:nvPr>
        </p:nvSpPr>
        <p:spPr>
          <a:xfrm>
            <a:off x="-795" y="0"/>
            <a:ext cx="6096000" cy="6858000"/>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7" name="Platshållare för rubrik 1">
            <a:extLst>
              <a:ext uri="{FF2B5EF4-FFF2-40B4-BE49-F238E27FC236}">
                <a16:creationId xmlns:a16="http://schemas.microsoft.com/office/drawing/2014/main" id="{72E0C1A0-A9BD-243C-0ED6-127A99F43D70}"/>
              </a:ext>
            </a:extLst>
          </p:cNvPr>
          <p:cNvSpPr>
            <a:spLocks noGrp="1"/>
          </p:cNvSpPr>
          <p:nvPr>
            <p:ph type="title"/>
          </p:nvPr>
        </p:nvSpPr>
        <p:spPr>
          <a:xfrm>
            <a:off x="6743700" y="1844674"/>
            <a:ext cx="4114800" cy="1459243"/>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8" name="Platshållare för text 9">
            <a:extLst>
              <a:ext uri="{FF2B5EF4-FFF2-40B4-BE49-F238E27FC236}">
                <a16:creationId xmlns:a16="http://schemas.microsoft.com/office/drawing/2014/main" id="{6A8C23D9-7BD3-7E9D-6E90-B458B8D27045}"/>
              </a:ext>
            </a:extLst>
          </p:cNvPr>
          <p:cNvSpPr>
            <a:spLocks noGrp="1"/>
          </p:cNvSpPr>
          <p:nvPr>
            <p:ph type="body" sz="quarter" idx="14"/>
          </p:nvPr>
        </p:nvSpPr>
        <p:spPr>
          <a:xfrm>
            <a:off x="6743700" y="3429000"/>
            <a:ext cx="4114800" cy="1910751"/>
          </a:xfrm>
        </p:spPr>
        <p:txBody>
          <a:bodyPr/>
          <a:lstStyle>
            <a:lvl1pPr marL="0" indent="0">
              <a:lnSpc>
                <a:spcPts val="2360"/>
              </a:lnSpc>
              <a:spcBef>
                <a:spcPts val="0"/>
              </a:spcBef>
              <a:buFontTx/>
              <a:buNone/>
              <a:defRPr sz="1800" baseline="0">
                <a:solidFill>
                  <a:schemeClr val="tx1">
                    <a:lumMod val="65000"/>
                    <a:lumOff val="35000"/>
                  </a:schemeClr>
                </a:solidFill>
              </a:defRPr>
            </a:lvl1pPr>
            <a:lvl2pPr marL="457200" indent="0">
              <a:buFontTx/>
              <a:buNone/>
              <a:defRPr sz="1400" baseline="0">
                <a:solidFill>
                  <a:schemeClr val="tx1">
                    <a:lumMod val="65000"/>
                    <a:lumOff val="35000"/>
                  </a:schemeClr>
                </a:solidFill>
              </a:defRPr>
            </a:lvl2pPr>
            <a:lvl3pPr marL="914400" indent="0">
              <a:buFontTx/>
              <a:buNone/>
              <a:defRPr sz="1200" baseline="0">
                <a:solidFill>
                  <a:schemeClr val="tx1">
                    <a:lumMod val="65000"/>
                    <a:lumOff val="35000"/>
                  </a:schemeClr>
                </a:solidFill>
              </a:defRPr>
            </a:lvl3pPr>
            <a:lvl4pPr marL="1371600" indent="0">
              <a:buFontTx/>
              <a:buNone/>
              <a:defRPr sz="1000" baseline="0">
                <a:solidFill>
                  <a:schemeClr val="tx1">
                    <a:lumMod val="65000"/>
                    <a:lumOff val="35000"/>
                  </a:schemeClr>
                </a:solidFill>
              </a:defRPr>
            </a:lvl4pPr>
            <a:lvl5pPr marL="1828800" indent="0">
              <a:buFontTx/>
              <a:buNone/>
              <a:defRPr sz="1000" baseline="0">
                <a:solidFill>
                  <a:schemeClr val="tx1">
                    <a:lumMod val="65000"/>
                    <a:lumOff val="35000"/>
                  </a:schemeClr>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27590832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865"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83462A3D-BC6E-33F6-D482-0EDC48C6DC9E}"/>
              </a:ext>
            </a:extLst>
          </p:cNvPr>
          <p:cNvSpPr>
            <a:spLocks noGrp="1"/>
          </p:cNvSpPr>
          <p:nvPr>
            <p:ph type="dt" sz="half" idx="10"/>
          </p:nvPr>
        </p:nvSpPr>
        <p:spPr/>
        <p:txBody>
          <a:bodyPr/>
          <a:lstStyle/>
          <a:p>
            <a:fld id="{888E4D63-BE2C-4D4B-BBD2-256262659A9F}" type="datetime1">
              <a:rPr lang="sv-SE" smtClean="0"/>
              <a:pPr/>
              <a:t>2025-12-08</a:t>
            </a:fld>
            <a:endParaRPr lang="sv-SE" dirty="0"/>
          </a:p>
        </p:txBody>
      </p:sp>
      <p:sp>
        <p:nvSpPr>
          <p:cNvPr id="4" name="Platshållare för sidfot 3">
            <a:extLst>
              <a:ext uri="{FF2B5EF4-FFF2-40B4-BE49-F238E27FC236}">
                <a16:creationId xmlns:a16="http://schemas.microsoft.com/office/drawing/2014/main" id="{CB664D28-D961-D1F2-AC74-C753E5DCB3D4}"/>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FA6E489E-66C8-8766-0520-C9DA822D5EAB}"/>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12" name="Platshållare för rubrik 1">
            <a:extLst>
              <a:ext uri="{FF2B5EF4-FFF2-40B4-BE49-F238E27FC236}">
                <a16:creationId xmlns:a16="http://schemas.microsoft.com/office/drawing/2014/main" id="{1DFB9773-1D7F-F3B3-C706-28A8C2D92E34}"/>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4" name="Platshållare för innehåll 13">
            <a:extLst>
              <a:ext uri="{FF2B5EF4-FFF2-40B4-BE49-F238E27FC236}">
                <a16:creationId xmlns:a16="http://schemas.microsoft.com/office/drawing/2014/main" id="{67484F84-26D1-126E-3D9A-EE9938F14D35}"/>
              </a:ext>
            </a:extLst>
          </p:cNvPr>
          <p:cNvSpPr>
            <a:spLocks noGrp="1"/>
          </p:cNvSpPr>
          <p:nvPr>
            <p:ph sz="quarter" idx="15"/>
          </p:nvPr>
        </p:nvSpPr>
        <p:spPr>
          <a:xfrm>
            <a:off x="947738" y="2528888"/>
            <a:ext cx="4559300" cy="257795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15" name="Platshållare för innehåll 13">
            <a:extLst>
              <a:ext uri="{FF2B5EF4-FFF2-40B4-BE49-F238E27FC236}">
                <a16:creationId xmlns:a16="http://schemas.microsoft.com/office/drawing/2014/main" id="{BF275934-BA93-B26D-2430-57E339605908}"/>
              </a:ext>
            </a:extLst>
          </p:cNvPr>
          <p:cNvSpPr>
            <a:spLocks noGrp="1"/>
          </p:cNvSpPr>
          <p:nvPr>
            <p:ph sz="quarter" idx="16"/>
          </p:nvPr>
        </p:nvSpPr>
        <p:spPr>
          <a:xfrm>
            <a:off x="6089081" y="2528888"/>
            <a:ext cx="4559300" cy="257795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91348943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orient="horz" pos="527">
          <p15:clr>
            <a:srgbClr val="FBAE40"/>
          </p15:clr>
        </p15:guide>
        <p15:guide id="5" orient="horz" pos="1593">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2025-12-08</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7" name="Platshållare för innehåll 6">
            <a:extLst>
              <a:ext uri="{FF2B5EF4-FFF2-40B4-BE49-F238E27FC236}">
                <a16:creationId xmlns:a16="http://schemas.microsoft.com/office/drawing/2014/main" id="{BA1374A7-E0B7-54FC-E679-6FEEF0E72FA1}"/>
              </a:ext>
            </a:extLst>
          </p:cNvPr>
          <p:cNvSpPr>
            <a:spLocks noGrp="1"/>
          </p:cNvSpPr>
          <p:nvPr>
            <p:ph sz="quarter" idx="19"/>
          </p:nvPr>
        </p:nvSpPr>
        <p:spPr>
          <a:xfrm>
            <a:off x="947738" y="2024063"/>
            <a:ext cx="4262617" cy="37639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9" name="Platshållare för innehåll 6">
            <a:extLst>
              <a:ext uri="{FF2B5EF4-FFF2-40B4-BE49-F238E27FC236}">
                <a16:creationId xmlns:a16="http://schemas.microsoft.com/office/drawing/2014/main" id="{B41E123B-B2EB-E3F8-6438-FA8E1D383E07}"/>
              </a:ext>
            </a:extLst>
          </p:cNvPr>
          <p:cNvSpPr>
            <a:spLocks noGrp="1"/>
          </p:cNvSpPr>
          <p:nvPr>
            <p:ph sz="quarter" idx="20"/>
          </p:nvPr>
        </p:nvSpPr>
        <p:spPr>
          <a:xfrm>
            <a:off x="5519738" y="2024063"/>
            <a:ext cx="4262617" cy="37639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12" name="Platshållare för rubrik 1">
            <a:extLst>
              <a:ext uri="{FF2B5EF4-FFF2-40B4-BE49-F238E27FC236}">
                <a16:creationId xmlns:a16="http://schemas.microsoft.com/office/drawing/2014/main" id="{939A7C66-E96C-ED31-2BDE-4005A0E8618E}"/>
              </a:ext>
            </a:extLst>
          </p:cNvPr>
          <p:cNvSpPr>
            <a:spLocks noGrp="1"/>
          </p:cNvSpPr>
          <p:nvPr>
            <p:ph type="title"/>
          </p:nvPr>
        </p:nvSpPr>
        <p:spPr>
          <a:xfrm>
            <a:off x="947738" y="836612"/>
            <a:ext cx="4262617" cy="1052573"/>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23" name="Platshållare för text 22">
            <a:extLst>
              <a:ext uri="{FF2B5EF4-FFF2-40B4-BE49-F238E27FC236}">
                <a16:creationId xmlns:a16="http://schemas.microsoft.com/office/drawing/2014/main" id="{FAE689B1-F36C-71C2-F115-C9B65A0A00CE}"/>
              </a:ext>
            </a:extLst>
          </p:cNvPr>
          <p:cNvSpPr>
            <a:spLocks noGrp="1"/>
          </p:cNvSpPr>
          <p:nvPr>
            <p:ph type="body" sz="quarter" idx="21"/>
          </p:nvPr>
        </p:nvSpPr>
        <p:spPr>
          <a:xfrm>
            <a:off x="5519738" y="905624"/>
            <a:ext cx="4262437" cy="1052512"/>
          </a:xfrm>
        </p:spPr>
        <p:txBody>
          <a:bodyPr/>
          <a:lstStyle>
            <a:lvl1pPr marL="0" indent="0">
              <a:lnSpc>
                <a:spcPts val="3840"/>
              </a:lnSpc>
              <a:spcBef>
                <a:spcPts val="0"/>
              </a:spcBef>
              <a:spcAft>
                <a:spcPts val="0"/>
              </a:spcAft>
              <a:buNone/>
              <a:defRPr sz="3200" baseline="0">
                <a:solidFill>
                  <a:schemeClr val="tx1"/>
                </a:solidFill>
              </a:defRPr>
            </a:lvl1pPr>
          </a:lstStyle>
          <a:p>
            <a:pPr lvl="0"/>
            <a:r>
              <a:rPr lang="sv-SE"/>
              <a:t>Klicka här för att ändra format på bakgrundstexten</a:t>
            </a:r>
          </a:p>
        </p:txBody>
      </p:sp>
    </p:spTree>
    <p:extLst>
      <p:ext uri="{BB962C8B-B14F-4D97-AF65-F5344CB8AC3E}">
        <p14:creationId xmlns:p14="http://schemas.microsoft.com/office/powerpoint/2010/main" val="26637361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guide id="8" orient="horz" pos="527">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ubrik och två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2025-12-08</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1" name="Platshållare för bild 10">
            <a:extLst>
              <a:ext uri="{FF2B5EF4-FFF2-40B4-BE49-F238E27FC236}">
                <a16:creationId xmlns:a16="http://schemas.microsoft.com/office/drawing/2014/main" id="{49E648CF-56EA-9980-F69D-2AC8D23AEE07}"/>
              </a:ext>
            </a:extLst>
          </p:cNvPr>
          <p:cNvSpPr>
            <a:spLocks noGrp="1"/>
          </p:cNvSpPr>
          <p:nvPr>
            <p:ph type="pic" sz="quarter" idx="17"/>
          </p:nvPr>
        </p:nvSpPr>
        <p:spPr>
          <a:xfrm>
            <a:off x="6089650" y="2035175"/>
            <a:ext cx="4559300" cy="2973266"/>
          </a:xfrm>
        </p:spPr>
        <p:txBody>
          <a:bodyPr/>
          <a:lstStyle/>
          <a:p>
            <a:r>
              <a:rPr lang="sv-SE"/>
              <a:t>Klicka på ikonen för att lägga till en bild</a:t>
            </a:r>
            <a:endParaRPr lang="en-GB"/>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8" y="2024063"/>
            <a:ext cx="4572000" cy="2989262"/>
          </a:xfrm>
        </p:spPr>
        <p:txBody>
          <a:bodyPr/>
          <a:lstStyle/>
          <a:p>
            <a:r>
              <a:rPr lang="sv-SE"/>
              <a:t>Klicka på ikonen för att lägga till en bild</a:t>
            </a:r>
            <a:endParaRPr lang="en-GB"/>
          </a:p>
        </p:txBody>
      </p:sp>
      <p:sp>
        <p:nvSpPr>
          <p:cNvPr id="15" name="Platshållare för text 14">
            <a:extLst>
              <a:ext uri="{FF2B5EF4-FFF2-40B4-BE49-F238E27FC236}">
                <a16:creationId xmlns:a16="http://schemas.microsoft.com/office/drawing/2014/main" id="{7EA82616-DB96-A57E-04F3-E904D69359DD}"/>
              </a:ext>
            </a:extLst>
          </p:cNvPr>
          <p:cNvSpPr>
            <a:spLocks noGrp="1"/>
          </p:cNvSpPr>
          <p:nvPr>
            <p:ph type="body" sz="quarter" idx="19"/>
          </p:nvPr>
        </p:nvSpPr>
        <p:spPr>
          <a:xfrm>
            <a:off x="947738" y="5192713"/>
            <a:ext cx="4572000"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16" name="Platshållare för text 14">
            <a:extLst>
              <a:ext uri="{FF2B5EF4-FFF2-40B4-BE49-F238E27FC236}">
                <a16:creationId xmlns:a16="http://schemas.microsoft.com/office/drawing/2014/main" id="{09876A58-6661-933D-30BB-FCB61348535C}"/>
              </a:ext>
            </a:extLst>
          </p:cNvPr>
          <p:cNvSpPr>
            <a:spLocks noGrp="1"/>
          </p:cNvSpPr>
          <p:nvPr>
            <p:ph type="body" sz="quarter" idx="20"/>
          </p:nvPr>
        </p:nvSpPr>
        <p:spPr>
          <a:xfrm>
            <a:off x="6089081" y="5192713"/>
            <a:ext cx="4572000"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172752210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ubrik och 2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2025-12-08</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1" name="Platshållare för bild 10">
            <a:extLst>
              <a:ext uri="{FF2B5EF4-FFF2-40B4-BE49-F238E27FC236}">
                <a16:creationId xmlns:a16="http://schemas.microsoft.com/office/drawing/2014/main" id="{49E648CF-56EA-9980-F69D-2AC8D23AEE07}"/>
              </a:ext>
            </a:extLst>
          </p:cNvPr>
          <p:cNvSpPr>
            <a:spLocks noGrp="1"/>
          </p:cNvSpPr>
          <p:nvPr>
            <p:ph type="pic" sz="quarter" idx="17"/>
          </p:nvPr>
        </p:nvSpPr>
        <p:spPr>
          <a:xfrm>
            <a:off x="6089650" y="2035175"/>
            <a:ext cx="4559300" cy="3753150"/>
          </a:xfrm>
        </p:spPr>
        <p:txBody>
          <a:bodyPr/>
          <a:lstStyle/>
          <a:p>
            <a:r>
              <a:rPr lang="sv-SE"/>
              <a:t>Klicka på ikonen för att lägga till en bild</a:t>
            </a:r>
            <a:endParaRPr lang="en-GB"/>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8" y="2024063"/>
            <a:ext cx="4572000" cy="3764262"/>
          </a:xfrm>
        </p:spPr>
        <p:txBody>
          <a:bodyPr/>
          <a:lstStyle/>
          <a:p>
            <a:r>
              <a:rPr lang="sv-SE"/>
              <a:t>Klicka på ikonen för att lägga till en bild</a:t>
            </a:r>
            <a:endParaRPr lang="en-GB"/>
          </a:p>
        </p:txBody>
      </p:sp>
    </p:spTree>
    <p:extLst>
      <p:ext uri="{BB962C8B-B14F-4D97-AF65-F5344CB8AC3E}">
        <p14:creationId xmlns:p14="http://schemas.microsoft.com/office/powerpoint/2010/main" val="213180111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ubrik och 3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2025-12-08</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9" y="2024063"/>
            <a:ext cx="2822004" cy="3764262"/>
          </a:xfrm>
        </p:spPr>
        <p:txBody>
          <a:bodyPr/>
          <a:lstStyle/>
          <a:p>
            <a:r>
              <a:rPr lang="sv-SE"/>
              <a:t>Klicka på ikonen för att lägga till en bild</a:t>
            </a:r>
            <a:endParaRPr lang="en-GB"/>
          </a:p>
        </p:txBody>
      </p:sp>
      <p:sp>
        <p:nvSpPr>
          <p:cNvPr id="9" name="Platshållare för bild 12">
            <a:extLst>
              <a:ext uri="{FF2B5EF4-FFF2-40B4-BE49-F238E27FC236}">
                <a16:creationId xmlns:a16="http://schemas.microsoft.com/office/drawing/2014/main" id="{A1B32E41-89F9-9ED1-454D-E09D343B8235}"/>
              </a:ext>
            </a:extLst>
          </p:cNvPr>
          <p:cNvSpPr>
            <a:spLocks noGrp="1"/>
          </p:cNvSpPr>
          <p:nvPr>
            <p:ph type="pic" sz="quarter" idx="19"/>
          </p:nvPr>
        </p:nvSpPr>
        <p:spPr>
          <a:xfrm>
            <a:off x="4096380" y="2024063"/>
            <a:ext cx="2822004" cy="3764262"/>
          </a:xfrm>
        </p:spPr>
        <p:txBody>
          <a:bodyPr/>
          <a:lstStyle/>
          <a:p>
            <a:r>
              <a:rPr lang="sv-SE"/>
              <a:t>Klicka på ikonen för att lägga till en bild</a:t>
            </a:r>
            <a:endParaRPr lang="en-GB"/>
          </a:p>
        </p:txBody>
      </p:sp>
      <p:sp>
        <p:nvSpPr>
          <p:cNvPr id="10" name="Platshållare för bild 12">
            <a:extLst>
              <a:ext uri="{FF2B5EF4-FFF2-40B4-BE49-F238E27FC236}">
                <a16:creationId xmlns:a16="http://schemas.microsoft.com/office/drawing/2014/main" id="{BC3C8CFC-2399-786C-A053-51FD97723AC6}"/>
              </a:ext>
            </a:extLst>
          </p:cNvPr>
          <p:cNvSpPr>
            <a:spLocks noGrp="1"/>
          </p:cNvSpPr>
          <p:nvPr>
            <p:ph type="pic" sz="quarter" idx="20"/>
          </p:nvPr>
        </p:nvSpPr>
        <p:spPr>
          <a:xfrm>
            <a:off x="7245021" y="2024063"/>
            <a:ext cx="2822004" cy="3764262"/>
          </a:xfrm>
        </p:spPr>
        <p:txBody>
          <a:bodyPr/>
          <a:lstStyle/>
          <a:p>
            <a:r>
              <a:rPr lang="sv-SE"/>
              <a:t>Klicka på ikonen för att lägga till en bild</a:t>
            </a:r>
            <a:endParaRPr lang="en-GB"/>
          </a:p>
        </p:txBody>
      </p:sp>
    </p:spTree>
    <p:extLst>
      <p:ext uri="{BB962C8B-B14F-4D97-AF65-F5344CB8AC3E}">
        <p14:creationId xmlns:p14="http://schemas.microsoft.com/office/powerpoint/2010/main" val="98802115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EDEDED"/>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09A81581-C5EB-CCB3-0B2C-C4573813B28E}"/>
              </a:ext>
            </a:extLst>
          </p:cNvPr>
          <p:cNvSpPr>
            <a:spLocks noGrp="1"/>
          </p:cNvSpPr>
          <p:nvPr>
            <p:ph type="title"/>
          </p:nvPr>
        </p:nvSpPr>
        <p:spPr>
          <a:xfrm>
            <a:off x="600075" y="1169520"/>
            <a:ext cx="10990263" cy="568412"/>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79CF6E4A-7E25-7C38-5E61-0F057A6F15F8}"/>
              </a:ext>
            </a:extLst>
          </p:cNvPr>
          <p:cNvSpPr>
            <a:spLocks noGrp="1"/>
          </p:cNvSpPr>
          <p:nvPr>
            <p:ph type="body" idx="1"/>
          </p:nvPr>
        </p:nvSpPr>
        <p:spPr>
          <a:xfrm>
            <a:off x="600075" y="1795850"/>
            <a:ext cx="10990263" cy="4530302"/>
          </a:xfrm>
          <a:prstGeom prst="rect">
            <a:avLst/>
          </a:prstGeom>
        </p:spPr>
        <p:txBody>
          <a:bodyPr vert="horz" lIns="91440" tIns="45720" rIns="91440" bIns="4572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B02802BE-5037-20C2-C69A-3687142E17FF}"/>
              </a:ext>
            </a:extLst>
          </p:cNvPr>
          <p:cNvSpPr>
            <a:spLocks noGrp="1"/>
          </p:cNvSpPr>
          <p:nvPr>
            <p:ph type="dt" sz="half" idx="2"/>
          </p:nvPr>
        </p:nvSpPr>
        <p:spPr>
          <a:xfrm>
            <a:off x="600075" y="6473327"/>
            <a:ext cx="2743200" cy="94775"/>
          </a:xfrm>
          <a:prstGeom prst="rect">
            <a:avLst/>
          </a:prstGeom>
        </p:spPr>
        <p:txBody>
          <a:bodyPr vert="horz" lIns="91440" tIns="45720" rIns="91440" bIns="45720" rtlCol="0" anchor="ctr"/>
          <a:lstStyle>
            <a:lvl1pPr algn="l">
              <a:defRPr sz="700" baseline="0">
                <a:solidFill>
                  <a:schemeClr val="accent2"/>
                </a:solidFill>
                <a:latin typeface="Arial" panose="020B0604020202020204" pitchFamily="34" charset="0"/>
              </a:defRPr>
            </a:lvl1pPr>
          </a:lstStyle>
          <a:p>
            <a:fld id="{888E4D63-BE2C-4D4B-BBD2-256262659A9F}" type="datetime1">
              <a:rPr lang="sv-SE" smtClean="0"/>
              <a:pPr/>
              <a:t>2025-12-08</a:t>
            </a:fld>
            <a:endParaRPr lang="sv-SE" dirty="0"/>
          </a:p>
        </p:txBody>
      </p:sp>
      <p:sp>
        <p:nvSpPr>
          <p:cNvPr id="5" name="Platshållare för sidfot 4">
            <a:extLst>
              <a:ext uri="{FF2B5EF4-FFF2-40B4-BE49-F238E27FC236}">
                <a16:creationId xmlns:a16="http://schemas.microsoft.com/office/drawing/2014/main" id="{8EB4FE33-ACB2-4359-61CD-3E894F726E20}"/>
              </a:ext>
            </a:extLst>
          </p:cNvPr>
          <p:cNvSpPr>
            <a:spLocks noGrp="1"/>
          </p:cNvSpPr>
          <p:nvPr>
            <p:ph type="ftr" sz="quarter" idx="3"/>
          </p:nvPr>
        </p:nvSpPr>
        <p:spPr>
          <a:xfrm>
            <a:off x="4037805" y="6470364"/>
            <a:ext cx="4114800" cy="97738"/>
          </a:xfrm>
          <a:prstGeom prst="rect">
            <a:avLst/>
          </a:prstGeom>
        </p:spPr>
        <p:txBody>
          <a:bodyPr vert="horz" lIns="91440" tIns="45720" rIns="91440" bIns="45720" rtlCol="0" anchor="ctr"/>
          <a:lstStyle>
            <a:lvl1pPr algn="ctr">
              <a:defRPr sz="700" baseline="0">
                <a:solidFill>
                  <a:schemeClr val="accent2"/>
                </a:solidFill>
                <a:latin typeface="Arial" panose="020B0604020202020204" pitchFamily="34" charset="0"/>
              </a:defRPr>
            </a:lvl1pPr>
          </a:lstStyle>
          <a:p>
            <a:r>
              <a:rPr lang="sv-SE" dirty="0"/>
              <a:t>Presentation </a:t>
            </a:r>
            <a:r>
              <a:rPr lang="sv-SE" dirty="0" err="1"/>
              <a:t>footer</a:t>
            </a:r>
            <a:endParaRPr lang="sv-SE" dirty="0"/>
          </a:p>
        </p:txBody>
      </p:sp>
      <p:sp>
        <p:nvSpPr>
          <p:cNvPr id="6" name="Platshållare för bildnummer 5">
            <a:extLst>
              <a:ext uri="{FF2B5EF4-FFF2-40B4-BE49-F238E27FC236}">
                <a16:creationId xmlns:a16="http://schemas.microsoft.com/office/drawing/2014/main" id="{5847F348-31E2-5BEB-84BB-B45A40BF191E}"/>
              </a:ext>
            </a:extLst>
          </p:cNvPr>
          <p:cNvSpPr>
            <a:spLocks noGrp="1"/>
          </p:cNvSpPr>
          <p:nvPr>
            <p:ph type="sldNum" sz="quarter" idx="4"/>
          </p:nvPr>
        </p:nvSpPr>
        <p:spPr>
          <a:xfrm>
            <a:off x="8848725" y="6473328"/>
            <a:ext cx="2743200" cy="94775"/>
          </a:xfrm>
          <a:prstGeom prst="rect">
            <a:avLst/>
          </a:prstGeom>
        </p:spPr>
        <p:txBody>
          <a:bodyPr vert="horz" lIns="91440" tIns="45720" rIns="91440" bIns="45720" rtlCol="0" anchor="ctr"/>
          <a:lstStyle>
            <a:lvl1pPr algn="r">
              <a:defRPr sz="700" baseline="0">
                <a:solidFill>
                  <a:schemeClr val="accent2"/>
                </a:solidFill>
                <a:latin typeface="Arial" panose="020B0604020202020204" pitchFamily="34" charset="0"/>
              </a:defRPr>
            </a:lvl1pPr>
          </a:lstStyle>
          <a:p>
            <a:fld id="{B716C8F4-20CD-364A-8A8E-DE130115B178}" type="slidenum">
              <a:rPr lang="sv-SE" smtClean="0"/>
              <a:pPr/>
              <a:t>‹#›</a:t>
            </a:fld>
            <a:endParaRPr lang="sv-SE" dirty="0"/>
          </a:p>
        </p:txBody>
      </p:sp>
      <p:pic>
        <p:nvPicPr>
          <p:cNvPr id="9" name="Bildobjekt 8">
            <a:extLst>
              <a:ext uri="{FF2B5EF4-FFF2-40B4-BE49-F238E27FC236}">
                <a16:creationId xmlns:a16="http://schemas.microsoft.com/office/drawing/2014/main" id="{BA73C57C-1F53-4877-833E-AB6E383E835E}"/>
              </a:ext>
            </a:extLst>
          </p:cNvPr>
          <p:cNvPicPr>
            <a:picLocks noChangeAspect="1"/>
          </p:cNvPicPr>
          <p:nvPr userDrawn="1"/>
        </p:nvPicPr>
        <p:blipFill>
          <a:blip r:embed="rId15" cstate="hqprint">
            <a:extLst>
              <a:ext uri="{28A0092B-C50C-407E-A947-70E740481C1C}">
                <a14:useLocalDpi xmlns:a14="http://schemas.microsoft.com/office/drawing/2010/main"/>
              </a:ext>
            </a:extLst>
          </a:blip>
          <a:stretch>
            <a:fillRect/>
          </a:stretch>
        </p:blipFill>
        <p:spPr>
          <a:xfrm>
            <a:off x="8491539" y="4786707"/>
            <a:ext cx="3875202" cy="2739595"/>
          </a:xfrm>
          <a:prstGeom prst="rect">
            <a:avLst/>
          </a:prstGeom>
        </p:spPr>
      </p:pic>
    </p:spTree>
    <p:extLst>
      <p:ext uri="{BB962C8B-B14F-4D97-AF65-F5344CB8AC3E}">
        <p14:creationId xmlns:p14="http://schemas.microsoft.com/office/powerpoint/2010/main" val="2342682161"/>
      </p:ext>
    </p:extLst>
  </p:cSld>
  <p:clrMap bg1="lt1" tx1="dk1" bg2="lt2" tx2="dk2" accent1="accent1" accent2="accent2" accent3="accent3" accent4="accent4" accent5="accent5" accent6="accent6" hlink="hlink" folHlink="folHlink"/>
  <p:sldLayoutIdLst>
    <p:sldLayoutId id="2147483666"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 id="2147483699" r:id="rId12"/>
    <p:sldLayoutId id="2147483700" r:id="rId13"/>
  </p:sldLayoutIdLst>
  <p:txStyles>
    <p:titleStyle>
      <a:lvl1pPr algn="l" defTabSz="914400" rtl="0" eaLnBrk="1" latinLnBrk="0" hangingPunct="1">
        <a:lnSpc>
          <a:spcPts val="3840"/>
        </a:lnSpc>
        <a:spcBef>
          <a:spcPct val="0"/>
        </a:spcBef>
        <a:buNone/>
        <a:defRPr sz="3200" kern="1200" baseline="0">
          <a:solidFill>
            <a:schemeClr val="tx1"/>
          </a:solidFill>
          <a:latin typeface="Arial" panose="020B0604020202020204" pitchFamily="34" charset="0"/>
          <a:ea typeface="+mj-ea"/>
          <a:cs typeface="+mj-cs"/>
        </a:defRPr>
      </a:lvl1pPr>
    </p:titleStyle>
    <p:bodyStyle>
      <a:lvl1pPr marL="228600" indent="-228600" algn="l" defTabSz="914400" rtl="0" eaLnBrk="1" latinLnBrk="0" hangingPunct="1">
        <a:lnSpc>
          <a:spcPts val="2120"/>
        </a:lnSpc>
        <a:spcBef>
          <a:spcPts val="300"/>
        </a:spcBef>
        <a:buFont typeface="Arial" panose="020B0604020202020204" pitchFamily="34" charset="0"/>
        <a:buChar char="•"/>
        <a:defRPr sz="1600" kern="1200" baseline="0">
          <a:solidFill>
            <a:schemeClr val="tx1">
              <a:lumMod val="65000"/>
              <a:lumOff val="35000"/>
            </a:schemeClr>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baseline="0">
          <a:solidFill>
            <a:schemeClr val="tx1">
              <a:lumMod val="65000"/>
              <a:lumOff val="35000"/>
            </a:schemeClr>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baseline="0">
          <a:solidFill>
            <a:schemeClr val="tx1">
              <a:lumMod val="65000"/>
              <a:lumOff val="35000"/>
            </a:schemeClr>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00" kern="1200" baseline="0">
          <a:solidFill>
            <a:schemeClr val="tx1">
              <a:lumMod val="65000"/>
              <a:lumOff val="35000"/>
            </a:schemeClr>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00" kern="1200" baseline="0">
          <a:solidFill>
            <a:schemeClr val="tx1">
              <a:lumMod val="65000"/>
              <a:lumOff val="35000"/>
            </a:schemeClr>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9392F357-1F0D-4018-94E4-21A8ECB99C9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ACD229E6-923C-43A4-923A-1E56F73A3F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8F0D1C2B-95C8-4712-BA15-6BCACC2541C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B0AF35C-0F45-47F5-8AC9-CDAB68629FA6}" type="datetimeFigureOut">
              <a:rPr lang="sv-SE" smtClean="0"/>
              <a:t>2025-12-08</a:t>
            </a:fld>
            <a:endParaRPr lang="sv-SE"/>
          </a:p>
        </p:txBody>
      </p:sp>
      <p:sp>
        <p:nvSpPr>
          <p:cNvPr id="5" name="Platshållare för sidfot 4">
            <a:extLst>
              <a:ext uri="{FF2B5EF4-FFF2-40B4-BE49-F238E27FC236}">
                <a16:creationId xmlns:a16="http://schemas.microsoft.com/office/drawing/2014/main" id="{B9B02CD8-BC3B-42BB-8708-0604213E6F7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C58ACF8B-742A-4ED1-85DE-7FD124C85A1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02CD57-D6DA-4099-847E-5D4203ED9411}" type="slidenum">
              <a:rPr lang="sv-SE" smtClean="0"/>
              <a:t>‹#›</a:t>
            </a:fld>
            <a:endParaRPr lang="sv-SE"/>
          </a:p>
        </p:txBody>
      </p:sp>
    </p:spTree>
    <p:extLst>
      <p:ext uri="{BB962C8B-B14F-4D97-AF65-F5344CB8AC3E}">
        <p14:creationId xmlns:p14="http://schemas.microsoft.com/office/powerpoint/2010/main" val="4134816575"/>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bioresurs.uu.se/"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8" Type="http://schemas.openxmlformats.org/officeDocument/2006/relationships/image" Target="../media/image25.svg"/><Relationship Id="rId13" Type="http://schemas.openxmlformats.org/officeDocument/2006/relationships/image" Target="../media/image30.png"/><Relationship Id="rId18" Type="http://schemas.openxmlformats.org/officeDocument/2006/relationships/image" Target="NULL"/><Relationship Id="rId3" Type="http://schemas.openxmlformats.org/officeDocument/2006/relationships/image" Target="../media/image20.png"/><Relationship Id="rId7" Type="http://schemas.openxmlformats.org/officeDocument/2006/relationships/image" Target="../media/image24.png"/><Relationship Id="rId12" Type="http://schemas.openxmlformats.org/officeDocument/2006/relationships/image" Target="../media/image29.svg"/><Relationship Id="rId17" Type="http://schemas.openxmlformats.org/officeDocument/2006/relationships/customXml" Target="../ink/ink1.xml"/><Relationship Id="rId2" Type="http://schemas.openxmlformats.org/officeDocument/2006/relationships/notesSlide" Target="../notesSlides/notesSlide11.xml"/><Relationship Id="rId16" Type="http://schemas.openxmlformats.org/officeDocument/2006/relationships/image" Target="../media/image33.svg"/><Relationship Id="rId20" Type="http://schemas.openxmlformats.org/officeDocument/2006/relationships/image" Target="NULL"/><Relationship Id="rId1" Type="http://schemas.openxmlformats.org/officeDocument/2006/relationships/slideLayout" Target="../slideLayouts/slideLayout7.xml"/><Relationship Id="rId6" Type="http://schemas.openxmlformats.org/officeDocument/2006/relationships/image" Target="../media/image23.svg"/><Relationship Id="rId11" Type="http://schemas.openxmlformats.org/officeDocument/2006/relationships/image" Target="../media/image28.png"/><Relationship Id="rId5" Type="http://schemas.openxmlformats.org/officeDocument/2006/relationships/image" Target="../media/image22.png"/><Relationship Id="rId15" Type="http://schemas.openxmlformats.org/officeDocument/2006/relationships/image" Target="../media/image32.png"/><Relationship Id="rId10" Type="http://schemas.openxmlformats.org/officeDocument/2006/relationships/image" Target="../media/image27.svg"/><Relationship Id="rId19" Type="http://schemas.openxmlformats.org/officeDocument/2006/relationships/customXml" Target="../ink/ink2.xml"/><Relationship Id="rId4" Type="http://schemas.openxmlformats.org/officeDocument/2006/relationships/image" Target="../media/image21.svg"/><Relationship Id="rId9" Type="http://schemas.openxmlformats.org/officeDocument/2006/relationships/image" Target="../media/image26.png"/><Relationship Id="rId14" Type="http://schemas.openxmlformats.org/officeDocument/2006/relationships/image" Target="../media/image31.svg"/></Relationships>
</file>

<file path=ppt/slides/_rels/slide12.xml.rels><?xml version="1.0" encoding="UTF-8" standalone="yes"?>
<Relationships xmlns="http://schemas.openxmlformats.org/package/2006/relationships"><Relationship Id="rId8" Type="http://schemas.openxmlformats.org/officeDocument/2006/relationships/image" Target="../media/image25.svg"/><Relationship Id="rId13" Type="http://schemas.openxmlformats.org/officeDocument/2006/relationships/image" Target="../media/image30.png"/><Relationship Id="rId18" Type="http://schemas.openxmlformats.org/officeDocument/2006/relationships/image" Target="NULL"/><Relationship Id="rId3" Type="http://schemas.openxmlformats.org/officeDocument/2006/relationships/image" Target="../media/image20.png"/><Relationship Id="rId7" Type="http://schemas.openxmlformats.org/officeDocument/2006/relationships/image" Target="../media/image24.png"/><Relationship Id="rId12" Type="http://schemas.openxmlformats.org/officeDocument/2006/relationships/image" Target="../media/image29.svg"/><Relationship Id="rId17" Type="http://schemas.openxmlformats.org/officeDocument/2006/relationships/customXml" Target="../ink/ink3.xml"/><Relationship Id="rId2" Type="http://schemas.openxmlformats.org/officeDocument/2006/relationships/notesSlide" Target="../notesSlides/notesSlide12.xml"/><Relationship Id="rId16" Type="http://schemas.openxmlformats.org/officeDocument/2006/relationships/image" Target="../media/image33.svg"/><Relationship Id="rId20" Type="http://schemas.openxmlformats.org/officeDocument/2006/relationships/image" Target="NULL"/><Relationship Id="rId1" Type="http://schemas.openxmlformats.org/officeDocument/2006/relationships/slideLayout" Target="../slideLayouts/slideLayout7.xml"/><Relationship Id="rId6" Type="http://schemas.openxmlformats.org/officeDocument/2006/relationships/image" Target="../media/image23.svg"/><Relationship Id="rId11" Type="http://schemas.openxmlformats.org/officeDocument/2006/relationships/image" Target="../media/image28.png"/><Relationship Id="rId5" Type="http://schemas.openxmlformats.org/officeDocument/2006/relationships/image" Target="../media/image22.png"/><Relationship Id="rId15" Type="http://schemas.openxmlformats.org/officeDocument/2006/relationships/image" Target="../media/image32.png"/><Relationship Id="rId10" Type="http://schemas.openxmlformats.org/officeDocument/2006/relationships/image" Target="../media/image27.svg"/><Relationship Id="rId19" Type="http://schemas.openxmlformats.org/officeDocument/2006/relationships/customXml" Target="../ink/ink4.xml"/><Relationship Id="rId4" Type="http://schemas.openxmlformats.org/officeDocument/2006/relationships/image" Target="../media/image21.svg"/><Relationship Id="rId9" Type="http://schemas.openxmlformats.org/officeDocument/2006/relationships/image" Target="../media/image26.png"/><Relationship Id="rId14" Type="http://schemas.openxmlformats.org/officeDocument/2006/relationships/image" Target="../media/image31.svg"/></Relationships>
</file>

<file path=ppt/slides/_rels/slide13.xml.rels><?xml version="1.0" encoding="UTF-8" standalone="yes"?>
<Relationships xmlns="http://schemas.openxmlformats.org/package/2006/relationships"><Relationship Id="rId3" Type="http://schemas.openxmlformats.org/officeDocument/2006/relationships/image" Target="../media/image34.jpeg"/><Relationship Id="rId7" Type="http://schemas.openxmlformats.org/officeDocument/2006/relationships/image" Target="../media/image38.jpe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37.jpg"/><Relationship Id="rId5" Type="http://schemas.openxmlformats.org/officeDocument/2006/relationships/image" Target="../media/image36.jpg"/><Relationship Id="rId4" Type="http://schemas.openxmlformats.org/officeDocument/2006/relationships/image" Target="../media/image35.jpeg"/></Relationships>
</file>

<file path=ppt/slides/_rels/slide1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5.jpeg"/><Relationship Id="rId7" Type="http://schemas.openxmlformats.org/officeDocument/2006/relationships/image" Target="../media/image49.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48.jpeg"/><Relationship Id="rId5" Type="http://schemas.openxmlformats.org/officeDocument/2006/relationships/image" Target="../media/image47.jpeg"/><Relationship Id="rId4" Type="http://schemas.openxmlformats.org/officeDocument/2006/relationships/image" Target="../media/image46.jpeg"/></Relationships>
</file>

<file path=ppt/slides/_rels/slide2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2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55.jpg"/><Relationship Id="rId7" Type="http://schemas.openxmlformats.org/officeDocument/2006/relationships/image" Target="../media/image59.jpeg"/><Relationship Id="rId2" Type="http://schemas.openxmlformats.org/officeDocument/2006/relationships/notesSlide" Target="../notesSlides/notesSlide25.xml"/><Relationship Id="rId1" Type="http://schemas.openxmlformats.org/officeDocument/2006/relationships/slideLayout" Target="../slideLayouts/slideLayout13.xml"/><Relationship Id="rId6" Type="http://schemas.openxmlformats.org/officeDocument/2006/relationships/image" Target="../media/image58.jpeg"/><Relationship Id="rId5" Type="http://schemas.openxmlformats.org/officeDocument/2006/relationships/image" Target="../media/image57.jpeg"/><Relationship Id="rId4" Type="http://schemas.openxmlformats.org/officeDocument/2006/relationships/image" Target="../media/image56.jpeg"/></Relationships>
</file>

<file path=ppt/slides/_rels/slide26.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26.xml"/><Relationship Id="rId1" Type="http://schemas.openxmlformats.org/officeDocument/2006/relationships/slideLayout" Target="../slideLayouts/slideLayout12.xml"/><Relationship Id="rId5" Type="http://schemas.openxmlformats.org/officeDocument/2006/relationships/image" Target="../media/image63.png"/><Relationship Id="rId4" Type="http://schemas.openxmlformats.org/officeDocument/2006/relationships/image" Target="../media/image62.jpeg"/></Relationships>
</file>

<file path=ppt/slides/_rels/slide27.xml.rels><?xml version="1.0" encoding="UTF-8" standalone="yes"?>
<Relationships xmlns="http://schemas.openxmlformats.org/package/2006/relationships"><Relationship Id="rId8" Type="http://schemas.openxmlformats.org/officeDocument/2006/relationships/image" Target="../media/image69.jpg"/><Relationship Id="rId13" Type="http://schemas.openxmlformats.org/officeDocument/2006/relationships/image" Target="../media/image74.jpg"/><Relationship Id="rId3" Type="http://schemas.openxmlformats.org/officeDocument/2006/relationships/image" Target="../media/image64.jpg"/><Relationship Id="rId7" Type="http://schemas.openxmlformats.org/officeDocument/2006/relationships/image" Target="../media/image68.jpg"/><Relationship Id="rId12" Type="http://schemas.openxmlformats.org/officeDocument/2006/relationships/image" Target="../media/image73.jpg"/><Relationship Id="rId2" Type="http://schemas.openxmlformats.org/officeDocument/2006/relationships/notesSlide" Target="../notesSlides/notesSlide27.xml"/><Relationship Id="rId1" Type="http://schemas.openxmlformats.org/officeDocument/2006/relationships/slideLayout" Target="../slideLayouts/slideLayout12.xml"/><Relationship Id="rId6" Type="http://schemas.openxmlformats.org/officeDocument/2006/relationships/image" Target="../media/image67.jpg"/><Relationship Id="rId11" Type="http://schemas.openxmlformats.org/officeDocument/2006/relationships/image" Target="../media/image72.jpg"/><Relationship Id="rId5" Type="http://schemas.openxmlformats.org/officeDocument/2006/relationships/image" Target="../media/image66.jpg"/><Relationship Id="rId15" Type="http://schemas.openxmlformats.org/officeDocument/2006/relationships/image" Target="../media/image76.jpg"/><Relationship Id="rId10" Type="http://schemas.openxmlformats.org/officeDocument/2006/relationships/image" Target="../media/image71.jpg"/><Relationship Id="rId4" Type="http://schemas.openxmlformats.org/officeDocument/2006/relationships/image" Target="../media/image65.jpg"/><Relationship Id="rId9" Type="http://schemas.openxmlformats.org/officeDocument/2006/relationships/image" Target="../media/image70.jpg"/><Relationship Id="rId14" Type="http://schemas.openxmlformats.org/officeDocument/2006/relationships/image" Target="../media/image75.jpg"/></Relationships>
</file>

<file path=ppt/slides/_rels/slide28.xml.rels><?xml version="1.0" encoding="UTF-8" standalone="yes"?>
<Relationships xmlns="http://schemas.openxmlformats.org/package/2006/relationships"><Relationship Id="rId3" Type="http://schemas.openxmlformats.org/officeDocument/2006/relationships/image" Target="../media/image77.jpg"/><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55.jpg"/><Relationship Id="rId7" Type="http://schemas.openxmlformats.org/officeDocument/2006/relationships/image" Target="../media/image79.jpeg"/><Relationship Id="rId2" Type="http://schemas.openxmlformats.org/officeDocument/2006/relationships/notesSlide" Target="../notesSlides/notesSlide29.xml"/><Relationship Id="rId1" Type="http://schemas.openxmlformats.org/officeDocument/2006/relationships/slideLayout" Target="../slideLayouts/slideLayout13.xml"/><Relationship Id="rId6" Type="http://schemas.openxmlformats.org/officeDocument/2006/relationships/image" Target="../media/image58.jpeg"/><Relationship Id="rId5" Type="http://schemas.openxmlformats.org/officeDocument/2006/relationships/image" Target="../media/image78.jpeg"/><Relationship Id="rId4" Type="http://schemas.openxmlformats.org/officeDocument/2006/relationships/image" Target="../media/image56.jpe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30.xml"/><Relationship Id="rId1" Type="http://schemas.openxmlformats.org/officeDocument/2006/relationships/slideLayout" Target="../slideLayouts/slideLayout12.xml"/><Relationship Id="rId6" Type="http://schemas.openxmlformats.org/officeDocument/2006/relationships/image" Target="../media/image82.svg"/><Relationship Id="rId5" Type="http://schemas.openxmlformats.org/officeDocument/2006/relationships/image" Target="../media/image81.png"/><Relationship Id="rId4" Type="http://schemas.microsoft.com/office/2007/relationships/hdphoto" Target="../media/hdphoto1.wdp"/></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sv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sv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derrubrik 2">
            <a:extLst>
              <a:ext uri="{FF2B5EF4-FFF2-40B4-BE49-F238E27FC236}">
                <a16:creationId xmlns:a16="http://schemas.microsoft.com/office/drawing/2014/main" id="{DF124AE1-51B6-3A65-7304-E64D67C08D68}"/>
              </a:ext>
            </a:extLst>
          </p:cNvPr>
          <p:cNvSpPr>
            <a:spLocks noGrp="1"/>
          </p:cNvSpPr>
          <p:nvPr>
            <p:ph type="subTitle" idx="1"/>
          </p:nvPr>
        </p:nvSpPr>
        <p:spPr>
          <a:xfrm>
            <a:off x="2595717" y="4959482"/>
            <a:ext cx="7275870" cy="1441318"/>
          </a:xfrm>
        </p:spPr>
        <p:txBody>
          <a:bodyPr>
            <a:normAutofit/>
          </a:bodyPr>
          <a:lstStyle/>
          <a:p>
            <a:r>
              <a:rPr lang="sv-SE" sz="1600" dirty="0">
                <a:solidFill>
                  <a:srgbClr val="000000"/>
                </a:solidFill>
                <a:latin typeface="+mn-lt"/>
                <a:ea typeface="Times New Roman" panose="02020603050405020304" pitchFamily="18" charset="0"/>
                <a:cs typeface="Calibri" panose="020F0502020204030204" pitchFamily="34" charset="0"/>
              </a:rPr>
              <a:t>Undervisnings­materialet har tagits fram av Nationellt resurscentrum för biologiundervisning (2025) i samarbete med Sara Göransson, fil. dr., Clara Göransson, </a:t>
            </a:r>
            <a:r>
              <a:rPr lang="sv-SE" sz="1600" dirty="0">
                <a:solidFill>
                  <a:srgbClr val="000000"/>
                </a:solidFill>
                <a:latin typeface="+mn-lt"/>
              </a:rPr>
              <a:t>beteendevetare</a:t>
            </a:r>
            <a:r>
              <a:rPr lang="sv-SE" sz="1600" dirty="0">
                <a:solidFill>
                  <a:srgbClr val="000000"/>
                </a:solidFill>
                <a:latin typeface="+mn-lt"/>
                <a:ea typeface="Times New Roman" panose="02020603050405020304" pitchFamily="18" charset="0"/>
                <a:cs typeface="Calibri" panose="020F0502020204030204" pitchFamily="34" charset="0"/>
              </a:rPr>
              <a:t> och Siri Helle, leg. psykolog. </a:t>
            </a:r>
          </a:p>
          <a:p>
            <a:r>
              <a:rPr lang="sv-SE" sz="1600" dirty="0">
                <a:solidFill>
                  <a:srgbClr val="000000"/>
                </a:solidFill>
                <a:latin typeface="+mn-lt"/>
                <a:ea typeface="Times New Roman" panose="02020603050405020304" pitchFamily="18" charset="0"/>
                <a:cs typeface="Calibri" panose="020F0502020204030204" pitchFamily="34" charset="0"/>
              </a:rPr>
              <a:t>Allt material finns samlat på </a:t>
            </a:r>
            <a:r>
              <a:rPr lang="sv-SE" sz="1600" u="sng" dirty="0">
                <a:solidFill>
                  <a:srgbClr val="000000"/>
                </a:solidFill>
                <a:latin typeface="+mn-lt"/>
                <a:ea typeface="Times New Roman" panose="02020603050405020304" pitchFamily="18" charset="0"/>
                <a:cs typeface="Calibri" panose="020F0502020204030204" pitchFamily="34" charset="0"/>
                <a:hlinkClick r:id="rId3"/>
              </a:rPr>
              <a:t>www.bioresurs.uu.se</a:t>
            </a:r>
            <a:endParaRPr lang="sv-SE" sz="1600" dirty="0">
              <a:latin typeface="+mn-lt"/>
            </a:endParaRPr>
          </a:p>
        </p:txBody>
      </p:sp>
      <p:sp>
        <p:nvSpPr>
          <p:cNvPr id="4" name="Rubrik 4">
            <a:extLst>
              <a:ext uri="{FF2B5EF4-FFF2-40B4-BE49-F238E27FC236}">
                <a16:creationId xmlns:a16="http://schemas.microsoft.com/office/drawing/2014/main" id="{672E597E-E5AA-482B-ACB2-53AA6C676EEE}"/>
              </a:ext>
            </a:extLst>
          </p:cNvPr>
          <p:cNvSpPr txBox="1">
            <a:spLocks/>
          </p:cNvSpPr>
          <p:nvPr/>
        </p:nvSpPr>
        <p:spPr>
          <a:xfrm>
            <a:off x="1628501" y="2565232"/>
            <a:ext cx="9144000" cy="1727536"/>
          </a:xfrm>
          <a:prstGeom prst="rect">
            <a:avLst/>
          </a:prstGeom>
        </p:spPr>
        <p:txBody>
          <a:bodyPr vert="horz" lIns="91440" tIns="108000" rIns="91440" bIns="45720" rtlCol="0" anchor="ctr">
            <a:normAutofit/>
          </a:bodyPr>
          <a:lstStyle>
            <a:lvl1pPr algn="ctr" defTabSz="914400" rtl="0" eaLnBrk="1" latinLnBrk="0" hangingPunct="1">
              <a:lnSpc>
                <a:spcPts val="3840"/>
              </a:lnSpc>
              <a:spcBef>
                <a:spcPct val="0"/>
              </a:spcBef>
              <a:buNone/>
              <a:defRPr sz="4800" kern="1200" baseline="0">
                <a:solidFill>
                  <a:schemeClr val="bg1"/>
                </a:solidFill>
                <a:latin typeface="Arial" panose="020B0604020202020204" pitchFamily="34" charset="0"/>
                <a:ea typeface="+mj-ea"/>
                <a:cs typeface="+mj-cs"/>
              </a:defRPr>
            </a:lvl1pPr>
          </a:lstStyle>
          <a:p>
            <a:r>
              <a:rPr lang="sv-SE" dirty="0"/>
              <a:t>Undervisning för psykisk hälsa</a:t>
            </a:r>
            <a:br>
              <a:rPr lang="sv-SE" dirty="0"/>
            </a:br>
            <a:r>
              <a:rPr lang="sv-SE" sz="3600" dirty="0"/>
              <a:t>– med biologiska perspektiv</a:t>
            </a:r>
          </a:p>
        </p:txBody>
      </p:sp>
      <p:sp>
        <p:nvSpPr>
          <p:cNvPr id="7" name="Google Shape;94;p1">
            <a:extLst>
              <a:ext uri="{FF2B5EF4-FFF2-40B4-BE49-F238E27FC236}">
                <a16:creationId xmlns:a16="http://schemas.microsoft.com/office/drawing/2014/main" id="{5261320C-9349-4F9C-9885-8A14085EDB60}"/>
              </a:ext>
            </a:extLst>
          </p:cNvPr>
          <p:cNvSpPr/>
          <p:nvPr/>
        </p:nvSpPr>
        <p:spPr>
          <a:xfrm>
            <a:off x="646038" y="4374912"/>
            <a:ext cx="4035680" cy="1169140"/>
          </a:xfrm>
          <a:prstGeom prst="rect">
            <a:avLst/>
          </a:prstGeom>
          <a:noFill/>
          <a:ln>
            <a:noFill/>
          </a:ln>
        </p:spPr>
        <p:txBody>
          <a:bodyPr spcFirstLastPara="1" wrap="square" lIns="91425" tIns="45700" rIns="91425" bIns="45700" anchor="ctr" anchorCtr="0">
            <a:noAutofit/>
          </a:bodyPr>
          <a:lstStyle/>
          <a:p>
            <a:endParaRPr lang="sv-SE" baseline="30000" dirty="0">
              <a:solidFill>
                <a:schemeClr val="bg1"/>
              </a:solidFill>
              <a:latin typeface="Arial" panose="020B0604020202020204" pitchFamily="34" charset="0"/>
            </a:endParaRPr>
          </a:p>
        </p:txBody>
      </p:sp>
    </p:spTree>
    <p:extLst>
      <p:ext uri="{BB962C8B-B14F-4D97-AF65-F5344CB8AC3E}">
        <p14:creationId xmlns:p14="http://schemas.microsoft.com/office/powerpoint/2010/main" val="8052015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DA447FD-5B71-4A3F-995F-5EC73CA1C916}"/>
              </a:ext>
            </a:extLst>
          </p:cNvPr>
          <p:cNvSpPr>
            <a:spLocks noGrp="1"/>
          </p:cNvSpPr>
          <p:nvPr>
            <p:ph type="title"/>
          </p:nvPr>
        </p:nvSpPr>
        <p:spPr>
          <a:xfrm>
            <a:off x="947738" y="836613"/>
            <a:ext cx="10360622" cy="1311364"/>
          </a:xfrm>
        </p:spPr>
        <p:txBody>
          <a:bodyPr/>
          <a:lstStyle/>
          <a:p>
            <a:r>
              <a:rPr lang="sv-SE" dirty="0"/>
              <a:t>Återhämtning minskar risk för negativa effekter av stress</a:t>
            </a:r>
          </a:p>
        </p:txBody>
      </p:sp>
      <p:pic>
        <p:nvPicPr>
          <p:cNvPr id="8" name="Platshållare för bild 7">
            <a:extLst>
              <a:ext uri="{FF2B5EF4-FFF2-40B4-BE49-F238E27FC236}">
                <a16:creationId xmlns:a16="http://schemas.microsoft.com/office/drawing/2014/main" id="{3486F4E0-3987-4D6B-8353-D3DF2CD5D050}"/>
              </a:ext>
            </a:extLst>
          </p:cNvPr>
          <p:cNvPicPr>
            <a:picLocks noGrp="1" noChangeAspect="1"/>
          </p:cNvPicPr>
          <p:nvPr>
            <p:ph type="pic" sz="quarter" idx="17"/>
          </p:nvPr>
        </p:nvPicPr>
        <p:blipFill>
          <a:blip r:embed="rId3" cstate="email">
            <a:extLst>
              <a:ext uri="{28A0092B-C50C-407E-A947-70E740481C1C}">
                <a14:useLocalDpi xmlns:a14="http://schemas.microsoft.com/office/drawing/2010/main"/>
              </a:ext>
            </a:extLst>
          </a:blip>
          <a:srcRect/>
          <a:stretch>
            <a:fillRect/>
          </a:stretch>
        </p:blipFill>
        <p:spPr>
          <a:xfrm>
            <a:off x="948307" y="1620056"/>
            <a:ext cx="4559300" cy="2973266"/>
          </a:xfrm>
          <a:prstGeom prst="rect">
            <a:avLst/>
          </a:prstGeom>
        </p:spPr>
      </p:pic>
      <p:pic>
        <p:nvPicPr>
          <p:cNvPr id="7" name="Platshållare för bild 6">
            <a:extLst>
              <a:ext uri="{FF2B5EF4-FFF2-40B4-BE49-F238E27FC236}">
                <a16:creationId xmlns:a16="http://schemas.microsoft.com/office/drawing/2014/main" id="{5C4ECC4C-E502-416E-9C25-108305AE85EE}"/>
              </a:ext>
            </a:extLst>
          </p:cNvPr>
          <p:cNvPicPr>
            <a:picLocks noGrp="1" noChangeAspect="1"/>
          </p:cNvPicPr>
          <p:nvPr>
            <p:ph type="pic" sz="quarter" idx="18"/>
          </p:nvPr>
        </p:nvPicPr>
        <p:blipFill>
          <a:blip r:embed="rId4" cstate="email">
            <a:extLst>
              <a:ext uri="{28A0092B-C50C-407E-A947-70E740481C1C}">
                <a14:useLocalDpi xmlns:a14="http://schemas.microsoft.com/office/drawing/2010/main"/>
              </a:ext>
            </a:extLst>
          </a:blip>
          <a:srcRect/>
          <a:stretch>
            <a:fillRect/>
          </a:stretch>
        </p:blipFill>
        <p:spPr>
          <a:xfrm>
            <a:off x="6736360" y="1612058"/>
            <a:ext cx="4572000" cy="2989262"/>
          </a:xfrm>
          <a:prstGeom prst="rect">
            <a:avLst/>
          </a:prstGeom>
        </p:spPr>
      </p:pic>
      <p:sp>
        <p:nvSpPr>
          <p:cNvPr id="5" name="Platshållare för text 4">
            <a:extLst>
              <a:ext uri="{FF2B5EF4-FFF2-40B4-BE49-F238E27FC236}">
                <a16:creationId xmlns:a16="http://schemas.microsoft.com/office/drawing/2014/main" id="{EBD483CC-207F-49B7-92BF-51D61A9483C9}"/>
              </a:ext>
            </a:extLst>
          </p:cNvPr>
          <p:cNvSpPr>
            <a:spLocks noGrp="1"/>
          </p:cNvSpPr>
          <p:nvPr>
            <p:ph type="body" sz="quarter" idx="19"/>
          </p:nvPr>
        </p:nvSpPr>
        <p:spPr>
          <a:xfrm>
            <a:off x="6736360" y="4777594"/>
            <a:ext cx="4572000" cy="1291977"/>
          </a:xfrm>
        </p:spPr>
        <p:txBody>
          <a:bodyPr/>
          <a:lstStyle/>
          <a:p>
            <a:r>
              <a:rPr lang="sv-SE" dirty="0"/>
              <a:t>Huvudvärk</a:t>
            </a:r>
          </a:p>
          <a:p>
            <a:r>
              <a:rPr lang="sv-SE" dirty="0"/>
              <a:t>Sömnbesvär</a:t>
            </a:r>
          </a:p>
          <a:p>
            <a:r>
              <a:rPr lang="sv-SE" dirty="0"/>
              <a:t>Koncentrationssvårigheter</a:t>
            </a:r>
          </a:p>
          <a:p>
            <a:r>
              <a:rPr lang="sv-SE" dirty="0"/>
              <a:t>Utmattning</a:t>
            </a:r>
          </a:p>
          <a:p>
            <a:endParaRPr lang="sv-SE" dirty="0"/>
          </a:p>
        </p:txBody>
      </p:sp>
      <p:sp>
        <p:nvSpPr>
          <p:cNvPr id="6" name="Platshållare för text 5">
            <a:extLst>
              <a:ext uri="{FF2B5EF4-FFF2-40B4-BE49-F238E27FC236}">
                <a16:creationId xmlns:a16="http://schemas.microsoft.com/office/drawing/2014/main" id="{42838E86-19DE-4D52-9DAB-8E6D32DDB600}"/>
              </a:ext>
            </a:extLst>
          </p:cNvPr>
          <p:cNvSpPr>
            <a:spLocks noGrp="1"/>
          </p:cNvSpPr>
          <p:nvPr>
            <p:ph type="body" sz="quarter" idx="20"/>
          </p:nvPr>
        </p:nvSpPr>
        <p:spPr>
          <a:xfrm>
            <a:off x="947738" y="4777594"/>
            <a:ext cx="4572000" cy="1291976"/>
          </a:xfrm>
        </p:spPr>
        <p:txBody>
          <a:bodyPr/>
          <a:lstStyle/>
          <a:p>
            <a:r>
              <a:rPr lang="sv-SE" dirty="0"/>
              <a:t>Ökad prestationsförmåga</a:t>
            </a:r>
          </a:p>
          <a:p>
            <a:r>
              <a:rPr lang="sv-SE" dirty="0"/>
              <a:t>Bättre minne</a:t>
            </a:r>
          </a:p>
          <a:p>
            <a:r>
              <a:rPr lang="sv-SE" dirty="0"/>
              <a:t>Starkare kropp</a:t>
            </a:r>
          </a:p>
          <a:p>
            <a:r>
              <a:rPr lang="sv-SE" dirty="0"/>
              <a:t>Stärkt immunförsvar</a:t>
            </a:r>
          </a:p>
        </p:txBody>
      </p:sp>
    </p:spTree>
    <p:extLst>
      <p:ext uri="{BB962C8B-B14F-4D97-AF65-F5344CB8AC3E}">
        <p14:creationId xmlns:p14="http://schemas.microsoft.com/office/powerpoint/2010/main" val="38156891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1549860-1C81-4780-87C4-8BE436449B68}"/>
              </a:ext>
            </a:extLst>
          </p:cNvPr>
          <p:cNvSpPr>
            <a:spLocks noGrp="1"/>
          </p:cNvSpPr>
          <p:nvPr>
            <p:ph type="title"/>
          </p:nvPr>
        </p:nvSpPr>
        <p:spPr/>
        <p:txBody>
          <a:bodyPr/>
          <a:lstStyle/>
          <a:p>
            <a:r>
              <a:rPr lang="sv-SE" dirty="0"/>
              <a:t>Stressreaktion</a:t>
            </a:r>
          </a:p>
        </p:txBody>
      </p:sp>
      <p:pic>
        <p:nvPicPr>
          <p:cNvPr id="7" name="Bild 6" descr="Muskulös arm med hel fyllning">
            <a:extLst>
              <a:ext uri="{FF2B5EF4-FFF2-40B4-BE49-F238E27FC236}">
                <a16:creationId xmlns:a16="http://schemas.microsoft.com/office/drawing/2014/main" id="{6314E436-F6A3-46C9-BBF1-5742F9751409}"/>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473113" y="4910797"/>
            <a:ext cx="460794" cy="456031"/>
          </a:xfrm>
          <a:prstGeom prst="rect">
            <a:avLst/>
          </a:prstGeom>
        </p:spPr>
      </p:pic>
      <p:pic>
        <p:nvPicPr>
          <p:cNvPr id="8" name="Bild 7" descr="Mage med hel fyllning">
            <a:extLst>
              <a:ext uri="{FF2B5EF4-FFF2-40B4-BE49-F238E27FC236}">
                <a16:creationId xmlns:a16="http://schemas.microsoft.com/office/drawing/2014/main" id="{A087810E-35CD-40A9-83F7-A00606807F34}"/>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4467286" y="3969078"/>
            <a:ext cx="428719" cy="415762"/>
          </a:xfrm>
          <a:prstGeom prst="rect">
            <a:avLst/>
          </a:prstGeom>
        </p:spPr>
      </p:pic>
      <p:pic>
        <p:nvPicPr>
          <p:cNvPr id="9" name="Bild 8" descr="Lungor med hel fyllning">
            <a:extLst>
              <a:ext uri="{FF2B5EF4-FFF2-40B4-BE49-F238E27FC236}">
                <a16:creationId xmlns:a16="http://schemas.microsoft.com/office/drawing/2014/main" id="{29A18115-A2FC-4345-9BF8-8D102F8CCEC5}"/>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4465797" y="3551465"/>
            <a:ext cx="422658" cy="417894"/>
          </a:xfrm>
          <a:prstGeom prst="rect">
            <a:avLst/>
          </a:prstGeom>
        </p:spPr>
      </p:pic>
      <p:pic>
        <p:nvPicPr>
          <p:cNvPr id="10" name="Bild 9" descr="Hjärtslag med hel fyllning">
            <a:extLst>
              <a:ext uri="{FF2B5EF4-FFF2-40B4-BE49-F238E27FC236}">
                <a16:creationId xmlns:a16="http://schemas.microsoft.com/office/drawing/2014/main" id="{A234BCCE-391C-4226-94CC-F753E46D2D98}"/>
              </a:ext>
            </a:extLst>
          </p:cNvPr>
          <p:cNvPicPr>
            <a:picLocks noChangeAspect="1"/>
          </p:cNvPicPr>
          <p:nvPr/>
        </p:nvPicPr>
        <p:blipFill>
          <a:blip r:embed="rId9" cstate="email">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4430516" y="2334115"/>
            <a:ext cx="542786" cy="555409"/>
          </a:xfrm>
          <a:prstGeom prst="rect">
            <a:avLst/>
          </a:prstGeom>
        </p:spPr>
      </p:pic>
      <p:pic>
        <p:nvPicPr>
          <p:cNvPr id="11" name="Bild 10" descr="Öga med hel fyllning">
            <a:extLst>
              <a:ext uri="{FF2B5EF4-FFF2-40B4-BE49-F238E27FC236}">
                <a16:creationId xmlns:a16="http://schemas.microsoft.com/office/drawing/2014/main" id="{C0C06E03-03F3-42B0-99DE-A4A1D088FC9A}"/>
              </a:ext>
            </a:extLst>
          </p:cNvPr>
          <p:cNvPicPr>
            <a:picLocks noChangeAspect="1"/>
          </p:cNvPicPr>
          <p:nvPr/>
        </p:nvPicPr>
        <p:blipFill>
          <a:blip r:embed="rId11" cstate="email">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a:off x="4435199" y="2738671"/>
            <a:ext cx="493874" cy="510594"/>
          </a:xfrm>
          <a:prstGeom prst="rect">
            <a:avLst/>
          </a:prstGeom>
        </p:spPr>
      </p:pic>
      <p:pic>
        <p:nvPicPr>
          <p:cNvPr id="12" name="Bild 11" descr="Tunga med hel fyllning">
            <a:extLst>
              <a:ext uri="{FF2B5EF4-FFF2-40B4-BE49-F238E27FC236}">
                <a16:creationId xmlns:a16="http://schemas.microsoft.com/office/drawing/2014/main" id="{7447D197-F988-4FE8-B1AE-E7B2C2BD343F}"/>
              </a:ext>
            </a:extLst>
          </p:cNvPr>
          <p:cNvPicPr>
            <a:picLocks noChangeAspect="1"/>
          </p:cNvPicPr>
          <p:nvPr/>
        </p:nvPicPr>
        <p:blipFill>
          <a:blip r:embed="rId13" cstate="email">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4472332" y="3125486"/>
            <a:ext cx="424742" cy="424408"/>
          </a:xfrm>
          <a:prstGeom prst="rect">
            <a:avLst/>
          </a:prstGeom>
        </p:spPr>
      </p:pic>
      <p:grpSp>
        <p:nvGrpSpPr>
          <p:cNvPr id="13" name="Grupp 12">
            <a:extLst>
              <a:ext uri="{FF2B5EF4-FFF2-40B4-BE49-F238E27FC236}">
                <a16:creationId xmlns:a16="http://schemas.microsoft.com/office/drawing/2014/main" id="{4B2667AD-7ACA-4EE5-8037-62F0C3C9AC88}"/>
              </a:ext>
            </a:extLst>
          </p:cNvPr>
          <p:cNvGrpSpPr/>
          <p:nvPr/>
        </p:nvGrpSpPr>
        <p:grpSpPr>
          <a:xfrm>
            <a:off x="4472704" y="4386906"/>
            <a:ext cx="459849" cy="523873"/>
            <a:chOff x="5363460" y="4511061"/>
            <a:chExt cx="914400" cy="914400"/>
          </a:xfrm>
        </p:grpSpPr>
        <p:pic>
          <p:nvPicPr>
            <p:cNvPr id="14" name="Bild 13" descr="Njurar med hel fyllning">
              <a:extLst>
                <a:ext uri="{FF2B5EF4-FFF2-40B4-BE49-F238E27FC236}">
                  <a16:creationId xmlns:a16="http://schemas.microsoft.com/office/drawing/2014/main" id="{11A36088-644E-413A-A420-37C73FE42277}"/>
                </a:ext>
              </a:extLst>
            </p:cNvPr>
            <p:cNvPicPr>
              <a:picLocks noChangeAspect="1"/>
            </p:cNvPicPr>
            <p:nvPr/>
          </p:nvPicPr>
          <p:blipFill>
            <a:blip r:embed="rId15" cstate="email">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a:stretch>
          </p:blipFill>
          <p:spPr>
            <a:xfrm>
              <a:off x="5363460" y="4511061"/>
              <a:ext cx="914400" cy="914400"/>
            </a:xfrm>
            <a:prstGeom prst="rect">
              <a:avLst/>
            </a:prstGeom>
          </p:spPr>
        </p:pic>
        <mc:AlternateContent xmlns:mc="http://schemas.openxmlformats.org/markup-compatibility/2006" xmlns:p14="http://schemas.microsoft.com/office/powerpoint/2010/main">
          <mc:Choice Requires="p14">
            <p:contentPart p14:bwMode="auto" r:id="rId17">
              <p14:nvContentPartPr>
                <p14:cNvPr id="15" name="Pennanteckning 14">
                  <a:extLst>
                    <a:ext uri="{FF2B5EF4-FFF2-40B4-BE49-F238E27FC236}">
                      <a16:creationId xmlns:a16="http://schemas.microsoft.com/office/drawing/2014/main" id="{2A12CD69-3BAB-4612-9089-7E2070CA35F7}"/>
                    </a:ext>
                  </a:extLst>
                </p14:cNvPr>
                <p14:cNvContentPartPr/>
                <p14:nvPr/>
              </p14:nvContentPartPr>
              <p14:xfrm>
                <a:off x="5496025" y="4701752"/>
                <a:ext cx="87840" cy="107280"/>
              </p14:xfrm>
            </p:contentPart>
          </mc:Choice>
          <mc:Fallback xmlns="">
            <p:pic>
              <p:nvPicPr>
                <p:cNvPr id="15" name="Pennanteckning 14">
                  <a:extLst>
                    <a:ext uri="{FF2B5EF4-FFF2-40B4-BE49-F238E27FC236}">
                      <a16:creationId xmlns:a16="http://schemas.microsoft.com/office/drawing/2014/main" id="{FB40A852-3FB0-390B-8CCC-17EB4DDBEB83}"/>
                    </a:ext>
                  </a:extLst>
                </p:cNvPr>
                <p:cNvPicPr/>
                <p:nvPr/>
              </p:nvPicPr>
              <p:blipFill>
                <a:blip r:embed="rId18"/>
                <a:stretch>
                  <a:fillRect/>
                </a:stretch>
              </p:blipFill>
              <p:spPr>
                <a:xfrm>
                  <a:off x="5478171" y="4686159"/>
                  <a:ext cx="122833" cy="137842"/>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16" name="Pennanteckning 15">
                  <a:extLst>
                    <a:ext uri="{FF2B5EF4-FFF2-40B4-BE49-F238E27FC236}">
                      <a16:creationId xmlns:a16="http://schemas.microsoft.com/office/drawing/2014/main" id="{9C328E65-89F5-47DD-81D1-74600F7D95FD}"/>
                    </a:ext>
                  </a:extLst>
                </p14:cNvPr>
                <p14:cNvContentPartPr/>
                <p14:nvPr/>
              </p14:nvContentPartPr>
              <p14:xfrm rot="6064629">
                <a:off x="6052079" y="4688864"/>
                <a:ext cx="87840" cy="107280"/>
              </p14:xfrm>
            </p:contentPart>
          </mc:Choice>
          <mc:Fallback xmlns="">
            <p:pic>
              <p:nvPicPr>
                <p:cNvPr id="16" name="Pennanteckning 15">
                  <a:extLst>
                    <a:ext uri="{FF2B5EF4-FFF2-40B4-BE49-F238E27FC236}">
                      <a16:creationId xmlns:a16="http://schemas.microsoft.com/office/drawing/2014/main" id="{18A19417-C223-0A2C-690B-3D4981E6A9A6}"/>
                    </a:ext>
                  </a:extLst>
                </p:cNvPr>
                <p:cNvPicPr/>
                <p:nvPr/>
              </p:nvPicPr>
              <p:blipFill>
                <a:blip r:embed="rId20"/>
                <a:stretch>
                  <a:fillRect/>
                </a:stretch>
              </p:blipFill>
              <p:spPr>
                <a:xfrm rot="6064629">
                  <a:off x="6036393" y="4671102"/>
                  <a:ext cx="118584" cy="142093"/>
                </a:xfrm>
                <a:prstGeom prst="rect">
                  <a:avLst/>
                </a:prstGeom>
              </p:spPr>
            </p:pic>
          </mc:Fallback>
        </mc:AlternateContent>
      </p:grpSp>
      <p:sp>
        <p:nvSpPr>
          <p:cNvPr id="27" name="textruta 26">
            <a:extLst>
              <a:ext uri="{FF2B5EF4-FFF2-40B4-BE49-F238E27FC236}">
                <a16:creationId xmlns:a16="http://schemas.microsoft.com/office/drawing/2014/main" id="{97E822CF-0396-4710-9131-5EF4672A1844}"/>
              </a:ext>
            </a:extLst>
          </p:cNvPr>
          <p:cNvSpPr txBox="1"/>
          <p:nvPr/>
        </p:nvSpPr>
        <p:spPr>
          <a:xfrm>
            <a:off x="947739" y="1681840"/>
            <a:ext cx="3754890" cy="4216539"/>
          </a:xfrm>
          <a:prstGeom prst="rect">
            <a:avLst/>
          </a:prstGeom>
          <a:noFill/>
        </p:spPr>
        <p:txBody>
          <a:bodyPr wrap="square" rtlCol="0">
            <a:spAutoFit/>
          </a:bodyPr>
          <a:lstStyle/>
          <a:p>
            <a:pPr lvl="0">
              <a:spcBef>
                <a:spcPts val="600"/>
              </a:spcBef>
              <a:defRPr/>
            </a:pPr>
            <a:r>
              <a:rPr lang="sv-SE" b="1" u="sng" dirty="0">
                <a:cs typeface="Arial"/>
              </a:rPr>
              <a:t>Sympatiska nervsystemet ”GASEN” (snabba vägen)</a:t>
            </a:r>
          </a:p>
          <a:p>
            <a:pPr lvl="0">
              <a:spcBef>
                <a:spcPts val="1200"/>
              </a:spcBef>
              <a:defRPr/>
            </a:pPr>
            <a:r>
              <a:rPr lang="sv-SE" dirty="0"/>
              <a:t>Hjärtfrekvens ökar</a:t>
            </a:r>
            <a:endParaRPr lang="sv-SE" dirty="0">
              <a:cs typeface="Arial"/>
            </a:endParaRPr>
          </a:p>
          <a:p>
            <a:pPr lvl="0">
              <a:spcBef>
                <a:spcPts val="1200"/>
              </a:spcBef>
              <a:defRPr/>
            </a:pPr>
            <a:r>
              <a:rPr lang="sv-SE" dirty="0"/>
              <a:t>Pupillerna vidgas</a:t>
            </a:r>
            <a:endParaRPr lang="sv-SE" dirty="0">
              <a:cs typeface="Arial"/>
            </a:endParaRPr>
          </a:p>
          <a:p>
            <a:pPr lvl="0">
              <a:spcBef>
                <a:spcPts val="1200"/>
              </a:spcBef>
              <a:defRPr/>
            </a:pPr>
            <a:r>
              <a:rPr lang="sv-SE" dirty="0"/>
              <a:t>Saliv minskar</a:t>
            </a:r>
            <a:endParaRPr lang="sv-SE" dirty="0">
              <a:cs typeface="Arial"/>
            </a:endParaRPr>
          </a:p>
          <a:p>
            <a:pPr lvl="0">
              <a:spcBef>
                <a:spcPts val="1200"/>
              </a:spcBef>
              <a:defRPr/>
            </a:pPr>
            <a:r>
              <a:rPr lang="sv-SE" dirty="0"/>
              <a:t>Luftrören slappnar av </a:t>
            </a:r>
            <a:endParaRPr lang="sv-SE" dirty="0">
              <a:cs typeface="Arial"/>
            </a:endParaRPr>
          </a:p>
          <a:p>
            <a:pPr lvl="0">
              <a:spcBef>
                <a:spcPts val="1200"/>
              </a:spcBef>
              <a:defRPr/>
            </a:pPr>
            <a:r>
              <a:rPr lang="sv-SE" dirty="0"/>
              <a:t>Matsmältningen saknar ner</a:t>
            </a:r>
            <a:endParaRPr lang="sv-SE" dirty="0">
              <a:cs typeface="Arial"/>
            </a:endParaRPr>
          </a:p>
          <a:p>
            <a:pPr lvl="0">
              <a:spcBef>
                <a:spcPts val="1200"/>
              </a:spcBef>
              <a:defRPr/>
            </a:pPr>
            <a:r>
              <a:rPr lang="sv-SE" dirty="0"/>
              <a:t>Stresshormoner ökar</a:t>
            </a:r>
            <a:endParaRPr lang="sv-SE" dirty="0">
              <a:cs typeface="Arial"/>
            </a:endParaRPr>
          </a:p>
          <a:p>
            <a:pPr lvl="0">
              <a:spcBef>
                <a:spcPts val="1200"/>
              </a:spcBef>
              <a:defRPr/>
            </a:pPr>
            <a:r>
              <a:rPr lang="sv-SE" dirty="0"/>
              <a:t>Vi blir starkare – redo att springa iväg eller slåss</a:t>
            </a:r>
            <a:endParaRPr lang="sv-SE" dirty="0">
              <a:cs typeface="Arial"/>
            </a:endParaRPr>
          </a:p>
          <a:p>
            <a:endParaRPr lang="sv-SE" dirty="0"/>
          </a:p>
        </p:txBody>
      </p:sp>
      <p:sp>
        <p:nvSpPr>
          <p:cNvPr id="28" name="textruta 27">
            <a:extLst>
              <a:ext uri="{FF2B5EF4-FFF2-40B4-BE49-F238E27FC236}">
                <a16:creationId xmlns:a16="http://schemas.microsoft.com/office/drawing/2014/main" id="{FB1B8217-04BB-4752-9114-8A59C03F249B}"/>
              </a:ext>
            </a:extLst>
          </p:cNvPr>
          <p:cNvSpPr txBox="1"/>
          <p:nvPr/>
        </p:nvSpPr>
        <p:spPr>
          <a:xfrm>
            <a:off x="1363436" y="6009367"/>
            <a:ext cx="2661558" cy="369332"/>
          </a:xfrm>
          <a:prstGeom prst="rect">
            <a:avLst/>
          </a:prstGeom>
          <a:noFill/>
        </p:spPr>
        <p:txBody>
          <a:bodyPr wrap="square" rtlCol="0">
            <a:spAutoFit/>
          </a:bodyPr>
          <a:lstStyle/>
          <a:p>
            <a:r>
              <a:rPr lang="sv-SE" i="1" dirty="0"/>
              <a:t>adrenalin, noradrenalin</a:t>
            </a:r>
            <a:endParaRPr lang="sv-SE" b="1" i="1" dirty="0"/>
          </a:p>
        </p:txBody>
      </p:sp>
    </p:spTree>
    <p:extLst>
      <p:ext uri="{BB962C8B-B14F-4D97-AF65-F5344CB8AC3E}">
        <p14:creationId xmlns:p14="http://schemas.microsoft.com/office/powerpoint/2010/main" val="42228004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1549860-1C81-4780-87C4-8BE436449B68}"/>
              </a:ext>
            </a:extLst>
          </p:cNvPr>
          <p:cNvSpPr>
            <a:spLocks noGrp="1"/>
          </p:cNvSpPr>
          <p:nvPr>
            <p:ph type="title"/>
          </p:nvPr>
        </p:nvSpPr>
        <p:spPr>
          <a:xfrm>
            <a:off x="947738" y="836613"/>
            <a:ext cx="9167811" cy="1311364"/>
          </a:xfrm>
        </p:spPr>
        <p:txBody>
          <a:bodyPr/>
          <a:lstStyle/>
          <a:p>
            <a:r>
              <a:rPr lang="sv-SE" dirty="0"/>
              <a:t>Stressreaktion			Återhämtningsreaktion</a:t>
            </a:r>
          </a:p>
        </p:txBody>
      </p:sp>
      <p:pic>
        <p:nvPicPr>
          <p:cNvPr id="7" name="Bild 6" descr="Muskulös arm med hel fyllning">
            <a:extLst>
              <a:ext uri="{FF2B5EF4-FFF2-40B4-BE49-F238E27FC236}">
                <a16:creationId xmlns:a16="http://schemas.microsoft.com/office/drawing/2014/main" id="{6314E436-F6A3-46C9-BBF1-5742F9751409}"/>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473113" y="4796497"/>
            <a:ext cx="460794" cy="456031"/>
          </a:xfrm>
          <a:prstGeom prst="rect">
            <a:avLst/>
          </a:prstGeom>
        </p:spPr>
      </p:pic>
      <p:pic>
        <p:nvPicPr>
          <p:cNvPr id="8" name="Bild 7" descr="Mage med hel fyllning">
            <a:extLst>
              <a:ext uri="{FF2B5EF4-FFF2-40B4-BE49-F238E27FC236}">
                <a16:creationId xmlns:a16="http://schemas.microsoft.com/office/drawing/2014/main" id="{A087810E-35CD-40A9-83F7-A00606807F34}"/>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4467286" y="3816678"/>
            <a:ext cx="428719" cy="415762"/>
          </a:xfrm>
          <a:prstGeom prst="rect">
            <a:avLst/>
          </a:prstGeom>
        </p:spPr>
      </p:pic>
      <p:pic>
        <p:nvPicPr>
          <p:cNvPr id="9" name="Bild 8" descr="Lungor med hel fyllning">
            <a:extLst>
              <a:ext uri="{FF2B5EF4-FFF2-40B4-BE49-F238E27FC236}">
                <a16:creationId xmlns:a16="http://schemas.microsoft.com/office/drawing/2014/main" id="{29A18115-A2FC-4345-9BF8-8D102F8CCEC5}"/>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4465797" y="3360965"/>
            <a:ext cx="422658" cy="417894"/>
          </a:xfrm>
          <a:prstGeom prst="rect">
            <a:avLst/>
          </a:prstGeom>
        </p:spPr>
      </p:pic>
      <p:pic>
        <p:nvPicPr>
          <p:cNvPr id="10" name="Bild 9" descr="Hjärtslag med hel fyllning">
            <a:extLst>
              <a:ext uri="{FF2B5EF4-FFF2-40B4-BE49-F238E27FC236}">
                <a16:creationId xmlns:a16="http://schemas.microsoft.com/office/drawing/2014/main" id="{A234BCCE-391C-4226-94CC-F753E46D2D98}"/>
              </a:ext>
            </a:extLst>
          </p:cNvPr>
          <p:cNvPicPr>
            <a:picLocks noChangeAspect="1"/>
          </p:cNvPicPr>
          <p:nvPr/>
        </p:nvPicPr>
        <p:blipFill>
          <a:blip r:embed="rId9" cstate="email">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4430516" y="2048365"/>
            <a:ext cx="542786" cy="555409"/>
          </a:xfrm>
          <a:prstGeom prst="rect">
            <a:avLst/>
          </a:prstGeom>
        </p:spPr>
      </p:pic>
      <p:pic>
        <p:nvPicPr>
          <p:cNvPr id="11" name="Bild 10" descr="Öga med hel fyllning">
            <a:extLst>
              <a:ext uri="{FF2B5EF4-FFF2-40B4-BE49-F238E27FC236}">
                <a16:creationId xmlns:a16="http://schemas.microsoft.com/office/drawing/2014/main" id="{C0C06E03-03F3-42B0-99DE-A4A1D088FC9A}"/>
              </a:ext>
            </a:extLst>
          </p:cNvPr>
          <p:cNvPicPr>
            <a:picLocks noChangeAspect="1"/>
          </p:cNvPicPr>
          <p:nvPr/>
        </p:nvPicPr>
        <p:blipFill>
          <a:blip r:embed="rId11" cstate="email">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a:off x="4435199" y="2452921"/>
            <a:ext cx="493874" cy="510594"/>
          </a:xfrm>
          <a:prstGeom prst="rect">
            <a:avLst/>
          </a:prstGeom>
        </p:spPr>
      </p:pic>
      <p:pic>
        <p:nvPicPr>
          <p:cNvPr id="12" name="Bild 11" descr="Tunga med hel fyllning">
            <a:extLst>
              <a:ext uri="{FF2B5EF4-FFF2-40B4-BE49-F238E27FC236}">
                <a16:creationId xmlns:a16="http://schemas.microsoft.com/office/drawing/2014/main" id="{7447D197-F988-4FE8-B1AE-E7B2C2BD343F}"/>
              </a:ext>
            </a:extLst>
          </p:cNvPr>
          <p:cNvPicPr>
            <a:picLocks noChangeAspect="1"/>
          </p:cNvPicPr>
          <p:nvPr/>
        </p:nvPicPr>
        <p:blipFill>
          <a:blip r:embed="rId13" cstate="email">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4472332" y="2934986"/>
            <a:ext cx="424742" cy="424408"/>
          </a:xfrm>
          <a:prstGeom prst="rect">
            <a:avLst/>
          </a:prstGeom>
        </p:spPr>
      </p:pic>
      <p:grpSp>
        <p:nvGrpSpPr>
          <p:cNvPr id="13" name="Grupp 12">
            <a:extLst>
              <a:ext uri="{FF2B5EF4-FFF2-40B4-BE49-F238E27FC236}">
                <a16:creationId xmlns:a16="http://schemas.microsoft.com/office/drawing/2014/main" id="{4B2667AD-7ACA-4EE5-8037-62F0C3C9AC88}"/>
              </a:ext>
            </a:extLst>
          </p:cNvPr>
          <p:cNvGrpSpPr/>
          <p:nvPr/>
        </p:nvGrpSpPr>
        <p:grpSpPr>
          <a:xfrm>
            <a:off x="4472704" y="4196406"/>
            <a:ext cx="459849" cy="523873"/>
            <a:chOff x="5363460" y="4511061"/>
            <a:chExt cx="914400" cy="914400"/>
          </a:xfrm>
        </p:grpSpPr>
        <p:pic>
          <p:nvPicPr>
            <p:cNvPr id="14" name="Bild 13" descr="Njurar med hel fyllning">
              <a:extLst>
                <a:ext uri="{FF2B5EF4-FFF2-40B4-BE49-F238E27FC236}">
                  <a16:creationId xmlns:a16="http://schemas.microsoft.com/office/drawing/2014/main" id="{11A36088-644E-413A-A420-37C73FE42277}"/>
                </a:ext>
              </a:extLst>
            </p:cNvPr>
            <p:cNvPicPr>
              <a:picLocks noChangeAspect="1"/>
            </p:cNvPicPr>
            <p:nvPr/>
          </p:nvPicPr>
          <p:blipFill>
            <a:blip r:embed="rId15" cstate="email">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a:stretch>
          </p:blipFill>
          <p:spPr>
            <a:xfrm>
              <a:off x="5363460" y="4511061"/>
              <a:ext cx="914400" cy="914400"/>
            </a:xfrm>
            <a:prstGeom prst="rect">
              <a:avLst/>
            </a:prstGeom>
          </p:spPr>
        </p:pic>
        <mc:AlternateContent xmlns:mc="http://schemas.openxmlformats.org/markup-compatibility/2006" xmlns:p14="http://schemas.microsoft.com/office/powerpoint/2010/main">
          <mc:Choice Requires="p14">
            <p:contentPart p14:bwMode="auto" r:id="rId17">
              <p14:nvContentPartPr>
                <p14:cNvPr id="15" name="Pennanteckning 14">
                  <a:extLst>
                    <a:ext uri="{FF2B5EF4-FFF2-40B4-BE49-F238E27FC236}">
                      <a16:creationId xmlns:a16="http://schemas.microsoft.com/office/drawing/2014/main" id="{2A12CD69-3BAB-4612-9089-7E2070CA35F7}"/>
                    </a:ext>
                  </a:extLst>
                </p14:cNvPr>
                <p14:cNvContentPartPr/>
                <p14:nvPr/>
              </p14:nvContentPartPr>
              <p14:xfrm>
                <a:off x="5496025" y="4701752"/>
                <a:ext cx="87840" cy="107280"/>
              </p14:xfrm>
            </p:contentPart>
          </mc:Choice>
          <mc:Fallback xmlns="">
            <p:pic>
              <p:nvPicPr>
                <p:cNvPr id="15" name="Pennanteckning 14">
                  <a:extLst>
                    <a:ext uri="{FF2B5EF4-FFF2-40B4-BE49-F238E27FC236}">
                      <a16:creationId xmlns:a16="http://schemas.microsoft.com/office/drawing/2014/main" id="{FB40A852-3FB0-390B-8CCC-17EB4DDBEB83}"/>
                    </a:ext>
                  </a:extLst>
                </p:cNvPr>
                <p:cNvPicPr/>
                <p:nvPr/>
              </p:nvPicPr>
              <p:blipFill>
                <a:blip r:embed="rId18"/>
                <a:stretch>
                  <a:fillRect/>
                </a:stretch>
              </p:blipFill>
              <p:spPr>
                <a:xfrm>
                  <a:off x="5478171" y="4686159"/>
                  <a:ext cx="122833" cy="137842"/>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16" name="Pennanteckning 15">
                  <a:extLst>
                    <a:ext uri="{FF2B5EF4-FFF2-40B4-BE49-F238E27FC236}">
                      <a16:creationId xmlns:a16="http://schemas.microsoft.com/office/drawing/2014/main" id="{9C328E65-89F5-47DD-81D1-74600F7D95FD}"/>
                    </a:ext>
                  </a:extLst>
                </p14:cNvPr>
                <p14:cNvContentPartPr/>
                <p14:nvPr/>
              </p14:nvContentPartPr>
              <p14:xfrm rot="6064629">
                <a:off x="6052079" y="4688864"/>
                <a:ext cx="87840" cy="107280"/>
              </p14:xfrm>
            </p:contentPart>
          </mc:Choice>
          <mc:Fallback xmlns="">
            <p:pic>
              <p:nvPicPr>
                <p:cNvPr id="16" name="Pennanteckning 15">
                  <a:extLst>
                    <a:ext uri="{FF2B5EF4-FFF2-40B4-BE49-F238E27FC236}">
                      <a16:creationId xmlns:a16="http://schemas.microsoft.com/office/drawing/2014/main" id="{18A19417-C223-0A2C-690B-3D4981E6A9A6}"/>
                    </a:ext>
                  </a:extLst>
                </p:cNvPr>
                <p:cNvPicPr/>
                <p:nvPr/>
              </p:nvPicPr>
              <p:blipFill>
                <a:blip r:embed="rId20"/>
                <a:stretch>
                  <a:fillRect/>
                </a:stretch>
              </p:blipFill>
              <p:spPr>
                <a:xfrm rot="6064629">
                  <a:off x="6036393" y="4671102"/>
                  <a:ext cx="118584" cy="142093"/>
                </a:xfrm>
                <a:prstGeom prst="rect">
                  <a:avLst/>
                </a:prstGeom>
              </p:spPr>
            </p:pic>
          </mc:Fallback>
        </mc:AlternateContent>
      </p:grpSp>
      <p:sp>
        <p:nvSpPr>
          <p:cNvPr id="27" name="textruta 26">
            <a:extLst>
              <a:ext uri="{FF2B5EF4-FFF2-40B4-BE49-F238E27FC236}">
                <a16:creationId xmlns:a16="http://schemas.microsoft.com/office/drawing/2014/main" id="{97E822CF-0396-4710-9131-5EF4672A1844}"/>
              </a:ext>
            </a:extLst>
          </p:cNvPr>
          <p:cNvSpPr txBox="1"/>
          <p:nvPr/>
        </p:nvSpPr>
        <p:spPr>
          <a:xfrm>
            <a:off x="947739" y="1681840"/>
            <a:ext cx="3492594" cy="3939540"/>
          </a:xfrm>
          <a:prstGeom prst="rect">
            <a:avLst/>
          </a:prstGeom>
          <a:noFill/>
        </p:spPr>
        <p:txBody>
          <a:bodyPr wrap="square" rtlCol="0">
            <a:spAutoFit/>
          </a:bodyPr>
          <a:lstStyle/>
          <a:p>
            <a:pPr lvl="0">
              <a:spcBef>
                <a:spcPts val="600"/>
              </a:spcBef>
              <a:defRPr/>
            </a:pPr>
            <a:r>
              <a:rPr lang="sv-SE" b="1" u="sng" dirty="0">
                <a:cs typeface="Arial"/>
              </a:rPr>
              <a:t>Sympatiska nervsystemet ”GASEN”</a:t>
            </a:r>
          </a:p>
          <a:p>
            <a:pPr lvl="0">
              <a:spcBef>
                <a:spcPts val="1200"/>
              </a:spcBef>
              <a:defRPr/>
            </a:pPr>
            <a:r>
              <a:rPr lang="sv-SE" dirty="0"/>
              <a:t>Hjärtfrekvens ökar</a:t>
            </a:r>
            <a:endParaRPr lang="sv-SE" dirty="0">
              <a:cs typeface="Arial"/>
            </a:endParaRPr>
          </a:p>
          <a:p>
            <a:pPr lvl="0">
              <a:spcBef>
                <a:spcPts val="1200"/>
              </a:spcBef>
              <a:defRPr/>
            </a:pPr>
            <a:r>
              <a:rPr lang="sv-SE" dirty="0"/>
              <a:t>Pupillerna vidgas</a:t>
            </a:r>
            <a:endParaRPr lang="sv-SE" dirty="0">
              <a:cs typeface="Arial"/>
            </a:endParaRPr>
          </a:p>
          <a:p>
            <a:pPr lvl="0">
              <a:spcBef>
                <a:spcPts val="1200"/>
              </a:spcBef>
              <a:defRPr/>
            </a:pPr>
            <a:r>
              <a:rPr lang="sv-SE" dirty="0"/>
              <a:t>Saliv minskar</a:t>
            </a:r>
            <a:endParaRPr lang="sv-SE" dirty="0">
              <a:cs typeface="Arial"/>
            </a:endParaRPr>
          </a:p>
          <a:p>
            <a:pPr lvl="0">
              <a:spcBef>
                <a:spcPts val="1200"/>
              </a:spcBef>
              <a:defRPr/>
            </a:pPr>
            <a:r>
              <a:rPr lang="sv-SE" dirty="0"/>
              <a:t>Luftrören slappnar av </a:t>
            </a:r>
            <a:endParaRPr lang="sv-SE" dirty="0">
              <a:cs typeface="Arial"/>
            </a:endParaRPr>
          </a:p>
          <a:p>
            <a:pPr lvl="0">
              <a:spcBef>
                <a:spcPts val="1200"/>
              </a:spcBef>
              <a:defRPr/>
            </a:pPr>
            <a:r>
              <a:rPr lang="sv-SE" dirty="0"/>
              <a:t>Matsmältningen saknar ner</a:t>
            </a:r>
            <a:endParaRPr lang="sv-SE" dirty="0">
              <a:cs typeface="Arial"/>
            </a:endParaRPr>
          </a:p>
          <a:p>
            <a:pPr lvl="0">
              <a:spcBef>
                <a:spcPts val="1200"/>
              </a:spcBef>
              <a:defRPr/>
            </a:pPr>
            <a:r>
              <a:rPr lang="sv-SE" dirty="0"/>
              <a:t>Stresshormoner ökar</a:t>
            </a:r>
            <a:endParaRPr lang="sv-SE" dirty="0">
              <a:cs typeface="Arial"/>
            </a:endParaRPr>
          </a:p>
          <a:p>
            <a:pPr lvl="0">
              <a:spcBef>
                <a:spcPts val="1200"/>
              </a:spcBef>
              <a:defRPr/>
            </a:pPr>
            <a:r>
              <a:rPr lang="sv-SE" dirty="0"/>
              <a:t>Vi blir starkare – redo att springa iväg eller slåss (</a:t>
            </a:r>
            <a:r>
              <a:rPr lang="sv-SE" i="1" dirty="0" err="1"/>
              <a:t>Fligt</a:t>
            </a:r>
            <a:r>
              <a:rPr lang="sv-SE" dirty="0"/>
              <a:t> or </a:t>
            </a:r>
            <a:r>
              <a:rPr lang="sv-SE" i="1" dirty="0"/>
              <a:t>Fight</a:t>
            </a:r>
            <a:r>
              <a:rPr lang="sv-SE" dirty="0"/>
              <a:t>)</a:t>
            </a:r>
            <a:endParaRPr lang="sv-SE" dirty="0">
              <a:cs typeface="Arial"/>
            </a:endParaRPr>
          </a:p>
          <a:p>
            <a:endParaRPr lang="sv-SE" dirty="0"/>
          </a:p>
        </p:txBody>
      </p:sp>
      <p:sp>
        <p:nvSpPr>
          <p:cNvPr id="17" name="textruta 16">
            <a:extLst>
              <a:ext uri="{FF2B5EF4-FFF2-40B4-BE49-F238E27FC236}">
                <a16:creationId xmlns:a16="http://schemas.microsoft.com/office/drawing/2014/main" id="{E1C357E4-6925-421A-9F16-78768B4F9C98}"/>
              </a:ext>
            </a:extLst>
          </p:cNvPr>
          <p:cNvSpPr txBox="1"/>
          <p:nvPr/>
        </p:nvSpPr>
        <p:spPr>
          <a:xfrm>
            <a:off x="5631318" y="1681840"/>
            <a:ext cx="5341481" cy="3385542"/>
          </a:xfrm>
          <a:prstGeom prst="rect">
            <a:avLst/>
          </a:prstGeom>
          <a:noFill/>
        </p:spPr>
        <p:txBody>
          <a:bodyPr wrap="square" rtlCol="0">
            <a:spAutoFit/>
          </a:bodyPr>
          <a:lstStyle/>
          <a:p>
            <a:pPr lvl="0">
              <a:spcBef>
                <a:spcPts val="600"/>
              </a:spcBef>
              <a:defRPr/>
            </a:pPr>
            <a:r>
              <a:rPr lang="sv-SE" b="1" u="sng" dirty="0">
                <a:cs typeface="Arial"/>
              </a:rPr>
              <a:t>Parasympatiska nervsystemet ”BROMSEN”</a:t>
            </a:r>
          </a:p>
          <a:p>
            <a:pPr lvl="0">
              <a:spcBef>
                <a:spcPts val="1200"/>
              </a:spcBef>
              <a:defRPr/>
            </a:pPr>
            <a:r>
              <a:rPr lang="sv-SE" dirty="0"/>
              <a:t>Hjärtfrekvens minskar</a:t>
            </a:r>
            <a:endParaRPr lang="sv-SE" dirty="0">
              <a:cs typeface="Arial"/>
            </a:endParaRPr>
          </a:p>
          <a:p>
            <a:pPr lvl="0">
              <a:spcBef>
                <a:spcPts val="1200"/>
              </a:spcBef>
              <a:defRPr/>
            </a:pPr>
            <a:r>
              <a:rPr lang="sv-SE" dirty="0"/>
              <a:t>Pupillerna minskar</a:t>
            </a:r>
            <a:endParaRPr lang="sv-SE" dirty="0">
              <a:cs typeface="Arial"/>
            </a:endParaRPr>
          </a:p>
          <a:p>
            <a:pPr lvl="0">
              <a:spcBef>
                <a:spcPts val="1200"/>
              </a:spcBef>
              <a:defRPr/>
            </a:pPr>
            <a:r>
              <a:rPr lang="sv-SE" dirty="0"/>
              <a:t>Saliv ökar</a:t>
            </a:r>
            <a:endParaRPr lang="sv-SE" dirty="0">
              <a:cs typeface="Arial"/>
            </a:endParaRPr>
          </a:p>
          <a:p>
            <a:pPr lvl="0">
              <a:spcBef>
                <a:spcPts val="1200"/>
              </a:spcBef>
              <a:defRPr/>
            </a:pPr>
            <a:r>
              <a:rPr lang="sv-SE" dirty="0"/>
              <a:t>Luftrören drar ihop sig</a:t>
            </a:r>
            <a:endParaRPr lang="sv-SE" dirty="0">
              <a:cs typeface="Arial"/>
            </a:endParaRPr>
          </a:p>
          <a:p>
            <a:pPr lvl="0">
              <a:spcBef>
                <a:spcPts val="1200"/>
              </a:spcBef>
              <a:defRPr/>
            </a:pPr>
            <a:r>
              <a:rPr lang="sv-SE" dirty="0"/>
              <a:t>Matsmältningen ökar</a:t>
            </a:r>
            <a:endParaRPr lang="sv-SE" dirty="0">
              <a:cs typeface="Arial"/>
            </a:endParaRPr>
          </a:p>
          <a:p>
            <a:pPr lvl="0">
              <a:spcBef>
                <a:spcPts val="1200"/>
              </a:spcBef>
              <a:defRPr/>
            </a:pPr>
            <a:r>
              <a:rPr lang="sv-SE" dirty="0"/>
              <a:t>Stresshormoner minskar</a:t>
            </a:r>
            <a:endParaRPr lang="sv-SE" dirty="0">
              <a:cs typeface="Arial"/>
            </a:endParaRPr>
          </a:p>
          <a:p>
            <a:pPr lvl="0">
              <a:spcBef>
                <a:spcPts val="1200"/>
              </a:spcBef>
              <a:defRPr/>
            </a:pPr>
            <a:r>
              <a:rPr lang="sv-SE" dirty="0"/>
              <a:t>Vi slappnar av – redo att vila och återhämta oss</a:t>
            </a:r>
          </a:p>
        </p:txBody>
      </p:sp>
      <p:sp>
        <p:nvSpPr>
          <p:cNvPr id="3" name="textruta 2">
            <a:extLst>
              <a:ext uri="{FF2B5EF4-FFF2-40B4-BE49-F238E27FC236}">
                <a16:creationId xmlns:a16="http://schemas.microsoft.com/office/drawing/2014/main" id="{F23C9B8F-E37D-41BC-B50A-B49338A1158E}"/>
              </a:ext>
            </a:extLst>
          </p:cNvPr>
          <p:cNvSpPr txBox="1"/>
          <p:nvPr/>
        </p:nvSpPr>
        <p:spPr>
          <a:xfrm>
            <a:off x="1411446" y="5902144"/>
            <a:ext cx="6768193" cy="646331"/>
          </a:xfrm>
          <a:prstGeom prst="rect">
            <a:avLst/>
          </a:prstGeom>
          <a:noFill/>
        </p:spPr>
        <p:txBody>
          <a:bodyPr wrap="square" rtlCol="0">
            <a:spAutoFit/>
          </a:bodyPr>
          <a:lstStyle/>
          <a:p>
            <a:pPr algn="ctr"/>
            <a:r>
              <a:rPr lang="sv-SE" dirty="0"/>
              <a:t>AUTONOMA NERVSYSTEMET</a:t>
            </a:r>
          </a:p>
          <a:p>
            <a:pPr algn="ctr"/>
            <a:r>
              <a:rPr lang="sv-SE" dirty="0"/>
              <a:t>(styrs omedvetet)</a:t>
            </a:r>
          </a:p>
        </p:txBody>
      </p:sp>
      <p:cxnSp>
        <p:nvCxnSpPr>
          <p:cNvPr id="5" name="Rak koppling 4">
            <a:extLst>
              <a:ext uri="{FF2B5EF4-FFF2-40B4-BE49-F238E27FC236}">
                <a16:creationId xmlns:a16="http://schemas.microsoft.com/office/drawing/2014/main" id="{DFA38B84-0E4E-4288-AAEF-E55CE12ED928}"/>
              </a:ext>
            </a:extLst>
          </p:cNvPr>
          <p:cNvCxnSpPr>
            <a:cxnSpLocks/>
          </p:cNvCxnSpPr>
          <p:nvPr/>
        </p:nvCxnSpPr>
        <p:spPr>
          <a:xfrm>
            <a:off x="947739" y="5794904"/>
            <a:ext cx="7796211" cy="0"/>
          </a:xfrm>
          <a:prstGeom prst="line">
            <a:avLst/>
          </a:prstGeom>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0720560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631EE37-024C-AD0D-EB22-5CA5531643E1}"/>
              </a:ext>
            </a:extLst>
          </p:cNvPr>
          <p:cNvSpPr>
            <a:spLocks noGrp="1"/>
          </p:cNvSpPr>
          <p:nvPr>
            <p:ph type="title"/>
          </p:nvPr>
        </p:nvSpPr>
        <p:spPr/>
        <p:txBody>
          <a:bodyPr/>
          <a:lstStyle/>
          <a:p>
            <a:r>
              <a:rPr lang="sv-SE" dirty="0"/>
              <a:t>Vad kan aktivera återhämtningssystemen?</a:t>
            </a:r>
          </a:p>
        </p:txBody>
      </p:sp>
      <p:pic>
        <p:nvPicPr>
          <p:cNvPr id="5" name="Bildobjekt 4" descr="Kvinna på stranden som suggar i rock">
            <a:extLst>
              <a:ext uri="{FF2B5EF4-FFF2-40B4-BE49-F238E27FC236}">
                <a16:creationId xmlns:a16="http://schemas.microsoft.com/office/drawing/2014/main" id="{45DCF82E-10BA-FCF7-8EE6-5CD66196771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90371" y="1795549"/>
            <a:ext cx="3466407" cy="2310938"/>
          </a:xfrm>
          <a:prstGeom prst="rect">
            <a:avLst/>
          </a:prstGeom>
        </p:spPr>
      </p:pic>
      <p:pic>
        <p:nvPicPr>
          <p:cNvPr id="9" name="Bildobjekt 8" descr="Två personer i rummet">
            <a:extLst>
              <a:ext uri="{FF2B5EF4-FFF2-40B4-BE49-F238E27FC236}">
                <a16:creationId xmlns:a16="http://schemas.microsoft.com/office/drawing/2014/main" id="{E1B1666F-6404-5E93-3241-E281E392531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423187" y="1795267"/>
            <a:ext cx="3259439" cy="4887487"/>
          </a:xfrm>
          <a:prstGeom prst="rect">
            <a:avLst/>
          </a:prstGeom>
        </p:spPr>
      </p:pic>
      <p:pic>
        <p:nvPicPr>
          <p:cNvPr id="11" name="Bildobjekt 10">
            <a:extLst>
              <a:ext uri="{FF2B5EF4-FFF2-40B4-BE49-F238E27FC236}">
                <a16:creationId xmlns:a16="http://schemas.microsoft.com/office/drawing/2014/main" id="{1CC4F05E-3E1D-115D-E8FE-88A06E7B8802}"/>
              </a:ext>
            </a:extLst>
          </p:cNvPr>
          <p:cNvPicPr>
            <a:picLocks noChangeAspect="1"/>
          </p:cNvPicPr>
          <p:nvPr/>
        </p:nvPicPr>
        <p:blipFill>
          <a:blip r:embed="rId5"/>
          <a:srcRect/>
          <a:stretch/>
        </p:blipFill>
        <p:spPr>
          <a:xfrm>
            <a:off x="3956779" y="1796001"/>
            <a:ext cx="3466408" cy="2310035"/>
          </a:xfrm>
          <a:prstGeom prst="rect">
            <a:avLst/>
          </a:prstGeom>
        </p:spPr>
      </p:pic>
      <p:pic>
        <p:nvPicPr>
          <p:cNvPr id="13" name="Bildobjekt 12">
            <a:extLst>
              <a:ext uri="{FF2B5EF4-FFF2-40B4-BE49-F238E27FC236}">
                <a16:creationId xmlns:a16="http://schemas.microsoft.com/office/drawing/2014/main" id="{F54C623A-80FA-4367-BAC0-8DFBB7ADDFCC}"/>
              </a:ext>
            </a:extLst>
          </p:cNvPr>
          <p:cNvPicPr>
            <a:picLocks noChangeAspect="1"/>
          </p:cNvPicPr>
          <p:nvPr/>
        </p:nvPicPr>
        <p:blipFill rotWithShape="1">
          <a:blip r:embed="rId6"/>
          <a:srcRect r="34330"/>
          <a:stretch/>
        </p:blipFill>
        <p:spPr>
          <a:xfrm>
            <a:off x="490370" y="4106036"/>
            <a:ext cx="2526887" cy="2551574"/>
          </a:xfrm>
          <a:prstGeom prst="rect">
            <a:avLst/>
          </a:prstGeom>
        </p:spPr>
      </p:pic>
      <p:pic>
        <p:nvPicPr>
          <p:cNvPr id="15" name="Bildobjekt 14" descr="Glad kvinna i regn">
            <a:extLst>
              <a:ext uri="{FF2B5EF4-FFF2-40B4-BE49-F238E27FC236}">
                <a16:creationId xmlns:a16="http://schemas.microsoft.com/office/drawing/2014/main" id="{EEDD94D5-D658-1EFC-4F3F-B7020A6C2F15}"/>
              </a:ext>
            </a:extLst>
          </p:cNvPr>
          <p:cNvPicPr>
            <a:picLocks noChangeAspect="1"/>
          </p:cNvPicPr>
          <p:nvPr/>
        </p:nvPicPr>
        <p:blipFill>
          <a:blip r:embed="rId7" cstate="email">
            <a:extLst>
              <a:ext uri="{28A0092B-C50C-407E-A947-70E740481C1C}">
                <a14:useLocalDpi xmlns:a14="http://schemas.microsoft.com/office/drawing/2010/main"/>
              </a:ext>
            </a:extLst>
          </a:blip>
          <a:srcRect/>
          <a:stretch/>
        </p:blipFill>
        <p:spPr>
          <a:xfrm>
            <a:off x="3515583" y="4106485"/>
            <a:ext cx="3662379" cy="2576269"/>
          </a:xfrm>
          <a:prstGeom prst="rect">
            <a:avLst/>
          </a:prstGeom>
        </p:spPr>
      </p:pic>
      <p:sp>
        <p:nvSpPr>
          <p:cNvPr id="16" name="textruta 15">
            <a:extLst>
              <a:ext uri="{FF2B5EF4-FFF2-40B4-BE49-F238E27FC236}">
                <a16:creationId xmlns:a16="http://schemas.microsoft.com/office/drawing/2014/main" id="{B5E61676-4B5E-5853-8567-DC80F3E70710}"/>
              </a:ext>
            </a:extLst>
          </p:cNvPr>
          <p:cNvSpPr txBox="1"/>
          <p:nvPr/>
        </p:nvSpPr>
        <p:spPr>
          <a:xfrm>
            <a:off x="634530" y="3559988"/>
            <a:ext cx="2881053" cy="369332"/>
          </a:xfrm>
          <a:prstGeom prst="rect">
            <a:avLst/>
          </a:prstGeom>
        </p:spPr>
        <p:style>
          <a:lnRef idx="0">
            <a:schemeClr val="accent5"/>
          </a:lnRef>
          <a:fillRef idx="3">
            <a:schemeClr val="accent5"/>
          </a:fillRef>
          <a:effectRef idx="3">
            <a:schemeClr val="accent5"/>
          </a:effectRef>
          <a:fontRef idx="minor">
            <a:schemeClr val="lt1"/>
          </a:fontRef>
        </p:style>
        <p:txBody>
          <a:bodyPr wrap="square" rtlCol="0">
            <a:spAutoFit/>
          </a:bodyPr>
          <a:lstStyle/>
          <a:p>
            <a:r>
              <a:rPr lang="sv-SE" b="1" dirty="0">
                <a:solidFill>
                  <a:schemeClr val="bg1"/>
                </a:solidFill>
              </a:rPr>
              <a:t>Djup, långsam andning</a:t>
            </a:r>
          </a:p>
        </p:txBody>
      </p:sp>
      <p:sp>
        <p:nvSpPr>
          <p:cNvPr id="17" name="textruta 16">
            <a:extLst>
              <a:ext uri="{FF2B5EF4-FFF2-40B4-BE49-F238E27FC236}">
                <a16:creationId xmlns:a16="http://schemas.microsoft.com/office/drawing/2014/main" id="{0E1AB7A7-661D-992F-305E-C4F287A5432D}"/>
              </a:ext>
            </a:extLst>
          </p:cNvPr>
          <p:cNvSpPr txBox="1"/>
          <p:nvPr/>
        </p:nvSpPr>
        <p:spPr>
          <a:xfrm>
            <a:off x="620292" y="6061029"/>
            <a:ext cx="910865" cy="369332"/>
          </a:xfrm>
          <a:prstGeom prst="rect">
            <a:avLst/>
          </a:prstGeom>
        </p:spPr>
        <p:style>
          <a:lnRef idx="0">
            <a:schemeClr val="accent5"/>
          </a:lnRef>
          <a:fillRef idx="3">
            <a:schemeClr val="accent5"/>
          </a:fillRef>
          <a:effectRef idx="3">
            <a:schemeClr val="accent5"/>
          </a:effectRef>
          <a:fontRef idx="minor">
            <a:schemeClr val="lt1"/>
          </a:fontRef>
        </p:style>
        <p:txBody>
          <a:bodyPr wrap="square" rtlCol="0">
            <a:spAutoFit/>
          </a:bodyPr>
          <a:lstStyle/>
          <a:p>
            <a:r>
              <a:rPr lang="sv-SE" b="1" dirty="0">
                <a:solidFill>
                  <a:schemeClr val="bg1"/>
                </a:solidFill>
              </a:rPr>
              <a:t>Sång</a:t>
            </a:r>
          </a:p>
        </p:txBody>
      </p:sp>
      <p:sp>
        <p:nvSpPr>
          <p:cNvPr id="18" name="textruta 17">
            <a:extLst>
              <a:ext uri="{FF2B5EF4-FFF2-40B4-BE49-F238E27FC236}">
                <a16:creationId xmlns:a16="http://schemas.microsoft.com/office/drawing/2014/main" id="{0DF745AE-1E28-1C27-ADA4-45421AC14F18}"/>
              </a:ext>
            </a:extLst>
          </p:cNvPr>
          <p:cNvSpPr txBox="1"/>
          <p:nvPr/>
        </p:nvSpPr>
        <p:spPr>
          <a:xfrm>
            <a:off x="8199346" y="2172595"/>
            <a:ext cx="1915389" cy="646331"/>
          </a:xfrm>
          <a:prstGeom prst="rect">
            <a:avLst/>
          </a:prstGeom>
        </p:spPr>
        <p:style>
          <a:lnRef idx="0">
            <a:schemeClr val="accent5"/>
          </a:lnRef>
          <a:fillRef idx="3">
            <a:schemeClr val="accent5"/>
          </a:fillRef>
          <a:effectRef idx="3">
            <a:schemeClr val="accent5"/>
          </a:effectRef>
          <a:fontRef idx="minor">
            <a:schemeClr val="lt1"/>
          </a:fontRef>
        </p:style>
        <p:txBody>
          <a:bodyPr wrap="square" rtlCol="0">
            <a:spAutoFit/>
          </a:bodyPr>
          <a:lstStyle/>
          <a:p>
            <a:r>
              <a:rPr lang="sv-SE" b="1">
                <a:solidFill>
                  <a:schemeClr val="bg1"/>
                </a:solidFill>
              </a:rPr>
              <a:t>Umgänge</a:t>
            </a:r>
          </a:p>
          <a:p>
            <a:r>
              <a:rPr lang="sv-SE" b="1">
                <a:solidFill>
                  <a:schemeClr val="bg1"/>
                </a:solidFill>
              </a:rPr>
              <a:t>Trygg </a:t>
            </a:r>
            <a:r>
              <a:rPr lang="sv-SE" b="1" dirty="0">
                <a:solidFill>
                  <a:schemeClr val="bg1"/>
                </a:solidFill>
              </a:rPr>
              <a:t>beröring</a:t>
            </a:r>
          </a:p>
        </p:txBody>
      </p:sp>
      <p:sp>
        <p:nvSpPr>
          <p:cNvPr id="19" name="textruta 18">
            <a:extLst>
              <a:ext uri="{FF2B5EF4-FFF2-40B4-BE49-F238E27FC236}">
                <a16:creationId xmlns:a16="http://schemas.microsoft.com/office/drawing/2014/main" id="{93C5A62E-77C7-C2D4-C956-D5BD11F1C1C5}"/>
              </a:ext>
            </a:extLst>
          </p:cNvPr>
          <p:cNvSpPr txBox="1"/>
          <p:nvPr/>
        </p:nvSpPr>
        <p:spPr>
          <a:xfrm>
            <a:off x="4249456" y="3552537"/>
            <a:ext cx="2881053" cy="369332"/>
          </a:xfrm>
          <a:prstGeom prst="rect">
            <a:avLst/>
          </a:prstGeom>
        </p:spPr>
        <p:style>
          <a:lnRef idx="0">
            <a:schemeClr val="accent5"/>
          </a:lnRef>
          <a:fillRef idx="3">
            <a:schemeClr val="accent5"/>
          </a:fillRef>
          <a:effectRef idx="3">
            <a:schemeClr val="accent5"/>
          </a:effectRef>
          <a:fontRef idx="minor">
            <a:schemeClr val="lt1"/>
          </a:fontRef>
        </p:style>
        <p:txBody>
          <a:bodyPr wrap="square" rtlCol="0">
            <a:spAutoFit/>
          </a:bodyPr>
          <a:lstStyle/>
          <a:p>
            <a:r>
              <a:rPr lang="sv-SE" b="1" dirty="0">
                <a:solidFill>
                  <a:schemeClr val="bg1"/>
                </a:solidFill>
              </a:rPr>
              <a:t>Meditation, yoga, natur</a:t>
            </a:r>
          </a:p>
        </p:txBody>
      </p:sp>
      <p:sp>
        <p:nvSpPr>
          <p:cNvPr id="20" name="textruta 19">
            <a:extLst>
              <a:ext uri="{FF2B5EF4-FFF2-40B4-BE49-F238E27FC236}">
                <a16:creationId xmlns:a16="http://schemas.microsoft.com/office/drawing/2014/main" id="{90BEF74D-D7B2-71D0-058B-0D02472270D7}"/>
              </a:ext>
            </a:extLst>
          </p:cNvPr>
          <p:cNvSpPr txBox="1"/>
          <p:nvPr/>
        </p:nvSpPr>
        <p:spPr>
          <a:xfrm>
            <a:off x="3713632" y="6095012"/>
            <a:ext cx="1853737" cy="369332"/>
          </a:xfrm>
          <a:prstGeom prst="rect">
            <a:avLst/>
          </a:prstGeom>
        </p:spPr>
        <p:style>
          <a:lnRef idx="0">
            <a:schemeClr val="accent5"/>
          </a:lnRef>
          <a:fillRef idx="3">
            <a:schemeClr val="accent5"/>
          </a:fillRef>
          <a:effectRef idx="3">
            <a:schemeClr val="accent5"/>
          </a:effectRef>
          <a:fontRef idx="minor">
            <a:schemeClr val="lt1"/>
          </a:fontRef>
        </p:style>
        <p:txBody>
          <a:bodyPr wrap="square" rtlCol="0">
            <a:spAutoFit/>
          </a:bodyPr>
          <a:lstStyle/>
          <a:p>
            <a:r>
              <a:rPr lang="sv-SE" b="1" dirty="0">
                <a:solidFill>
                  <a:schemeClr val="bg1"/>
                </a:solidFill>
              </a:rPr>
              <a:t>Kyla i ansiktet</a:t>
            </a:r>
          </a:p>
        </p:txBody>
      </p:sp>
    </p:spTree>
    <p:extLst>
      <p:ext uri="{BB962C8B-B14F-4D97-AF65-F5344CB8AC3E}">
        <p14:creationId xmlns:p14="http://schemas.microsoft.com/office/powerpoint/2010/main" val="38419285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latshållare för innehåll 4">
            <a:extLst>
              <a:ext uri="{FF2B5EF4-FFF2-40B4-BE49-F238E27FC236}">
                <a16:creationId xmlns:a16="http://schemas.microsoft.com/office/drawing/2014/main" id="{B042E34E-15B0-4E08-A364-207BC5686C3F}"/>
              </a:ext>
            </a:extLst>
          </p:cNvPr>
          <p:cNvPicPr>
            <a:picLocks noGrp="1" noChangeAspect="1"/>
          </p:cNvPicPr>
          <p:nvPr>
            <p:ph sz="quarter" idx="13"/>
          </p:nvPr>
        </p:nvPicPr>
        <p:blipFill>
          <a:blip r:embed="rId3" cstate="email">
            <a:extLst>
              <a:ext uri="{28A0092B-C50C-407E-A947-70E740481C1C}">
                <a14:useLocalDpi xmlns:a14="http://schemas.microsoft.com/office/drawing/2010/main"/>
              </a:ext>
            </a:extLst>
          </a:blip>
          <a:stretch>
            <a:fillRect/>
          </a:stretch>
        </p:blipFill>
        <p:spPr>
          <a:xfrm>
            <a:off x="970075" y="-427321"/>
            <a:ext cx="9863933" cy="6904753"/>
          </a:xfrm>
        </p:spPr>
      </p:pic>
      <p:sp>
        <p:nvSpPr>
          <p:cNvPr id="8" name="Ellips 7">
            <a:extLst>
              <a:ext uri="{FF2B5EF4-FFF2-40B4-BE49-F238E27FC236}">
                <a16:creationId xmlns:a16="http://schemas.microsoft.com/office/drawing/2014/main" id="{87EB99D1-5F54-42B7-B041-5CAE85C43192}"/>
              </a:ext>
            </a:extLst>
          </p:cNvPr>
          <p:cNvSpPr/>
          <p:nvPr/>
        </p:nvSpPr>
        <p:spPr>
          <a:xfrm>
            <a:off x="1151164" y="5070021"/>
            <a:ext cx="2432957" cy="391886"/>
          </a:xfrm>
          <a:prstGeom prst="ellipse">
            <a:avLst/>
          </a:prstGeom>
          <a:noFill/>
          <a:ln w="635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textruta 8">
            <a:extLst>
              <a:ext uri="{FF2B5EF4-FFF2-40B4-BE49-F238E27FC236}">
                <a16:creationId xmlns:a16="http://schemas.microsoft.com/office/drawing/2014/main" id="{B8505923-78EA-44D8-B950-2E6C9DE3F8D3}"/>
              </a:ext>
            </a:extLst>
          </p:cNvPr>
          <p:cNvSpPr txBox="1"/>
          <p:nvPr/>
        </p:nvSpPr>
        <p:spPr>
          <a:xfrm>
            <a:off x="8917757" y="1036948"/>
            <a:ext cx="2743200" cy="4247317"/>
          </a:xfrm>
          <a:prstGeom prst="rect">
            <a:avLst/>
          </a:prstGeom>
          <a:noFill/>
        </p:spPr>
        <p:txBody>
          <a:bodyPr wrap="square" rtlCol="0">
            <a:spAutoFit/>
          </a:bodyPr>
          <a:lstStyle/>
          <a:p>
            <a:r>
              <a:rPr lang="sv-SE" dirty="0"/>
              <a:t>Hjärnan </a:t>
            </a:r>
            <a:r>
              <a:rPr lang="sv-SE" b="1" dirty="0"/>
              <a:t>underifrån</a:t>
            </a:r>
          </a:p>
          <a:p>
            <a:r>
              <a:rPr lang="sv-SE" dirty="0"/>
              <a:t>Nerver i </a:t>
            </a:r>
            <a:r>
              <a:rPr lang="sv-SE" dirty="0">
                <a:highlight>
                  <a:srgbClr val="FFFF00"/>
                </a:highlight>
              </a:rPr>
              <a:t>gult</a:t>
            </a:r>
          </a:p>
          <a:p>
            <a:r>
              <a:rPr lang="sv-SE" dirty="0"/>
              <a:t>Kranialnerver = ”direktkontakt” kropp/hjärna</a:t>
            </a:r>
          </a:p>
          <a:p>
            <a:endParaRPr lang="sv-SE" dirty="0"/>
          </a:p>
          <a:p>
            <a:r>
              <a:rPr lang="sv-SE" dirty="0"/>
              <a:t>Sensoriska nerver</a:t>
            </a:r>
          </a:p>
          <a:p>
            <a:r>
              <a:rPr lang="sv-SE" dirty="0"/>
              <a:t>Motoriska nerver</a:t>
            </a:r>
          </a:p>
          <a:p>
            <a:endParaRPr lang="sv-SE" dirty="0"/>
          </a:p>
          <a:p>
            <a:r>
              <a:rPr lang="sv-SE" b="1" dirty="0" err="1"/>
              <a:t>Vagusnerven</a:t>
            </a:r>
            <a:r>
              <a:rPr lang="sv-SE" dirty="0"/>
              <a:t> både sensorisk och motorisk</a:t>
            </a:r>
          </a:p>
          <a:p>
            <a:endParaRPr lang="sv-SE" dirty="0"/>
          </a:p>
          <a:p>
            <a:r>
              <a:rPr lang="sv-SE" dirty="0"/>
              <a:t>Aktiverar parasympatiska systemet</a:t>
            </a:r>
          </a:p>
        </p:txBody>
      </p:sp>
      <p:sp>
        <p:nvSpPr>
          <p:cNvPr id="6" name="textruta 5">
            <a:extLst>
              <a:ext uri="{FF2B5EF4-FFF2-40B4-BE49-F238E27FC236}">
                <a16:creationId xmlns:a16="http://schemas.microsoft.com/office/drawing/2014/main" id="{8C7D6205-D435-4767-850B-BF1D7A7AD281}"/>
              </a:ext>
            </a:extLst>
          </p:cNvPr>
          <p:cNvSpPr txBox="1"/>
          <p:nvPr/>
        </p:nvSpPr>
        <p:spPr>
          <a:xfrm>
            <a:off x="436789" y="6346627"/>
            <a:ext cx="3020786" cy="261610"/>
          </a:xfrm>
          <a:prstGeom prst="rect">
            <a:avLst/>
          </a:prstGeom>
          <a:noFill/>
        </p:spPr>
        <p:txBody>
          <a:bodyPr wrap="square" rtlCol="0">
            <a:spAutoFit/>
          </a:bodyPr>
          <a:lstStyle/>
          <a:p>
            <a:r>
              <a:rPr lang="sv-SE" sz="1050" dirty="0"/>
              <a:t>Illustration: Biorender.com</a:t>
            </a:r>
          </a:p>
        </p:txBody>
      </p:sp>
    </p:spTree>
    <p:extLst>
      <p:ext uri="{BB962C8B-B14F-4D97-AF65-F5344CB8AC3E}">
        <p14:creationId xmlns:p14="http://schemas.microsoft.com/office/powerpoint/2010/main" val="39324018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 name="Bildobjekt 12">
            <a:extLst>
              <a:ext uri="{FF2B5EF4-FFF2-40B4-BE49-F238E27FC236}">
                <a16:creationId xmlns:a16="http://schemas.microsoft.com/office/drawing/2014/main" id="{D2FAC515-3449-4453-9EF8-D03A79586CD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70797" y="641023"/>
            <a:ext cx="8649102" cy="6054371"/>
          </a:xfrm>
          <a:prstGeom prst="rect">
            <a:avLst/>
          </a:prstGeom>
        </p:spPr>
      </p:pic>
      <p:sp>
        <p:nvSpPr>
          <p:cNvPr id="14" name="textruta 13">
            <a:extLst>
              <a:ext uri="{FF2B5EF4-FFF2-40B4-BE49-F238E27FC236}">
                <a16:creationId xmlns:a16="http://schemas.microsoft.com/office/drawing/2014/main" id="{EC970350-856D-482E-BD36-A4745E7A6912}"/>
              </a:ext>
            </a:extLst>
          </p:cNvPr>
          <p:cNvSpPr txBox="1"/>
          <p:nvPr/>
        </p:nvSpPr>
        <p:spPr>
          <a:xfrm>
            <a:off x="4816020" y="747103"/>
            <a:ext cx="6023429" cy="1077218"/>
          </a:xfrm>
          <a:prstGeom prst="rect">
            <a:avLst/>
          </a:prstGeom>
          <a:noFill/>
        </p:spPr>
        <p:txBody>
          <a:bodyPr wrap="square" rtlCol="0">
            <a:spAutoFit/>
          </a:bodyPr>
          <a:lstStyle/>
          <a:p>
            <a:r>
              <a:rPr lang="sv-SE" sz="3200" dirty="0"/>
              <a:t>Parasympatiska nervsystemet </a:t>
            </a:r>
          </a:p>
          <a:p>
            <a:r>
              <a:rPr lang="sv-SE" sz="3200" b="1" dirty="0" err="1"/>
              <a:t>vagusnerven</a:t>
            </a:r>
            <a:r>
              <a:rPr lang="sv-SE" sz="3200" dirty="0"/>
              <a:t> når ut till inre organ</a:t>
            </a:r>
          </a:p>
        </p:txBody>
      </p:sp>
      <p:sp>
        <p:nvSpPr>
          <p:cNvPr id="2" name="textruta 1">
            <a:extLst>
              <a:ext uri="{FF2B5EF4-FFF2-40B4-BE49-F238E27FC236}">
                <a16:creationId xmlns:a16="http://schemas.microsoft.com/office/drawing/2014/main" id="{0FA8D7F6-7562-4EAD-BEED-04107341D734}"/>
              </a:ext>
            </a:extLst>
          </p:cNvPr>
          <p:cNvSpPr txBox="1"/>
          <p:nvPr/>
        </p:nvSpPr>
        <p:spPr>
          <a:xfrm>
            <a:off x="5682417" y="1930401"/>
            <a:ext cx="5191775" cy="3785652"/>
          </a:xfrm>
          <a:prstGeom prst="rect">
            <a:avLst/>
          </a:prstGeom>
          <a:noFill/>
        </p:spPr>
        <p:txBody>
          <a:bodyPr wrap="square" rtlCol="0">
            <a:spAutoFit/>
          </a:bodyPr>
          <a:lstStyle/>
          <a:p>
            <a:pPr marL="285750" indent="-285750">
              <a:buFont typeface="Arial" panose="020B0604020202020204" pitchFamily="34" charset="0"/>
              <a:buChar char="•"/>
            </a:pPr>
            <a:r>
              <a:rPr lang="sv-SE" sz="2400" dirty="0"/>
              <a:t>Nervkoppling mellan hjärnan och viktiga organ</a:t>
            </a:r>
          </a:p>
          <a:p>
            <a:endParaRPr lang="sv-SE" sz="2400" dirty="0"/>
          </a:p>
          <a:p>
            <a:pPr marL="285750" indent="-285750">
              <a:buFont typeface="Arial" panose="020B0604020202020204" pitchFamily="34" charset="0"/>
              <a:buChar char="•"/>
            </a:pPr>
            <a:r>
              <a:rPr lang="sv-SE" sz="2400" dirty="0"/>
              <a:t>Består till 80% av sensoriska nerver </a:t>
            </a:r>
            <a:br>
              <a:rPr lang="sv-SE" sz="2400" dirty="0"/>
            </a:br>
            <a:r>
              <a:rPr lang="sv-SE" sz="2400" dirty="0"/>
              <a:t>– din ”inre radar”</a:t>
            </a:r>
          </a:p>
          <a:p>
            <a:pPr marL="285750" indent="-285750">
              <a:buFont typeface="Arial" panose="020B0604020202020204" pitchFamily="34" charset="0"/>
              <a:buChar char="•"/>
            </a:pPr>
            <a:endParaRPr lang="sv-SE" sz="2400" dirty="0"/>
          </a:p>
          <a:p>
            <a:pPr marL="285750" indent="-285750">
              <a:buFont typeface="Arial" panose="020B0604020202020204" pitchFamily="34" charset="0"/>
              <a:buChar char="•"/>
            </a:pPr>
            <a:r>
              <a:rPr lang="sv-SE" sz="2400" dirty="0"/>
              <a:t>Signalerar att återställa </a:t>
            </a:r>
            <a:r>
              <a:rPr lang="sv-SE" sz="2400" b="1" dirty="0" err="1"/>
              <a:t>homeostas</a:t>
            </a:r>
            <a:r>
              <a:rPr lang="sv-SE" sz="2400" dirty="0"/>
              <a:t> </a:t>
            </a:r>
          </a:p>
          <a:p>
            <a:r>
              <a:rPr lang="sv-SE" sz="2400" dirty="0"/>
              <a:t>	Sänka puls och blodtryck</a:t>
            </a:r>
          </a:p>
          <a:p>
            <a:r>
              <a:rPr lang="sv-SE" sz="2400" dirty="0"/>
              <a:t>	Aktivera matspjälkningen</a:t>
            </a:r>
          </a:p>
          <a:p>
            <a:r>
              <a:rPr lang="sv-SE" sz="2400" dirty="0"/>
              <a:t>	Dämpa inflammationer</a:t>
            </a:r>
          </a:p>
        </p:txBody>
      </p:sp>
      <p:sp>
        <p:nvSpPr>
          <p:cNvPr id="5" name="textruta 4">
            <a:extLst>
              <a:ext uri="{FF2B5EF4-FFF2-40B4-BE49-F238E27FC236}">
                <a16:creationId xmlns:a16="http://schemas.microsoft.com/office/drawing/2014/main" id="{F8C92534-6BEB-40F0-8763-C84E927F46E5}"/>
              </a:ext>
            </a:extLst>
          </p:cNvPr>
          <p:cNvSpPr txBox="1"/>
          <p:nvPr/>
        </p:nvSpPr>
        <p:spPr>
          <a:xfrm>
            <a:off x="436789" y="6346627"/>
            <a:ext cx="3020786" cy="261610"/>
          </a:xfrm>
          <a:prstGeom prst="rect">
            <a:avLst/>
          </a:prstGeom>
          <a:noFill/>
        </p:spPr>
        <p:txBody>
          <a:bodyPr wrap="square" rtlCol="0">
            <a:spAutoFit/>
          </a:bodyPr>
          <a:lstStyle/>
          <a:p>
            <a:r>
              <a:rPr lang="sv-SE" sz="1050" dirty="0"/>
              <a:t>Illustration: Biorender.com</a:t>
            </a:r>
          </a:p>
        </p:txBody>
      </p:sp>
    </p:spTree>
    <p:extLst>
      <p:ext uri="{BB962C8B-B14F-4D97-AF65-F5344CB8AC3E}">
        <p14:creationId xmlns:p14="http://schemas.microsoft.com/office/powerpoint/2010/main" val="26712790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3432E204-9C8E-48A8-A6B8-E2B1148EC94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79273" y="-327589"/>
            <a:ext cx="9144019" cy="6400813"/>
          </a:xfrm>
          <a:prstGeom prst="rect">
            <a:avLst/>
          </a:prstGeom>
        </p:spPr>
      </p:pic>
      <p:sp>
        <p:nvSpPr>
          <p:cNvPr id="6" name="textruta 5">
            <a:extLst>
              <a:ext uri="{FF2B5EF4-FFF2-40B4-BE49-F238E27FC236}">
                <a16:creationId xmlns:a16="http://schemas.microsoft.com/office/drawing/2014/main" id="{A4EF03A9-44D6-4204-B8DF-CB5CF3DB1363}"/>
              </a:ext>
            </a:extLst>
          </p:cNvPr>
          <p:cNvSpPr txBox="1"/>
          <p:nvPr/>
        </p:nvSpPr>
        <p:spPr>
          <a:xfrm>
            <a:off x="6350525" y="2546294"/>
            <a:ext cx="5005633" cy="923330"/>
          </a:xfrm>
          <a:prstGeom prst="rect">
            <a:avLst/>
          </a:prstGeom>
          <a:noFill/>
        </p:spPr>
        <p:txBody>
          <a:bodyPr wrap="square" rtlCol="0">
            <a:spAutoFit/>
          </a:bodyPr>
          <a:lstStyle/>
          <a:p>
            <a:r>
              <a:rPr lang="sv-SE" dirty="0" err="1"/>
              <a:t>Vagusnerverna</a:t>
            </a:r>
            <a:r>
              <a:rPr lang="sv-SE" dirty="0"/>
              <a:t> (hög/</a:t>
            </a:r>
            <a:r>
              <a:rPr lang="sv-SE" dirty="0" err="1"/>
              <a:t>vä</a:t>
            </a:r>
            <a:r>
              <a:rPr lang="sv-SE" dirty="0"/>
              <a:t>) skickar </a:t>
            </a:r>
            <a:br>
              <a:rPr lang="sv-SE" dirty="0"/>
            </a:br>
            <a:r>
              <a:rPr lang="sv-SE" dirty="0"/>
              <a:t>sensoriska signaler in till hjärnan</a:t>
            </a:r>
          </a:p>
          <a:p>
            <a:endParaRPr lang="sv-SE" dirty="0"/>
          </a:p>
        </p:txBody>
      </p:sp>
      <p:cxnSp>
        <p:nvCxnSpPr>
          <p:cNvPr id="8" name="Rak pilkoppling 7">
            <a:extLst>
              <a:ext uri="{FF2B5EF4-FFF2-40B4-BE49-F238E27FC236}">
                <a16:creationId xmlns:a16="http://schemas.microsoft.com/office/drawing/2014/main" id="{6F3CB209-747E-40D3-B596-EF9199795E07}"/>
              </a:ext>
            </a:extLst>
          </p:cNvPr>
          <p:cNvCxnSpPr/>
          <p:nvPr/>
        </p:nvCxnSpPr>
        <p:spPr>
          <a:xfrm flipV="1">
            <a:off x="5855615" y="2365883"/>
            <a:ext cx="0" cy="754145"/>
          </a:xfrm>
          <a:prstGeom prst="straightConnector1">
            <a:avLst/>
          </a:prstGeom>
          <a:ln w="635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 name="textruta 8">
            <a:extLst>
              <a:ext uri="{FF2B5EF4-FFF2-40B4-BE49-F238E27FC236}">
                <a16:creationId xmlns:a16="http://schemas.microsoft.com/office/drawing/2014/main" id="{DDC01119-24DA-4EB4-B372-0C4AA00E0CCD}"/>
              </a:ext>
            </a:extLst>
          </p:cNvPr>
          <p:cNvSpPr txBox="1"/>
          <p:nvPr/>
        </p:nvSpPr>
        <p:spPr>
          <a:xfrm>
            <a:off x="7588577" y="4920792"/>
            <a:ext cx="480767" cy="369332"/>
          </a:xfrm>
          <a:prstGeom prst="rect">
            <a:avLst/>
          </a:prstGeom>
          <a:noFill/>
        </p:spPr>
        <p:txBody>
          <a:bodyPr wrap="square" rtlCol="0">
            <a:spAutoFit/>
          </a:bodyPr>
          <a:lstStyle/>
          <a:p>
            <a:r>
              <a:rPr lang="sv-SE" dirty="0"/>
              <a:t>1</a:t>
            </a:r>
          </a:p>
        </p:txBody>
      </p:sp>
      <p:sp>
        <p:nvSpPr>
          <p:cNvPr id="10" name="textruta 9">
            <a:extLst>
              <a:ext uri="{FF2B5EF4-FFF2-40B4-BE49-F238E27FC236}">
                <a16:creationId xmlns:a16="http://schemas.microsoft.com/office/drawing/2014/main" id="{6850014B-579E-450E-A370-FD75F9238A06}"/>
              </a:ext>
            </a:extLst>
          </p:cNvPr>
          <p:cNvSpPr txBox="1"/>
          <p:nvPr/>
        </p:nvSpPr>
        <p:spPr>
          <a:xfrm>
            <a:off x="5855616" y="2556778"/>
            <a:ext cx="480767" cy="369332"/>
          </a:xfrm>
          <a:prstGeom prst="rect">
            <a:avLst/>
          </a:prstGeom>
          <a:noFill/>
        </p:spPr>
        <p:txBody>
          <a:bodyPr wrap="square" rtlCol="0">
            <a:spAutoFit/>
          </a:bodyPr>
          <a:lstStyle/>
          <a:p>
            <a:r>
              <a:rPr lang="sv-SE" dirty="0"/>
              <a:t>2</a:t>
            </a:r>
          </a:p>
        </p:txBody>
      </p:sp>
      <p:sp>
        <p:nvSpPr>
          <p:cNvPr id="11" name="textruta 10">
            <a:extLst>
              <a:ext uri="{FF2B5EF4-FFF2-40B4-BE49-F238E27FC236}">
                <a16:creationId xmlns:a16="http://schemas.microsoft.com/office/drawing/2014/main" id="{DD4FE236-ACA8-42E8-9C20-3ADB9A6665AD}"/>
              </a:ext>
            </a:extLst>
          </p:cNvPr>
          <p:cNvSpPr txBox="1"/>
          <p:nvPr/>
        </p:nvSpPr>
        <p:spPr>
          <a:xfrm>
            <a:off x="6034726" y="1165136"/>
            <a:ext cx="392781" cy="369332"/>
          </a:xfrm>
          <a:prstGeom prst="rect">
            <a:avLst/>
          </a:prstGeom>
          <a:noFill/>
        </p:spPr>
        <p:txBody>
          <a:bodyPr wrap="square" rtlCol="0">
            <a:spAutoFit/>
          </a:bodyPr>
          <a:lstStyle/>
          <a:p>
            <a:r>
              <a:rPr lang="sv-SE" dirty="0"/>
              <a:t>3</a:t>
            </a:r>
          </a:p>
        </p:txBody>
      </p:sp>
      <p:sp>
        <p:nvSpPr>
          <p:cNvPr id="12" name="textruta 11">
            <a:extLst>
              <a:ext uri="{FF2B5EF4-FFF2-40B4-BE49-F238E27FC236}">
                <a16:creationId xmlns:a16="http://schemas.microsoft.com/office/drawing/2014/main" id="{11B8827F-BE7D-4746-9F4F-7290186EB1B1}"/>
              </a:ext>
            </a:extLst>
          </p:cNvPr>
          <p:cNvSpPr txBox="1"/>
          <p:nvPr/>
        </p:nvSpPr>
        <p:spPr>
          <a:xfrm>
            <a:off x="7828960" y="4920792"/>
            <a:ext cx="3544478" cy="646331"/>
          </a:xfrm>
          <a:prstGeom prst="rect">
            <a:avLst/>
          </a:prstGeom>
          <a:noFill/>
        </p:spPr>
        <p:txBody>
          <a:bodyPr wrap="square" rtlCol="0">
            <a:spAutoFit/>
          </a:bodyPr>
          <a:lstStyle/>
          <a:p>
            <a:r>
              <a:rPr lang="sv-SE" dirty="0"/>
              <a:t>Diafragman drar ihop sig och slappnar av vid djupandning</a:t>
            </a:r>
          </a:p>
        </p:txBody>
      </p:sp>
      <p:sp>
        <p:nvSpPr>
          <p:cNvPr id="13" name="textruta 12">
            <a:extLst>
              <a:ext uri="{FF2B5EF4-FFF2-40B4-BE49-F238E27FC236}">
                <a16:creationId xmlns:a16="http://schemas.microsoft.com/office/drawing/2014/main" id="{5D1C4081-5E17-4472-9C14-4A3C5A682A82}"/>
              </a:ext>
            </a:extLst>
          </p:cNvPr>
          <p:cNvSpPr txBox="1"/>
          <p:nvPr/>
        </p:nvSpPr>
        <p:spPr>
          <a:xfrm>
            <a:off x="380208" y="208883"/>
            <a:ext cx="6202838" cy="1384995"/>
          </a:xfrm>
          <a:prstGeom prst="rect">
            <a:avLst/>
          </a:prstGeom>
          <a:noFill/>
        </p:spPr>
        <p:txBody>
          <a:bodyPr wrap="square" rtlCol="0">
            <a:spAutoFit/>
          </a:bodyPr>
          <a:lstStyle/>
          <a:p>
            <a:r>
              <a:rPr lang="sv-SE" sz="2800" dirty="0"/>
              <a:t>Hur djupandning aktiverar parasympatiska systemet</a:t>
            </a:r>
          </a:p>
          <a:p>
            <a:endParaRPr lang="sv-SE" sz="2800" dirty="0"/>
          </a:p>
        </p:txBody>
      </p:sp>
      <p:sp>
        <p:nvSpPr>
          <p:cNvPr id="14" name="textruta 13">
            <a:extLst>
              <a:ext uri="{FF2B5EF4-FFF2-40B4-BE49-F238E27FC236}">
                <a16:creationId xmlns:a16="http://schemas.microsoft.com/office/drawing/2014/main" id="{ED5CFB59-CD17-4C69-BCEF-D7C5807D348A}"/>
              </a:ext>
            </a:extLst>
          </p:cNvPr>
          <p:cNvSpPr txBox="1"/>
          <p:nvPr/>
        </p:nvSpPr>
        <p:spPr>
          <a:xfrm>
            <a:off x="6395305" y="1163650"/>
            <a:ext cx="5410985" cy="646331"/>
          </a:xfrm>
          <a:prstGeom prst="rect">
            <a:avLst/>
          </a:prstGeom>
          <a:noFill/>
        </p:spPr>
        <p:txBody>
          <a:bodyPr wrap="square" rtlCol="0">
            <a:spAutoFit/>
          </a:bodyPr>
          <a:lstStyle/>
          <a:p>
            <a:r>
              <a:rPr lang="sv-SE" dirty="0"/>
              <a:t>I hjärnan (hjärnstammen, hypotalamus)</a:t>
            </a:r>
            <a:br>
              <a:rPr lang="sv-SE" dirty="0"/>
            </a:br>
            <a:r>
              <a:rPr lang="sv-SE" dirty="0"/>
              <a:t>omkopplas signaler till motoriska signaler ut till organen</a:t>
            </a:r>
          </a:p>
        </p:txBody>
      </p:sp>
      <p:cxnSp>
        <p:nvCxnSpPr>
          <p:cNvPr id="15" name="Rak pilkoppling 14">
            <a:extLst>
              <a:ext uri="{FF2B5EF4-FFF2-40B4-BE49-F238E27FC236}">
                <a16:creationId xmlns:a16="http://schemas.microsoft.com/office/drawing/2014/main" id="{0085F128-8B19-44D0-A125-D9397849F850}"/>
              </a:ext>
            </a:extLst>
          </p:cNvPr>
          <p:cNvCxnSpPr>
            <a:cxnSpLocks/>
          </p:cNvCxnSpPr>
          <p:nvPr/>
        </p:nvCxnSpPr>
        <p:spPr>
          <a:xfrm>
            <a:off x="4919229" y="2405163"/>
            <a:ext cx="0" cy="714865"/>
          </a:xfrm>
          <a:prstGeom prst="straightConnector1">
            <a:avLst/>
          </a:prstGeom>
          <a:ln w="6350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sp>
        <p:nvSpPr>
          <p:cNvPr id="17" name="textruta 16">
            <a:extLst>
              <a:ext uri="{FF2B5EF4-FFF2-40B4-BE49-F238E27FC236}">
                <a16:creationId xmlns:a16="http://schemas.microsoft.com/office/drawing/2014/main" id="{479656EF-3B35-4EA1-B2B7-35DB16AF4F99}"/>
              </a:ext>
            </a:extLst>
          </p:cNvPr>
          <p:cNvSpPr txBox="1"/>
          <p:nvPr/>
        </p:nvSpPr>
        <p:spPr>
          <a:xfrm>
            <a:off x="4524878" y="2638627"/>
            <a:ext cx="392781" cy="369332"/>
          </a:xfrm>
          <a:prstGeom prst="rect">
            <a:avLst/>
          </a:prstGeom>
          <a:noFill/>
        </p:spPr>
        <p:txBody>
          <a:bodyPr wrap="square" rtlCol="0">
            <a:spAutoFit/>
          </a:bodyPr>
          <a:lstStyle/>
          <a:p>
            <a:r>
              <a:rPr lang="sv-SE" dirty="0"/>
              <a:t>4</a:t>
            </a:r>
          </a:p>
        </p:txBody>
      </p:sp>
      <p:sp>
        <p:nvSpPr>
          <p:cNvPr id="18" name="textruta 17">
            <a:extLst>
              <a:ext uri="{FF2B5EF4-FFF2-40B4-BE49-F238E27FC236}">
                <a16:creationId xmlns:a16="http://schemas.microsoft.com/office/drawing/2014/main" id="{BB99B057-AC40-4D2C-9BA1-95F1F77A5A45}"/>
              </a:ext>
            </a:extLst>
          </p:cNvPr>
          <p:cNvSpPr txBox="1"/>
          <p:nvPr/>
        </p:nvSpPr>
        <p:spPr>
          <a:xfrm>
            <a:off x="1228725" y="2601416"/>
            <a:ext cx="3360557" cy="923330"/>
          </a:xfrm>
          <a:prstGeom prst="rect">
            <a:avLst/>
          </a:prstGeom>
          <a:noFill/>
        </p:spPr>
        <p:txBody>
          <a:bodyPr wrap="square" rtlCol="0">
            <a:spAutoFit/>
          </a:bodyPr>
          <a:lstStyle/>
          <a:p>
            <a:r>
              <a:rPr lang="sv-SE" dirty="0"/>
              <a:t>Parasympatisk ”broms” aktiveras</a:t>
            </a:r>
          </a:p>
          <a:p>
            <a:r>
              <a:rPr lang="sv-SE" dirty="0"/>
              <a:t>Inre organ påverkas </a:t>
            </a:r>
          </a:p>
          <a:p>
            <a:r>
              <a:rPr lang="sv-SE" dirty="0"/>
              <a:t>(pulsen sjunker)</a:t>
            </a:r>
          </a:p>
        </p:txBody>
      </p:sp>
      <p:sp>
        <p:nvSpPr>
          <p:cNvPr id="16" name="textruta 15">
            <a:extLst>
              <a:ext uri="{FF2B5EF4-FFF2-40B4-BE49-F238E27FC236}">
                <a16:creationId xmlns:a16="http://schemas.microsoft.com/office/drawing/2014/main" id="{CD8EB978-99FE-4E8F-84FD-4649638D388D}"/>
              </a:ext>
            </a:extLst>
          </p:cNvPr>
          <p:cNvSpPr txBox="1"/>
          <p:nvPr/>
        </p:nvSpPr>
        <p:spPr>
          <a:xfrm>
            <a:off x="436789" y="6346627"/>
            <a:ext cx="3020786" cy="261610"/>
          </a:xfrm>
          <a:prstGeom prst="rect">
            <a:avLst/>
          </a:prstGeom>
          <a:noFill/>
        </p:spPr>
        <p:txBody>
          <a:bodyPr wrap="square" rtlCol="0">
            <a:spAutoFit/>
          </a:bodyPr>
          <a:lstStyle/>
          <a:p>
            <a:r>
              <a:rPr lang="sv-SE" sz="1050" dirty="0"/>
              <a:t>Illustration: Biorender.com</a:t>
            </a:r>
          </a:p>
        </p:txBody>
      </p:sp>
    </p:spTree>
    <p:extLst>
      <p:ext uri="{BB962C8B-B14F-4D97-AF65-F5344CB8AC3E}">
        <p14:creationId xmlns:p14="http://schemas.microsoft.com/office/powerpoint/2010/main" val="670239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2" grpId="0"/>
      <p:bldP spid="14" grpId="0"/>
      <p:bldP spid="18"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8C506ED-3BAD-DC04-2D09-3323DC8F2E95}"/>
              </a:ext>
            </a:extLst>
          </p:cNvPr>
          <p:cNvSpPr>
            <a:spLocks noGrp="1"/>
          </p:cNvSpPr>
          <p:nvPr>
            <p:ph type="title"/>
          </p:nvPr>
        </p:nvSpPr>
        <p:spPr>
          <a:xfrm>
            <a:off x="4976874" y="859152"/>
            <a:ext cx="9472971" cy="716142"/>
          </a:xfrm>
        </p:spPr>
        <p:txBody>
          <a:bodyPr/>
          <a:lstStyle/>
          <a:p>
            <a:r>
              <a:rPr lang="sv-SE" dirty="0"/>
              <a:t>Nedvarvningsandning</a:t>
            </a:r>
          </a:p>
        </p:txBody>
      </p:sp>
      <p:sp>
        <p:nvSpPr>
          <p:cNvPr id="3" name="Platshållare för innehåll 2">
            <a:extLst>
              <a:ext uri="{FF2B5EF4-FFF2-40B4-BE49-F238E27FC236}">
                <a16:creationId xmlns:a16="http://schemas.microsoft.com/office/drawing/2014/main" id="{5DEACF42-3FF9-71F3-29C2-112E5F79F31F}"/>
              </a:ext>
            </a:extLst>
          </p:cNvPr>
          <p:cNvSpPr>
            <a:spLocks noGrp="1"/>
          </p:cNvSpPr>
          <p:nvPr>
            <p:ph sz="quarter" idx="13"/>
          </p:nvPr>
        </p:nvSpPr>
        <p:spPr>
          <a:xfrm>
            <a:off x="4976874" y="1753874"/>
            <a:ext cx="6824662" cy="4244974"/>
          </a:xfrm>
        </p:spPr>
        <p:txBody>
          <a:bodyPr/>
          <a:lstStyle/>
          <a:p>
            <a:pPr marL="0" indent="0">
              <a:lnSpc>
                <a:spcPts val="2200"/>
              </a:lnSpc>
              <a:buNone/>
            </a:pPr>
            <a:r>
              <a:rPr lang="sv-SE" sz="1800" dirty="0">
                <a:latin typeface="+mn-lt"/>
              </a:rPr>
              <a:t>Användbar teknik för att lugna ner sig när man är stressad.</a:t>
            </a:r>
          </a:p>
          <a:p>
            <a:pPr marL="0" indent="0">
              <a:lnSpc>
                <a:spcPts val="2200"/>
              </a:lnSpc>
              <a:buNone/>
            </a:pPr>
            <a:r>
              <a:rPr lang="sv-SE" sz="1800" dirty="0">
                <a:latin typeface="+mn-lt"/>
              </a:rPr>
              <a:t>Sitt med ryggen rak, rör lite på axlarna och slappna av så att de sänks. </a:t>
            </a:r>
          </a:p>
          <a:p>
            <a:pPr marL="0" indent="0">
              <a:lnSpc>
                <a:spcPts val="2200"/>
              </a:lnSpc>
              <a:buNone/>
            </a:pPr>
            <a:r>
              <a:rPr lang="sv-SE" sz="1800" dirty="0">
                <a:latin typeface="+mn-lt"/>
              </a:rPr>
              <a:t>Gör så här:</a:t>
            </a:r>
          </a:p>
          <a:p>
            <a:pPr marL="0" indent="0">
              <a:lnSpc>
                <a:spcPts val="2200"/>
              </a:lnSpc>
              <a:buNone/>
            </a:pPr>
            <a:endParaRPr lang="sv-SE" sz="1800" dirty="0">
              <a:latin typeface="+mn-lt"/>
            </a:endParaRPr>
          </a:p>
          <a:p>
            <a:pPr marL="342900" indent="-342900">
              <a:lnSpc>
                <a:spcPts val="2200"/>
              </a:lnSpc>
              <a:buFont typeface="+mj-lt"/>
              <a:buAutoNum type="arabicPeriod"/>
            </a:pPr>
            <a:r>
              <a:rPr lang="sv-SE" sz="1800" dirty="0">
                <a:latin typeface="+mn-lt"/>
              </a:rPr>
              <a:t>Andas in ett djupt andetag genom näsan.</a:t>
            </a:r>
          </a:p>
          <a:p>
            <a:pPr marL="342900" indent="-342900">
              <a:lnSpc>
                <a:spcPts val="2200"/>
              </a:lnSpc>
              <a:buFont typeface="+mj-lt"/>
              <a:buAutoNum type="arabicPeriod"/>
            </a:pPr>
            <a:r>
              <a:rPr lang="sv-SE" sz="1800" dirty="0">
                <a:latin typeface="+mn-lt"/>
              </a:rPr>
              <a:t>Andas ut, töm lungorna på luft</a:t>
            </a:r>
          </a:p>
          <a:p>
            <a:pPr marL="342900" indent="-342900">
              <a:lnSpc>
                <a:spcPts val="2200"/>
              </a:lnSpc>
              <a:buFont typeface="+mj-lt"/>
              <a:buAutoNum type="arabicPeriod"/>
            </a:pPr>
            <a:r>
              <a:rPr lang="sv-SE" sz="1800" dirty="0">
                <a:latin typeface="+mn-lt"/>
              </a:rPr>
              <a:t>Andas in kontrollerat genom näsan i </a:t>
            </a:r>
            <a:r>
              <a:rPr lang="sv-SE" sz="1800" b="1" dirty="0">
                <a:latin typeface="+mn-lt"/>
              </a:rPr>
              <a:t>4 sekunder</a:t>
            </a:r>
          </a:p>
          <a:p>
            <a:pPr marL="342900" indent="-342900">
              <a:lnSpc>
                <a:spcPts val="2200"/>
              </a:lnSpc>
              <a:buFont typeface="+mj-lt"/>
              <a:buAutoNum type="arabicPeriod"/>
            </a:pPr>
            <a:r>
              <a:rPr lang="sv-SE" sz="1800" dirty="0">
                <a:latin typeface="+mn-lt"/>
              </a:rPr>
              <a:t>Håll</a:t>
            </a:r>
            <a:r>
              <a:rPr lang="sv-SE" sz="1800" b="1" dirty="0">
                <a:latin typeface="+mn-lt"/>
              </a:rPr>
              <a:t> andan i 7 sekunder</a:t>
            </a:r>
          </a:p>
          <a:p>
            <a:pPr marL="342900" indent="-342900">
              <a:lnSpc>
                <a:spcPts val="2200"/>
              </a:lnSpc>
              <a:buFont typeface="+mj-lt"/>
              <a:buAutoNum type="arabicPeriod"/>
            </a:pPr>
            <a:r>
              <a:rPr lang="sv-SE" sz="1800" dirty="0">
                <a:latin typeface="+mn-lt"/>
              </a:rPr>
              <a:t>Andas ut kontrollerat genom näsan i </a:t>
            </a:r>
            <a:r>
              <a:rPr lang="sv-SE" sz="1800" b="1" dirty="0">
                <a:latin typeface="+mn-lt"/>
              </a:rPr>
              <a:t>8 sekunder</a:t>
            </a:r>
          </a:p>
          <a:p>
            <a:pPr marL="342900" indent="-342900">
              <a:lnSpc>
                <a:spcPts val="2200"/>
              </a:lnSpc>
              <a:buFont typeface="+mj-lt"/>
              <a:buAutoNum type="arabicPeriod"/>
            </a:pPr>
            <a:r>
              <a:rPr lang="sv-SE" sz="1800" dirty="0">
                <a:latin typeface="+mn-lt"/>
              </a:rPr>
              <a:t>Upprepa </a:t>
            </a:r>
            <a:r>
              <a:rPr lang="sv-SE" sz="1800" b="1" dirty="0">
                <a:latin typeface="+mn-lt"/>
              </a:rPr>
              <a:t>tre gånger </a:t>
            </a:r>
          </a:p>
          <a:p>
            <a:pPr marL="342900" indent="-342900">
              <a:lnSpc>
                <a:spcPts val="2200"/>
              </a:lnSpc>
              <a:buFont typeface="+mj-lt"/>
              <a:buAutoNum type="arabicPeriod"/>
            </a:pPr>
            <a:r>
              <a:rPr lang="sv-SE" sz="1800" dirty="0">
                <a:latin typeface="+mn-lt"/>
              </a:rPr>
              <a:t>Avsluta med en full inandning följt av en ljudlig suck</a:t>
            </a:r>
          </a:p>
        </p:txBody>
      </p:sp>
      <p:pic>
        <p:nvPicPr>
          <p:cNvPr id="8" name="Bildobjekt 7">
            <a:extLst>
              <a:ext uri="{FF2B5EF4-FFF2-40B4-BE49-F238E27FC236}">
                <a16:creationId xmlns:a16="http://schemas.microsoft.com/office/drawing/2014/main" id="{A39941EE-7E02-494B-8D2B-EE1E3703E788}"/>
              </a:ext>
            </a:extLst>
          </p:cNvPr>
          <p:cNvPicPr>
            <a:picLocks noChangeAspect="1"/>
          </p:cNvPicPr>
          <p:nvPr/>
        </p:nvPicPr>
        <p:blipFill>
          <a:blip r:embed="rId3"/>
          <a:stretch>
            <a:fillRect/>
          </a:stretch>
        </p:blipFill>
        <p:spPr>
          <a:xfrm>
            <a:off x="632880" y="1516701"/>
            <a:ext cx="3684471" cy="3824597"/>
          </a:xfrm>
          <a:prstGeom prst="rect">
            <a:avLst/>
          </a:prstGeom>
        </p:spPr>
      </p:pic>
    </p:spTree>
    <p:extLst>
      <p:ext uri="{BB962C8B-B14F-4D97-AF65-F5344CB8AC3E}">
        <p14:creationId xmlns:p14="http://schemas.microsoft.com/office/powerpoint/2010/main" val="21346491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A77D7632-2881-4D0D-9AC3-F332D3A5EEB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136069" y="838986"/>
            <a:ext cx="10332459" cy="7232721"/>
          </a:xfrm>
          <a:prstGeom prst="rect">
            <a:avLst/>
          </a:prstGeom>
        </p:spPr>
      </p:pic>
      <p:sp>
        <p:nvSpPr>
          <p:cNvPr id="6" name="textruta 5">
            <a:extLst>
              <a:ext uri="{FF2B5EF4-FFF2-40B4-BE49-F238E27FC236}">
                <a16:creationId xmlns:a16="http://schemas.microsoft.com/office/drawing/2014/main" id="{58A1E55D-69BB-4BA5-8A8B-BF9AE90FEFA5}"/>
              </a:ext>
            </a:extLst>
          </p:cNvPr>
          <p:cNvSpPr txBox="1"/>
          <p:nvPr/>
        </p:nvSpPr>
        <p:spPr>
          <a:xfrm>
            <a:off x="1131216" y="546755"/>
            <a:ext cx="2620652" cy="1477328"/>
          </a:xfrm>
          <a:prstGeom prst="rect">
            <a:avLst/>
          </a:prstGeom>
          <a:noFill/>
        </p:spPr>
        <p:txBody>
          <a:bodyPr wrap="square" rtlCol="0">
            <a:spAutoFit/>
          </a:bodyPr>
          <a:lstStyle/>
          <a:p>
            <a:r>
              <a:rPr lang="sv-SE" dirty="0"/>
              <a:t>Mer </a:t>
            </a:r>
            <a:r>
              <a:rPr lang="sv-SE" dirty="0" err="1"/>
              <a:t>vagusnerv</a:t>
            </a:r>
            <a:endParaRPr lang="sv-SE" dirty="0"/>
          </a:p>
          <a:p>
            <a:endParaRPr lang="sv-SE" dirty="0"/>
          </a:p>
          <a:p>
            <a:r>
              <a:rPr lang="sv-SE" dirty="0"/>
              <a:t>Mage-hjärna-koppling</a:t>
            </a:r>
          </a:p>
          <a:p>
            <a:endParaRPr lang="sv-SE" dirty="0"/>
          </a:p>
          <a:p>
            <a:r>
              <a:rPr lang="sv-SE" dirty="0"/>
              <a:t>(eng. ”gut-</a:t>
            </a:r>
            <a:r>
              <a:rPr lang="sv-SE" dirty="0" err="1"/>
              <a:t>brain</a:t>
            </a:r>
            <a:r>
              <a:rPr lang="sv-SE" dirty="0"/>
              <a:t>-</a:t>
            </a:r>
            <a:r>
              <a:rPr lang="sv-SE" dirty="0" err="1"/>
              <a:t>axis</a:t>
            </a:r>
            <a:r>
              <a:rPr lang="sv-SE" dirty="0"/>
              <a:t>”)</a:t>
            </a:r>
          </a:p>
        </p:txBody>
      </p:sp>
      <p:sp>
        <p:nvSpPr>
          <p:cNvPr id="7" name="textruta 6">
            <a:extLst>
              <a:ext uri="{FF2B5EF4-FFF2-40B4-BE49-F238E27FC236}">
                <a16:creationId xmlns:a16="http://schemas.microsoft.com/office/drawing/2014/main" id="{2B5961B3-6677-4320-AEE1-CE98C53C02FE}"/>
              </a:ext>
            </a:extLst>
          </p:cNvPr>
          <p:cNvSpPr txBox="1"/>
          <p:nvPr/>
        </p:nvSpPr>
        <p:spPr>
          <a:xfrm>
            <a:off x="436789" y="6346627"/>
            <a:ext cx="3020786" cy="261610"/>
          </a:xfrm>
          <a:prstGeom prst="rect">
            <a:avLst/>
          </a:prstGeom>
          <a:noFill/>
        </p:spPr>
        <p:txBody>
          <a:bodyPr wrap="square" rtlCol="0">
            <a:spAutoFit/>
          </a:bodyPr>
          <a:lstStyle/>
          <a:p>
            <a:r>
              <a:rPr lang="sv-SE" sz="1050" dirty="0"/>
              <a:t>Illustration: Biorender.com</a:t>
            </a:r>
          </a:p>
        </p:txBody>
      </p:sp>
    </p:spTree>
    <p:extLst>
      <p:ext uri="{BB962C8B-B14F-4D97-AF65-F5344CB8AC3E}">
        <p14:creationId xmlns:p14="http://schemas.microsoft.com/office/powerpoint/2010/main" val="31414101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4731A5E7-983B-41D1-AD14-97B3919DB96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94812" y="-157906"/>
            <a:ext cx="9144019" cy="6400813"/>
          </a:xfrm>
          <a:prstGeom prst="rect">
            <a:avLst/>
          </a:prstGeom>
        </p:spPr>
      </p:pic>
      <p:sp>
        <p:nvSpPr>
          <p:cNvPr id="2" name="textruta 1">
            <a:extLst>
              <a:ext uri="{FF2B5EF4-FFF2-40B4-BE49-F238E27FC236}">
                <a16:creationId xmlns:a16="http://schemas.microsoft.com/office/drawing/2014/main" id="{4D7239AE-CEB8-4468-95B8-B9B6D5207588}"/>
              </a:ext>
            </a:extLst>
          </p:cNvPr>
          <p:cNvSpPr txBox="1"/>
          <p:nvPr/>
        </p:nvSpPr>
        <p:spPr>
          <a:xfrm>
            <a:off x="9338831" y="2618072"/>
            <a:ext cx="2086356" cy="1200329"/>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sv-SE" sz="2400" b="1" dirty="0"/>
              <a:t>OBS!</a:t>
            </a:r>
          </a:p>
          <a:p>
            <a:pPr algn="ctr"/>
            <a:r>
              <a:rPr lang="sv-SE" sz="2400" b="1" dirty="0"/>
              <a:t>Forskning pågår</a:t>
            </a:r>
          </a:p>
        </p:txBody>
      </p:sp>
      <p:sp>
        <p:nvSpPr>
          <p:cNvPr id="4" name="textruta 3">
            <a:extLst>
              <a:ext uri="{FF2B5EF4-FFF2-40B4-BE49-F238E27FC236}">
                <a16:creationId xmlns:a16="http://schemas.microsoft.com/office/drawing/2014/main" id="{B6402D7A-AB41-46E5-BB30-621E7FDCBBA6}"/>
              </a:ext>
            </a:extLst>
          </p:cNvPr>
          <p:cNvSpPr txBox="1"/>
          <p:nvPr/>
        </p:nvSpPr>
        <p:spPr>
          <a:xfrm>
            <a:off x="436789" y="6346627"/>
            <a:ext cx="3020786" cy="261610"/>
          </a:xfrm>
          <a:prstGeom prst="rect">
            <a:avLst/>
          </a:prstGeom>
          <a:noFill/>
        </p:spPr>
        <p:txBody>
          <a:bodyPr wrap="square" rtlCol="0">
            <a:spAutoFit/>
          </a:bodyPr>
          <a:lstStyle/>
          <a:p>
            <a:r>
              <a:rPr lang="sv-SE" sz="1050" dirty="0"/>
              <a:t>Illustration: Biorender.com</a:t>
            </a:r>
          </a:p>
        </p:txBody>
      </p:sp>
    </p:spTree>
    <p:extLst>
      <p:ext uri="{BB962C8B-B14F-4D97-AF65-F5344CB8AC3E}">
        <p14:creationId xmlns:p14="http://schemas.microsoft.com/office/powerpoint/2010/main" val="27131903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FFFE3E-492F-5C1D-2F5E-25C49C4BC630}"/>
            </a:ext>
          </a:extLst>
        </p:cNvPr>
        <p:cNvGrpSpPr/>
        <p:nvPr/>
      </p:nvGrpSpPr>
      <p:grpSpPr>
        <a:xfrm>
          <a:off x="0" y="0"/>
          <a:ext cx="0" cy="0"/>
          <a:chOff x="0" y="0"/>
          <a:chExt cx="0" cy="0"/>
        </a:xfrm>
      </p:grpSpPr>
      <p:sp>
        <p:nvSpPr>
          <p:cNvPr id="47" name="textruta 46">
            <a:extLst>
              <a:ext uri="{FF2B5EF4-FFF2-40B4-BE49-F238E27FC236}">
                <a16:creationId xmlns:a16="http://schemas.microsoft.com/office/drawing/2014/main" id="{274BFF6A-CE85-41BF-A00E-8908708222A3}"/>
              </a:ext>
            </a:extLst>
          </p:cNvPr>
          <p:cNvSpPr txBox="1"/>
          <p:nvPr/>
        </p:nvSpPr>
        <p:spPr>
          <a:xfrm>
            <a:off x="864147" y="334505"/>
            <a:ext cx="4291137" cy="1754326"/>
          </a:xfrm>
          <a:prstGeom prst="rect">
            <a:avLst/>
          </a:prstGeom>
          <a:noFill/>
        </p:spPr>
        <p:txBody>
          <a:bodyPr wrap="square" rtlCol="0">
            <a:spAutoFit/>
          </a:bodyPr>
          <a:lstStyle/>
          <a:p>
            <a:r>
              <a:rPr lang="sv-SE" sz="3600" dirty="0"/>
              <a:t>Hur kan återhämtning bidra till psykisk hälsa?</a:t>
            </a:r>
          </a:p>
        </p:txBody>
      </p:sp>
      <p:sp>
        <p:nvSpPr>
          <p:cNvPr id="51" name="Sexhörning 50">
            <a:extLst>
              <a:ext uri="{FF2B5EF4-FFF2-40B4-BE49-F238E27FC236}">
                <a16:creationId xmlns:a16="http://schemas.microsoft.com/office/drawing/2014/main" id="{48908ADC-D381-4E60-B5F1-EF66C49C5A11}"/>
              </a:ext>
            </a:extLst>
          </p:cNvPr>
          <p:cNvSpPr/>
          <p:nvPr/>
        </p:nvSpPr>
        <p:spPr>
          <a:xfrm>
            <a:off x="864147" y="2729515"/>
            <a:ext cx="1653739" cy="1448321"/>
          </a:xfrm>
          <a:prstGeom prst="hexagon">
            <a:avLst/>
          </a:prstGeom>
          <a:solidFill>
            <a:srgbClr val="C7C7C7"/>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dirty="0">
                <a:solidFill>
                  <a:schemeClr val="tx1"/>
                </a:solidFill>
              </a:rPr>
              <a:t>Hälsa</a:t>
            </a:r>
          </a:p>
        </p:txBody>
      </p:sp>
      <p:sp>
        <p:nvSpPr>
          <p:cNvPr id="52" name="Sexhörning 51">
            <a:extLst>
              <a:ext uri="{FF2B5EF4-FFF2-40B4-BE49-F238E27FC236}">
                <a16:creationId xmlns:a16="http://schemas.microsoft.com/office/drawing/2014/main" id="{419A03A4-1C4E-4D15-B649-5FA1DD8084C3}"/>
              </a:ext>
            </a:extLst>
          </p:cNvPr>
          <p:cNvSpPr/>
          <p:nvPr/>
        </p:nvSpPr>
        <p:spPr>
          <a:xfrm>
            <a:off x="2186388" y="3459217"/>
            <a:ext cx="1653739" cy="1448321"/>
          </a:xfrm>
          <a:prstGeom prst="hexagon">
            <a:avLst/>
          </a:prstGeom>
          <a:solidFill>
            <a:srgbClr val="C7C7C7"/>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dirty="0"/>
              <a:t>Sömn</a:t>
            </a:r>
          </a:p>
        </p:txBody>
      </p:sp>
      <p:sp>
        <p:nvSpPr>
          <p:cNvPr id="53" name="Sexhörning 52">
            <a:extLst>
              <a:ext uri="{FF2B5EF4-FFF2-40B4-BE49-F238E27FC236}">
                <a16:creationId xmlns:a16="http://schemas.microsoft.com/office/drawing/2014/main" id="{09123206-A9B7-4F06-A8EB-84FC9ECE6C25}"/>
              </a:ext>
            </a:extLst>
          </p:cNvPr>
          <p:cNvSpPr/>
          <p:nvPr/>
        </p:nvSpPr>
        <p:spPr>
          <a:xfrm>
            <a:off x="3501545" y="2723886"/>
            <a:ext cx="1653739" cy="1448321"/>
          </a:xfrm>
          <a:prstGeom prst="hexagon">
            <a:avLst/>
          </a:prstGeom>
          <a:solidFill>
            <a:srgbClr val="C7C7C7"/>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spc="-50" dirty="0"/>
              <a:t>Relationer</a:t>
            </a:r>
          </a:p>
        </p:txBody>
      </p:sp>
      <p:sp>
        <p:nvSpPr>
          <p:cNvPr id="54" name="Sexhörning 53">
            <a:extLst>
              <a:ext uri="{FF2B5EF4-FFF2-40B4-BE49-F238E27FC236}">
                <a16:creationId xmlns:a16="http://schemas.microsoft.com/office/drawing/2014/main" id="{DD836CAA-30D5-4D77-95DA-0B0CDDCA6D30}"/>
              </a:ext>
            </a:extLst>
          </p:cNvPr>
          <p:cNvSpPr/>
          <p:nvPr/>
        </p:nvSpPr>
        <p:spPr>
          <a:xfrm>
            <a:off x="4814919" y="1985869"/>
            <a:ext cx="1653739" cy="1448321"/>
          </a:xfrm>
          <a:prstGeom prst="hexagon">
            <a:avLst/>
          </a:prstGeom>
          <a:solidFill>
            <a:srgbClr val="C7C7C7"/>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dirty="0"/>
              <a:t>Tankar</a:t>
            </a:r>
          </a:p>
        </p:txBody>
      </p:sp>
      <p:sp>
        <p:nvSpPr>
          <p:cNvPr id="55" name="Sexhörning 54">
            <a:extLst>
              <a:ext uri="{FF2B5EF4-FFF2-40B4-BE49-F238E27FC236}">
                <a16:creationId xmlns:a16="http://schemas.microsoft.com/office/drawing/2014/main" id="{7A1F416E-CD41-484A-AC35-A8D4EE7E4F65}"/>
              </a:ext>
            </a:extLst>
          </p:cNvPr>
          <p:cNvSpPr/>
          <p:nvPr/>
        </p:nvSpPr>
        <p:spPr>
          <a:xfrm>
            <a:off x="6130354" y="1262605"/>
            <a:ext cx="1653739" cy="1448321"/>
          </a:xfrm>
          <a:prstGeom prst="hexagon">
            <a:avLst/>
          </a:prstGeom>
          <a:solidFill>
            <a:srgbClr val="C7C7C7"/>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dirty="0"/>
              <a:t>Känslor</a:t>
            </a:r>
          </a:p>
        </p:txBody>
      </p:sp>
      <p:sp>
        <p:nvSpPr>
          <p:cNvPr id="56" name="Sexhörning 55">
            <a:extLst>
              <a:ext uri="{FF2B5EF4-FFF2-40B4-BE49-F238E27FC236}">
                <a16:creationId xmlns:a16="http://schemas.microsoft.com/office/drawing/2014/main" id="{12AA47D2-C24B-4F77-8CBB-CE0230EF6ACF}"/>
              </a:ext>
            </a:extLst>
          </p:cNvPr>
          <p:cNvSpPr/>
          <p:nvPr/>
        </p:nvSpPr>
        <p:spPr>
          <a:xfrm>
            <a:off x="7450021" y="1981779"/>
            <a:ext cx="1653739" cy="1448321"/>
          </a:xfrm>
          <a:prstGeom prst="hexagon">
            <a:avLst/>
          </a:prstGeom>
          <a:solidFill>
            <a:srgbClr val="C7C7C7"/>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dirty="0"/>
              <a:t>Stress</a:t>
            </a:r>
          </a:p>
        </p:txBody>
      </p:sp>
      <p:sp>
        <p:nvSpPr>
          <p:cNvPr id="57" name="Sexhörning 56">
            <a:extLst>
              <a:ext uri="{FF2B5EF4-FFF2-40B4-BE49-F238E27FC236}">
                <a16:creationId xmlns:a16="http://schemas.microsoft.com/office/drawing/2014/main" id="{0937345C-3934-4E28-BE36-99AF4F8092B8}"/>
              </a:ext>
            </a:extLst>
          </p:cNvPr>
          <p:cNvSpPr/>
          <p:nvPr/>
        </p:nvSpPr>
        <p:spPr>
          <a:xfrm>
            <a:off x="7450021" y="3454313"/>
            <a:ext cx="1653739" cy="1448321"/>
          </a:xfrm>
          <a:prstGeom prst="hexagon">
            <a:avLst/>
          </a:prstGeom>
          <a:solidFill>
            <a:srgbClr val="990000"/>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dirty="0"/>
              <a:t>Åter-hämtning</a:t>
            </a:r>
          </a:p>
        </p:txBody>
      </p:sp>
      <p:sp>
        <p:nvSpPr>
          <p:cNvPr id="58" name="Sexhörning 57">
            <a:extLst>
              <a:ext uri="{FF2B5EF4-FFF2-40B4-BE49-F238E27FC236}">
                <a16:creationId xmlns:a16="http://schemas.microsoft.com/office/drawing/2014/main" id="{0E6A3E08-D32B-42FD-89F7-60E577A275CF}"/>
              </a:ext>
            </a:extLst>
          </p:cNvPr>
          <p:cNvSpPr/>
          <p:nvPr/>
        </p:nvSpPr>
        <p:spPr>
          <a:xfrm>
            <a:off x="8770634" y="4176428"/>
            <a:ext cx="1653739" cy="1448321"/>
          </a:xfrm>
          <a:prstGeom prst="hexagon">
            <a:avLst/>
          </a:prstGeom>
          <a:solidFill>
            <a:schemeClr val="accent1">
              <a:lumMod val="90000"/>
            </a:schemeClr>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dirty="0" err="1"/>
              <a:t>Coping</a:t>
            </a:r>
            <a:r>
              <a:rPr lang="sv-SE" b="1" dirty="0"/>
              <a:t> - strategier</a:t>
            </a:r>
          </a:p>
        </p:txBody>
      </p:sp>
      <p:sp>
        <p:nvSpPr>
          <p:cNvPr id="59" name="Sexhörning 58">
            <a:extLst>
              <a:ext uri="{FF2B5EF4-FFF2-40B4-BE49-F238E27FC236}">
                <a16:creationId xmlns:a16="http://schemas.microsoft.com/office/drawing/2014/main" id="{801A20F5-2152-4324-82B1-2587400CEC3E}"/>
              </a:ext>
            </a:extLst>
          </p:cNvPr>
          <p:cNvSpPr/>
          <p:nvPr/>
        </p:nvSpPr>
        <p:spPr>
          <a:xfrm>
            <a:off x="873013" y="4204838"/>
            <a:ext cx="1653739" cy="1448321"/>
          </a:xfrm>
          <a:prstGeom prst="hexago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sv-SE" b="1" dirty="0"/>
              <a:t>Kost</a:t>
            </a:r>
          </a:p>
        </p:txBody>
      </p:sp>
      <p:sp>
        <p:nvSpPr>
          <p:cNvPr id="60" name="Sexhörning 59">
            <a:extLst>
              <a:ext uri="{FF2B5EF4-FFF2-40B4-BE49-F238E27FC236}">
                <a16:creationId xmlns:a16="http://schemas.microsoft.com/office/drawing/2014/main" id="{6E057D0B-9AEA-4FE0-B655-E336E6DE2441}"/>
              </a:ext>
            </a:extLst>
          </p:cNvPr>
          <p:cNvSpPr/>
          <p:nvPr/>
        </p:nvSpPr>
        <p:spPr>
          <a:xfrm>
            <a:off x="2181800" y="1989436"/>
            <a:ext cx="1653739" cy="1448321"/>
          </a:xfrm>
          <a:prstGeom prst="hexago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sv-SE" b="1" dirty="0"/>
              <a:t>Fysisk aktivitet</a:t>
            </a:r>
          </a:p>
        </p:txBody>
      </p:sp>
      <p:sp>
        <p:nvSpPr>
          <p:cNvPr id="61" name="Sexhörning 60">
            <a:extLst>
              <a:ext uri="{FF2B5EF4-FFF2-40B4-BE49-F238E27FC236}">
                <a16:creationId xmlns:a16="http://schemas.microsoft.com/office/drawing/2014/main" id="{AC3D4B12-8661-4A41-9290-C205B246644D}"/>
              </a:ext>
            </a:extLst>
          </p:cNvPr>
          <p:cNvSpPr/>
          <p:nvPr/>
        </p:nvSpPr>
        <p:spPr>
          <a:xfrm>
            <a:off x="10087236" y="3444244"/>
            <a:ext cx="1653739" cy="1448321"/>
          </a:xfrm>
          <a:prstGeom prst="hexago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sv-SE" b="1" dirty="0"/>
              <a:t>Studie-vanor</a:t>
            </a:r>
          </a:p>
        </p:txBody>
      </p:sp>
      <p:sp>
        <p:nvSpPr>
          <p:cNvPr id="62" name="Sexhörning 61">
            <a:extLst>
              <a:ext uri="{FF2B5EF4-FFF2-40B4-BE49-F238E27FC236}">
                <a16:creationId xmlns:a16="http://schemas.microsoft.com/office/drawing/2014/main" id="{C65B5570-593C-421C-9554-6DB7D2C20ED0}"/>
              </a:ext>
            </a:extLst>
          </p:cNvPr>
          <p:cNvSpPr/>
          <p:nvPr/>
        </p:nvSpPr>
        <p:spPr>
          <a:xfrm>
            <a:off x="4821268" y="518916"/>
            <a:ext cx="1653739" cy="1448321"/>
          </a:xfrm>
          <a:prstGeom prst="hexago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sv-SE" b="1" dirty="0"/>
              <a:t>Tro och mening</a:t>
            </a:r>
          </a:p>
        </p:txBody>
      </p:sp>
      <p:sp>
        <p:nvSpPr>
          <p:cNvPr id="63" name="Sexhörning 62">
            <a:extLst>
              <a:ext uri="{FF2B5EF4-FFF2-40B4-BE49-F238E27FC236}">
                <a16:creationId xmlns:a16="http://schemas.microsoft.com/office/drawing/2014/main" id="{E48F8D8C-B533-4439-A70F-128344FF6EC2}"/>
              </a:ext>
            </a:extLst>
          </p:cNvPr>
          <p:cNvSpPr/>
          <p:nvPr/>
        </p:nvSpPr>
        <p:spPr>
          <a:xfrm>
            <a:off x="8765606" y="1249595"/>
            <a:ext cx="1653739" cy="1448321"/>
          </a:xfrm>
          <a:prstGeom prst="hexago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sv-SE" b="1" dirty="0"/>
              <a:t>ANDTS</a:t>
            </a:r>
          </a:p>
        </p:txBody>
      </p:sp>
      <p:sp>
        <p:nvSpPr>
          <p:cNvPr id="64" name="Sexhörning 63">
            <a:extLst>
              <a:ext uri="{FF2B5EF4-FFF2-40B4-BE49-F238E27FC236}">
                <a16:creationId xmlns:a16="http://schemas.microsoft.com/office/drawing/2014/main" id="{07FD2EA4-E62D-46CB-BF06-0AA93E6C693F}"/>
              </a:ext>
            </a:extLst>
          </p:cNvPr>
          <p:cNvSpPr/>
          <p:nvPr/>
        </p:nvSpPr>
        <p:spPr>
          <a:xfrm>
            <a:off x="4818127" y="3466156"/>
            <a:ext cx="1653739" cy="1448321"/>
          </a:xfrm>
          <a:prstGeom prst="hexago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sv-SE" b="1" dirty="0"/>
              <a:t>Fritids-intressen</a:t>
            </a:r>
          </a:p>
        </p:txBody>
      </p:sp>
      <p:sp>
        <p:nvSpPr>
          <p:cNvPr id="65" name="Sexhörning 64">
            <a:extLst>
              <a:ext uri="{FF2B5EF4-FFF2-40B4-BE49-F238E27FC236}">
                <a16:creationId xmlns:a16="http://schemas.microsoft.com/office/drawing/2014/main" id="{0777675E-9166-4A37-8531-A29DB531AF49}"/>
              </a:ext>
            </a:extLst>
          </p:cNvPr>
          <p:cNvSpPr/>
          <p:nvPr/>
        </p:nvSpPr>
        <p:spPr>
          <a:xfrm>
            <a:off x="3500486" y="4196234"/>
            <a:ext cx="1653739" cy="1448321"/>
          </a:xfrm>
          <a:prstGeom prst="hexago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sv-SE" b="1" dirty="0"/>
              <a:t>Sexualitet</a:t>
            </a:r>
          </a:p>
        </p:txBody>
      </p:sp>
    </p:spTree>
    <p:extLst>
      <p:ext uri="{BB962C8B-B14F-4D97-AF65-F5344CB8AC3E}">
        <p14:creationId xmlns:p14="http://schemas.microsoft.com/office/powerpoint/2010/main" val="5078431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71D96D9-A82A-3E46-B21B-591C045BD02C}"/>
              </a:ext>
            </a:extLst>
          </p:cNvPr>
          <p:cNvSpPr>
            <a:spLocks noGrp="1"/>
          </p:cNvSpPr>
          <p:nvPr>
            <p:ph type="title"/>
          </p:nvPr>
        </p:nvSpPr>
        <p:spPr/>
        <p:txBody>
          <a:bodyPr/>
          <a:lstStyle/>
          <a:p>
            <a:r>
              <a:rPr lang="sv-SE" dirty="0"/>
              <a:t>Hormonet </a:t>
            </a:r>
            <a:r>
              <a:rPr lang="sv-SE" dirty="0" err="1"/>
              <a:t>oxytocin</a:t>
            </a:r>
            <a:r>
              <a:rPr lang="sv-SE" dirty="0"/>
              <a:t> – bildas i hjärnan</a:t>
            </a:r>
          </a:p>
        </p:txBody>
      </p:sp>
      <p:pic>
        <p:nvPicPr>
          <p:cNvPr id="5" name="Bildobjekt 4" descr="Par som står utomhus, med rockar och vantar, håller hand">
            <a:extLst>
              <a:ext uri="{FF2B5EF4-FFF2-40B4-BE49-F238E27FC236}">
                <a16:creationId xmlns:a16="http://schemas.microsoft.com/office/drawing/2014/main" id="{754C79B6-15B3-FC2F-1451-13E2E03FEC2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67707" y="1696956"/>
            <a:ext cx="2595484" cy="1732044"/>
          </a:xfrm>
          <a:prstGeom prst="rect">
            <a:avLst/>
          </a:prstGeom>
        </p:spPr>
      </p:pic>
      <p:pic>
        <p:nvPicPr>
          <p:cNvPr id="7" name="Bildobjekt 6" descr="Föräldrar med underordnade">
            <a:extLst>
              <a:ext uri="{FF2B5EF4-FFF2-40B4-BE49-F238E27FC236}">
                <a16:creationId xmlns:a16="http://schemas.microsoft.com/office/drawing/2014/main" id="{ACA0BFBD-8F83-41F4-703E-56C545DACB3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67707" y="3573201"/>
            <a:ext cx="2598066" cy="1732044"/>
          </a:xfrm>
          <a:prstGeom prst="rect">
            <a:avLst/>
          </a:prstGeom>
        </p:spPr>
      </p:pic>
      <p:pic>
        <p:nvPicPr>
          <p:cNvPr id="9" name="Bildobjekt 8" descr="Två personer med hörsnäckor">
            <a:extLst>
              <a:ext uri="{FF2B5EF4-FFF2-40B4-BE49-F238E27FC236}">
                <a16:creationId xmlns:a16="http://schemas.microsoft.com/office/drawing/2014/main" id="{669B51C6-237A-8465-EE15-4B8387F01CAE}"/>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857118" y="4518335"/>
            <a:ext cx="2827744" cy="1853520"/>
          </a:xfrm>
          <a:prstGeom prst="rect">
            <a:avLst/>
          </a:prstGeom>
        </p:spPr>
      </p:pic>
      <p:pic>
        <p:nvPicPr>
          <p:cNvPr id="11" name="Bildobjekt 10" descr="Två personer med hund">
            <a:extLst>
              <a:ext uri="{FF2B5EF4-FFF2-40B4-BE49-F238E27FC236}">
                <a16:creationId xmlns:a16="http://schemas.microsoft.com/office/drawing/2014/main" id="{C754D77F-49BD-E5CB-2757-6206359F8C08}"/>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863318" y="2490204"/>
            <a:ext cx="2815344" cy="1877591"/>
          </a:xfrm>
          <a:prstGeom prst="rect">
            <a:avLst/>
          </a:prstGeom>
        </p:spPr>
      </p:pic>
      <p:pic>
        <p:nvPicPr>
          <p:cNvPr id="10" name="Platshållare för bild 4">
            <a:extLst>
              <a:ext uri="{FF2B5EF4-FFF2-40B4-BE49-F238E27FC236}">
                <a16:creationId xmlns:a16="http://schemas.microsoft.com/office/drawing/2014/main" id="{5EE0D9F1-7C35-4759-AD58-1926E88F54BE}"/>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128295" y="107751"/>
            <a:ext cx="5466694" cy="3826686"/>
          </a:xfrm>
          <a:prstGeom prst="rect">
            <a:avLst/>
          </a:prstGeom>
        </p:spPr>
      </p:pic>
      <p:sp>
        <p:nvSpPr>
          <p:cNvPr id="12" name="textruta 11">
            <a:extLst>
              <a:ext uri="{FF2B5EF4-FFF2-40B4-BE49-F238E27FC236}">
                <a16:creationId xmlns:a16="http://schemas.microsoft.com/office/drawing/2014/main" id="{0FB7EEA5-2A09-46CD-8293-2D217E7E8EE2}"/>
              </a:ext>
            </a:extLst>
          </p:cNvPr>
          <p:cNvSpPr txBox="1"/>
          <p:nvPr/>
        </p:nvSpPr>
        <p:spPr>
          <a:xfrm>
            <a:off x="7919253" y="3092346"/>
            <a:ext cx="2743200" cy="369332"/>
          </a:xfrm>
          <a:prstGeom prst="rect">
            <a:avLst/>
          </a:prstGeom>
          <a:noFill/>
        </p:spPr>
        <p:txBody>
          <a:bodyPr wrap="square" rtlCol="0">
            <a:spAutoFit/>
          </a:bodyPr>
          <a:lstStyle/>
          <a:p>
            <a:r>
              <a:rPr lang="sv-SE" dirty="0" err="1"/>
              <a:t>Amygdala</a:t>
            </a:r>
            <a:endParaRPr lang="sv-SE" dirty="0"/>
          </a:p>
        </p:txBody>
      </p:sp>
      <p:cxnSp>
        <p:nvCxnSpPr>
          <p:cNvPr id="13" name="Rak pilkoppling 12">
            <a:extLst>
              <a:ext uri="{FF2B5EF4-FFF2-40B4-BE49-F238E27FC236}">
                <a16:creationId xmlns:a16="http://schemas.microsoft.com/office/drawing/2014/main" id="{024E938E-2C42-49AC-A98D-F1255134B9E6}"/>
              </a:ext>
            </a:extLst>
          </p:cNvPr>
          <p:cNvCxnSpPr>
            <a:cxnSpLocks/>
          </p:cNvCxnSpPr>
          <p:nvPr/>
        </p:nvCxnSpPr>
        <p:spPr>
          <a:xfrm flipV="1">
            <a:off x="8951053" y="2150899"/>
            <a:ext cx="574645" cy="101449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4" name="textruta 13">
            <a:extLst>
              <a:ext uri="{FF2B5EF4-FFF2-40B4-BE49-F238E27FC236}">
                <a16:creationId xmlns:a16="http://schemas.microsoft.com/office/drawing/2014/main" id="{2CF4C5FB-0843-42E5-B4FE-10EF9CDC5036}"/>
              </a:ext>
            </a:extLst>
          </p:cNvPr>
          <p:cNvSpPr txBox="1"/>
          <p:nvPr/>
        </p:nvSpPr>
        <p:spPr>
          <a:xfrm>
            <a:off x="6096000" y="1832300"/>
            <a:ext cx="1823253" cy="369332"/>
          </a:xfrm>
          <a:prstGeom prst="rect">
            <a:avLst/>
          </a:prstGeom>
          <a:noFill/>
        </p:spPr>
        <p:txBody>
          <a:bodyPr wrap="square" rtlCol="0">
            <a:spAutoFit/>
          </a:bodyPr>
          <a:lstStyle/>
          <a:p>
            <a:r>
              <a:rPr lang="sv-SE" b="1" dirty="0"/>
              <a:t>Hypotalamus</a:t>
            </a:r>
          </a:p>
        </p:txBody>
      </p:sp>
      <p:cxnSp>
        <p:nvCxnSpPr>
          <p:cNvPr id="15" name="Rak pilkoppling 14">
            <a:extLst>
              <a:ext uri="{FF2B5EF4-FFF2-40B4-BE49-F238E27FC236}">
                <a16:creationId xmlns:a16="http://schemas.microsoft.com/office/drawing/2014/main" id="{604C0FFE-18F0-4D1C-842F-D60A701D9178}"/>
              </a:ext>
            </a:extLst>
          </p:cNvPr>
          <p:cNvCxnSpPr>
            <a:cxnSpLocks/>
          </p:cNvCxnSpPr>
          <p:nvPr/>
        </p:nvCxnSpPr>
        <p:spPr>
          <a:xfrm flipV="1">
            <a:off x="7779978" y="1988734"/>
            <a:ext cx="1745720" cy="39179"/>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6" name="textruta 15">
            <a:extLst>
              <a:ext uri="{FF2B5EF4-FFF2-40B4-BE49-F238E27FC236}">
                <a16:creationId xmlns:a16="http://schemas.microsoft.com/office/drawing/2014/main" id="{3FAE9F9A-EE69-476F-90AA-000E4794C6E5}"/>
              </a:ext>
            </a:extLst>
          </p:cNvPr>
          <p:cNvSpPr txBox="1"/>
          <p:nvPr/>
        </p:nvSpPr>
        <p:spPr>
          <a:xfrm>
            <a:off x="8200238" y="3427706"/>
            <a:ext cx="2743200" cy="369332"/>
          </a:xfrm>
          <a:prstGeom prst="rect">
            <a:avLst/>
          </a:prstGeom>
          <a:noFill/>
        </p:spPr>
        <p:txBody>
          <a:bodyPr wrap="square" rtlCol="0">
            <a:spAutoFit/>
          </a:bodyPr>
          <a:lstStyle/>
          <a:p>
            <a:r>
              <a:rPr lang="sv-SE" dirty="0"/>
              <a:t>Hippocampus</a:t>
            </a:r>
          </a:p>
        </p:txBody>
      </p:sp>
      <p:cxnSp>
        <p:nvCxnSpPr>
          <p:cNvPr id="17" name="Rak pilkoppling 16">
            <a:extLst>
              <a:ext uri="{FF2B5EF4-FFF2-40B4-BE49-F238E27FC236}">
                <a16:creationId xmlns:a16="http://schemas.microsoft.com/office/drawing/2014/main" id="{67F2E893-EA73-4F72-8DD7-0DFF87ABD1E6}"/>
              </a:ext>
            </a:extLst>
          </p:cNvPr>
          <p:cNvCxnSpPr>
            <a:cxnSpLocks/>
          </p:cNvCxnSpPr>
          <p:nvPr/>
        </p:nvCxnSpPr>
        <p:spPr>
          <a:xfrm flipV="1">
            <a:off x="9080541" y="2165312"/>
            <a:ext cx="671120" cy="134425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8" name="textruta 17">
            <a:extLst>
              <a:ext uri="{FF2B5EF4-FFF2-40B4-BE49-F238E27FC236}">
                <a16:creationId xmlns:a16="http://schemas.microsoft.com/office/drawing/2014/main" id="{3DAD6849-040A-4AA7-AB41-5ADD1350015F}"/>
              </a:ext>
            </a:extLst>
          </p:cNvPr>
          <p:cNvSpPr txBox="1"/>
          <p:nvPr/>
        </p:nvSpPr>
        <p:spPr>
          <a:xfrm>
            <a:off x="10261177" y="286423"/>
            <a:ext cx="1602254" cy="369328"/>
          </a:xfrm>
          <a:prstGeom prst="rect">
            <a:avLst/>
          </a:prstGeom>
          <a:noFill/>
        </p:spPr>
        <p:txBody>
          <a:bodyPr wrap="square" rtlCol="0">
            <a:spAutoFit/>
          </a:bodyPr>
          <a:lstStyle/>
          <a:p>
            <a:r>
              <a:rPr lang="sv-SE" dirty="0"/>
              <a:t>Känsel</a:t>
            </a:r>
          </a:p>
        </p:txBody>
      </p:sp>
      <p:cxnSp>
        <p:nvCxnSpPr>
          <p:cNvPr id="19" name="Rak pilkoppling 18">
            <a:extLst>
              <a:ext uri="{FF2B5EF4-FFF2-40B4-BE49-F238E27FC236}">
                <a16:creationId xmlns:a16="http://schemas.microsoft.com/office/drawing/2014/main" id="{20A64211-DBF4-46CA-9D11-508E6ABB187E}"/>
              </a:ext>
            </a:extLst>
          </p:cNvPr>
          <p:cNvCxnSpPr>
            <a:cxnSpLocks/>
          </p:cNvCxnSpPr>
          <p:nvPr/>
        </p:nvCxnSpPr>
        <p:spPr>
          <a:xfrm flipH="1">
            <a:off x="10420709" y="655751"/>
            <a:ext cx="115863" cy="192119"/>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22" name="textruta 21">
            <a:extLst>
              <a:ext uri="{FF2B5EF4-FFF2-40B4-BE49-F238E27FC236}">
                <a16:creationId xmlns:a16="http://schemas.microsoft.com/office/drawing/2014/main" id="{1AD9C469-7D02-4E9A-B83F-117C7B48150C}"/>
              </a:ext>
            </a:extLst>
          </p:cNvPr>
          <p:cNvSpPr txBox="1"/>
          <p:nvPr/>
        </p:nvSpPr>
        <p:spPr>
          <a:xfrm>
            <a:off x="6575480" y="2220837"/>
            <a:ext cx="2743200" cy="369332"/>
          </a:xfrm>
          <a:prstGeom prst="rect">
            <a:avLst/>
          </a:prstGeom>
          <a:noFill/>
        </p:spPr>
        <p:txBody>
          <a:bodyPr wrap="square" rtlCol="0">
            <a:spAutoFit/>
          </a:bodyPr>
          <a:lstStyle/>
          <a:p>
            <a:r>
              <a:rPr lang="sv-SE" dirty="0"/>
              <a:t>Hypofysen</a:t>
            </a:r>
          </a:p>
        </p:txBody>
      </p:sp>
      <p:cxnSp>
        <p:nvCxnSpPr>
          <p:cNvPr id="23" name="Rak pilkoppling 22">
            <a:extLst>
              <a:ext uri="{FF2B5EF4-FFF2-40B4-BE49-F238E27FC236}">
                <a16:creationId xmlns:a16="http://schemas.microsoft.com/office/drawing/2014/main" id="{59C0031D-35D0-4EA7-A5D9-FA45B6617F2F}"/>
              </a:ext>
            </a:extLst>
          </p:cNvPr>
          <p:cNvCxnSpPr>
            <a:cxnSpLocks/>
          </p:cNvCxnSpPr>
          <p:nvPr/>
        </p:nvCxnSpPr>
        <p:spPr>
          <a:xfrm flipV="1">
            <a:off x="7779978" y="2324131"/>
            <a:ext cx="1538702" cy="10702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20" name="textruta 19">
            <a:extLst>
              <a:ext uri="{FF2B5EF4-FFF2-40B4-BE49-F238E27FC236}">
                <a16:creationId xmlns:a16="http://schemas.microsoft.com/office/drawing/2014/main" id="{9E40F77A-6D55-4FE7-BC43-AF2AC30D4D64}"/>
              </a:ext>
            </a:extLst>
          </p:cNvPr>
          <p:cNvSpPr txBox="1"/>
          <p:nvPr/>
        </p:nvSpPr>
        <p:spPr>
          <a:xfrm>
            <a:off x="10258821" y="3418168"/>
            <a:ext cx="3020786" cy="261610"/>
          </a:xfrm>
          <a:prstGeom prst="rect">
            <a:avLst/>
          </a:prstGeom>
          <a:noFill/>
        </p:spPr>
        <p:txBody>
          <a:bodyPr wrap="square" rtlCol="0">
            <a:spAutoFit/>
          </a:bodyPr>
          <a:lstStyle/>
          <a:p>
            <a:r>
              <a:rPr lang="sv-SE" sz="1050" dirty="0"/>
              <a:t>Illustration: Biorender.com</a:t>
            </a:r>
          </a:p>
        </p:txBody>
      </p:sp>
    </p:spTree>
    <p:extLst>
      <p:ext uri="{BB962C8B-B14F-4D97-AF65-F5344CB8AC3E}">
        <p14:creationId xmlns:p14="http://schemas.microsoft.com/office/powerpoint/2010/main" val="4187922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textruta 10">
            <a:extLst>
              <a:ext uri="{FF2B5EF4-FFF2-40B4-BE49-F238E27FC236}">
                <a16:creationId xmlns:a16="http://schemas.microsoft.com/office/drawing/2014/main" id="{8215CE11-DA32-4C75-A74A-A080C82615E5}"/>
              </a:ext>
            </a:extLst>
          </p:cNvPr>
          <p:cNvSpPr txBox="1"/>
          <p:nvPr/>
        </p:nvSpPr>
        <p:spPr>
          <a:xfrm>
            <a:off x="7870950" y="2799465"/>
            <a:ext cx="3788705" cy="2062103"/>
          </a:xfrm>
          <a:prstGeom prst="rect">
            <a:avLst/>
          </a:prstGeom>
          <a:noFill/>
        </p:spPr>
        <p:txBody>
          <a:bodyPr wrap="square" rtlCol="0">
            <a:spAutoFit/>
          </a:bodyPr>
          <a:lstStyle/>
          <a:p>
            <a:r>
              <a:rPr lang="sv-SE" sz="1600" b="1" dirty="0"/>
              <a:t>Bilden visar HPA-axeln:</a:t>
            </a:r>
            <a:endParaRPr lang="sv-SE" sz="1600" dirty="0"/>
          </a:p>
          <a:p>
            <a:r>
              <a:rPr lang="sv-SE" sz="1600" b="1" dirty="0"/>
              <a:t>H</a:t>
            </a:r>
            <a:r>
              <a:rPr lang="sv-SE" sz="1600" dirty="0"/>
              <a:t>ypotalamus till Hypofysen</a:t>
            </a:r>
            <a:r>
              <a:rPr lang="sv-SE" sz="1600" b="1" dirty="0"/>
              <a:t> </a:t>
            </a:r>
            <a:r>
              <a:rPr lang="sv-SE" sz="1600" dirty="0"/>
              <a:t>(eng. </a:t>
            </a:r>
            <a:r>
              <a:rPr lang="sv-SE" sz="1600" b="1" dirty="0" err="1"/>
              <a:t>P</a:t>
            </a:r>
            <a:r>
              <a:rPr lang="sv-SE" sz="1600" dirty="0" err="1"/>
              <a:t>ituitary</a:t>
            </a:r>
            <a:r>
              <a:rPr lang="sv-SE" sz="1600" dirty="0"/>
              <a:t> </a:t>
            </a:r>
            <a:r>
              <a:rPr lang="sv-SE" sz="1600" dirty="0" err="1"/>
              <a:t>gland</a:t>
            </a:r>
            <a:r>
              <a:rPr lang="sv-SE" sz="1600" dirty="0"/>
              <a:t>). </a:t>
            </a:r>
            <a:r>
              <a:rPr lang="sv-SE" sz="1600" u="sng" dirty="0"/>
              <a:t>Hormon</a:t>
            </a:r>
            <a:r>
              <a:rPr lang="sv-SE" sz="1600" dirty="0"/>
              <a:t> når </a:t>
            </a:r>
            <a:r>
              <a:rPr lang="sv-SE" sz="1600" b="1" dirty="0"/>
              <a:t>binjurarna</a:t>
            </a:r>
            <a:r>
              <a:rPr lang="sv-SE" sz="1600" dirty="0"/>
              <a:t> (eng. </a:t>
            </a:r>
            <a:r>
              <a:rPr lang="sv-SE" sz="1600" b="1" dirty="0" err="1"/>
              <a:t>A</a:t>
            </a:r>
            <a:r>
              <a:rPr lang="sv-SE" sz="1600" dirty="0" err="1"/>
              <a:t>drenal</a:t>
            </a:r>
            <a:r>
              <a:rPr lang="sv-SE" sz="1600" dirty="0"/>
              <a:t> </a:t>
            </a:r>
            <a:r>
              <a:rPr lang="sv-SE" sz="1600" dirty="0" err="1"/>
              <a:t>gland</a:t>
            </a:r>
            <a:r>
              <a:rPr lang="sv-SE" sz="1600" dirty="0"/>
              <a:t>) via </a:t>
            </a:r>
            <a:r>
              <a:rPr lang="sv-SE" sz="1600" u="sng" dirty="0"/>
              <a:t>blodet</a:t>
            </a:r>
          </a:p>
          <a:p>
            <a:endParaRPr lang="sv-SE" sz="1600" dirty="0"/>
          </a:p>
          <a:p>
            <a:r>
              <a:rPr lang="sv-SE" sz="1600" dirty="0"/>
              <a:t>Ökar </a:t>
            </a:r>
            <a:r>
              <a:rPr lang="sv-SE" sz="1600" b="1" dirty="0"/>
              <a:t>kortisol</a:t>
            </a:r>
            <a:r>
              <a:rPr lang="sv-SE" sz="1600" dirty="0"/>
              <a:t> i blodet</a:t>
            </a:r>
          </a:p>
          <a:p>
            <a:r>
              <a:rPr lang="sv-SE" sz="1600" b="1" dirty="0"/>
              <a:t>Ökar</a:t>
            </a:r>
            <a:r>
              <a:rPr lang="sv-SE" sz="1600" dirty="0"/>
              <a:t> fokus, energi</a:t>
            </a:r>
          </a:p>
          <a:p>
            <a:r>
              <a:rPr lang="sv-SE" sz="1600" b="1" dirty="0"/>
              <a:t>Längre tid</a:t>
            </a:r>
            <a:r>
              <a:rPr lang="sv-SE" sz="1600" dirty="0"/>
              <a:t> än nervsignaler</a:t>
            </a:r>
          </a:p>
        </p:txBody>
      </p:sp>
      <p:pic>
        <p:nvPicPr>
          <p:cNvPr id="12" name="Bildobjekt 11">
            <a:extLst>
              <a:ext uri="{FF2B5EF4-FFF2-40B4-BE49-F238E27FC236}">
                <a16:creationId xmlns:a16="http://schemas.microsoft.com/office/drawing/2014/main" id="{EB58E68C-D1D4-4857-91FE-C54D6AB1BF5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54839" y="228592"/>
            <a:ext cx="7608357" cy="6339987"/>
          </a:xfrm>
          <a:prstGeom prst="rect">
            <a:avLst/>
          </a:prstGeom>
        </p:spPr>
      </p:pic>
      <p:sp>
        <p:nvSpPr>
          <p:cNvPr id="13" name="textruta 12">
            <a:extLst>
              <a:ext uri="{FF2B5EF4-FFF2-40B4-BE49-F238E27FC236}">
                <a16:creationId xmlns:a16="http://schemas.microsoft.com/office/drawing/2014/main" id="{2B2A0603-77D1-4000-ADE8-603FC38D4A5A}"/>
              </a:ext>
            </a:extLst>
          </p:cNvPr>
          <p:cNvSpPr txBox="1"/>
          <p:nvPr/>
        </p:nvSpPr>
        <p:spPr>
          <a:xfrm>
            <a:off x="7684316" y="377505"/>
            <a:ext cx="3498209" cy="923330"/>
          </a:xfrm>
          <a:prstGeom prst="rect">
            <a:avLst/>
          </a:prstGeom>
          <a:noFill/>
        </p:spPr>
        <p:txBody>
          <a:bodyPr wrap="square" rtlCol="0">
            <a:spAutoFit/>
          </a:bodyPr>
          <a:lstStyle/>
          <a:p>
            <a:pPr marL="285750" indent="-285750">
              <a:buFont typeface="Arial" panose="020B0604020202020204" pitchFamily="34" charset="0"/>
              <a:buChar char="•"/>
            </a:pPr>
            <a:r>
              <a:rPr lang="sv-SE" dirty="0" err="1"/>
              <a:t>Oxytocin</a:t>
            </a:r>
            <a:r>
              <a:rPr lang="sv-SE" dirty="0"/>
              <a:t> dämpar </a:t>
            </a:r>
            <a:r>
              <a:rPr lang="sv-SE" dirty="0" err="1"/>
              <a:t>amygdala</a:t>
            </a:r>
            <a:endParaRPr lang="sv-SE" dirty="0"/>
          </a:p>
          <a:p>
            <a:pPr marL="285750" indent="-285750">
              <a:buFont typeface="Arial" panose="020B0604020202020204" pitchFamily="34" charset="0"/>
              <a:buChar char="•"/>
            </a:pPr>
            <a:r>
              <a:rPr lang="sv-SE" dirty="0"/>
              <a:t>HPA-axeln dämpas</a:t>
            </a:r>
          </a:p>
          <a:p>
            <a:pPr marL="285750" indent="-285750">
              <a:buFont typeface="Arial" panose="020B0604020202020204" pitchFamily="34" charset="0"/>
              <a:buChar char="•"/>
            </a:pPr>
            <a:r>
              <a:rPr lang="sv-SE" b="1" dirty="0"/>
              <a:t>Kortisolhalten minskar</a:t>
            </a:r>
          </a:p>
        </p:txBody>
      </p:sp>
      <p:sp>
        <p:nvSpPr>
          <p:cNvPr id="5" name="textruta 4">
            <a:extLst>
              <a:ext uri="{FF2B5EF4-FFF2-40B4-BE49-F238E27FC236}">
                <a16:creationId xmlns:a16="http://schemas.microsoft.com/office/drawing/2014/main" id="{8645F271-5A41-4A35-AFFC-C231DCAB34AA}"/>
              </a:ext>
            </a:extLst>
          </p:cNvPr>
          <p:cNvSpPr txBox="1"/>
          <p:nvPr/>
        </p:nvSpPr>
        <p:spPr>
          <a:xfrm>
            <a:off x="436789" y="6346627"/>
            <a:ext cx="3020786" cy="261610"/>
          </a:xfrm>
          <a:prstGeom prst="rect">
            <a:avLst/>
          </a:prstGeom>
          <a:noFill/>
        </p:spPr>
        <p:txBody>
          <a:bodyPr wrap="square" rtlCol="0">
            <a:spAutoFit/>
          </a:bodyPr>
          <a:lstStyle/>
          <a:p>
            <a:r>
              <a:rPr lang="sv-SE" sz="1050" dirty="0"/>
              <a:t>Illustration: Biorender.com</a:t>
            </a:r>
          </a:p>
        </p:txBody>
      </p:sp>
    </p:spTree>
    <p:extLst>
      <p:ext uri="{BB962C8B-B14F-4D97-AF65-F5344CB8AC3E}">
        <p14:creationId xmlns:p14="http://schemas.microsoft.com/office/powerpoint/2010/main" val="14954421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Bildobjekt 4" descr="Personer som ligger på gräs">
            <a:extLst>
              <a:ext uri="{FF2B5EF4-FFF2-40B4-BE49-F238E27FC236}">
                <a16:creationId xmlns:a16="http://schemas.microsoft.com/office/drawing/2014/main" id="{45DCABEC-3C9A-9448-FB43-0624A7F58BE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16062"/>
            <a:ext cx="12192000" cy="6858000"/>
          </a:xfrm>
          <a:prstGeom prst="rect">
            <a:avLst/>
          </a:prstGeom>
        </p:spPr>
      </p:pic>
      <p:sp>
        <p:nvSpPr>
          <p:cNvPr id="2" name="Rubrik 1">
            <a:extLst>
              <a:ext uri="{FF2B5EF4-FFF2-40B4-BE49-F238E27FC236}">
                <a16:creationId xmlns:a16="http://schemas.microsoft.com/office/drawing/2014/main" id="{69F23156-90A9-9D5F-9C13-2011A48346E7}"/>
              </a:ext>
            </a:extLst>
          </p:cNvPr>
          <p:cNvSpPr>
            <a:spLocks noGrp="1"/>
          </p:cNvSpPr>
          <p:nvPr>
            <p:ph type="title"/>
          </p:nvPr>
        </p:nvSpPr>
        <p:spPr>
          <a:xfrm>
            <a:off x="1" y="581729"/>
            <a:ext cx="12192000" cy="716142"/>
          </a:xfrm>
          <a:solidFill>
            <a:schemeClr val="bg1"/>
          </a:solidFill>
        </p:spPr>
        <p:txBody>
          <a:bodyPr/>
          <a:lstStyle/>
          <a:p>
            <a:pPr algn="ctr"/>
            <a:r>
              <a:rPr lang="sv-SE" dirty="0"/>
              <a:t>Vad händer i kroppen när systemet aktiveras?</a:t>
            </a:r>
          </a:p>
        </p:txBody>
      </p:sp>
      <p:sp>
        <p:nvSpPr>
          <p:cNvPr id="7" name="textruta 6">
            <a:extLst>
              <a:ext uri="{FF2B5EF4-FFF2-40B4-BE49-F238E27FC236}">
                <a16:creationId xmlns:a16="http://schemas.microsoft.com/office/drawing/2014/main" id="{B45803FD-F18E-671F-BEF3-E425ABB481DF}"/>
              </a:ext>
            </a:extLst>
          </p:cNvPr>
          <p:cNvSpPr txBox="1"/>
          <p:nvPr/>
        </p:nvSpPr>
        <p:spPr>
          <a:xfrm>
            <a:off x="9742515" y="2814790"/>
            <a:ext cx="2094808" cy="366761"/>
          </a:xfrm>
          <a:prstGeom prst="rect">
            <a:avLst/>
          </a:prstGeom>
          <a:solidFill>
            <a:schemeClr val="bg1"/>
          </a:solidFill>
        </p:spPr>
        <p:txBody>
          <a:bodyPr wrap="square">
            <a:spAutoFit/>
          </a:bodyPr>
          <a:lstStyle/>
          <a:p>
            <a:r>
              <a:rPr lang="sv-SE" b="1" dirty="0"/>
              <a:t>Kortisol minskar</a:t>
            </a:r>
          </a:p>
        </p:txBody>
      </p:sp>
      <p:sp>
        <p:nvSpPr>
          <p:cNvPr id="9" name="textruta 8">
            <a:extLst>
              <a:ext uri="{FF2B5EF4-FFF2-40B4-BE49-F238E27FC236}">
                <a16:creationId xmlns:a16="http://schemas.microsoft.com/office/drawing/2014/main" id="{DE7626B3-F1E8-0F1C-E831-A258A092DFCF}"/>
              </a:ext>
            </a:extLst>
          </p:cNvPr>
          <p:cNvSpPr txBox="1"/>
          <p:nvPr/>
        </p:nvSpPr>
        <p:spPr>
          <a:xfrm>
            <a:off x="8520545" y="3515906"/>
            <a:ext cx="3316778" cy="369332"/>
          </a:xfrm>
          <a:prstGeom prst="rect">
            <a:avLst/>
          </a:prstGeom>
          <a:solidFill>
            <a:schemeClr val="bg1"/>
          </a:solidFill>
        </p:spPr>
        <p:txBody>
          <a:bodyPr wrap="square">
            <a:spAutoFit/>
          </a:bodyPr>
          <a:lstStyle/>
          <a:p>
            <a:r>
              <a:rPr lang="sv-SE" b="1" dirty="0"/>
              <a:t>Puls och blodtryck sjunker</a:t>
            </a:r>
          </a:p>
        </p:txBody>
      </p:sp>
      <p:sp>
        <p:nvSpPr>
          <p:cNvPr id="11" name="textruta 10">
            <a:extLst>
              <a:ext uri="{FF2B5EF4-FFF2-40B4-BE49-F238E27FC236}">
                <a16:creationId xmlns:a16="http://schemas.microsoft.com/office/drawing/2014/main" id="{62D82412-6E79-EEE4-3FB9-CA43BE600083}"/>
              </a:ext>
            </a:extLst>
          </p:cNvPr>
          <p:cNvSpPr txBox="1"/>
          <p:nvPr/>
        </p:nvSpPr>
        <p:spPr>
          <a:xfrm>
            <a:off x="9027622" y="4219593"/>
            <a:ext cx="2809701" cy="369332"/>
          </a:xfrm>
          <a:prstGeom prst="rect">
            <a:avLst/>
          </a:prstGeom>
          <a:solidFill>
            <a:schemeClr val="bg1"/>
          </a:solidFill>
        </p:spPr>
        <p:txBody>
          <a:bodyPr wrap="square">
            <a:spAutoFit/>
          </a:bodyPr>
          <a:lstStyle/>
          <a:p>
            <a:r>
              <a:rPr lang="sv-SE" b="1" dirty="0"/>
              <a:t>Andningen blir lugnare</a:t>
            </a:r>
          </a:p>
        </p:txBody>
      </p:sp>
      <p:sp>
        <p:nvSpPr>
          <p:cNvPr id="13" name="textruta 12">
            <a:extLst>
              <a:ext uri="{FF2B5EF4-FFF2-40B4-BE49-F238E27FC236}">
                <a16:creationId xmlns:a16="http://schemas.microsoft.com/office/drawing/2014/main" id="{0C74D70D-9FAF-9E80-C6C3-4645A214F246}"/>
              </a:ext>
            </a:extLst>
          </p:cNvPr>
          <p:cNvSpPr txBox="1"/>
          <p:nvPr/>
        </p:nvSpPr>
        <p:spPr>
          <a:xfrm>
            <a:off x="6344689" y="4994256"/>
            <a:ext cx="5492634" cy="369332"/>
          </a:xfrm>
          <a:prstGeom prst="rect">
            <a:avLst/>
          </a:prstGeom>
          <a:solidFill>
            <a:schemeClr val="bg1"/>
          </a:solidFill>
        </p:spPr>
        <p:txBody>
          <a:bodyPr wrap="square">
            <a:spAutoFit/>
          </a:bodyPr>
          <a:lstStyle/>
          <a:p>
            <a:r>
              <a:rPr lang="sv-SE" b="1" dirty="0"/>
              <a:t>Vi känner mindre oro och rädsla, och mer tillit</a:t>
            </a:r>
          </a:p>
        </p:txBody>
      </p:sp>
    </p:spTree>
    <p:extLst>
      <p:ext uri="{BB962C8B-B14F-4D97-AF65-F5344CB8AC3E}">
        <p14:creationId xmlns:p14="http://schemas.microsoft.com/office/powerpoint/2010/main" val="12277680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474606C2-E9BC-45EF-8939-6B5BDE0316F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28507" y="343949"/>
            <a:ext cx="7214532" cy="4813445"/>
          </a:xfrm>
          <a:prstGeom prst="rect">
            <a:avLst/>
          </a:prstGeom>
        </p:spPr>
      </p:pic>
      <p:pic>
        <p:nvPicPr>
          <p:cNvPr id="11" name="Bildobjekt 10">
            <a:extLst>
              <a:ext uri="{FF2B5EF4-FFF2-40B4-BE49-F238E27FC236}">
                <a16:creationId xmlns:a16="http://schemas.microsoft.com/office/drawing/2014/main" id="{24A09040-DDFE-459A-8DA0-72DB22BF770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7969540" y="343949"/>
            <a:ext cx="3624045" cy="4368829"/>
          </a:xfrm>
          <a:prstGeom prst="rect">
            <a:avLst/>
          </a:prstGeom>
        </p:spPr>
      </p:pic>
      <p:sp>
        <p:nvSpPr>
          <p:cNvPr id="5" name="textruta 4">
            <a:extLst>
              <a:ext uri="{FF2B5EF4-FFF2-40B4-BE49-F238E27FC236}">
                <a16:creationId xmlns:a16="http://schemas.microsoft.com/office/drawing/2014/main" id="{3EC89B1F-C99C-4249-BE28-6F85E04F05CA}"/>
              </a:ext>
            </a:extLst>
          </p:cNvPr>
          <p:cNvSpPr txBox="1"/>
          <p:nvPr/>
        </p:nvSpPr>
        <p:spPr>
          <a:xfrm>
            <a:off x="9781562" y="4895784"/>
            <a:ext cx="3020786" cy="261610"/>
          </a:xfrm>
          <a:prstGeom prst="rect">
            <a:avLst/>
          </a:prstGeom>
          <a:noFill/>
        </p:spPr>
        <p:txBody>
          <a:bodyPr wrap="square" rtlCol="0">
            <a:spAutoFit/>
          </a:bodyPr>
          <a:lstStyle/>
          <a:p>
            <a:r>
              <a:rPr lang="sv-SE" sz="1050" dirty="0"/>
              <a:t>Illustration: Biorender.com</a:t>
            </a:r>
          </a:p>
        </p:txBody>
      </p:sp>
    </p:spTree>
    <p:extLst>
      <p:ext uri="{BB962C8B-B14F-4D97-AF65-F5344CB8AC3E}">
        <p14:creationId xmlns:p14="http://schemas.microsoft.com/office/powerpoint/2010/main" val="40159133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latshållare för bild 1">
            <a:extLst>
              <a:ext uri="{FF2B5EF4-FFF2-40B4-BE49-F238E27FC236}">
                <a16:creationId xmlns:a16="http://schemas.microsoft.com/office/drawing/2014/main" id="{02FA72B7-051F-1A2E-CC8C-BF356DEF68CC}"/>
              </a:ext>
            </a:extLst>
          </p:cNvPr>
          <p:cNvPicPr>
            <a:picLocks noGrp="1" noChangeAspect="1"/>
          </p:cNvPicPr>
          <p:nvPr>
            <p:ph type="pic" sz="quarter" idx="13"/>
          </p:nvPr>
        </p:nvPicPr>
        <p:blipFill>
          <a:blip r:embed="rId3" cstate="email">
            <a:extLst>
              <a:ext uri="{28A0092B-C50C-407E-A947-70E740481C1C}">
                <a14:useLocalDpi xmlns:a14="http://schemas.microsoft.com/office/drawing/2010/main"/>
              </a:ext>
            </a:extLst>
          </a:blip>
          <a:stretch>
            <a:fillRect/>
          </a:stretch>
        </p:blipFill>
        <p:spPr>
          <a:xfrm>
            <a:off x="1696801" y="0"/>
            <a:ext cx="9144000" cy="6858000"/>
          </a:xfrm>
        </p:spPr>
      </p:pic>
      <p:sp>
        <p:nvSpPr>
          <p:cNvPr id="5" name="textruta 1">
            <a:extLst>
              <a:ext uri="{FF2B5EF4-FFF2-40B4-BE49-F238E27FC236}">
                <a16:creationId xmlns:a16="http://schemas.microsoft.com/office/drawing/2014/main" id="{66613BB8-323D-59FA-1A93-01CF39315DFB}"/>
              </a:ext>
            </a:extLst>
          </p:cNvPr>
          <p:cNvSpPr txBox="1"/>
          <p:nvPr/>
        </p:nvSpPr>
        <p:spPr>
          <a:xfrm>
            <a:off x="3095538" y="276835"/>
            <a:ext cx="6696364" cy="830997"/>
          </a:xfrm>
          <a:prstGeom prst="rect">
            <a:avLst/>
          </a:prstGeom>
          <a:solidFill>
            <a:schemeClr val="tx2">
              <a:lumMod val="75000"/>
            </a:schemeClr>
          </a:solidFill>
          <a:ln>
            <a:no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4800" b="1" i="0" u="none" strike="noStrike" kern="1200" cap="none" spc="0" normalizeH="0" baseline="0" noProof="0" dirty="0">
                <a:ln>
                  <a:noFill/>
                </a:ln>
                <a:solidFill>
                  <a:srgbClr val="FFFFFF"/>
                </a:solidFill>
                <a:effectLst/>
                <a:uLnTx/>
                <a:uFillTx/>
                <a:latin typeface="Arial"/>
                <a:ea typeface="+mn-ea"/>
                <a:cs typeface="+mn-cs"/>
              </a:rPr>
              <a:t>Hur blir man stark?</a:t>
            </a:r>
            <a:endParaRPr kumimoji="0" lang="sv-SE" sz="4800" b="1" i="0" u="none" strike="noStrike" kern="1200" cap="none" spc="0" normalizeH="0" baseline="0" noProof="0" dirty="0">
              <a:ln>
                <a:noFill/>
              </a:ln>
              <a:solidFill>
                <a:srgbClr val="FFFFFF"/>
              </a:solidFill>
              <a:effectLst/>
              <a:uLnTx/>
              <a:uFillTx/>
              <a:latin typeface="Arial"/>
              <a:ea typeface="+mn-ea"/>
              <a:cs typeface="Arial"/>
            </a:endParaRPr>
          </a:p>
        </p:txBody>
      </p:sp>
      <p:sp>
        <p:nvSpPr>
          <p:cNvPr id="6" name="textruta 1">
            <a:extLst>
              <a:ext uri="{FF2B5EF4-FFF2-40B4-BE49-F238E27FC236}">
                <a16:creationId xmlns:a16="http://schemas.microsoft.com/office/drawing/2014/main" id="{845C8A12-5504-61E5-6CAD-619498D1217E}"/>
              </a:ext>
            </a:extLst>
          </p:cNvPr>
          <p:cNvSpPr txBox="1"/>
          <p:nvPr/>
        </p:nvSpPr>
        <p:spPr>
          <a:xfrm>
            <a:off x="3355596" y="6057945"/>
            <a:ext cx="6436305" cy="523220"/>
          </a:xfrm>
          <a:prstGeom prst="rect">
            <a:avLst/>
          </a:prstGeom>
          <a:solidFill>
            <a:schemeClr val="tx2">
              <a:lumMod val="75000"/>
            </a:schemeClr>
          </a:solidFill>
          <a:ln>
            <a:no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800" b="1" i="0" u="none" strike="noStrike" kern="1200" cap="none" spc="0" normalizeH="0" baseline="0" noProof="0" dirty="0">
                <a:ln>
                  <a:noFill/>
                </a:ln>
                <a:solidFill>
                  <a:srgbClr val="FFFFFF"/>
                </a:solidFill>
                <a:effectLst/>
                <a:uLnTx/>
                <a:uFillTx/>
                <a:latin typeface="Arial"/>
                <a:ea typeface="+mn-ea"/>
                <a:cs typeface="Arial"/>
              </a:rPr>
              <a:t>Träning + Återhämtning = Styrka</a:t>
            </a:r>
          </a:p>
        </p:txBody>
      </p:sp>
    </p:spTree>
    <p:extLst>
      <p:ext uri="{BB962C8B-B14F-4D97-AF65-F5344CB8AC3E}">
        <p14:creationId xmlns:p14="http://schemas.microsoft.com/office/powerpoint/2010/main" val="1636510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 name="Bildobjekt 12">
            <a:extLst>
              <a:ext uri="{FF2B5EF4-FFF2-40B4-BE49-F238E27FC236}">
                <a16:creationId xmlns:a16="http://schemas.microsoft.com/office/drawing/2014/main" id="{163F92A2-AD9D-4BEA-A95A-CDC4192CF02C}"/>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6886" y="0"/>
            <a:ext cx="12158227" cy="6858000"/>
          </a:xfrm>
          <a:prstGeom prst="rect">
            <a:avLst/>
          </a:prstGeom>
        </p:spPr>
      </p:pic>
      <p:sp>
        <p:nvSpPr>
          <p:cNvPr id="5" name="Platshållare för text 4">
            <a:extLst>
              <a:ext uri="{FF2B5EF4-FFF2-40B4-BE49-F238E27FC236}">
                <a16:creationId xmlns:a16="http://schemas.microsoft.com/office/drawing/2014/main" id="{1BD344F6-47D8-FB3E-BCD5-3D1F9FF959E8}"/>
              </a:ext>
            </a:extLst>
          </p:cNvPr>
          <p:cNvSpPr>
            <a:spLocks noGrp="1"/>
          </p:cNvSpPr>
          <p:nvPr>
            <p:ph type="body" sz="quarter" idx="13"/>
          </p:nvPr>
        </p:nvSpPr>
        <p:spPr>
          <a:xfrm>
            <a:off x="4454553" y="526433"/>
            <a:ext cx="5519957" cy="1294551"/>
          </a:xfrm>
        </p:spPr>
        <p:txBody>
          <a:bodyPr vert="horz" lIns="91440" tIns="45720" rIns="91440" bIns="45720" rtlCol="0" anchor="t">
            <a:noAutofit/>
          </a:bodyPr>
          <a:lstStyle/>
          <a:p>
            <a:pPr marL="0" indent="0">
              <a:lnSpc>
                <a:spcPct val="100000"/>
              </a:lnSpc>
              <a:buNone/>
            </a:pPr>
            <a:r>
              <a:rPr lang="sv-SE" sz="3600" dirty="0">
                <a:cs typeface="Arial"/>
              </a:rPr>
              <a:t>Mental styrketräning? </a:t>
            </a:r>
          </a:p>
        </p:txBody>
      </p:sp>
      <p:pic>
        <p:nvPicPr>
          <p:cNvPr id="15" name="Bildobjekt 14">
            <a:extLst>
              <a:ext uri="{FF2B5EF4-FFF2-40B4-BE49-F238E27FC236}">
                <a16:creationId xmlns:a16="http://schemas.microsoft.com/office/drawing/2014/main" id="{43163AA5-11E3-41CE-AB71-A1813C91904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224062">
            <a:off x="6213881" y="3663886"/>
            <a:ext cx="2799757" cy="2746260"/>
          </a:xfrm>
          <a:prstGeom prst="ellipse">
            <a:avLst/>
          </a:prstGeom>
          <a:ln w="127000">
            <a:solidFill>
              <a:schemeClr val="bg1">
                <a:lumMod val="65000"/>
              </a:schemeClr>
            </a:solidFill>
          </a:ln>
        </p:spPr>
      </p:pic>
      <p:pic>
        <p:nvPicPr>
          <p:cNvPr id="17" name="Bildobjekt 16">
            <a:extLst>
              <a:ext uri="{FF2B5EF4-FFF2-40B4-BE49-F238E27FC236}">
                <a16:creationId xmlns:a16="http://schemas.microsoft.com/office/drawing/2014/main" id="{B230953C-0D3B-4EFC-A702-608A814FFC2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12750" y="597178"/>
            <a:ext cx="3028521" cy="2831822"/>
          </a:xfrm>
          <a:prstGeom prst="ellipse">
            <a:avLst/>
          </a:prstGeom>
          <a:ln w="127000">
            <a:solidFill>
              <a:schemeClr val="bg1">
                <a:lumMod val="65000"/>
              </a:schemeClr>
            </a:solidFill>
          </a:ln>
        </p:spPr>
      </p:pic>
      <p:pic>
        <p:nvPicPr>
          <p:cNvPr id="18" name="Bildobjekt 17">
            <a:extLst>
              <a:ext uri="{FF2B5EF4-FFF2-40B4-BE49-F238E27FC236}">
                <a16:creationId xmlns:a16="http://schemas.microsoft.com/office/drawing/2014/main" id="{0A6D9E6C-0D29-46AA-A919-007E2A460D8F}"/>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224062">
            <a:off x="9556053" y="2645590"/>
            <a:ext cx="2159048" cy="2040220"/>
          </a:xfrm>
          <a:prstGeom prst="ellipse">
            <a:avLst/>
          </a:prstGeom>
          <a:ln w="127000">
            <a:solidFill>
              <a:schemeClr val="bg1">
                <a:lumMod val="65000"/>
              </a:schemeClr>
            </a:solidFill>
          </a:ln>
        </p:spPr>
      </p:pic>
      <p:pic>
        <p:nvPicPr>
          <p:cNvPr id="19" name="Bildobjekt 18">
            <a:extLst>
              <a:ext uri="{FF2B5EF4-FFF2-40B4-BE49-F238E27FC236}">
                <a16:creationId xmlns:a16="http://schemas.microsoft.com/office/drawing/2014/main" id="{798A6289-C68E-41F6-B4E9-736A54D12322}"/>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rot="224062">
            <a:off x="2282191" y="3566982"/>
            <a:ext cx="3177049" cy="2896635"/>
          </a:xfrm>
          <a:prstGeom prst="ellipse">
            <a:avLst/>
          </a:prstGeom>
          <a:ln w="127000">
            <a:solidFill>
              <a:schemeClr val="bg1">
                <a:lumMod val="65000"/>
              </a:schemeClr>
            </a:solidFill>
          </a:ln>
        </p:spPr>
      </p:pic>
      <p:pic>
        <p:nvPicPr>
          <p:cNvPr id="20" name="Bildobjekt 19">
            <a:extLst>
              <a:ext uri="{FF2B5EF4-FFF2-40B4-BE49-F238E27FC236}">
                <a16:creationId xmlns:a16="http://schemas.microsoft.com/office/drawing/2014/main" id="{E96A5360-9CDC-4CDC-AEA0-EE6D1306EC1F}"/>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9278049" y="30029"/>
            <a:ext cx="2431626" cy="2051013"/>
          </a:xfrm>
          <a:prstGeom prst="ellipse">
            <a:avLst/>
          </a:prstGeom>
        </p:spPr>
      </p:pic>
    </p:spTree>
    <p:extLst>
      <p:ext uri="{BB962C8B-B14F-4D97-AF65-F5344CB8AC3E}">
        <p14:creationId xmlns:p14="http://schemas.microsoft.com/office/powerpoint/2010/main" val="7131742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BE6B896B-394A-4A3B-9662-88DD1661C0E1}"/>
              </a:ext>
            </a:extLst>
          </p:cNvPr>
          <p:cNvPicPr>
            <a:picLocks noChangeAspect="1"/>
          </p:cNvPicPr>
          <p:nvPr/>
        </p:nvPicPr>
        <p:blipFill rotWithShape="1">
          <a:blip r:embed="rId3"/>
          <a:srcRect l="13324"/>
          <a:stretch/>
        </p:blipFill>
        <p:spPr>
          <a:xfrm>
            <a:off x="7264173" y="3069947"/>
            <a:ext cx="4927827" cy="3788734"/>
          </a:xfrm>
          <a:prstGeom prst="rect">
            <a:avLst/>
          </a:prstGeom>
        </p:spPr>
      </p:pic>
      <p:sp>
        <p:nvSpPr>
          <p:cNvPr id="6" name="textruta 1">
            <a:extLst>
              <a:ext uri="{FF2B5EF4-FFF2-40B4-BE49-F238E27FC236}">
                <a16:creationId xmlns:a16="http://schemas.microsoft.com/office/drawing/2014/main" id="{225B9B27-00EC-0747-C462-2A95C87DB073}"/>
              </a:ext>
            </a:extLst>
          </p:cNvPr>
          <p:cNvSpPr txBox="1"/>
          <p:nvPr/>
        </p:nvSpPr>
        <p:spPr>
          <a:xfrm>
            <a:off x="970042" y="475759"/>
            <a:ext cx="5125958" cy="646331"/>
          </a:xfrm>
          <a:prstGeom prst="rect">
            <a:avLst/>
          </a:prstGeom>
          <a:solidFill>
            <a:schemeClr val="tx1"/>
          </a:solidFill>
          <a:ln>
            <a:no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sv-SE" sz="3600" b="1" dirty="0">
                <a:solidFill>
                  <a:schemeClr val="bg1"/>
                </a:solidFill>
                <a:cs typeface="Arial"/>
              </a:rPr>
              <a:t>När din hjärna vilar…</a:t>
            </a:r>
          </a:p>
        </p:txBody>
      </p:sp>
      <p:sp>
        <p:nvSpPr>
          <p:cNvPr id="2" name="Rektangel 1">
            <a:extLst>
              <a:ext uri="{FF2B5EF4-FFF2-40B4-BE49-F238E27FC236}">
                <a16:creationId xmlns:a16="http://schemas.microsoft.com/office/drawing/2014/main" id="{EE3F9A65-F09B-303A-5456-AEE2FAF12502}"/>
              </a:ext>
            </a:extLst>
          </p:cNvPr>
          <p:cNvSpPr/>
          <p:nvPr/>
        </p:nvSpPr>
        <p:spPr>
          <a:xfrm>
            <a:off x="970043" y="2338048"/>
            <a:ext cx="3240007" cy="542246"/>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err="1"/>
              <a:t>Rensas</a:t>
            </a:r>
            <a:r>
              <a:rPr lang="en-US" dirty="0"/>
              <a:t> </a:t>
            </a:r>
            <a:r>
              <a:rPr lang="en-US" dirty="0" err="1"/>
              <a:t>skadliga</a:t>
            </a:r>
            <a:r>
              <a:rPr lang="en-US" dirty="0"/>
              <a:t> </a:t>
            </a:r>
            <a:r>
              <a:rPr lang="en-US" dirty="0" err="1"/>
              <a:t>ämnen</a:t>
            </a:r>
            <a:r>
              <a:rPr lang="en-US" dirty="0"/>
              <a:t> </a:t>
            </a:r>
            <a:r>
              <a:rPr lang="en-US" dirty="0" err="1"/>
              <a:t>bort</a:t>
            </a:r>
            <a:endParaRPr lang="sv-SE" dirty="0">
              <a:ea typeface="Calibri" panose="020F0502020204030204"/>
              <a:cs typeface="Calibri" panose="020F0502020204030204"/>
            </a:endParaRPr>
          </a:p>
        </p:txBody>
      </p:sp>
      <p:sp>
        <p:nvSpPr>
          <p:cNvPr id="4" name="Rektangel 3">
            <a:extLst>
              <a:ext uri="{FF2B5EF4-FFF2-40B4-BE49-F238E27FC236}">
                <a16:creationId xmlns:a16="http://schemas.microsoft.com/office/drawing/2014/main" id="{7F9E2DA5-ADD4-D8EE-37C6-D70FEB48B336}"/>
              </a:ext>
            </a:extLst>
          </p:cNvPr>
          <p:cNvSpPr/>
          <p:nvPr/>
        </p:nvSpPr>
        <p:spPr>
          <a:xfrm>
            <a:off x="970042" y="5339982"/>
            <a:ext cx="3240008" cy="646331"/>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err="1"/>
              <a:t>Stärks</a:t>
            </a:r>
            <a:r>
              <a:rPr lang="en-US" dirty="0"/>
              <a:t> </a:t>
            </a:r>
            <a:r>
              <a:rPr lang="en-US" dirty="0" err="1"/>
              <a:t>immunförsvaret</a:t>
            </a:r>
            <a:endParaRPr lang="sv-SE" dirty="0">
              <a:ea typeface="Calibri" panose="020F0502020204030204"/>
              <a:cs typeface="Calibri" panose="020F0502020204030204"/>
            </a:endParaRPr>
          </a:p>
        </p:txBody>
      </p:sp>
      <p:sp>
        <p:nvSpPr>
          <p:cNvPr id="7" name="Rektangel 6">
            <a:extLst>
              <a:ext uri="{FF2B5EF4-FFF2-40B4-BE49-F238E27FC236}">
                <a16:creationId xmlns:a16="http://schemas.microsoft.com/office/drawing/2014/main" id="{79459F13-B588-AB26-BAFE-FDD1C73FC26D}"/>
              </a:ext>
            </a:extLst>
          </p:cNvPr>
          <p:cNvSpPr/>
          <p:nvPr/>
        </p:nvSpPr>
        <p:spPr>
          <a:xfrm>
            <a:off x="970043" y="1481127"/>
            <a:ext cx="3240007" cy="422682"/>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err="1"/>
              <a:t>Repareras</a:t>
            </a:r>
            <a:r>
              <a:rPr lang="en-US" dirty="0"/>
              <a:t> </a:t>
            </a:r>
            <a:r>
              <a:rPr lang="en-US" dirty="0" err="1"/>
              <a:t>celler</a:t>
            </a:r>
            <a:r>
              <a:rPr lang="en-US" dirty="0"/>
              <a:t> och </a:t>
            </a:r>
            <a:r>
              <a:rPr lang="en-US" dirty="0" err="1"/>
              <a:t>vävnader</a:t>
            </a:r>
            <a:endParaRPr lang="sv-SE" dirty="0">
              <a:ea typeface="Calibri" panose="020F0502020204030204"/>
              <a:cs typeface="Calibri" panose="020F0502020204030204"/>
            </a:endParaRPr>
          </a:p>
        </p:txBody>
      </p:sp>
      <p:sp>
        <p:nvSpPr>
          <p:cNvPr id="8" name="Rektangel 7">
            <a:extLst>
              <a:ext uri="{FF2B5EF4-FFF2-40B4-BE49-F238E27FC236}">
                <a16:creationId xmlns:a16="http://schemas.microsoft.com/office/drawing/2014/main" id="{31B504BA-7B22-1244-0FE3-E181B16557EC}"/>
              </a:ext>
            </a:extLst>
          </p:cNvPr>
          <p:cNvSpPr/>
          <p:nvPr/>
        </p:nvSpPr>
        <p:spPr>
          <a:xfrm>
            <a:off x="970042" y="4326633"/>
            <a:ext cx="3240007" cy="646331"/>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err="1"/>
              <a:t>Bearbetas</a:t>
            </a:r>
            <a:r>
              <a:rPr lang="en-US" dirty="0"/>
              <a:t> </a:t>
            </a:r>
            <a:r>
              <a:rPr lang="en-US" dirty="0" err="1"/>
              <a:t>känslomässiga</a:t>
            </a:r>
            <a:r>
              <a:rPr lang="en-US" dirty="0"/>
              <a:t> </a:t>
            </a:r>
            <a:r>
              <a:rPr lang="en-US" dirty="0" err="1"/>
              <a:t>upplevelser</a:t>
            </a:r>
            <a:endParaRPr lang="sv-SE" dirty="0">
              <a:ea typeface="Calibri" panose="020F0502020204030204"/>
              <a:cs typeface="Calibri" panose="020F0502020204030204"/>
            </a:endParaRPr>
          </a:p>
        </p:txBody>
      </p:sp>
      <p:sp>
        <p:nvSpPr>
          <p:cNvPr id="9" name="Rektangel 8">
            <a:extLst>
              <a:ext uri="{FF2B5EF4-FFF2-40B4-BE49-F238E27FC236}">
                <a16:creationId xmlns:a16="http://schemas.microsoft.com/office/drawing/2014/main" id="{199B2323-D931-F9D7-DBED-F91DBB1A58CC}"/>
              </a:ext>
            </a:extLst>
          </p:cNvPr>
          <p:cNvSpPr/>
          <p:nvPr/>
        </p:nvSpPr>
        <p:spPr>
          <a:xfrm>
            <a:off x="970043" y="3280298"/>
            <a:ext cx="3240008" cy="646331"/>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err="1"/>
              <a:t>Lagras</a:t>
            </a:r>
            <a:r>
              <a:rPr lang="en-US" dirty="0"/>
              <a:t> det du </a:t>
            </a:r>
            <a:r>
              <a:rPr lang="en-US" dirty="0" err="1"/>
              <a:t>lärt</a:t>
            </a:r>
            <a:r>
              <a:rPr lang="en-US" dirty="0"/>
              <a:t> dig under </a:t>
            </a:r>
            <a:r>
              <a:rPr lang="en-US" dirty="0" err="1"/>
              <a:t>dagen</a:t>
            </a:r>
            <a:endParaRPr lang="sv-SE" dirty="0">
              <a:ea typeface="Calibri" panose="020F0502020204030204"/>
              <a:cs typeface="Calibri" panose="020F0502020204030204"/>
            </a:endParaRPr>
          </a:p>
        </p:txBody>
      </p:sp>
      <p:pic>
        <p:nvPicPr>
          <p:cNvPr id="27" name="Bildobjekt 26">
            <a:extLst>
              <a:ext uri="{FF2B5EF4-FFF2-40B4-BE49-F238E27FC236}">
                <a16:creationId xmlns:a16="http://schemas.microsoft.com/office/drawing/2014/main" id="{F0D705B9-EABB-40EA-8AFE-D3A4F19BD07C}"/>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13324"/>
          <a:stretch/>
        </p:blipFill>
        <p:spPr>
          <a:xfrm>
            <a:off x="7264174" y="0"/>
            <a:ext cx="4927825" cy="3605599"/>
          </a:xfrm>
          <a:prstGeom prst="rect">
            <a:avLst/>
          </a:prstGeom>
        </p:spPr>
      </p:pic>
      <p:pic>
        <p:nvPicPr>
          <p:cNvPr id="23" name="Bildobjekt 22">
            <a:extLst>
              <a:ext uri="{FF2B5EF4-FFF2-40B4-BE49-F238E27FC236}">
                <a16:creationId xmlns:a16="http://schemas.microsoft.com/office/drawing/2014/main" id="{3B3A923A-30D9-4822-9BE9-05E043727300}"/>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4402915" y="2123986"/>
            <a:ext cx="2668391" cy="3153215"/>
          </a:xfrm>
          <a:prstGeom prst="rect">
            <a:avLst/>
          </a:prstGeom>
        </p:spPr>
      </p:pic>
      <p:sp>
        <p:nvSpPr>
          <p:cNvPr id="12" name="textruta 11">
            <a:extLst>
              <a:ext uri="{FF2B5EF4-FFF2-40B4-BE49-F238E27FC236}">
                <a16:creationId xmlns:a16="http://schemas.microsoft.com/office/drawing/2014/main" id="{38378851-862E-4E17-A7B0-DFA96B023AE8}"/>
              </a:ext>
            </a:extLst>
          </p:cNvPr>
          <p:cNvSpPr txBox="1"/>
          <p:nvPr/>
        </p:nvSpPr>
        <p:spPr>
          <a:xfrm>
            <a:off x="4471469" y="5570815"/>
            <a:ext cx="2531286" cy="415498"/>
          </a:xfrm>
          <a:prstGeom prst="rect">
            <a:avLst/>
          </a:prstGeom>
          <a:noFill/>
        </p:spPr>
        <p:txBody>
          <a:bodyPr wrap="square">
            <a:spAutoFit/>
          </a:bodyPr>
          <a:lstStyle/>
          <a:p>
            <a:r>
              <a:rPr lang="en-US" sz="1050" dirty="0">
                <a:ea typeface="Calibri"/>
                <a:cs typeface="Calibri"/>
              </a:rPr>
              <a:t>Wikimedia commons (Public domain, PET Scan normal brain – </a:t>
            </a:r>
            <a:r>
              <a:rPr lang="en-US" sz="1050" dirty="0" err="1">
                <a:ea typeface="Calibri"/>
                <a:cs typeface="Calibri"/>
              </a:rPr>
              <a:t>beskuren</a:t>
            </a:r>
            <a:r>
              <a:rPr lang="en-US" sz="1050" dirty="0">
                <a:ea typeface="Calibri"/>
                <a:cs typeface="Calibri"/>
              </a:rPr>
              <a:t>)</a:t>
            </a:r>
          </a:p>
        </p:txBody>
      </p:sp>
    </p:spTree>
    <p:extLst>
      <p:ext uri="{BB962C8B-B14F-4D97-AF65-F5344CB8AC3E}">
        <p14:creationId xmlns:p14="http://schemas.microsoft.com/office/powerpoint/2010/main" val="3228806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animBg="1"/>
      <p:bldP spid="4" grpId="0" animBg="1"/>
      <p:bldP spid="7" grpId="0" animBg="1"/>
      <p:bldP spid="8" grpId="0" animBg="1"/>
      <p:bldP spid="9"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8B16964E-C65B-42A5-BEF7-F1B31A70109F}"/>
              </a:ext>
            </a:extLst>
          </p:cNvPr>
          <p:cNvPicPr>
            <a:picLocks noChangeAspect="1"/>
          </p:cNvPicPr>
          <p:nvPr/>
        </p:nvPicPr>
        <p:blipFill rotWithShape="1">
          <a:blip r:embed="rId3"/>
          <a:srcRect l="21415" b="33129"/>
          <a:stretch/>
        </p:blipFill>
        <p:spPr>
          <a:xfrm>
            <a:off x="671703" y="1081459"/>
            <a:ext cx="2359221" cy="1337849"/>
          </a:xfrm>
          <a:prstGeom prst="rect">
            <a:avLst/>
          </a:prstGeom>
        </p:spPr>
      </p:pic>
      <p:pic>
        <p:nvPicPr>
          <p:cNvPr id="9" name="Bildobjekt 8">
            <a:extLst>
              <a:ext uri="{FF2B5EF4-FFF2-40B4-BE49-F238E27FC236}">
                <a16:creationId xmlns:a16="http://schemas.microsoft.com/office/drawing/2014/main" id="{8D6CA6A2-D9C4-47B3-8631-180D2638634E}"/>
              </a:ext>
            </a:extLst>
          </p:cNvPr>
          <p:cNvPicPr>
            <a:picLocks noChangeAspect="1"/>
          </p:cNvPicPr>
          <p:nvPr/>
        </p:nvPicPr>
        <p:blipFill>
          <a:blip r:embed="rId4"/>
          <a:stretch>
            <a:fillRect/>
          </a:stretch>
        </p:blipFill>
        <p:spPr>
          <a:xfrm>
            <a:off x="3319454" y="710900"/>
            <a:ext cx="1333235" cy="2000634"/>
          </a:xfrm>
          <a:prstGeom prst="rect">
            <a:avLst/>
          </a:prstGeom>
        </p:spPr>
      </p:pic>
      <p:pic>
        <p:nvPicPr>
          <p:cNvPr id="11" name="Bildobjekt 10">
            <a:extLst>
              <a:ext uri="{FF2B5EF4-FFF2-40B4-BE49-F238E27FC236}">
                <a16:creationId xmlns:a16="http://schemas.microsoft.com/office/drawing/2014/main" id="{131FA51E-2BF3-4902-A681-451B78065721}"/>
              </a:ext>
            </a:extLst>
          </p:cNvPr>
          <p:cNvPicPr>
            <a:picLocks noChangeAspect="1"/>
          </p:cNvPicPr>
          <p:nvPr/>
        </p:nvPicPr>
        <p:blipFill>
          <a:blip r:embed="rId5"/>
          <a:stretch>
            <a:fillRect/>
          </a:stretch>
        </p:blipFill>
        <p:spPr>
          <a:xfrm>
            <a:off x="3010290" y="4580877"/>
            <a:ext cx="1277798" cy="1917446"/>
          </a:xfrm>
          <a:prstGeom prst="rect">
            <a:avLst/>
          </a:prstGeom>
        </p:spPr>
      </p:pic>
      <p:pic>
        <p:nvPicPr>
          <p:cNvPr id="13" name="Bildobjekt 12">
            <a:extLst>
              <a:ext uri="{FF2B5EF4-FFF2-40B4-BE49-F238E27FC236}">
                <a16:creationId xmlns:a16="http://schemas.microsoft.com/office/drawing/2014/main" id="{C6C0AD16-700F-402D-97E9-916E5DDAB102}"/>
              </a:ext>
            </a:extLst>
          </p:cNvPr>
          <p:cNvPicPr>
            <a:picLocks noChangeAspect="1"/>
          </p:cNvPicPr>
          <p:nvPr/>
        </p:nvPicPr>
        <p:blipFill rotWithShape="1">
          <a:blip r:embed="rId6"/>
          <a:srcRect l="14595" t="47169" r="23173"/>
          <a:stretch/>
        </p:blipFill>
        <p:spPr>
          <a:xfrm>
            <a:off x="4678631" y="4580877"/>
            <a:ext cx="3373335" cy="1908383"/>
          </a:xfrm>
          <a:prstGeom prst="rect">
            <a:avLst/>
          </a:prstGeom>
        </p:spPr>
      </p:pic>
      <p:pic>
        <p:nvPicPr>
          <p:cNvPr id="15" name="Bildobjekt 14">
            <a:extLst>
              <a:ext uri="{FF2B5EF4-FFF2-40B4-BE49-F238E27FC236}">
                <a16:creationId xmlns:a16="http://schemas.microsoft.com/office/drawing/2014/main" id="{379EAB7D-3D6D-4A88-94B6-B6682BD3E0E7}"/>
              </a:ext>
            </a:extLst>
          </p:cNvPr>
          <p:cNvPicPr>
            <a:picLocks noChangeAspect="1"/>
          </p:cNvPicPr>
          <p:nvPr/>
        </p:nvPicPr>
        <p:blipFill>
          <a:blip r:embed="rId7"/>
          <a:stretch>
            <a:fillRect/>
          </a:stretch>
        </p:blipFill>
        <p:spPr>
          <a:xfrm>
            <a:off x="3103168" y="2906527"/>
            <a:ext cx="2016121" cy="1343556"/>
          </a:xfrm>
          <a:prstGeom prst="rect">
            <a:avLst/>
          </a:prstGeom>
        </p:spPr>
      </p:pic>
      <p:pic>
        <p:nvPicPr>
          <p:cNvPr id="19" name="Bildobjekt 18">
            <a:extLst>
              <a:ext uri="{FF2B5EF4-FFF2-40B4-BE49-F238E27FC236}">
                <a16:creationId xmlns:a16="http://schemas.microsoft.com/office/drawing/2014/main" id="{B9D68CB3-807D-4F14-A443-49251596E733}"/>
              </a:ext>
            </a:extLst>
          </p:cNvPr>
          <p:cNvPicPr>
            <a:picLocks noChangeAspect="1"/>
          </p:cNvPicPr>
          <p:nvPr/>
        </p:nvPicPr>
        <p:blipFill>
          <a:blip r:embed="rId8"/>
          <a:stretch>
            <a:fillRect/>
          </a:stretch>
        </p:blipFill>
        <p:spPr>
          <a:xfrm>
            <a:off x="4844122" y="711077"/>
            <a:ext cx="2667276" cy="2000457"/>
          </a:xfrm>
          <a:prstGeom prst="rect">
            <a:avLst/>
          </a:prstGeom>
        </p:spPr>
      </p:pic>
      <p:pic>
        <p:nvPicPr>
          <p:cNvPr id="21" name="Bildobjekt 20">
            <a:extLst>
              <a:ext uri="{FF2B5EF4-FFF2-40B4-BE49-F238E27FC236}">
                <a16:creationId xmlns:a16="http://schemas.microsoft.com/office/drawing/2014/main" id="{2FFFAFB0-BDB5-4E4F-BB10-CDCC229A0AC8}"/>
              </a:ext>
            </a:extLst>
          </p:cNvPr>
          <p:cNvPicPr>
            <a:picLocks noChangeAspect="1"/>
          </p:cNvPicPr>
          <p:nvPr/>
        </p:nvPicPr>
        <p:blipFill rotWithShape="1">
          <a:blip r:embed="rId9"/>
          <a:srcRect l="12050" t="35009" r="54058"/>
          <a:stretch/>
        </p:blipFill>
        <p:spPr>
          <a:xfrm>
            <a:off x="9612365" y="704759"/>
            <a:ext cx="1378846" cy="1983043"/>
          </a:xfrm>
          <a:prstGeom prst="rect">
            <a:avLst/>
          </a:prstGeom>
        </p:spPr>
      </p:pic>
      <p:pic>
        <p:nvPicPr>
          <p:cNvPr id="23" name="Bildobjekt 22">
            <a:extLst>
              <a:ext uri="{FF2B5EF4-FFF2-40B4-BE49-F238E27FC236}">
                <a16:creationId xmlns:a16="http://schemas.microsoft.com/office/drawing/2014/main" id="{7854EB49-D961-471D-A0F3-868740B8D4A2}"/>
              </a:ext>
            </a:extLst>
          </p:cNvPr>
          <p:cNvPicPr>
            <a:picLocks noChangeAspect="1"/>
          </p:cNvPicPr>
          <p:nvPr/>
        </p:nvPicPr>
        <p:blipFill>
          <a:blip r:embed="rId10"/>
          <a:stretch>
            <a:fillRect/>
          </a:stretch>
        </p:blipFill>
        <p:spPr>
          <a:xfrm>
            <a:off x="692084" y="2912234"/>
            <a:ext cx="2007558" cy="1337849"/>
          </a:xfrm>
          <a:prstGeom prst="rect">
            <a:avLst/>
          </a:prstGeom>
        </p:spPr>
      </p:pic>
      <p:pic>
        <p:nvPicPr>
          <p:cNvPr id="25" name="Bildobjekt 24">
            <a:extLst>
              <a:ext uri="{FF2B5EF4-FFF2-40B4-BE49-F238E27FC236}">
                <a16:creationId xmlns:a16="http://schemas.microsoft.com/office/drawing/2014/main" id="{E75FACA8-9A20-47CC-B580-161A21656D05}"/>
              </a:ext>
            </a:extLst>
          </p:cNvPr>
          <p:cNvPicPr>
            <a:picLocks noChangeAspect="1"/>
          </p:cNvPicPr>
          <p:nvPr/>
        </p:nvPicPr>
        <p:blipFill rotWithShape="1">
          <a:blip r:embed="rId11"/>
          <a:srcRect l="18992" t="44788" r="10292"/>
          <a:stretch/>
        </p:blipFill>
        <p:spPr>
          <a:xfrm>
            <a:off x="5688720" y="2892073"/>
            <a:ext cx="2582284" cy="1343556"/>
          </a:xfrm>
          <a:prstGeom prst="rect">
            <a:avLst/>
          </a:prstGeom>
        </p:spPr>
      </p:pic>
      <p:pic>
        <p:nvPicPr>
          <p:cNvPr id="27" name="Bildobjekt 26">
            <a:extLst>
              <a:ext uri="{FF2B5EF4-FFF2-40B4-BE49-F238E27FC236}">
                <a16:creationId xmlns:a16="http://schemas.microsoft.com/office/drawing/2014/main" id="{8DA87A46-71D8-4BFC-839F-58A17313DFA2}"/>
              </a:ext>
            </a:extLst>
          </p:cNvPr>
          <p:cNvPicPr>
            <a:picLocks noChangeAspect="1"/>
          </p:cNvPicPr>
          <p:nvPr/>
        </p:nvPicPr>
        <p:blipFill rotWithShape="1">
          <a:blip r:embed="rId12"/>
          <a:srcRect t="32289"/>
          <a:stretch/>
        </p:blipFill>
        <p:spPr>
          <a:xfrm>
            <a:off x="692084" y="4580878"/>
            <a:ext cx="1887117" cy="1917446"/>
          </a:xfrm>
          <a:prstGeom prst="rect">
            <a:avLst/>
          </a:prstGeom>
        </p:spPr>
      </p:pic>
      <p:pic>
        <p:nvPicPr>
          <p:cNvPr id="29" name="Bildobjekt 28">
            <a:extLst>
              <a:ext uri="{FF2B5EF4-FFF2-40B4-BE49-F238E27FC236}">
                <a16:creationId xmlns:a16="http://schemas.microsoft.com/office/drawing/2014/main" id="{E90D8C5D-BE34-4579-9CC4-00D0BE8ECBD5}"/>
              </a:ext>
            </a:extLst>
          </p:cNvPr>
          <p:cNvPicPr>
            <a:picLocks noChangeAspect="1"/>
          </p:cNvPicPr>
          <p:nvPr/>
        </p:nvPicPr>
        <p:blipFill rotWithShape="1">
          <a:blip r:embed="rId13"/>
          <a:srcRect t="7082" r="21391"/>
          <a:stretch/>
        </p:blipFill>
        <p:spPr>
          <a:xfrm>
            <a:off x="8983316" y="2892073"/>
            <a:ext cx="1698422" cy="1337849"/>
          </a:xfrm>
          <a:prstGeom prst="rect">
            <a:avLst/>
          </a:prstGeom>
        </p:spPr>
      </p:pic>
      <p:pic>
        <p:nvPicPr>
          <p:cNvPr id="31" name="Bildobjekt 30">
            <a:extLst>
              <a:ext uri="{FF2B5EF4-FFF2-40B4-BE49-F238E27FC236}">
                <a16:creationId xmlns:a16="http://schemas.microsoft.com/office/drawing/2014/main" id="{E9767A2D-A03F-4657-88BB-34BBE14A7C87}"/>
              </a:ext>
            </a:extLst>
          </p:cNvPr>
          <p:cNvPicPr>
            <a:picLocks noChangeAspect="1"/>
          </p:cNvPicPr>
          <p:nvPr/>
        </p:nvPicPr>
        <p:blipFill rotWithShape="1">
          <a:blip r:embed="rId14"/>
          <a:srcRect t="29628" r="83540" b="22523"/>
          <a:stretch/>
        </p:blipFill>
        <p:spPr>
          <a:xfrm>
            <a:off x="7799927" y="704759"/>
            <a:ext cx="1523908" cy="2000457"/>
          </a:xfrm>
          <a:prstGeom prst="rect">
            <a:avLst/>
          </a:prstGeom>
        </p:spPr>
      </p:pic>
      <p:sp>
        <p:nvSpPr>
          <p:cNvPr id="32" name="textruta 31">
            <a:extLst>
              <a:ext uri="{FF2B5EF4-FFF2-40B4-BE49-F238E27FC236}">
                <a16:creationId xmlns:a16="http://schemas.microsoft.com/office/drawing/2014/main" id="{8CC4CA1B-3302-4873-952D-AEFF8B546FF0}"/>
              </a:ext>
            </a:extLst>
          </p:cNvPr>
          <p:cNvSpPr txBox="1"/>
          <p:nvPr/>
        </p:nvSpPr>
        <p:spPr>
          <a:xfrm>
            <a:off x="633344" y="550609"/>
            <a:ext cx="2833756" cy="523220"/>
          </a:xfrm>
          <a:prstGeom prst="rect">
            <a:avLst/>
          </a:prstGeom>
          <a:noFill/>
        </p:spPr>
        <p:txBody>
          <a:bodyPr wrap="square" rtlCol="0">
            <a:spAutoFit/>
          </a:bodyPr>
          <a:lstStyle/>
          <a:p>
            <a:r>
              <a:rPr lang="sv-SE" sz="2800" dirty="0"/>
              <a:t>”Randiga dagar”</a:t>
            </a:r>
          </a:p>
        </p:txBody>
      </p:sp>
      <p:pic>
        <p:nvPicPr>
          <p:cNvPr id="35" name="Bildobjekt 34">
            <a:extLst>
              <a:ext uri="{FF2B5EF4-FFF2-40B4-BE49-F238E27FC236}">
                <a16:creationId xmlns:a16="http://schemas.microsoft.com/office/drawing/2014/main" id="{89D09C4C-C07C-42AD-8EC5-C59B35749A0F}"/>
              </a:ext>
            </a:extLst>
          </p:cNvPr>
          <p:cNvPicPr>
            <a:picLocks noChangeAspect="1"/>
          </p:cNvPicPr>
          <p:nvPr/>
        </p:nvPicPr>
        <p:blipFill>
          <a:blip r:embed="rId15"/>
          <a:stretch>
            <a:fillRect/>
          </a:stretch>
        </p:blipFill>
        <p:spPr>
          <a:xfrm>
            <a:off x="8442509" y="4589940"/>
            <a:ext cx="3291268" cy="1908383"/>
          </a:xfrm>
          <a:prstGeom prst="rect">
            <a:avLst/>
          </a:prstGeom>
        </p:spPr>
      </p:pic>
    </p:spTree>
    <p:extLst>
      <p:ext uri="{BB962C8B-B14F-4D97-AF65-F5344CB8AC3E}">
        <p14:creationId xmlns:p14="http://schemas.microsoft.com/office/powerpoint/2010/main" val="24165065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bild 4">
            <a:extLst>
              <a:ext uri="{FF2B5EF4-FFF2-40B4-BE49-F238E27FC236}">
                <a16:creationId xmlns:a16="http://schemas.microsoft.com/office/drawing/2014/main" id="{BF25BC56-6494-4945-B161-BE92C999DB3C}"/>
              </a:ext>
            </a:extLst>
          </p:cNvPr>
          <p:cNvPicPr>
            <a:picLocks noGrp="1" noChangeAspect="1"/>
          </p:cNvPicPr>
          <p:nvPr>
            <p:ph type="pic" sz="quarter" idx="13"/>
          </p:nvPr>
        </p:nvPicPr>
        <p:blipFill>
          <a:blip r:embed="rId3"/>
          <a:srcRect t="6614" b="6614"/>
          <a:stretch>
            <a:fillRect/>
          </a:stretch>
        </p:blipFill>
        <p:spPr/>
      </p:pic>
      <p:sp>
        <p:nvSpPr>
          <p:cNvPr id="3" name="Rubrik 2">
            <a:extLst>
              <a:ext uri="{FF2B5EF4-FFF2-40B4-BE49-F238E27FC236}">
                <a16:creationId xmlns:a16="http://schemas.microsoft.com/office/drawing/2014/main" id="{C0F99E8C-F0F7-48FF-8307-72384FB21812}"/>
              </a:ext>
            </a:extLst>
          </p:cNvPr>
          <p:cNvSpPr>
            <a:spLocks noGrp="1"/>
          </p:cNvSpPr>
          <p:nvPr>
            <p:ph type="title"/>
          </p:nvPr>
        </p:nvSpPr>
        <p:spPr>
          <a:xfrm>
            <a:off x="1043416" y="674205"/>
            <a:ext cx="2716472" cy="1325563"/>
          </a:xfrm>
        </p:spPr>
        <p:txBody>
          <a:bodyPr/>
          <a:lstStyle/>
          <a:p>
            <a:r>
              <a:rPr lang="sv-SE" dirty="0"/>
              <a:t>Vad behöver jag nu?</a:t>
            </a:r>
          </a:p>
        </p:txBody>
      </p:sp>
      <p:sp>
        <p:nvSpPr>
          <p:cNvPr id="6" name="Rubrik 2">
            <a:extLst>
              <a:ext uri="{FF2B5EF4-FFF2-40B4-BE49-F238E27FC236}">
                <a16:creationId xmlns:a16="http://schemas.microsoft.com/office/drawing/2014/main" id="{D7FE8FFA-5941-4615-ADE4-C900A4D7725A}"/>
              </a:ext>
            </a:extLst>
          </p:cNvPr>
          <p:cNvSpPr txBox="1">
            <a:spLocks/>
          </p:cNvSpPr>
          <p:nvPr/>
        </p:nvSpPr>
        <p:spPr>
          <a:xfrm>
            <a:off x="8432114" y="674205"/>
            <a:ext cx="3414285" cy="1325563"/>
          </a:xfrm>
          <a:prstGeom prst="rect">
            <a:avLst/>
          </a:prstGeom>
        </p:spPr>
        <p:txBody>
          <a:bodyPr vert="horz" lIns="91440" tIns="108000" rIns="91440" bIns="45720" rtlCol="0" anchor="b" anchorCtr="0">
            <a:noAutofit/>
          </a:bodyPr>
          <a:lstStyle>
            <a:lvl1pPr algn="l" defTabSz="914400" rtl="0" eaLnBrk="1" latinLnBrk="0" hangingPunct="1">
              <a:lnSpc>
                <a:spcPts val="3840"/>
              </a:lnSpc>
              <a:spcBef>
                <a:spcPct val="0"/>
              </a:spcBef>
              <a:buNone/>
              <a:defRPr sz="2800" kern="1200" baseline="0">
                <a:solidFill>
                  <a:schemeClr val="tx1"/>
                </a:solidFill>
                <a:latin typeface="Arial" panose="020B0604020202020204" pitchFamily="34" charset="0"/>
                <a:ea typeface="+mj-ea"/>
                <a:cs typeface="+mj-cs"/>
              </a:defRPr>
            </a:lvl1pPr>
          </a:lstStyle>
          <a:p>
            <a:r>
              <a:rPr lang="sv-SE" dirty="0"/>
              <a:t>Kontakt mellan knopp och kropp</a:t>
            </a:r>
          </a:p>
        </p:txBody>
      </p:sp>
    </p:spTree>
    <p:extLst>
      <p:ext uri="{BB962C8B-B14F-4D97-AF65-F5344CB8AC3E}">
        <p14:creationId xmlns:p14="http://schemas.microsoft.com/office/powerpoint/2010/main" val="29860688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 name="Bildobjekt 12">
            <a:extLst>
              <a:ext uri="{FF2B5EF4-FFF2-40B4-BE49-F238E27FC236}">
                <a16:creationId xmlns:a16="http://schemas.microsoft.com/office/drawing/2014/main" id="{163F92A2-AD9D-4BEA-A95A-CDC4192CF02C}"/>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6886" y="0"/>
            <a:ext cx="12158227" cy="6858000"/>
          </a:xfrm>
          <a:prstGeom prst="rect">
            <a:avLst/>
          </a:prstGeom>
        </p:spPr>
      </p:pic>
      <p:sp>
        <p:nvSpPr>
          <p:cNvPr id="5" name="Platshållare för text 4">
            <a:extLst>
              <a:ext uri="{FF2B5EF4-FFF2-40B4-BE49-F238E27FC236}">
                <a16:creationId xmlns:a16="http://schemas.microsoft.com/office/drawing/2014/main" id="{1BD344F6-47D8-FB3E-BCD5-3D1F9FF959E8}"/>
              </a:ext>
            </a:extLst>
          </p:cNvPr>
          <p:cNvSpPr>
            <a:spLocks noGrp="1"/>
          </p:cNvSpPr>
          <p:nvPr>
            <p:ph type="body" sz="quarter" idx="13"/>
          </p:nvPr>
        </p:nvSpPr>
        <p:spPr>
          <a:xfrm>
            <a:off x="4118094" y="507545"/>
            <a:ext cx="5519957" cy="1294551"/>
          </a:xfrm>
        </p:spPr>
        <p:txBody>
          <a:bodyPr vert="horz" lIns="91440" tIns="45720" rIns="91440" bIns="45720" rtlCol="0" anchor="t">
            <a:noAutofit/>
          </a:bodyPr>
          <a:lstStyle/>
          <a:p>
            <a:pPr marL="0" indent="0">
              <a:lnSpc>
                <a:spcPct val="100000"/>
              </a:lnSpc>
              <a:buNone/>
            </a:pPr>
            <a:r>
              <a:rPr lang="sv-SE" sz="3600" dirty="0">
                <a:cs typeface="Arial"/>
              </a:rPr>
              <a:t>Utan vila – risker för…</a:t>
            </a:r>
          </a:p>
        </p:txBody>
      </p:sp>
      <p:sp>
        <p:nvSpPr>
          <p:cNvPr id="3" name="Rektangel 2">
            <a:extLst>
              <a:ext uri="{FF2B5EF4-FFF2-40B4-BE49-F238E27FC236}">
                <a16:creationId xmlns:a16="http://schemas.microsoft.com/office/drawing/2014/main" id="{68402A1E-8281-A7F1-D580-8A11DEA19356}"/>
              </a:ext>
            </a:extLst>
          </p:cNvPr>
          <p:cNvSpPr/>
          <p:nvPr/>
        </p:nvSpPr>
        <p:spPr>
          <a:xfrm>
            <a:off x="623035" y="3509282"/>
            <a:ext cx="1591970" cy="680481"/>
          </a:xfrm>
          <a:prstGeom prst="rect">
            <a:avLst/>
          </a:prstGeom>
          <a:solidFill>
            <a:srgbClr val="7F0D21">
              <a:alpha val="7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FFFF"/>
                </a:solidFill>
                <a:effectLst/>
                <a:uLnTx/>
                <a:uFillTx/>
                <a:latin typeface="Arial"/>
                <a:ea typeface="+mn-ea"/>
                <a:cs typeface="Arial"/>
              </a:rPr>
              <a:t>Nedsatt immunförsvar</a:t>
            </a:r>
          </a:p>
        </p:txBody>
      </p:sp>
      <p:sp>
        <p:nvSpPr>
          <p:cNvPr id="6" name="Rektangel 5">
            <a:extLst>
              <a:ext uri="{FF2B5EF4-FFF2-40B4-BE49-F238E27FC236}">
                <a16:creationId xmlns:a16="http://schemas.microsoft.com/office/drawing/2014/main" id="{68402A1E-8281-A7F1-D580-8A11DEA19356}"/>
              </a:ext>
            </a:extLst>
          </p:cNvPr>
          <p:cNvSpPr/>
          <p:nvPr/>
        </p:nvSpPr>
        <p:spPr>
          <a:xfrm>
            <a:off x="623035" y="4391412"/>
            <a:ext cx="1583687" cy="721894"/>
          </a:xfrm>
          <a:prstGeom prst="rect">
            <a:avLst/>
          </a:prstGeom>
          <a:solidFill>
            <a:srgbClr val="7F0D21">
              <a:alpha val="7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FFFF"/>
                </a:solidFill>
                <a:effectLst/>
                <a:uLnTx/>
                <a:uFillTx/>
                <a:latin typeface="Arial"/>
                <a:ea typeface="+mn-ea"/>
                <a:cs typeface="Arial"/>
              </a:rPr>
              <a:t>Mental ohälsa</a:t>
            </a:r>
          </a:p>
        </p:txBody>
      </p:sp>
      <p:sp>
        <p:nvSpPr>
          <p:cNvPr id="7" name="Rektangel 6">
            <a:extLst>
              <a:ext uri="{FF2B5EF4-FFF2-40B4-BE49-F238E27FC236}">
                <a16:creationId xmlns:a16="http://schemas.microsoft.com/office/drawing/2014/main" id="{34E0DB62-2EEE-A0E9-B680-C60A8F37EA48}"/>
              </a:ext>
            </a:extLst>
          </p:cNvPr>
          <p:cNvSpPr/>
          <p:nvPr/>
        </p:nvSpPr>
        <p:spPr>
          <a:xfrm>
            <a:off x="2565328" y="5442228"/>
            <a:ext cx="1583687" cy="721894"/>
          </a:xfrm>
          <a:prstGeom prst="rect">
            <a:avLst/>
          </a:prstGeom>
          <a:solidFill>
            <a:srgbClr val="7F0D21">
              <a:alpha val="7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FFFF"/>
                </a:solidFill>
                <a:effectLst/>
                <a:uLnTx/>
                <a:uFillTx/>
                <a:latin typeface="Arial"/>
                <a:ea typeface="+mn-ea"/>
                <a:cs typeface="Arial"/>
              </a:rPr>
              <a:t>Försämrade relationer</a:t>
            </a:r>
          </a:p>
        </p:txBody>
      </p:sp>
      <p:sp>
        <p:nvSpPr>
          <p:cNvPr id="8" name="Rektangel 7">
            <a:extLst>
              <a:ext uri="{FF2B5EF4-FFF2-40B4-BE49-F238E27FC236}">
                <a16:creationId xmlns:a16="http://schemas.microsoft.com/office/drawing/2014/main" id="{3D415D2B-8BA5-EC5B-BC69-0A44B198DCCE}"/>
              </a:ext>
            </a:extLst>
          </p:cNvPr>
          <p:cNvSpPr/>
          <p:nvPr/>
        </p:nvSpPr>
        <p:spPr>
          <a:xfrm>
            <a:off x="631318" y="5423231"/>
            <a:ext cx="1583687" cy="721894"/>
          </a:xfrm>
          <a:prstGeom prst="rect">
            <a:avLst/>
          </a:prstGeom>
          <a:solidFill>
            <a:srgbClr val="7F0D21">
              <a:alpha val="7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FFFF"/>
                </a:solidFill>
                <a:effectLst/>
                <a:uLnTx/>
                <a:uFillTx/>
                <a:latin typeface="Arial"/>
                <a:ea typeface="+mn-ea"/>
                <a:cs typeface="Arial"/>
              </a:rPr>
              <a:t>Utmattning &amp; utbrändhet</a:t>
            </a:r>
          </a:p>
        </p:txBody>
      </p:sp>
      <p:sp>
        <p:nvSpPr>
          <p:cNvPr id="9" name="Rektangel 8">
            <a:extLst>
              <a:ext uri="{FF2B5EF4-FFF2-40B4-BE49-F238E27FC236}">
                <a16:creationId xmlns:a16="http://schemas.microsoft.com/office/drawing/2014/main" id="{48EFF817-C061-F099-E8DD-9BC5CBD4FFCF}"/>
              </a:ext>
            </a:extLst>
          </p:cNvPr>
          <p:cNvSpPr/>
          <p:nvPr/>
        </p:nvSpPr>
        <p:spPr>
          <a:xfrm>
            <a:off x="6301063" y="5479475"/>
            <a:ext cx="1583687" cy="721894"/>
          </a:xfrm>
          <a:prstGeom prst="rect">
            <a:avLst/>
          </a:prstGeom>
          <a:solidFill>
            <a:srgbClr val="7F0D21">
              <a:alpha val="7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FFFF"/>
                </a:solidFill>
                <a:effectLst/>
                <a:uLnTx/>
                <a:uFillTx/>
                <a:latin typeface="Arial"/>
                <a:ea typeface="+mn-ea"/>
                <a:cs typeface="Arial"/>
              </a:rPr>
              <a:t>Minskad livskvalitet</a:t>
            </a:r>
          </a:p>
        </p:txBody>
      </p:sp>
      <p:sp>
        <p:nvSpPr>
          <p:cNvPr id="10" name="Rektangel 9">
            <a:extLst>
              <a:ext uri="{FF2B5EF4-FFF2-40B4-BE49-F238E27FC236}">
                <a16:creationId xmlns:a16="http://schemas.microsoft.com/office/drawing/2014/main" id="{FD5DB3D9-2266-70F8-A615-423E5423CBBE}"/>
              </a:ext>
            </a:extLst>
          </p:cNvPr>
          <p:cNvSpPr/>
          <p:nvPr/>
        </p:nvSpPr>
        <p:spPr>
          <a:xfrm>
            <a:off x="4522084" y="5470244"/>
            <a:ext cx="1583687" cy="721894"/>
          </a:xfrm>
          <a:prstGeom prst="rect">
            <a:avLst/>
          </a:prstGeom>
          <a:solidFill>
            <a:srgbClr val="7F0D21">
              <a:alpha val="7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FFFF"/>
                </a:solidFill>
                <a:effectLst/>
                <a:uLnTx/>
                <a:uFillTx/>
                <a:latin typeface="Arial"/>
                <a:ea typeface="+mn-ea"/>
                <a:cs typeface="Arial"/>
              </a:rPr>
              <a:t>Sämre ekonomi</a:t>
            </a:r>
          </a:p>
        </p:txBody>
      </p:sp>
      <p:pic>
        <p:nvPicPr>
          <p:cNvPr id="15" name="Bildobjekt 14">
            <a:extLst>
              <a:ext uri="{FF2B5EF4-FFF2-40B4-BE49-F238E27FC236}">
                <a16:creationId xmlns:a16="http://schemas.microsoft.com/office/drawing/2014/main" id="{43163AA5-11E3-41CE-AB71-A1813C91904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224062">
            <a:off x="6852045" y="2635724"/>
            <a:ext cx="2799757" cy="2746260"/>
          </a:xfrm>
          <a:prstGeom prst="ellipse">
            <a:avLst/>
          </a:prstGeom>
          <a:ln w="127000">
            <a:solidFill>
              <a:schemeClr val="bg1">
                <a:lumMod val="65000"/>
              </a:schemeClr>
            </a:solidFill>
          </a:ln>
        </p:spPr>
      </p:pic>
      <p:pic>
        <p:nvPicPr>
          <p:cNvPr id="17" name="Bildobjekt 16">
            <a:extLst>
              <a:ext uri="{FF2B5EF4-FFF2-40B4-BE49-F238E27FC236}">
                <a16:creationId xmlns:a16="http://schemas.microsoft.com/office/drawing/2014/main" id="{B230953C-0D3B-4EFC-A702-608A814FFC2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12751" y="353658"/>
            <a:ext cx="3098095" cy="2896877"/>
          </a:xfrm>
          <a:prstGeom prst="ellipse">
            <a:avLst/>
          </a:prstGeom>
          <a:ln w="127000">
            <a:solidFill>
              <a:schemeClr val="bg1">
                <a:lumMod val="65000"/>
              </a:schemeClr>
            </a:solidFill>
          </a:ln>
        </p:spPr>
      </p:pic>
      <p:pic>
        <p:nvPicPr>
          <p:cNvPr id="18" name="Bildobjekt 17">
            <a:extLst>
              <a:ext uri="{FF2B5EF4-FFF2-40B4-BE49-F238E27FC236}">
                <a16:creationId xmlns:a16="http://schemas.microsoft.com/office/drawing/2014/main" id="{0A6D9E6C-0D29-46AA-A919-007E2A460D8F}"/>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224062">
            <a:off x="9831918" y="1353108"/>
            <a:ext cx="2159048" cy="2040220"/>
          </a:xfrm>
          <a:prstGeom prst="ellipse">
            <a:avLst/>
          </a:prstGeom>
          <a:ln w="127000">
            <a:solidFill>
              <a:schemeClr val="bg1">
                <a:lumMod val="65000"/>
              </a:schemeClr>
            </a:solidFill>
          </a:ln>
        </p:spPr>
      </p:pic>
      <p:pic>
        <p:nvPicPr>
          <p:cNvPr id="19" name="Bildobjekt 18">
            <a:extLst>
              <a:ext uri="{FF2B5EF4-FFF2-40B4-BE49-F238E27FC236}">
                <a16:creationId xmlns:a16="http://schemas.microsoft.com/office/drawing/2014/main" id="{798A6289-C68E-41F6-B4E9-736A54D12322}"/>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rot="224062">
            <a:off x="3083549" y="2318297"/>
            <a:ext cx="3291443" cy="3000932"/>
          </a:xfrm>
          <a:prstGeom prst="ellipse">
            <a:avLst/>
          </a:prstGeom>
          <a:ln w="127000">
            <a:solidFill>
              <a:schemeClr val="bg1">
                <a:lumMod val="65000"/>
              </a:schemeClr>
            </a:solidFill>
          </a:ln>
        </p:spPr>
      </p:pic>
    </p:spTree>
    <p:extLst>
      <p:ext uri="{BB962C8B-B14F-4D97-AF65-F5344CB8AC3E}">
        <p14:creationId xmlns:p14="http://schemas.microsoft.com/office/powerpoint/2010/main" val="1293803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7" grpId="0" animBg="1"/>
      <p:bldP spid="8" grpId="0" animBg="1"/>
      <p:bldP spid="9" grpId="0" animBg="1"/>
      <p:bldP spid="1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latshållare för bild 1">
            <a:extLst>
              <a:ext uri="{FF2B5EF4-FFF2-40B4-BE49-F238E27FC236}">
                <a16:creationId xmlns:a16="http://schemas.microsoft.com/office/drawing/2014/main" id="{6333867F-2EB9-CFD2-A376-B1A7AE43649B}"/>
              </a:ext>
            </a:extLst>
          </p:cNvPr>
          <p:cNvPicPr>
            <a:picLocks noGrp="1" noChangeAspect="1"/>
          </p:cNvPicPr>
          <p:nvPr>
            <p:ph type="pic" sz="quarter" idx="13"/>
          </p:nvPr>
        </p:nvPicPr>
        <p:blipFill>
          <a:blip r:embed="rId3" cstate="email">
            <a:extLst>
              <a:ext uri="{28A0092B-C50C-407E-A947-70E740481C1C}">
                <a14:useLocalDpi xmlns:a14="http://schemas.microsoft.com/office/drawing/2010/main"/>
              </a:ext>
            </a:extLst>
          </a:blip>
          <a:stretch>
            <a:fillRect/>
          </a:stretch>
        </p:blipFill>
        <p:spPr>
          <a:xfrm>
            <a:off x="335561" y="0"/>
            <a:ext cx="11856440" cy="6858000"/>
          </a:xfrm>
        </p:spPr>
      </p:pic>
      <p:sp>
        <p:nvSpPr>
          <p:cNvPr id="5" name="textruta 1">
            <a:extLst>
              <a:ext uri="{FF2B5EF4-FFF2-40B4-BE49-F238E27FC236}">
                <a16:creationId xmlns:a16="http://schemas.microsoft.com/office/drawing/2014/main" id="{94EE6702-ABDA-29B2-318D-939548092312}"/>
              </a:ext>
            </a:extLst>
          </p:cNvPr>
          <p:cNvSpPr txBox="1"/>
          <p:nvPr/>
        </p:nvSpPr>
        <p:spPr>
          <a:xfrm>
            <a:off x="5813571" y="343613"/>
            <a:ext cx="5255138" cy="830997"/>
          </a:xfrm>
          <a:prstGeom prst="rect">
            <a:avLst/>
          </a:prstGeom>
          <a:solidFill>
            <a:schemeClr val="accent3">
              <a:lumMod val="75000"/>
            </a:schemeClr>
          </a:solidFill>
          <a:ln>
            <a:no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4800" b="1" i="0" u="none" strike="noStrike" kern="1200" cap="none" spc="0" normalizeH="0" baseline="0" noProof="0" dirty="0">
                <a:ln>
                  <a:noFill/>
                </a:ln>
                <a:solidFill>
                  <a:srgbClr val="FFFFFF"/>
                </a:solidFill>
                <a:effectLst/>
                <a:uLnTx/>
                <a:uFillTx/>
                <a:latin typeface="Arial"/>
                <a:ea typeface="+mn-ea"/>
                <a:cs typeface="Arial"/>
              </a:rPr>
              <a:t>Återhämtning?</a:t>
            </a:r>
          </a:p>
        </p:txBody>
      </p:sp>
      <p:sp>
        <p:nvSpPr>
          <p:cNvPr id="4" name="textruta 3">
            <a:extLst>
              <a:ext uri="{FF2B5EF4-FFF2-40B4-BE49-F238E27FC236}">
                <a16:creationId xmlns:a16="http://schemas.microsoft.com/office/drawing/2014/main" id="{B4015822-B6CD-4A1C-B522-A672506A2094}"/>
              </a:ext>
            </a:extLst>
          </p:cNvPr>
          <p:cNvSpPr txBox="1"/>
          <p:nvPr/>
        </p:nvSpPr>
        <p:spPr>
          <a:xfrm>
            <a:off x="7726261" y="1862356"/>
            <a:ext cx="3422708" cy="1384995"/>
          </a:xfrm>
          <a:prstGeom prst="rect">
            <a:avLst/>
          </a:prstGeom>
          <a:noFill/>
        </p:spPr>
        <p:txBody>
          <a:bodyPr wrap="square" rtlCol="0">
            <a:spAutoFit/>
          </a:bodyPr>
          <a:lstStyle/>
          <a:p>
            <a:r>
              <a:rPr lang="sv-SE" sz="2800" dirty="0">
                <a:solidFill>
                  <a:schemeClr val="bg1"/>
                </a:solidFill>
              </a:rPr>
              <a:t>Vad är det?</a:t>
            </a:r>
          </a:p>
          <a:p>
            <a:r>
              <a:rPr lang="sv-SE" sz="2800" dirty="0">
                <a:solidFill>
                  <a:schemeClr val="bg1"/>
                </a:solidFill>
              </a:rPr>
              <a:t>Varför behövs det?</a:t>
            </a:r>
          </a:p>
          <a:p>
            <a:r>
              <a:rPr lang="sv-SE" sz="2800" dirty="0">
                <a:solidFill>
                  <a:schemeClr val="bg1"/>
                </a:solidFill>
              </a:rPr>
              <a:t>Hur gör ni?</a:t>
            </a:r>
          </a:p>
        </p:txBody>
      </p:sp>
    </p:spTree>
    <p:extLst>
      <p:ext uri="{BB962C8B-B14F-4D97-AF65-F5344CB8AC3E}">
        <p14:creationId xmlns:p14="http://schemas.microsoft.com/office/powerpoint/2010/main" val="39477069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Bildobjekt 13">
            <a:extLst>
              <a:ext uri="{FF2B5EF4-FFF2-40B4-BE49-F238E27FC236}">
                <a16:creationId xmlns:a16="http://schemas.microsoft.com/office/drawing/2014/main" id="{C24D019F-8B14-4544-929C-9606BCFBCA62}"/>
              </a:ext>
            </a:extLst>
          </p:cNvPr>
          <p:cNvPicPr>
            <a:picLocks noChangeAspect="1"/>
          </p:cNvPicPr>
          <p:nvPr/>
        </p:nvPicPr>
        <p:blipFill>
          <a:blip r:embed="rId3" cstate="email">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a:ext>
            </a:extLst>
          </a:blip>
          <a:stretch>
            <a:fillRect/>
          </a:stretch>
        </p:blipFill>
        <p:spPr>
          <a:xfrm>
            <a:off x="302004" y="0"/>
            <a:ext cx="11889996" cy="6858000"/>
          </a:xfrm>
          <a:prstGeom prst="rect">
            <a:avLst/>
          </a:prstGeom>
          <a:effectLst>
            <a:glow>
              <a:schemeClr val="accent1"/>
            </a:glow>
          </a:effectLst>
        </p:spPr>
      </p:pic>
      <p:sp>
        <p:nvSpPr>
          <p:cNvPr id="6" name="textruta 1">
            <a:extLst>
              <a:ext uri="{FF2B5EF4-FFF2-40B4-BE49-F238E27FC236}">
                <a16:creationId xmlns:a16="http://schemas.microsoft.com/office/drawing/2014/main" id="{620F1CD7-603C-966E-23BA-74BB5319DD59}"/>
              </a:ext>
            </a:extLst>
          </p:cNvPr>
          <p:cNvSpPr txBox="1"/>
          <p:nvPr/>
        </p:nvSpPr>
        <p:spPr>
          <a:xfrm>
            <a:off x="891338" y="2891521"/>
            <a:ext cx="10070648" cy="1416863"/>
          </a:xfrm>
          <a:prstGeom prst="rect">
            <a:avLst/>
          </a:prstGeom>
          <a:solidFill>
            <a:schemeClr val="accent3">
              <a:lumMod val="25000"/>
            </a:schemeClr>
          </a:solidFill>
          <a:ln>
            <a:no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sv-SE" sz="3200" b="1" i="0" u="none" strike="noStrike" kern="1200" cap="none" spc="0" normalizeH="0" baseline="0" noProof="0" dirty="0">
                <a:ln>
                  <a:noFill/>
                </a:ln>
                <a:solidFill>
                  <a:srgbClr val="FFFFFF"/>
                </a:solidFill>
                <a:effectLst/>
                <a:uLnTx/>
                <a:uFillTx/>
                <a:latin typeface="Arial"/>
                <a:ea typeface="+mn-ea"/>
                <a:cs typeface="Arial"/>
              </a:rPr>
              <a:t>Efter att jag… 		</a:t>
            </a:r>
            <a:r>
              <a:rPr kumimoji="0" lang="sv-SE" sz="3200" i="1" u="none" strike="noStrike" kern="1200" cap="none" spc="0" normalizeH="0" baseline="0" noProof="0" dirty="0">
                <a:ln>
                  <a:noFill/>
                </a:ln>
                <a:solidFill>
                  <a:srgbClr val="FFFFFF"/>
                </a:solidFill>
                <a:effectLst/>
                <a:uLnTx/>
                <a:uFillTx/>
                <a:latin typeface="Arial"/>
                <a:ea typeface="+mn-ea"/>
                <a:cs typeface="Arial"/>
              </a:rPr>
              <a:t>[existerande vana],</a:t>
            </a:r>
          </a:p>
          <a:p>
            <a:pPr marL="0" marR="0" lvl="0" indent="0" defTabSz="914400" rtl="0" eaLnBrk="1" fontAlgn="auto" latinLnBrk="0" hangingPunct="1">
              <a:lnSpc>
                <a:spcPct val="200000"/>
              </a:lnSpc>
              <a:spcBef>
                <a:spcPts val="0"/>
              </a:spcBef>
              <a:spcAft>
                <a:spcPts val="0"/>
              </a:spcAft>
              <a:buClrTx/>
              <a:buSzTx/>
              <a:buFontTx/>
              <a:buNone/>
              <a:tabLst/>
              <a:defRPr/>
            </a:pPr>
            <a:r>
              <a:rPr kumimoji="0" lang="sv-SE" sz="3200" b="1" i="0" u="none" strike="noStrike" kern="1200" cap="none" spc="0" normalizeH="0" baseline="0" noProof="0" dirty="0">
                <a:ln>
                  <a:noFill/>
                </a:ln>
                <a:solidFill>
                  <a:srgbClr val="FFFFFF"/>
                </a:solidFill>
                <a:effectLst/>
                <a:uLnTx/>
                <a:uFillTx/>
                <a:latin typeface="Arial"/>
                <a:ea typeface="+mn-ea"/>
                <a:cs typeface="Arial"/>
              </a:rPr>
              <a:t>så kommer jag att…	</a:t>
            </a:r>
            <a:r>
              <a:rPr kumimoji="0" lang="sv-SE" sz="3200" i="1" u="none" strike="noStrike" kern="1200" cap="none" spc="0" normalizeH="0" baseline="0" noProof="0" dirty="0">
                <a:ln>
                  <a:noFill/>
                </a:ln>
                <a:solidFill>
                  <a:srgbClr val="FFFFFF"/>
                </a:solidFill>
                <a:effectLst/>
                <a:uLnTx/>
                <a:uFillTx/>
                <a:latin typeface="Arial"/>
                <a:ea typeface="+mn-ea"/>
                <a:cs typeface="Arial"/>
              </a:rPr>
              <a:t>[rutin för återhämtning].</a:t>
            </a:r>
          </a:p>
        </p:txBody>
      </p:sp>
      <p:pic>
        <p:nvPicPr>
          <p:cNvPr id="8" name="Bild 7" descr="Hus kontur">
            <a:extLst>
              <a:ext uri="{FF2B5EF4-FFF2-40B4-BE49-F238E27FC236}">
                <a16:creationId xmlns:a16="http://schemas.microsoft.com/office/drawing/2014/main" id="{B8CA32FC-17DC-5BEE-C5CD-5CF197D97BC3}"/>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1079746" y="211220"/>
            <a:ext cx="443992" cy="395708"/>
          </a:xfrm>
          <a:prstGeom prst="rect">
            <a:avLst/>
          </a:prstGeom>
        </p:spPr>
      </p:pic>
      <p:sp>
        <p:nvSpPr>
          <p:cNvPr id="10" name="textruta 9">
            <a:extLst>
              <a:ext uri="{FF2B5EF4-FFF2-40B4-BE49-F238E27FC236}">
                <a16:creationId xmlns:a16="http://schemas.microsoft.com/office/drawing/2014/main" id="{605619E9-4677-BB57-7CA3-C72C9D81403C}"/>
              </a:ext>
            </a:extLst>
          </p:cNvPr>
          <p:cNvSpPr txBox="1"/>
          <p:nvPr/>
        </p:nvSpPr>
        <p:spPr>
          <a:xfrm>
            <a:off x="891338" y="4818423"/>
            <a:ext cx="5240700" cy="923330"/>
          </a:xfrm>
          <a:prstGeom prst="rect">
            <a:avLst/>
          </a:prstGeom>
          <a:solidFill>
            <a:schemeClr val="tx1"/>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srgbClr val="FFFFFF"/>
                </a:solidFill>
                <a:effectLst/>
                <a:uLnTx/>
                <a:uFillTx/>
                <a:latin typeface="Arial"/>
                <a:ea typeface="+mn-ea"/>
                <a:cs typeface="Arial"/>
              </a:rPr>
              <a:t>Till exempel:</a:t>
            </a:r>
          </a:p>
          <a:p>
            <a:pPr marL="0" marR="0" lvl="0" indent="0"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FFFF"/>
                </a:solidFill>
                <a:effectLst/>
                <a:uLnTx/>
                <a:uFillTx/>
                <a:latin typeface="Arial"/>
                <a:ea typeface="+mn-ea"/>
                <a:cs typeface="Arial"/>
              </a:rPr>
              <a:t>"Efter att jag </a:t>
            </a:r>
            <a:r>
              <a:rPr kumimoji="0" lang="sv-SE" sz="1800" b="1" i="0" u="none" strike="noStrike" kern="1200" cap="none" spc="0" normalizeH="0" baseline="0" noProof="0" dirty="0">
                <a:ln>
                  <a:noFill/>
                </a:ln>
                <a:solidFill>
                  <a:srgbClr val="FFFFFF"/>
                </a:solidFill>
                <a:effectLst/>
                <a:uLnTx/>
                <a:uFillTx/>
                <a:latin typeface="Arial"/>
                <a:ea typeface="+mn-ea"/>
                <a:cs typeface="Arial"/>
              </a:rPr>
              <a:t>kommit hem från skolan</a:t>
            </a:r>
            <a:r>
              <a:rPr kumimoji="0" lang="sv-SE" sz="1800" b="0" i="0" u="none" strike="noStrike" kern="1200" cap="none" spc="0" normalizeH="0" baseline="0" noProof="0" dirty="0">
                <a:ln>
                  <a:noFill/>
                </a:ln>
                <a:solidFill>
                  <a:srgbClr val="FFFFFF"/>
                </a:solidFill>
                <a:effectLst/>
                <a:uLnTx/>
                <a:uFillTx/>
                <a:latin typeface="Arial"/>
                <a:ea typeface="+mn-ea"/>
                <a:cs typeface="Arial"/>
              </a:rPr>
              <a:t>,</a:t>
            </a:r>
            <a:br>
              <a:rPr kumimoji="0" lang="sv-SE" sz="1800" b="0" i="0" u="none" strike="noStrike" kern="1200" cap="none" spc="0" normalizeH="0" baseline="0" noProof="0" dirty="0">
                <a:ln>
                  <a:noFill/>
                </a:ln>
                <a:solidFill>
                  <a:srgbClr val="FFFFFF"/>
                </a:solidFill>
                <a:effectLst/>
                <a:uLnTx/>
                <a:uFillTx/>
                <a:latin typeface="Arial"/>
                <a:ea typeface="+mn-ea"/>
                <a:cs typeface="Arial"/>
              </a:rPr>
            </a:br>
            <a:r>
              <a:rPr kumimoji="0" lang="sv-SE" sz="1800" b="0" i="0" u="none" strike="noStrike" kern="1200" cap="none" spc="0" normalizeH="0" baseline="0" noProof="0" dirty="0">
                <a:ln>
                  <a:noFill/>
                </a:ln>
                <a:solidFill>
                  <a:srgbClr val="FFFFFF"/>
                </a:solidFill>
                <a:effectLst/>
                <a:uLnTx/>
                <a:uFillTx/>
                <a:latin typeface="Arial"/>
                <a:ea typeface="+mn-ea"/>
                <a:cs typeface="Arial"/>
              </a:rPr>
              <a:t>så kommer jag att </a:t>
            </a:r>
            <a:r>
              <a:rPr kumimoji="0" lang="sv-SE" sz="1800" b="1" i="0" u="none" strike="noStrike" kern="1200" cap="none" spc="0" normalizeH="0" baseline="0" noProof="0" dirty="0">
                <a:ln>
                  <a:noFill/>
                </a:ln>
                <a:solidFill>
                  <a:srgbClr val="FFFFFF"/>
                </a:solidFill>
                <a:effectLst/>
                <a:uLnTx/>
                <a:uFillTx/>
                <a:latin typeface="Arial"/>
                <a:ea typeface="+mn-ea"/>
                <a:cs typeface="Arial"/>
              </a:rPr>
              <a:t>ta en tupplur i 15 minuter</a:t>
            </a:r>
            <a:r>
              <a:rPr kumimoji="0" lang="sv-SE" sz="1800" b="0" i="0" u="none" strike="noStrike" kern="1200" cap="none" spc="0" normalizeH="0" baseline="0" noProof="0" dirty="0">
                <a:ln>
                  <a:noFill/>
                </a:ln>
                <a:solidFill>
                  <a:srgbClr val="FFFFFF"/>
                </a:solidFill>
                <a:effectLst/>
                <a:uLnTx/>
                <a:uFillTx/>
                <a:latin typeface="Arial"/>
                <a:ea typeface="+mn-ea"/>
                <a:cs typeface="Arial"/>
              </a:rPr>
              <a:t>."</a:t>
            </a:r>
          </a:p>
        </p:txBody>
      </p:sp>
      <p:sp>
        <p:nvSpPr>
          <p:cNvPr id="2" name="textruta 1">
            <a:extLst>
              <a:ext uri="{FF2B5EF4-FFF2-40B4-BE49-F238E27FC236}">
                <a16:creationId xmlns:a16="http://schemas.microsoft.com/office/drawing/2014/main" id="{D611A0BB-A206-419C-8A36-9AEC6AEABCB3}"/>
              </a:ext>
            </a:extLst>
          </p:cNvPr>
          <p:cNvSpPr txBox="1"/>
          <p:nvPr/>
        </p:nvSpPr>
        <p:spPr>
          <a:xfrm>
            <a:off x="779862" y="67573"/>
            <a:ext cx="10182124" cy="1200329"/>
          </a:xfrm>
          <a:prstGeom prst="rect">
            <a:avLst/>
          </a:prstGeom>
          <a:noFill/>
        </p:spPr>
        <p:txBody>
          <a:bodyPr wrap="square" rtlCol="0">
            <a:spAutoFit/>
          </a:bodyPr>
          <a:lstStyle/>
          <a:p>
            <a:r>
              <a:rPr lang="sv-SE" sz="3600" b="1" dirty="0"/>
              <a:t>Övning: </a:t>
            </a:r>
          </a:p>
          <a:p>
            <a:r>
              <a:rPr lang="sv-SE" sz="3600" b="1" dirty="0"/>
              <a:t>Mina egna formler för återhämtning</a:t>
            </a:r>
          </a:p>
        </p:txBody>
      </p:sp>
      <p:sp>
        <p:nvSpPr>
          <p:cNvPr id="15" name="textruta 14">
            <a:extLst>
              <a:ext uri="{FF2B5EF4-FFF2-40B4-BE49-F238E27FC236}">
                <a16:creationId xmlns:a16="http://schemas.microsoft.com/office/drawing/2014/main" id="{4F3EF51F-8466-4DC8-935E-66344CDA987A}"/>
              </a:ext>
            </a:extLst>
          </p:cNvPr>
          <p:cNvSpPr txBox="1"/>
          <p:nvPr/>
        </p:nvSpPr>
        <p:spPr>
          <a:xfrm>
            <a:off x="779862" y="1453449"/>
            <a:ext cx="10182124" cy="646331"/>
          </a:xfrm>
          <a:prstGeom prst="rect">
            <a:avLst/>
          </a:prstGeom>
          <a:noFill/>
        </p:spPr>
        <p:txBody>
          <a:bodyPr wrap="square" rtlCol="0">
            <a:spAutoFit/>
          </a:bodyPr>
          <a:lstStyle/>
          <a:p>
            <a:r>
              <a:rPr lang="sv-SE" sz="3600" dirty="0"/>
              <a:t>Om x = A gäller att y = B</a:t>
            </a:r>
          </a:p>
        </p:txBody>
      </p:sp>
    </p:spTree>
    <p:extLst>
      <p:ext uri="{BB962C8B-B14F-4D97-AF65-F5344CB8AC3E}">
        <p14:creationId xmlns:p14="http://schemas.microsoft.com/office/powerpoint/2010/main" val="3558275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618B79B-CD13-43D5-8D33-230B371F505D}"/>
              </a:ext>
            </a:extLst>
          </p:cNvPr>
          <p:cNvSpPr>
            <a:spLocks noGrp="1"/>
          </p:cNvSpPr>
          <p:nvPr>
            <p:ph type="title"/>
          </p:nvPr>
        </p:nvSpPr>
        <p:spPr/>
        <p:txBody>
          <a:bodyPr/>
          <a:lstStyle/>
          <a:p>
            <a:r>
              <a:rPr lang="sv-SE" dirty="0"/>
              <a:t>Hängde du med?</a:t>
            </a:r>
          </a:p>
        </p:txBody>
      </p:sp>
      <p:sp>
        <p:nvSpPr>
          <p:cNvPr id="3" name="Platshållare för innehåll 2">
            <a:extLst>
              <a:ext uri="{FF2B5EF4-FFF2-40B4-BE49-F238E27FC236}">
                <a16:creationId xmlns:a16="http://schemas.microsoft.com/office/drawing/2014/main" id="{D44B5444-1BDC-4F73-B9A6-E933BAED7301}"/>
              </a:ext>
            </a:extLst>
          </p:cNvPr>
          <p:cNvSpPr>
            <a:spLocks noGrp="1"/>
          </p:cNvSpPr>
          <p:nvPr>
            <p:ph sz="quarter" idx="13"/>
          </p:nvPr>
        </p:nvSpPr>
        <p:spPr/>
        <p:txBody>
          <a:bodyPr/>
          <a:lstStyle/>
          <a:p>
            <a:pPr marL="342900" indent="-342900">
              <a:lnSpc>
                <a:spcPct val="150000"/>
              </a:lnSpc>
              <a:buFont typeface="+mj-lt"/>
              <a:buAutoNum type="arabicPeriod"/>
            </a:pPr>
            <a:r>
              <a:rPr lang="sv-SE" dirty="0"/>
              <a:t>Varför behöver vi återhämtning?</a:t>
            </a:r>
          </a:p>
          <a:p>
            <a:pPr marL="342900" indent="-342900">
              <a:lnSpc>
                <a:spcPct val="150000"/>
              </a:lnSpc>
              <a:buFont typeface="+mj-lt"/>
              <a:buAutoNum type="arabicPeriod"/>
            </a:pPr>
            <a:r>
              <a:rPr lang="sv-SE" dirty="0"/>
              <a:t>Varför är </a:t>
            </a:r>
            <a:r>
              <a:rPr lang="sv-SE" dirty="0" err="1"/>
              <a:t>vagusnerven</a:t>
            </a:r>
            <a:r>
              <a:rPr lang="sv-SE" dirty="0"/>
              <a:t> intressant?</a:t>
            </a:r>
          </a:p>
          <a:p>
            <a:pPr marL="342900" indent="-342900">
              <a:lnSpc>
                <a:spcPct val="150000"/>
              </a:lnSpc>
              <a:buFont typeface="+mj-lt"/>
              <a:buAutoNum type="arabicPeriod"/>
            </a:pPr>
            <a:r>
              <a:rPr lang="sv-SE" dirty="0"/>
              <a:t>Hur kan andningsövningar bidra till återhämtning?</a:t>
            </a:r>
          </a:p>
          <a:p>
            <a:pPr marL="342900" indent="-342900">
              <a:lnSpc>
                <a:spcPct val="150000"/>
              </a:lnSpc>
              <a:buFont typeface="+mj-lt"/>
              <a:buAutoNum type="arabicPeriod"/>
            </a:pPr>
            <a:r>
              <a:rPr lang="sv-SE" dirty="0"/>
              <a:t>Hur kan en kram ge återhämtning?</a:t>
            </a:r>
          </a:p>
          <a:p>
            <a:pPr marL="342900" indent="-342900">
              <a:lnSpc>
                <a:spcPct val="150000"/>
              </a:lnSpc>
              <a:buFont typeface="+mj-lt"/>
              <a:buAutoNum type="arabicPeriod"/>
            </a:pPr>
            <a:r>
              <a:rPr lang="sv-SE" dirty="0"/>
              <a:t>Ge exempel på vad återhämtning kan vara konkret.</a:t>
            </a:r>
          </a:p>
          <a:p>
            <a:pPr marL="342900" indent="-342900">
              <a:lnSpc>
                <a:spcPct val="150000"/>
              </a:lnSpc>
              <a:buFont typeface="+mj-lt"/>
              <a:buAutoNum type="arabicPeriod"/>
            </a:pPr>
            <a:r>
              <a:rPr lang="sv-SE" dirty="0"/>
              <a:t>Vilka delar av nerv- och hormonsystemet är viktiga för kroppens återhämtning?</a:t>
            </a:r>
          </a:p>
          <a:p>
            <a:pPr marL="342900" indent="-342900">
              <a:lnSpc>
                <a:spcPct val="150000"/>
              </a:lnSpc>
              <a:buFont typeface="+mj-lt"/>
              <a:buAutoNum type="arabicPeriod"/>
            </a:pPr>
            <a:r>
              <a:rPr lang="sv-SE" dirty="0"/>
              <a:t>Vad händer i hjärnan vid vila?</a:t>
            </a:r>
          </a:p>
        </p:txBody>
      </p:sp>
    </p:spTree>
    <p:extLst>
      <p:ext uri="{BB962C8B-B14F-4D97-AF65-F5344CB8AC3E}">
        <p14:creationId xmlns:p14="http://schemas.microsoft.com/office/powerpoint/2010/main" val="29926039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extruta 1">
            <a:extLst>
              <a:ext uri="{FF2B5EF4-FFF2-40B4-BE49-F238E27FC236}">
                <a16:creationId xmlns:a16="http://schemas.microsoft.com/office/drawing/2014/main" id="{1416536B-76A3-697D-AA22-22DFD63D8E7C}"/>
              </a:ext>
            </a:extLst>
          </p:cNvPr>
          <p:cNvSpPr txBox="1"/>
          <p:nvPr/>
        </p:nvSpPr>
        <p:spPr>
          <a:xfrm>
            <a:off x="780718" y="377501"/>
            <a:ext cx="4961502" cy="1138773"/>
          </a:xfrm>
          <a:prstGeom prst="rect">
            <a:avLst/>
          </a:prstGeom>
          <a:ln/>
        </p:spPr>
        <p:style>
          <a:lnRef idx="2">
            <a:schemeClr val="dk1">
              <a:shade val="50000"/>
            </a:schemeClr>
          </a:lnRef>
          <a:fillRef idx="1">
            <a:schemeClr val="dk1"/>
          </a:fillRef>
          <a:effectRef idx="0">
            <a:schemeClr val="dk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3600" b="1" i="0" u="none" strike="noStrike" kern="1200" cap="none" spc="0" normalizeH="0" baseline="0" noProof="0" dirty="0">
                <a:ln>
                  <a:noFill/>
                </a:ln>
                <a:solidFill>
                  <a:srgbClr val="FFFFFF"/>
                </a:solidFill>
                <a:effectLst/>
                <a:uLnTx/>
                <a:uFillTx/>
                <a:latin typeface="Arial"/>
                <a:ea typeface="+mn-ea"/>
                <a:cs typeface="Arial"/>
              </a:rPr>
              <a:t>Fysisk återhämtning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srgbClr val="FFFFFF"/>
                </a:solidFill>
                <a:effectLst/>
                <a:uLnTx/>
                <a:uFillTx/>
                <a:latin typeface="Arial"/>
                <a:ea typeface="+mn-ea"/>
                <a:cs typeface="Arial"/>
              </a:rPr>
              <a:t>Hjälper kroppen att återställa energireserver, reparera vävnader och bygga upp muskler</a:t>
            </a:r>
          </a:p>
        </p:txBody>
      </p:sp>
      <p:pic>
        <p:nvPicPr>
          <p:cNvPr id="6" name="Bildobjekt 5">
            <a:extLst>
              <a:ext uri="{FF2B5EF4-FFF2-40B4-BE49-F238E27FC236}">
                <a16:creationId xmlns:a16="http://schemas.microsoft.com/office/drawing/2014/main" id="{26318B89-2681-4461-8653-B7E96B05B9E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574639" y="1660938"/>
            <a:ext cx="2167581" cy="2093314"/>
          </a:xfrm>
          <a:prstGeom prst="rect">
            <a:avLst/>
          </a:prstGeom>
        </p:spPr>
      </p:pic>
      <p:pic>
        <p:nvPicPr>
          <p:cNvPr id="8" name="Bildobjekt 7">
            <a:extLst>
              <a:ext uri="{FF2B5EF4-FFF2-40B4-BE49-F238E27FC236}">
                <a16:creationId xmlns:a16="http://schemas.microsoft.com/office/drawing/2014/main" id="{43C6DF63-8840-48F6-BCA5-D12974387E72}"/>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780718" y="1660938"/>
            <a:ext cx="2150440" cy="2060156"/>
          </a:xfrm>
          <a:prstGeom prst="rect">
            <a:avLst/>
          </a:prstGeom>
        </p:spPr>
      </p:pic>
      <p:sp>
        <p:nvSpPr>
          <p:cNvPr id="24" name="textruta 1">
            <a:extLst>
              <a:ext uri="{FF2B5EF4-FFF2-40B4-BE49-F238E27FC236}">
                <a16:creationId xmlns:a16="http://schemas.microsoft.com/office/drawing/2014/main" id="{D15C912A-5421-4122-96BD-CE6928D3EA8E}"/>
              </a:ext>
            </a:extLst>
          </p:cNvPr>
          <p:cNvSpPr txBox="1"/>
          <p:nvPr/>
        </p:nvSpPr>
        <p:spPr>
          <a:xfrm>
            <a:off x="687674" y="4259997"/>
            <a:ext cx="5147590" cy="461665"/>
          </a:xfrm>
          <a:prstGeom prst="rect">
            <a:avLst/>
          </a:prstGeom>
          <a:solidFill>
            <a:schemeClr val="tx1">
              <a:lumMod val="65000"/>
              <a:lumOff val="35000"/>
            </a:schemeClr>
          </a:solidFill>
          <a:ln>
            <a:no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400" b="1" i="0" u="none" strike="noStrike" kern="1200" cap="none" spc="0" normalizeH="0" baseline="0" noProof="0" dirty="0">
                <a:ln>
                  <a:noFill/>
                </a:ln>
                <a:solidFill>
                  <a:srgbClr val="FFFFFF"/>
                </a:solidFill>
                <a:effectLst/>
                <a:uLnTx/>
                <a:uFillTx/>
                <a:latin typeface="Arial"/>
                <a:ea typeface="+mn-ea"/>
                <a:cs typeface="Arial"/>
              </a:rPr>
              <a:t>Sömn, stretching, </a:t>
            </a:r>
            <a:r>
              <a:rPr lang="sv-SE" sz="2400" b="1" dirty="0">
                <a:solidFill>
                  <a:srgbClr val="FFFFFF"/>
                </a:solidFill>
                <a:latin typeface="Arial"/>
                <a:cs typeface="Arial"/>
              </a:rPr>
              <a:t>vila</a:t>
            </a:r>
            <a:endParaRPr kumimoji="0" lang="sv-SE" sz="2400" b="1" i="0" u="none" strike="noStrike" kern="1200" cap="none" spc="0" normalizeH="0" baseline="0" noProof="0" dirty="0">
              <a:ln>
                <a:noFill/>
              </a:ln>
              <a:solidFill>
                <a:srgbClr val="FFFFFF"/>
              </a:solidFill>
              <a:effectLst/>
              <a:uLnTx/>
              <a:uFillTx/>
              <a:latin typeface="Arial"/>
              <a:ea typeface="+mn-ea"/>
              <a:cs typeface="Arial"/>
            </a:endParaRPr>
          </a:p>
        </p:txBody>
      </p:sp>
      <p:sp>
        <p:nvSpPr>
          <p:cNvPr id="3" name="textruta 2">
            <a:extLst>
              <a:ext uri="{FF2B5EF4-FFF2-40B4-BE49-F238E27FC236}">
                <a16:creationId xmlns:a16="http://schemas.microsoft.com/office/drawing/2014/main" id="{BB6B7DFD-6839-4698-9836-8986136950BA}"/>
              </a:ext>
            </a:extLst>
          </p:cNvPr>
          <p:cNvSpPr txBox="1"/>
          <p:nvPr/>
        </p:nvSpPr>
        <p:spPr>
          <a:xfrm>
            <a:off x="6686550" y="1660938"/>
            <a:ext cx="5000625" cy="3046988"/>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sv-SE" sz="2400" dirty="0"/>
              <a:t>Efter </a:t>
            </a:r>
            <a:r>
              <a:rPr lang="sv-SE" sz="2400" b="1" dirty="0"/>
              <a:t>fysisk ansträngning </a:t>
            </a:r>
            <a:r>
              <a:rPr lang="sv-SE" sz="2400" dirty="0"/>
              <a:t>behövs</a:t>
            </a:r>
          </a:p>
          <a:p>
            <a:pPr algn="ctr"/>
            <a:r>
              <a:rPr lang="sv-SE" sz="2400" dirty="0"/>
              <a:t>fysisk återhämtning</a:t>
            </a:r>
          </a:p>
          <a:p>
            <a:pPr algn="ctr"/>
            <a:endParaRPr lang="sv-SE" sz="2400" dirty="0"/>
          </a:p>
          <a:p>
            <a:pPr algn="ctr"/>
            <a:r>
              <a:rPr lang="sv-SE" sz="2400" dirty="0"/>
              <a:t>det kan vara</a:t>
            </a:r>
          </a:p>
          <a:p>
            <a:pPr algn="ctr"/>
            <a:endParaRPr lang="sv-SE" sz="2400" dirty="0"/>
          </a:p>
          <a:p>
            <a:pPr algn="ctr"/>
            <a:r>
              <a:rPr lang="sv-SE" sz="2400" dirty="0"/>
              <a:t>Social </a:t>
            </a:r>
            <a:r>
              <a:rPr lang="sv-SE" sz="2400" b="1" dirty="0"/>
              <a:t>aktivitet</a:t>
            </a:r>
          </a:p>
          <a:p>
            <a:pPr algn="ctr"/>
            <a:r>
              <a:rPr lang="sv-SE" sz="2400" dirty="0"/>
              <a:t>Mental </a:t>
            </a:r>
            <a:r>
              <a:rPr lang="sv-SE" sz="2400" b="1" dirty="0"/>
              <a:t>aktivitet</a:t>
            </a:r>
          </a:p>
          <a:p>
            <a:pPr algn="ctr"/>
            <a:endParaRPr lang="sv-SE" sz="2400" dirty="0"/>
          </a:p>
        </p:txBody>
      </p:sp>
    </p:spTree>
    <p:extLst>
      <p:ext uri="{BB962C8B-B14F-4D97-AF65-F5344CB8AC3E}">
        <p14:creationId xmlns:p14="http://schemas.microsoft.com/office/powerpoint/2010/main" val="38589777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textruta 1">
            <a:extLst>
              <a:ext uri="{FF2B5EF4-FFF2-40B4-BE49-F238E27FC236}">
                <a16:creationId xmlns:a16="http://schemas.microsoft.com/office/drawing/2014/main" id="{60902575-A7CC-45D6-9928-A2B3BB431B3F}"/>
              </a:ext>
            </a:extLst>
          </p:cNvPr>
          <p:cNvSpPr txBox="1"/>
          <p:nvPr/>
        </p:nvSpPr>
        <p:spPr>
          <a:xfrm>
            <a:off x="7055141" y="377501"/>
            <a:ext cx="4712406" cy="1138773"/>
          </a:xfrm>
          <a:prstGeom prst="rect">
            <a:avLst/>
          </a:prstGeom>
          <a:ln/>
        </p:spPr>
        <p:style>
          <a:lnRef idx="3">
            <a:schemeClr val="lt1"/>
          </a:lnRef>
          <a:fillRef idx="1">
            <a:schemeClr val="dk1"/>
          </a:fillRef>
          <a:effectRef idx="1">
            <a:schemeClr val="dk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3600" b="1" i="0" u="none" strike="noStrike" kern="1200" cap="none" spc="0" normalizeH="0" baseline="0" noProof="0" dirty="0">
                <a:ln>
                  <a:noFill/>
                </a:ln>
                <a:solidFill>
                  <a:srgbClr val="FFFFFF"/>
                </a:solidFill>
                <a:effectLst/>
                <a:uLnTx/>
                <a:uFillTx/>
                <a:latin typeface="Arial"/>
                <a:ea typeface="+mn-ea"/>
                <a:cs typeface="Arial"/>
              </a:rPr>
              <a:t>Mental återhämtning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srgbClr val="FFFFFF"/>
                </a:solidFill>
                <a:effectLst/>
                <a:uLnTx/>
                <a:uFillTx/>
                <a:latin typeface="Arial"/>
                <a:ea typeface="+mn-ea"/>
                <a:cs typeface="Arial"/>
              </a:rPr>
              <a:t>Ger hjärnan en paus ifrån alla intryck, </a:t>
            </a:r>
            <a:br>
              <a:rPr kumimoji="0" lang="sv-SE" sz="1600" b="1" i="0" u="none" strike="noStrike" kern="1200" cap="none" spc="0" normalizeH="0" baseline="0" noProof="0" dirty="0">
                <a:ln>
                  <a:noFill/>
                </a:ln>
                <a:solidFill>
                  <a:srgbClr val="FFFFFF"/>
                </a:solidFill>
                <a:effectLst/>
                <a:uLnTx/>
                <a:uFillTx/>
                <a:latin typeface="Arial"/>
                <a:ea typeface="+mn-ea"/>
                <a:cs typeface="Arial"/>
              </a:rPr>
            </a:br>
            <a:r>
              <a:rPr kumimoji="0" lang="sv-SE" sz="1600" b="1" i="0" u="none" strike="noStrike" kern="1200" cap="none" spc="0" normalizeH="0" baseline="0" noProof="0" dirty="0">
                <a:ln>
                  <a:noFill/>
                </a:ln>
                <a:solidFill>
                  <a:srgbClr val="FFFFFF"/>
                </a:solidFill>
                <a:effectLst/>
                <a:uLnTx/>
                <a:uFillTx/>
                <a:latin typeface="Arial"/>
                <a:ea typeface="+mn-ea"/>
                <a:cs typeface="Arial"/>
              </a:rPr>
              <a:t>uppgifter och stress i vardagen</a:t>
            </a:r>
          </a:p>
        </p:txBody>
      </p:sp>
      <p:pic>
        <p:nvPicPr>
          <p:cNvPr id="17" name="Bildobjekt 16">
            <a:extLst>
              <a:ext uri="{FF2B5EF4-FFF2-40B4-BE49-F238E27FC236}">
                <a16:creationId xmlns:a16="http://schemas.microsoft.com/office/drawing/2014/main" id="{D29E0440-BD59-417C-9F77-9B7DADE71B6D}"/>
              </a:ext>
            </a:extLst>
          </p:cNvPr>
          <p:cNvPicPr>
            <a:picLocks noChangeAspect="1"/>
          </p:cNvPicPr>
          <p:nvPr/>
        </p:nvPicPr>
        <p:blipFill rotWithShape="1">
          <a:blip r:embed="rId3"/>
          <a:srcRect r="41214" b="8408"/>
          <a:stretch/>
        </p:blipFill>
        <p:spPr>
          <a:xfrm>
            <a:off x="9513727" y="1639394"/>
            <a:ext cx="2131805" cy="2114858"/>
          </a:xfrm>
          <a:prstGeom prst="rect">
            <a:avLst/>
          </a:prstGeom>
        </p:spPr>
      </p:pic>
      <p:pic>
        <p:nvPicPr>
          <p:cNvPr id="23" name="Bildobjekt 22">
            <a:extLst>
              <a:ext uri="{FF2B5EF4-FFF2-40B4-BE49-F238E27FC236}">
                <a16:creationId xmlns:a16="http://schemas.microsoft.com/office/drawing/2014/main" id="{EE116117-6419-43A1-A7D1-5E89DE4D81E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7063284" y="1660938"/>
            <a:ext cx="2097248" cy="2093314"/>
          </a:xfrm>
          <a:prstGeom prst="rect">
            <a:avLst/>
          </a:prstGeom>
        </p:spPr>
      </p:pic>
      <p:sp>
        <p:nvSpPr>
          <p:cNvPr id="25" name="textruta 1">
            <a:extLst>
              <a:ext uri="{FF2B5EF4-FFF2-40B4-BE49-F238E27FC236}">
                <a16:creationId xmlns:a16="http://schemas.microsoft.com/office/drawing/2014/main" id="{36E4EEFC-8086-4909-B623-DB0C1BFD79BA}"/>
              </a:ext>
            </a:extLst>
          </p:cNvPr>
          <p:cNvSpPr txBox="1"/>
          <p:nvPr/>
        </p:nvSpPr>
        <p:spPr>
          <a:xfrm>
            <a:off x="7080048" y="4259996"/>
            <a:ext cx="4662591" cy="461665"/>
          </a:xfrm>
          <a:prstGeom prst="rect">
            <a:avLst/>
          </a:prstGeom>
          <a:solidFill>
            <a:schemeClr val="tx1">
              <a:lumMod val="65000"/>
              <a:lumOff val="35000"/>
            </a:schemeClr>
          </a:solidFill>
          <a:ln>
            <a:no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400" b="1" i="0" u="none" strike="noStrike" kern="1200" cap="none" spc="0" normalizeH="0" baseline="0" noProof="0" dirty="0">
                <a:ln>
                  <a:noFill/>
                </a:ln>
                <a:solidFill>
                  <a:srgbClr val="FFFFFF"/>
                </a:solidFill>
                <a:effectLst/>
                <a:uLnTx/>
                <a:uFillTx/>
                <a:latin typeface="Arial"/>
                <a:ea typeface="+mn-ea"/>
                <a:cs typeface="Arial"/>
              </a:rPr>
              <a:t>Röra på sig, meditera, umgås</a:t>
            </a:r>
          </a:p>
        </p:txBody>
      </p:sp>
      <p:sp>
        <p:nvSpPr>
          <p:cNvPr id="12" name="textruta 11">
            <a:extLst>
              <a:ext uri="{FF2B5EF4-FFF2-40B4-BE49-F238E27FC236}">
                <a16:creationId xmlns:a16="http://schemas.microsoft.com/office/drawing/2014/main" id="{A47562FC-75F8-4CC7-96EA-A723C33BE43A}"/>
              </a:ext>
            </a:extLst>
          </p:cNvPr>
          <p:cNvSpPr txBox="1"/>
          <p:nvPr/>
        </p:nvSpPr>
        <p:spPr>
          <a:xfrm>
            <a:off x="1095375" y="1145158"/>
            <a:ext cx="5000625" cy="3046988"/>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sv-SE" sz="2400" dirty="0"/>
              <a:t>Efter </a:t>
            </a:r>
            <a:r>
              <a:rPr lang="sv-SE" sz="2400" b="1" dirty="0"/>
              <a:t>mental ansträngning </a:t>
            </a:r>
            <a:r>
              <a:rPr lang="sv-SE" sz="2400" dirty="0"/>
              <a:t>behövs</a:t>
            </a:r>
          </a:p>
          <a:p>
            <a:pPr algn="ctr"/>
            <a:r>
              <a:rPr lang="sv-SE" sz="2400" dirty="0"/>
              <a:t>mental återhämtning</a:t>
            </a:r>
          </a:p>
          <a:p>
            <a:pPr algn="ctr"/>
            <a:endParaRPr lang="sv-SE" sz="2400" dirty="0"/>
          </a:p>
          <a:p>
            <a:pPr algn="ctr"/>
            <a:r>
              <a:rPr lang="sv-SE" sz="2400" dirty="0"/>
              <a:t>det kan vara</a:t>
            </a:r>
          </a:p>
          <a:p>
            <a:pPr algn="ctr"/>
            <a:endParaRPr lang="sv-SE" sz="2400" dirty="0"/>
          </a:p>
          <a:p>
            <a:pPr algn="ctr"/>
            <a:r>
              <a:rPr lang="sv-SE" sz="2400" dirty="0"/>
              <a:t>Social </a:t>
            </a:r>
            <a:r>
              <a:rPr lang="sv-SE" sz="2400" b="1" dirty="0"/>
              <a:t>aktivitet</a:t>
            </a:r>
          </a:p>
          <a:p>
            <a:pPr algn="ctr"/>
            <a:r>
              <a:rPr lang="sv-SE" sz="2400" dirty="0"/>
              <a:t>Fysisk </a:t>
            </a:r>
            <a:r>
              <a:rPr lang="sv-SE" sz="2400" b="1" dirty="0"/>
              <a:t>aktivitet</a:t>
            </a:r>
          </a:p>
          <a:p>
            <a:pPr algn="ctr"/>
            <a:endParaRPr lang="sv-SE" sz="2400" dirty="0"/>
          </a:p>
        </p:txBody>
      </p:sp>
    </p:spTree>
    <p:extLst>
      <p:ext uri="{BB962C8B-B14F-4D97-AF65-F5344CB8AC3E}">
        <p14:creationId xmlns:p14="http://schemas.microsoft.com/office/powerpoint/2010/main" val="13415965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extruta 1">
            <a:extLst>
              <a:ext uri="{FF2B5EF4-FFF2-40B4-BE49-F238E27FC236}">
                <a16:creationId xmlns:a16="http://schemas.microsoft.com/office/drawing/2014/main" id="{1416536B-76A3-697D-AA22-22DFD63D8E7C}"/>
              </a:ext>
            </a:extLst>
          </p:cNvPr>
          <p:cNvSpPr txBox="1"/>
          <p:nvPr/>
        </p:nvSpPr>
        <p:spPr>
          <a:xfrm>
            <a:off x="780718" y="377501"/>
            <a:ext cx="4791326" cy="1138773"/>
          </a:xfrm>
          <a:prstGeom prst="rect">
            <a:avLst/>
          </a:prstGeom>
          <a:ln/>
        </p:spPr>
        <p:style>
          <a:lnRef idx="2">
            <a:schemeClr val="dk1">
              <a:shade val="50000"/>
            </a:schemeClr>
          </a:lnRef>
          <a:fillRef idx="1">
            <a:schemeClr val="dk1"/>
          </a:fillRef>
          <a:effectRef idx="0">
            <a:schemeClr val="dk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defRPr/>
            </a:pPr>
            <a:r>
              <a:rPr lang="sv-SE" sz="3600" b="1" dirty="0">
                <a:solidFill>
                  <a:srgbClr val="FFFFFF"/>
                </a:solidFill>
                <a:cs typeface="Arial"/>
              </a:rPr>
              <a:t>Social återhämtning</a:t>
            </a:r>
          </a:p>
          <a:p>
            <a:pPr lvl="0" algn="ctr">
              <a:defRPr/>
            </a:pPr>
            <a:r>
              <a:rPr lang="sv-SE" sz="1600" b="1" dirty="0">
                <a:solidFill>
                  <a:srgbClr val="FFFFFF"/>
                </a:solidFill>
                <a:cs typeface="Arial"/>
              </a:rPr>
              <a:t>Är sådant som du gör för att balansera din </a:t>
            </a:r>
            <a:r>
              <a:rPr lang="sv-SE" sz="1600" b="1" dirty="0" err="1">
                <a:solidFill>
                  <a:srgbClr val="FFFFFF"/>
                </a:solidFill>
                <a:cs typeface="Arial"/>
              </a:rPr>
              <a:t>egentid</a:t>
            </a:r>
            <a:r>
              <a:rPr lang="sv-SE" sz="1600" b="1" dirty="0">
                <a:solidFill>
                  <a:srgbClr val="FFFFFF"/>
                </a:solidFill>
                <a:cs typeface="Arial"/>
              </a:rPr>
              <a:t> och dina relationer med andra</a:t>
            </a:r>
          </a:p>
        </p:txBody>
      </p:sp>
      <p:pic>
        <p:nvPicPr>
          <p:cNvPr id="18" name="Bild 17" descr="Man och kvinna kontur">
            <a:extLst>
              <a:ext uri="{FF2B5EF4-FFF2-40B4-BE49-F238E27FC236}">
                <a16:creationId xmlns:a16="http://schemas.microsoft.com/office/drawing/2014/main" id="{A023F1E6-0FA2-062C-5021-EFA1FD14FD98}"/>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810539" y="3576430"/>
            <a:ext cx="914400" cy="914400"/>
          </a:xfrm>
          <a:prstGeom prst="rect">
            <a:avLst/>
          </a:prstGeom>
        </p:spPr>
      </p:pic>
      <p:pic>
        <p:nvPicPr>
          <p:cNvPr id="6" name="Bildobjekt 5">
            <a:extLst>
              <a:ext uri="{FF2B5EF4-FFF2-40B4-BE49-F238E27FC236}">
                <a16:creationId xmlns:a16="http://schemas.microsoft.com/office/drawing/2014/main" id="{26318B89-2681-4461-8653-B7E96B05B9ED}"/>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3432143" y="1851457"/>
            <a:ext cx="2180974" cy="2233748"/>
          </a:xfrm>
          <a:prstGeom prst="rect">
            <a:avLst/>
          </a:prstGeom>
        </p:spPr>
      </p:pic>
      <p:pic>
        <p:nvPicPr>
          <p:cNvPr id="8" name="Bildobjekt 7">
            <a:extLst>
              <a:ext uri="{FF2B5EF4-FFF2-40B4-BE49-F238E27FC236}">
                <a16:creationId xmlns:a16="http://schemas.microsoft.com/office/drawing/2014/main" id="{43C6DF63-8840-48F6-BCA5-D12974387E72}"/>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807557" y="1851458"/>
            <a:ext cx="2170516" cy="2233748"/>
          </a:xfrm>
          <a:prstGeom prst="rect">
            <a:avLst/>
          </a:prstGeom>
        </p:spPr>
      </p:pic>
      <p:sp>
        <p:nvSpPr>
          <p:cNvPr id="12" name="textruta 1">
            <a:extLst>
              <a:ext uri="{FF2B5EF4-FFF2-40B4-BE49-F238E27FC236}">
                <a16:creationId xmlns:a16="http://schemas.microsoft.com/office/drawing/2014/main" id="{EE01D3EC-D8E9-4E9C-8BDB-B36CF6CB1473}"/>
              </a:ext>
            </a:extLst>
          </p:cNvPr>
          <p:cNvSpPr txBox="1"/>
          <p:nvPr/>
        </p:nvSpPr>
        <p:spPr>
          <a:xfrm>
            <a:off x="780718" y="4485415"/>
            <a:ext cx="4944222" cy="461665"/>
          </a:xfrm>
          <a:prstGeom prst="rect">
            <a:avLst/>
          </a:prstGeom>
          <a:solidFill>
            <a:schemeClr val="tx1">
              <a:lumMod val="65000"/>
              <a:lumOff val="35000"/>
            </a:schemeClr>
          </a:solidFill>
          <a:ln>
            <a:no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400" b="1" i="0" u="none" strike="noStrike" kern="1200" cap="none" spc="0" normalizeH="0" baseline="0" noProof="0" dirty="0">
                <a:ln>
                  <a:noFill/>
                </a:ln>
                <a:solidFill>
                  <a:srgbClr val="FFFFFF"/>
                </a:solidFill>
                <a:effectLst/>
                <a:uLnTx/>
                <a:uFillTx/>
                <a:latin typeface="Arial"/>
                <a:ea typeface="+mn-ea"/>
                <a:cs typeface="Arial"/>
              </a:rPr>
              <a:t>Filmkväll, lagidrott, </a:t>
            </a:r>
            <a:r>
              <a:rPr kumimoji="0" lang="sv-SE" sz="2400" b="1" i="0" u="none" strike="noStrike" kern="1200" cap="none" spc="0" normalizeH="0" baseline="0" noProof="0" dirty="0" err="1">
                <a:ln>
                  <a:noFill/>
                </a:ln>
                <a:solidFill>
                  <a:srgbClr val="FFFFFF"/>
                </a:solidFill>
                <a:effectLst/>
                <a:uLnTx/>
                <a:uFillTx/>
                <a:latin typeface="Arial"/>
                <a:ea typeface="+mn-ea"/>
                <a:cs typeface="Arial"/>
              </a:rPr>
              <a:t>egentid</a:t>
            </a:r>
            <a:endParaRPr kumimoji="0" lang="sv-SE" sz="2400" b="1" i="0" u="none" strike="noStrike" kern="1200" cap="none" spc="0" normalizeH="0" baseline="0" noProof="0" dirty="0">
              <a:ln>
                <a:noFill/>
              </a:ln>
              <a:solidFill>
                <a:srgbClr val="FFFFFF"/>
              </a:solidFill>
              <a:effectLst/>
              <a:uLnTx/>
              <a:uFillTx/>
              <a:latin typeface="Arial"/>
              <a:ea typeface="+mn-ea"/>
              <a:cs typeface="Arial"/>
            </a:endParaRPr>
          </a:p>
        </p:txBody>
      </p:sp>
      <p:sp>
        <p:nvSpPr>
          <p:cNvPr id="14" name="textruta 13">
            <a:extLst>
              <a:ext uri="{FF2B5EF4-FFF2-40B4-BE49-F238E27FC236}">
                <a16:creationId xmlns:a16="http://schemas.microsoft.com/office/drawing/2014/main" id="{56D48436-305D-42E7-A348-7D811B8D7A81}"/>
              </a:ext>
            </a:extLst>
          </p:cNvPr>
          <p:cNvSpPr txBox="1"/>
          <p:nvPr/>
        </p:nvSpPr>
        <p:spPr>
          <a:xfrm>
            <a:off x="6686550" y="1660938"/>
            <a:ext cx="5000625" cy="3046988"/>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sv-SE" sz="2400" dirty="0"/>
              <a:t>Efter </a:t>
            </a:r>
            <a:r>
              <a:rPr lang="sv-SE" sz="2400" b="1" dirty="0"/>
              <a:t>social ansträngning </a:t>
            </a:r>
            <a:r>
              <a:rPr lang="sv-SE" sz="2400" dirty="0"/>
              <a:t>behövs</a:t>
            </a:r>
          </a:p>
          <a:p>
            <a:pPr algn="ctr"/>
            <a:r>
              <a:rPr lang="sv-SE" sz="2400" dirty="0"/>
              <a:t>social återhämtning</a:t>
            </a:r>
          </a:p>
          <a:p>
            <a:pPr algn="ctr"/>
            <a:endParaRPr lang="sv-SE" sz="2400" dirty="0"/>
          </a:p>
          <a:p>
            <a:pPr algn="ctr"/>
            <a:r>
              <a:rPr lang="sv-SE" sz="2400" dirty="0"/>
              <a:t>det kan vara</a:t>
            </a:r>
          </a:p>
          <a:p>
            <a:pPr algn="ctr"/>
            <a:endParaRPr lang="sv-SE" sz="2400" dirty="0"/>
          </a:p>
          <a:p>
            <a:pPr algn="ctr"/>
            <a:r>
              <a:rPr lang="sv-SE" sz="2400" dirty="0"/>
              <a:t>Fysisk </a:t>
            </a:r>
            <a:r>
              <a:rPr lang="sv-SE" sz="2400" b="1" dirty="0"/>
              <a:t>aktivitet</a:t>
            </a:r>
          </a:p>
          <a:p>
            <a:pPr algn="ctr"/>
            <a:r>
              <a:rPr lang="sv-SE" sz="2400" dirty="0"/>
              <a:t>Mental </a:t>
            </a:r>
            <a:r>
              <a:rPr lang="sv-SE" sz="2400" b="1" dirty="0"/>
              <a:t>aktivitet</a:t>
            </a:r>
          </a:p>
          <a:p>
            <a:pPr algn="ctr"/>
            <a:endParaRPr lang="sv-SE" sz="2400" dirty="0"/>
          </a:p>
        </p:txBody>
      </p:sp>
    </p:spTree>
    <p:extLst>
      <p:ext uri="{BB962C8B-B14F-4D97-AF65-F5344CB8AC3E}">
        <p14:creationId xmlns:p14="http://schemas.microsoft.com/office/powerpoint/2010/main" val="33017825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textruta 1">
            <a:extLst>
              <a:ext uri="{FF2B5EF4-FFF2-40B4-BE49-F238E27FC236}">
                <a16:creationId xmlns:a16="http://schemas.microsoft.com/office/drawing/2014/main" id="{60902575-A7CC-45D6-9928-A2B3BB431B3F}"/>
              </a:ext>
            </a:extLst>
          </p:cNvPr>
          <p:cNvSpPr txBox="1"/>
          <p:nvPr/>
        </p:nvSpPr>
        <p:spPr>
          <a:xfrm>
            <a:off x="5947794" y="377501"/>
            <a:ext cx="5819753" cy="1138773"/>
          </a:xfrm>
          <a:prstGeom prst="rect">
            <a:avLst/>
          </a:prstGeom>
          <a:ln/>
        </p:spPr>
        <p:style>
          <a:lnRef idx="3">
            <a:schemeClr val="lt1"/>
          </a:lnRef>
          <a:fillRef idx="1">
            <a:schemeClr val="dk1"/>
          </a:fillRef>
          <a:effectRef idx="1">
            <a:schemeClr val="dk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defRPr/>
            </a:pPr>
            <a:r>
              <a:rPr lang="sv-SE" sz="3600" b="1" dirty="0">
                <a:solidFill>
                  <a:srgbClr val="FFFFFF"/>
                </a:solidFill>
                <a:cs typeface="Arial"/>
              </a:rPr>
              <a:t>Emotionell återhämtning</a:t>
            </a:r>
          </a:p>
          <a:p>
            <a:pPr lvl="0" algn="ctr">
              <a:defRPr/>
            </a:pPr>
            <a:r>
              <a:rPr lang="sv-SE" sz="1600" b="1" dirty="0">
                <a:solidFill>
                  <a:srgbClr val="FFFFFF"/>
                </a:solidFill>
                <a:cs typeface="Arial"/>
              </a:rPr>
              <a:t>Är olika sätt som du bearbetar utmanande känslor som stress, oro eller sorgsenhet</a:t>
            </a:r>
          </a:p>
        </p:txBody>
      </p:sp>
      <p:pic>
        <p:nvPicPr>
          <p:cNvPr id="19" name="Bild 18" descr="Hjärtlås kontur">
            <a:extLst>
              <a:ext uri="{FF2B5EF4-FFF2-40B4-BE49-F238E27FC236}">
                <a16:creationId xmlns:a16="http://schemas.microsoft.com/office/drawing/2014/main" id="{EE390B2D-B7EE-E80D-C76A-D7D080005772}"/>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815430" y="3576430"/>
            <a:ext cx="914400" cy="914400"/>
          </a:xfrm>
          <a:prstGeom prst="rect">
            <a:avLst/>
          </a:prstGeom>
        </p:spPr>
      </p:pic>
      <p:pic>
        <p:nvPicPr>
          <p:cNvPr id="17" name="Bildobjekt 16">
            <a:extLst>
              <a:ext uri="{FF2B5EF4-FFF2-40B4-BE49-F238E27FC236}">
                <a16:creationId xmlns:a16="http://schemas.microsoft.com/office/drawing/2014/main" id="{D29E0440-BD59-417C-9F77-9B7DADE71B6D}"/>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9307619" y="1873541"/>
            <a:ext cx="2422211" cy="2245607"/>
          </a:xfrm>
          <a:prstGeom prst="rect">
            <a:avLst/>
          </a:prstGeom>
        </p:spPr>
      </p:pic>
      <p:pic>
        <p:nvPicPr>
          <p:cNvPr id="23" name="Bildobjekt 22">
            <a:extLst>
              <a:ext uri="{FF2B5EF4-FFF2-40B4-BE49-F238E27FC236}">
                <a16:creationId xmlns:a16="http://schemas.microsoft.com/office/drawing/2014/main" id="{EE116117-6419-43A1-A7D1-5E89DE4D81E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947794" y="1873541"/>
            <a:ext cx="2233748" cy="2233748"/>
          </a:xfrm>
          <a:prstGeom prst="rect">
            <a:avLst/>
          </a:prstGeom>
        </p:spPr>
      </p:pic>
      <p:sp>
        <p:nvSpPr>
          <p:cNvPr id="13" name="textruta 1">
            <a:extLst>
              <a:ext uri="{FF2B5EF4-FFF2-40B4-BE49-F238E27FC236}">
                <a16:creationId xmlns:a16="http://schemas.microsoft.com/office/drawing/2014/main" id="{091A2F9E-BCFE-4961-8F27-D80AB08EBA0C}"/>
              </a:ext>
            </a:extLst>
          </p:cNvPr>
          <p:cNvSpPr txBox="1"/>
          <p:nvPr/>
        </p:nvSpPr>
        <p:spPr>
          <a:xfrm>
            <a:off x="5947794" y="4476415"/>
            <a:ext cx="5782036" cy="461665"/>
          </a:xfrm>
          <a:prstGeom prst="rect">
            <a:avLst/>
          </a:prstGeom>
          <a:solidFill>
            <a:schemeClr val="tx1">
              <a:lumMod val="65000"/>
              <a:lumOff val="35000"/>
            </a:schemeClr>
          </a:solidFill>
          <a:ln>
            <a:no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400" b="1" i="0" u="none" strike="noStrike" kern="1200" cap="none" spc="0" normalizeH="0" baseline="0" noProof="0" dirty="0">
                <a:ln>
                  <a:noFill/>
                </a:ln>
                <a:solidFill>
                  <a:srgbClr val="FFFFFF"/>
                </a:solidFill>
                <a:effectLst/>
                <a:uLnTx/>
                <a:uFillTx/>
                <a:latin typeface="Arial"/>
                <a:ea typeface="+mn-ea"/>
                <a:cs typeface="Arial"/>
              </a:rPr>
              <a:t>Dagbok, musik, samtal, promenad</a:t>
            </a:r>
          </a:p>
        </p:txBody>
      </p:sp>
      <p:sp>
        <p:nvSpPr>
          <p:cNvPr id="14" name="textruta 13">
            <a:extLst>
              <a:ext uri="{FF2B5EF4-FFF2-40B4-BE49-F238E27FC236}">
                <a16:creationId xmlns:a16="http://schemas.microsoft.com/office/drawing/2014/main" id="{6E075538-6A11-4A51-9F28-1A1C21C346E4}"/>
              </a:ext>
            </a:extLst>
          </p:cNvPr>
          <p:cNvSpPr txBox="1"/>
          <p:nvPr/>
        </p:nvSpPr>
        <p:spPr>
          <a:xfrm>
            <a:off x="734348" y="1660260"/>
            <a:ext cx="5000625" cy="3046988"/>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sv-SE" sz="2400" dirty="0"/>
              <a:t>Efter </a:t>
            </a:r>
            <a:r>
              <a:rPr lang="sv-SE" sz="2400" b="1" dirty="0"/>
              <a:t>emotionell ansträngning </a:t>
            </a:r>
            <a:r>
              <a:rPr lang="sv-SE" sz="2400" dirty="0"/>
              <a:t>behövs</a:t>
            </a:r>
          </a:p>
          <a:p>
            <a:pPr algn="ctr"/>
            <a:r>
              <a:rPr lang="sv-SE" sz="2400" dirty="0"/>
              <a:t>emotionell återhämtning</a:t>
            </a:r>
          </a:p>
          <a:p>
            <a:pPr algn="ctr"/>
            <a:endParaRPr lang="sv-SE" sz="2400" dirty="0"/>
          </a:p>
          <a:p>
            <a:pPr algn="ctr"/>
            <a:r>
              <a:rPr lang="sv-SE" sz="2400" dirty="0"/>
              <a:t>det kan vara</a:t>
            </a:r>
          </a:p>
          <a:p>
            <a:pPr algn="ctr"/>
            <a:endParaRPr lang="sv-SE" sz="2400" dirty="0"/>
          </a:p>
          <a:p>
            <a:pPr algn="ctr"/>
            <a:r>
              <a:rPr lang="sv-SE" sz="2400" dirty="0"/>
              <a:t>Social </a:t>
            </a:r>
            <a:r>
              <a:rPr lang="sv-SE" sz="2400" b="1" dirty="0"/>
              <a:t>aktivitet</a:t>
            </a:r>
          </a:p>
          <a:p>
            <a:pPr algn="ctr"/>
            <a:r>
              <a:rPr lang="sv-SE" sz="2400" dirty="0"/>
              <a:t>Fysisk </a:t>
            </a:r>
            <a:r>
              <a:rPr lang="sv-SE" sz="2400" b="1" dirty="0"/>
              <a:t>aktivitet</a:t>
            </a:r>
          </a:p>
          <a:p>
            <a:pPr algn="ctr"/>
            <a:endParaRPr lang="sv-SE" sz="2400" dirty="0"/>
          </a:p>
        </p:txBody>
      </p:sp>
    </p:spTree>
    <p:extLst>
      <p:ext uri="{BB962C8B-B14F-4D97-AF65-F5344CB8AC3E}">
        <p14:creationId xmlns:p14="http://schemas.microsoft.com/office/powerpoint/2010/main" val="22474829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B1AD55-4E57-4F81-AA77-838DC806CB17}"/>
              </a:ext>
            </a:extLst>
          </p:cNvPr>
          <p:cNvSpPr>
            <a:spLocks noGrp="1"/>
          </p:cNvSpPr>
          <p:nvPr>
            <p:ph type="title"/>
          </p:nvPr>
        </p:nvSpPr>
        <p:spPr>
          <a:xfrm>
            <a:off x="947737" y="411430"/>
            <a:ext cx="9472971" cy="716142"/>
          </a:xfrm>
        </p:spPr>
        <p:txBody>
          <a:bodyPr/>
          <a:lstStyle/>
          <a:p>
            <a:r>
              <a:rPr lang="sv-SE" dirty="0"/>
              <a:t>Vilken återhämtning behövs?</a:t>
            </a:r>
          </a:p>
        </p:txBody>
      </p:sp>
      <p:sp>
        <p:nvSpPr>
          <p:cNvPr id="3" name="Platshållare för innehåll 2">
            <a:extLst>
              <a:ext uri="{FF2B5EF4-FFF2-40B4-BE49-F238E27FC236}">
                <a16:creationId xmlns:a16="http://schemas.microsoft.com/office/drawing/2014/main" id="{B6BAF578-7EF8-4AEC-A5C5-36F1F9411DAC}"/>
              </a:ext>
            </a:extLst>
          </p:cNvPr>
          <p:cNvSpPr>
            <a:spLocks noGrp="1"/>
          </p:cNvSpPr>
          <p:nvPr>
            <p:ph sz="quarter" idx="13"/>
          </p:nvPr>
        </p:nvSpPr>
        <p:spPr>
          <a:xfrm>
            <a:off x="323508" y="1489220"/>
            <a:ext cx="4765165" cy="4244974"/>
          </a:xfrm>
        </p:spPr>
        <p:txBody>
          <a:bodyPr/>
          <a:lstStyle/>
          <a:p>
            <a:pPr marL="0" indent="0">
              <a:buNone/>
            </a:pPr>
            <a:r>
              <a:rPr lang="sv-SE" sz="2000" b="1" dirty="0"/>
              <a:t>Vad har du gjort och känt?</a:t>
            </a:r>
          </a:p>
          <a:p>
            <a:pPr marL="457200" indent="-457200">
              <a:lnSpc>
                <a:spcPct val="150000"/>
              </a:lnSpc>
              <a:buFont typeface="+mj-lt"/>
              <a:buAutoNum type="arabicPeriod"/>
            </a:pPr>
            <a:r>
              <a:rPr lang="sv-SE" sz="2000" dirty="0"/>
              <a:t>Trött efter utflyktsdag med klassen</a:t>
            </a:r>
          </a:p>
          <a:p>
            <a:pPr marL="457200" indent="-457200">
              <a:lnSpc>
                <a:spcPct val="200000"/>
              </a:lnSpc>
              <a:buFont typeface="+mj-lt"/>
              <a:buAutoNum type="arabicPeriod"/>
            </a:pPr>
            <a:r>
              <a:rPr lang="sv-SE" sz="2000" dirty="0"/>
              <a:t>Kollat film med vänner hela helgen</a:t>
            </a:r>
          </a:p>
          <a:p>
            <a:pPr marL="457200" indent="-457200">
              <a:lnSpc>
                <a:spcPct val="200000"/>
              </a:lnSpc>
              <a:buFont typeface="+mj-lt"/>
              <a:buAutoNum type="arabicPeriod"/>
            </a:pPr>
            <a:r>
              <a:rPr lang="sv-SE" sz="2000" dirty="0"/>
              <a:t>Varit så ledsen, gråtit mycket</a:t>
            </a:r>
          </a:p>
          <a:p>
            <a:pPr marL="457200" indent="-457200">
              <a:lnSpc>
                <a:spcPct val="200000"/>
              </a:lnSpc>
              <a:buFont typeface="+mj-lt"/>
              <a:buAutoNum type="arabicPeriod"/>
            </a:pPr>
            <a:r>
              <a:rPr lang="sv-SE" sz="2000" dirty="0"/>
              <a:t>Tränat med fotbollslaget hela helgen</a:t>
            </a:r>
          </a:p>
          <a:p>
            <a:pPr marL="457200" indent="-457200">
              <a:lnSpc>
                <a:spcPct val="200000"/>
              </a:lnSpc>
              <a:buFont typeface="+mj-lt"/>
              <a:buAutoNum type="arabicPeriod"/>
            </a:pPr>
            <a:r>
              <a:rPr lang="sv-SE" sz="2000" dirty="0"/>
              <a:t>Varit ensam hemma hela veckan</a:t>
            </a:r>
          </a:p>
          <a:p>
            <a:pPr marL="457200" indent="-457200">
              <a:lnSpc>
                <a:spcPct val="200000"/>
              </a:lnSpc>
              <a:buFont typeface="+mj-lt"/>
              <a:buAutoNum type="arabicPeriod"/>
            </a:pPr>
            <a:r>
              <a:rPr lang="sv-SE" sz="2000" dirty="0"/>
              <a:t>Pluggat och sökt flera helgjobb</a:t>
            </a:r>
          </a:p>
        </p:txBody>
      </p:sp>
      <p:pic>
        <p:nvPicPr>
          <p:cNvPr id="4" name="Bildobjekt 3">
            <a:extLst>
              <a:ext uri="{FF2B5EF4-FFF2-40B4-BE49-F238E27FC236}">
                <a16:creationId xmlns:a16="http://schemas.microsoft.com/office/drawing/2014/main" id="{3CE4CE6A-D20D-40DA-B27E-35846C60EF1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764680" y="5124617"/>
            <a:ext cx="2662639" cy="1331320"/>
          </a:xfrm>
          <a:prstGeom prst="rect">
            <a:avLst/>
          </a:prstGeom>
        </p:spPr>
      </p:pic>
      <p:sp>
        <p:nvSpPr>
          <p:cNvPr id="5" name="Platshållare för innehåll 2">
            <a:extLst>
              <a:ext uri="{FF2B5EF4-FFF2-40B4-BE49-F238E27FC236}">
                <a16:creationId xmlns:a16="http://schemas.microsoft.com/office/drawing/2014/main" id="{EE6839A7-4C2C-45ED-B30B-AC129FE3910D}"/>
              </a:ext>
            </a:extLst>
          </p:cNvPr>
          <p:cNvSpPr txBox="1">
            <a:spLocks/>
          </p:cNvSpPr>
          <p:nvPr/>
        </p:nvSpPr>
        <p:spPr>
          <a:xfrm>
            <a:off x="7901071" y="1460112"/>
            <a:ext cx="3465811" cy="4244974"/>
          </a:xfrm>
          <a:prstGeom prst="rect">
            <a:avLst/>
          </a:prstGeom>
        </p:spPr>
        <p:txBody>
          <a:bodyPr vert="horz" lIns="91440" tIns="45720" rIns="91440" bIns="45720" rtlCol="0">
            <a:noAutofit/>
          </a:bodyPr>
          <a:lstStyle>
            <a:lvl1pPr marL="228600" indent="-228600" algn="l" defTabSz="914400" rtl="0" eaLnBrk="1" latinLnBrk="0" hangingPunct="1">
              <a:lnSpc>
                <a:spcPts val="2120"/>
              </a:lnSpc>
              <a:spcBef>
                <a:spcPts val="300"/>
              </a:spcBef>
              <a:buFont typeface="Arial" panose="020B0604020202020204" pitchFamily="34" charset="0"/>
              <a:buChar char="•"/>
              <a:defRPr sz="1600" kern="1200" baseline="0">
                <a:solidFill>
                  <a:schemeClr val="tx1">
                    <a:lumMod val="65000"/>
                    <a:lumOff val="35000"/>
                  </a:schemeClr>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baseline="0">
                <a:solidFill>
                  <a:schemeClr val="tx1">
                    <a:lumMod val="65000"/>
                    <a:lumOff val="35000"/>
                  </a:schemeClr>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baseline="0">
                <a:solidFill>
                  <a:schemeClr val="tx1">
                    <a:lumMod val="65000"/>
                    <a:lumOff val="35000"/>
                  </a:schemeClr>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00" kern="1200" baseline="0">
                <a:solidFill>
                  <a:schemeClr val="tx1">
                    <a:lumMod val="65000"/>
                    <a:lumOff val="35000"/>
                  </a:schemeClr>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00" kern="1200" baseline="0">
                <a:solidFill>
                  <a:schemeClr val="tx1">
                    <a:lumMod val="65000"/>
                    <a:lumOff val="35000"/>
                  </a:schemeClr>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sv-SE" sz="2000" b="1" dirty="0"/>
              <a:t>Vad kan ge balans?</a:t>
            </a:r>
          </a:p>
          <a:p>
            <a:pPr>
              <a:lnSpc>
                <a:spcPct val="100000"/>
              </a:lnSpc>
            </a:pPr>
            <a:r>
              <a:rPr lang="sv-SE" sz="2000" dirty="0"/>
              <a:t>Sova</a:t>
            </a:r>
          </a:p>
          <a:p>
            <a:pPr>
              <a:lnSpc>
                <a:spcPct val="100000"/>
              </a:lnSpc>
            </a:pPr>
            <a:r>
              <a:rPr lang="sv-SE" sz="2000" dirty="0"/>
              <a:t>Ta en promenad</a:t>
            </a:r>
          </a:p>
          <a:p>
            <a:pPr>
              <a:lnSpc>
                <a:spcPct val="100000"/>
              </a:lnSpc>
            </a:pPr>
            <a:r>
              <a:rPr lang="sv-SE" sz="2000" dirty="0"/>
              <a:t>Läsa en bok</a:t>
            </a:r>
          </a:p>
          <a:p>
            <a:pPr>
              <a:lnSpc>
                <a:spcPct val="100000"/>
              </a:lnSpc>
            </a:pPr>
            <a:r>
              <a:rPr lang="sv-SE" sz="2000" dirty="0"/>
              <a:t>Ringa en kompis</a:t>
            </a:r>
          </a:p>
          <a:p>
            <a:pPr>
              <a:lnSpc>
                <a:spcPct val="100000"/>
              </a:lnSpc>
            </a:pPr>
            <a:r>
              <a:rPr lang="sv-SE" sz="2000" dirty="0"/>
              <a:t>Träna (kondition, styrka)</a:t>
            </a:r>
          </a:p>
          <a:p>
            <a:pPr>
              <a:lnSpc>
                <a:spcPct val="100000"/>
              </a:lnSpc>
            </a:pPr>
            <a:r>
              <a:rPr lang="sv-SE" sz="2000" dirty="0"/>
              <a:t>Chilla i soffan med hunden</a:t>
            </a:r>
          </a:p>
          <a:p>
            <a:pPr>
              <a:lnSpc>
                <a:spcPct val="100000"/>
              </a:lnSpc>
            </a:pPr>
            <a:r>
              <a:rPr lang="sv-SE" sz="2000" dirty="0"/>
              <a:t>Meditera</a:t>
            </a:r>
          </a:p>
          <a:p>
            <a:pPr>
              <a:lnSpc>
                <a:spcPct val="100000"/>
              </a:lnSpc>
            </a:pPr>
            <a:r>
              <a:rPr lang="sv-SE" sz="2000" dirty="0"/>
              <a:t>Lyssna på musik</a:t>
            </a:r>
          </a:p>
          <a:p>
            <a:pPr>
              <a:lnSpc>
                <a:spcPct val="100000"/>
              </a:lnSpc>
            </a:pPr>
            <a:r>
              <a:rPr lang="sv-SE" sz="2000" dirty="0"/>
              <a:t>Vara med familj/vänner</a:t>
            </a:r>
          </a:p>
          <a:p>
            <a:pPr>
              <a:lnSpc>
                <a:spcPct val="100000"/>
              </a:lnSpc>
            </a:pPr>
            <a:r>
              <a:rPr lang="sv-SE" sz="2000" dirty="0"/>
              <a:t>Se en film</a:t>
            </a:r>
          </a:p>
          <a:p>
            <a:pPr>
              <a:lnSpc>
                <a:spcPct val="100000"/>
              </a:lnSpc>
            </a:pPr>
            <a:r>
              <a:rPr lang="sv-SE" sz="2000" dirty="0"/>
              <a:t>Scrolla sociala medier</a:t>
            </a:r>
          </a:p>
        </p:txBody>
      </p:sp>
      <p:sp>
        <p:nvSpPr>
          <p:cNvPr id="8" name="Platshållare för innehåll 2">
            <a:extLst>
              <a:ext uri="{FF2B5EF4-FFF2-40B4-BE49-F238E27FC236}">
                <a16:creationId xmlns:a16="http://schemas.microsoft.com/office/drawing/2014/main" id="{0126CC86-E56E-427D-A493-28382D03E62E}"/>
              </a:ext>
            </a:extLst>
          </p:cNvPr>
          <p:cNvSpPr txBox="1">
            <a:spLocks/>
          </p:cNvSpPr>
          <p:nvPr/>
        </p:nvSpPr>
        <p:spPr>
          <a:xfrm>
            <a:off x="4868812" y="1456792"/>
            <a:ext cx="2859860" cy="4244974"/>
          </a:xfrm>
          <a:prstGeom prst="rect">
            <a:avLst/>
          </a:prstGeom>
        </p:spPr>
        <p:txBody>
          <a:bodyPr vert="horz" lIns="91440" tIns="45720" rIns="91440" bIns="45720" rtlCol="0">
            <a:noAutofit/>
          </a:bodyPr>
          <a:lstStyle>
            <a:lvl1pPr marL="228600" indent="-228600" algn="l" defTabSz="914400" rtl="0" eaLnBrk="1" latinLnBrk="0" hangingPunct="1">
              <a:lnSpc>
                <a:spcPts val="2120"/>
              </a:lnSpc>
              <a:spcBef>
                <a:spcPts val="300"/>
              </a:spcBef>
              <a:buFont typeface="Arial" panose="020B0604020202020204" pitchFamily="34" charset="0"/>
              <a:buChar char="•"/>
              <a:defRPr sz="1600" kern="1200" baseline="0">
                <a:solidFill>
                  <a:schemeClr val="tx1">
                    <a:lumMod val="65000"/>
                    <a:lumOff val="35000"/>
                  </a:schemeClr>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baseline="0">
                <a:solidFill>
                  <a:schemeClr val="tx1">
                    <a:lumMod val="65000"/>
                    <a:lumOff val="35000"/>
                  </a:schemeClr>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baseline="0">
                <a:solidFill>
                  <a:schemeClr val="tx1">
                    <a:lumMod val="65000"/>
                    <a:lumOff val="35000"/>
                  </a:schemeClr>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00" kern="1200" baseline="0">
                <a:solidFill>
                  <a:schemeClr val="tx1">
                    <a:lumMod val="65000"/>
                    <a:lumOff val="35000"/>
                  </a:schemeClr>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00" kern="1200" baseline="0">
                <a:solidFill>
                  <a:schemeClr val="tx1">
                    <a:lumMod val="65000"/>
                    <a:lumOff val="35000"/>
                  </a:schemeClr>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sv-SE" sz="2000" b="1" dirty="0"/>
              <a:t>Typ av ansträngning?</a:t>
            </a:r>
            <a:endParaRPr lang="sv-SE" sz="2000" dirty="0"/>
          </a:p>
          <a:p>
            <a:pPr marL="0" indent="0" algn="ctr">
              <a:lnSpc>
                <a:spcPct val="250000"/>
              </a:lnSpc>
              <a:buNone/>
            </a:pPr>
            <a:r>
              <a:rPr lang="sv-SE" sz="2000" dirty="0"/>
              <a:t>Fysisk</a:t>
            </a:r>
          </a:p>
          <a:p>
            <a:pPr marL="0" indent="0" algn="ctr">
              <a:lnSpc>
                <a:spcPct val="250000"/>
              </a:lnSpc>
              <a:buNone/>
            </a:pPr>
            <a:r>
              <a:rPr lang="sv-SE" sz="2000" dirty="0"/>
              <a:t>Mental</a:t>
            </a:r>
          </a:p>
          <a:p>
            <a:pPr marL="0" indent="0" algn="ctr">
              <a:lnSpc>
                <a:spcPct val="250000"/>
              </a:lnSpc>
              <a:buNone/>
            </a:pPr>
            <a:r>
              <a:rPr lang="sv-SE" sz="2000" dirty="0"/>
              <a:t>Social</a:t>
            </a:r>
          </a:p>
          <a:p>
            <a:pPr marL="0" indent="0" algn="ctr">
              <a:lnSpc>
                <a:spcPct val="250000"/>
              </a:lnSpc>
              <a:buNone/>
            </a:pPr>
            <a:r>
              <a:rPr lang="sv-SE" sz="2000" dirty="0"/>
              <a:t>Emotionell</a:t>
            </a:r>
          </a:p>
        </p:txBody>
      </p:sp>
      <p:sp>
        <p:nvSpPr>
          <p:cNvPr id="9" name="Pratbubbla: oval 8">
            <a:extLst>
              <a:ext uri="{FF2B5EF4-FFF2-40B4-BE49-F238E27FC236}">
                <a16:creationId xmlns:a16="http://schemas.microsoft.com/office/drawing/2014/main" id="{CB918C2F-3349-4CD6-AB19-B2BBDD02EAD3}"/>
              </a:ext>
            </a:extLst>
          </p:cNvPr>
          <p:cNvSpPr/>
          <p:nvPr/>
        </p:nvSpPr>
        <p:spPr>
          <a:xfrm>
            <a:off x="8758863" y="16586"/>
            <a:ext cx="3323689" cy="1505829"/>
          </a:xfrm>
          <a:prstGeom prst="wedgeEllipseCallout">
            <a:avLst>
              <a:gd name="adj1" fmla="val -47957"/>
              <a:gd name="adj2" fmla="val 44793"/>
            </a:avLst>
          </a:prstGeom>
          <a:solidFill>
            <a:srgbClr val="C00000">
              <a:alpha val="50000"/>
            </a:srgbClr>
          </a:solidFill>
        </p:spPr>
        <p:style>
          <a:lnRef idx="1">
            <a:schemeClr val="accent1"/>
          </a:lnRef>
          <a:fillRef idx="2">
            <a:schemeClr val="accent1"/>
          </a:fillRef>
          <a:effectRef idx="1">
            <a:schemeClr val="accent1"/>
          </a:effectRef>
          <a:fontRef idx="minor">
            <a:schemeClr val="dk1"/>
          </a:fontRef>
        </p:style>
        <p:txBody>
          <a:bodyPr rtlCol="0" anchor="ctr"/>
          <a:lstStyle/>
          <a:p>
            <a:pPr algn="ctr"/>
            <a:r>
              <a:rPr lang="sv-SE" sz="2400" dirty="0"/>
              <a:t>Se arbetsblad!</a:t>
            </a:r>
          </a:p>
        </p:txBody>
      </p:sp>
    </p:spTree>
    <p:extLst>
      <p:ext uri="{BB962C8B-B14F-4D97-AF65-F5344CB8AC3E}">
        <p14:creationId xmlns:p14="http://schemas.microsoft.com/office/powerpoint/2010/main" val="25301463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latshållare för bild 5">
            <a:extLst>
              <a:ext uri="{FF2B5EF4-FFF2-40B4-BE49-F238E27FC236}">
                <a16:creationId xmlns:a16="http://schemas.microsoft.com/office/drawing/2014/main" id="{8BD0F631-EBDC-FB47-DF50-4A209FD85C47}"/>
              </a:ext>
            </a:extLst>
          </p:cNvPr>
          <p:cNvPicPr>
            <a:picLocks noGrp="1" noChangeAspect="1"/>
          </p:cNvPicPr>
          <p:nvPr>
            <p:ph type="pic" sz="quarter" idx="13"/>
          </p:nvPr>
        </p:nvPicPr>
        <p:blipFill>
          <a:blip r:embed="rId3" cstate="email">
            <a:extLst>
              <a:ext uri="{28A0092B-C50C-407E-A947-70E740481C1C}">
                <a14:useLocalDpi xmlns:a14="http://schemas.microsoft.com/office/drawing/2010/main"/>
              </a:ext>
            </a:extLst>
          </a:blip>
          <a:stretch>
            <a:fillRect/>
          </a:stretch>
        </p:blipFill>
        <p:spPr>
          <a:xfrm>
            <a:off x="302004" y="0"/>
            <a:ext cx="11889995" cy="6858000"/>
          </a:xfrm>
        </p:spPr>
      </p:pic>
      <p:sp>
        <p:nvSpPr>
          <p:cNvPr id="8" name="textruta 1">
            <a:extLst>
              <a:ext uri="{FF2B5EF4-FFF2-40B4-BE49-F238E27FC236}">
                <a16:creationId xmlns:a16="http://schemas.microsoft.com/office/drawing/2014/main" id="{09F3BC60-1A0F-283E-E501-80EEFC748D4C}"/>
              </a:ext>
            </a:extLst>
          </p:cNvPr>
          <p:cNvSpPr txBox="1"/>
          <p:nvPr/>
        </p:nvSpPr>
        <p:spPr>
          <a:xfrm>
            <a:off x="6764323" y="5429520"/>
            <a:ext cx="5125673" cy="954107"/>
          </a:xfrm>
          <a:prstGeom prst="rect">
            <a:avLst/>
          </a:prstGeom>
          <a:ln/>
        </p:spPr>
        <p:style>
          <a:lnRef idx="1">
            <a:schemeClr val="accent4"/>
          </a:lnRef>
          <a:fillRef idx="3">
            <a:schemeClr val="accent4"/>
          </a:fillRef>
          <a:effectRef idx="2">
            <a:schemeClr val="accent4"/>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sv-SE" sz="2800" b="1" dirty="0">
                <a:solidFill>
                  <a:schemeClr val="bg1"/>
                </a:solidFill>
              </a:rPr>
              <a:t>Återhämtning är nödvändigt för att må och fungera bra</a:t>
            </a:r>
            <a:endParaRPr lang="sv-SE" sz="2800" b="1" dirty="0">
              <a:solidFill>
                <a:schemeClr val="bg1"/>
              </a:solidFill>
              <a:cs typeface="Arial"/>
            </a:endParaRPr>
          </a:p>
        </p:txBody>
      </p:sp>
    </p:spTree>
    <p:extLst>
      <p:ext uri="{BB962C8B-B14F-4D97-AF65-F5344CB8AC3E}">
        <p14:creationId xmlns:p14="http://schemas.microsoft.com/office/powerpoint/2010/main" val="847656522"/>
      </p:ext>
    </p:extLst>
  </p:cSld>
  <p:clrMapOvr>
    <a:masterClrMapping/>
  </p:clrMapOvr>
</p:sld>
</file>

<file path=ppt/theme/theme1.xml><?xml version="1.0" encoding="utf-8"?>
<a:theme xmlns:a="http://schemas.openxmlformats.org/drawingml/2006/main" name="UU-tema LJUSGRÅ">
  <a:themeElements>
    <a:clrScheme name="Gråskal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U_mall_2024-05-02.potx [Skrivskyddad]" id="{0E335CA2-A50D-407C-9519-D3B88ED45C81}" vid="{FFEF92B3-227A-4470-BF9F-952AB6ECBF5F}"/>
    </a:ext>
  </a:extLst>
</a:theme>
</file>

<file path=ppt/theme/theme2.xml><?xml version="1.0" encoding="utf-8"?>
<a:theme xmlns:a="http://schemas.openxmlformats.org/drawingml/2006/main" name="Anpassad formgivning">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76066EA78B4D9744A648168818035439" ma:contentTypeVersion="14" ma:contentTypeDescription="Skapa ett nytt dokument." ma:contentTypeScope="" ma:versionID="7ddc0099a1ce3c27e9bd77fdc8c2c30a">
  <xsd:schema xmlns:xsd="http://www.w3.org/2001/XMLSchema" xmlns:xs="http://www.w3.org/2001/XMLSchema" xmlns:p="http://schemas.microsoft.com/office/2006/metadata/properties" xmlns:ns2="159fc815-cfde-43ef-96b9-8d0316057556" xmlns:ns3="d983f884-cf2b-42fe-8dd4-6dcef711fb29" targetNamespace="http://schemas.microsoft.com/office/2006/metadata/properties" ma:root="true" ma:fieldsID="201ca0e5c13f3fd68160090db347c957" ns2:_="" ns3:_="">
    <xsd:import namespace="159fc815-cfde-43ef-96b9-8d0316057556"/>
    <xsd:import namespace="d983f884-cf2b-42fe-8dd4-6dcef711fb2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Location"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59fc815-cfde-43ef-96b9-8d031605755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Bildmarkeringar" ma:readOnly="false" ma:fieldId="{5cf76f15-5ced-4ddc-b409-7134ff3c332f}" ma:taxonomyMulti="true" ma:sspId="6143b309-f3e6-4a45-866b-b7fc537407f1" ma:termSetId="09814cd3-568e-fe90-9814-8d621ff8fb84" ma:anchorId="fba54fb3-c3e1-fe81-a776-ca4b69148c4d" ma:open="true" ma:isKeyword="false">
      <xsd:complexType>
        <xsd:sequence>
          <xsd:element ref="pc:Terms" minOccurs="0" maxOccurs="1"/>
        </xsd:sequence>
      </xsd:complexType>
    </xsd:element>
    <xsd:element name="MediaServiceLocation" ma:index="19" nillable="true" ma:displayName="Location" ma:indexed="true" ma:internalName="MediaServiceLocation"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983f884-cf2b-42fe-8dd4-6dcef711fb29"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7a6ecf6b-68d0-4792-9578-3f24f758c249}" ma:internalName="TaxCatchAll" ma:showField="CatchAllData" ma:web="d983f884-cf2b-42fe-8dd4-6dcef711fb2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d983f884-cf2b-42fe-8dd4-6dcef711fb29" xsi:nil="true"/>
    <lcf76f155ced4ddcb4097134ff3c332f xmlns="159fc815-cfde-43ef-96b9-8d0316057556">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9BF1B889-D794-4EE5-928D-EE250C16D526}">
  <ds:schemaRefs>
    <ds:schemaRef ds:uri="http://schemas.microsoft.com/sharepoint/v3/contenttype/forms"/>
  </ds:schemaRefs>
</ds:datastoreItem>
</file>

<file path=customXml/itemProps2.xml><?xml version="1.0" encoding="utf-8"?>
<ds:datastoreItem xmlns:ds="http://schemas.openxmlformats.org/officeDocument/2006/customXml" ds:itemID="{60CB0B1F-ED92-4930-888B-D778BB91381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59fc815-cfde-43ef-96b9-8d0316057556"/>
    <ds:schemaRef ds:uri="d983f884-cf2b-42fe-8dd4-6dcef711fb2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EF72760-8E18-47B0-BF1D-BF0FEBC982D2}">
  <ds:schemaRefs>
    <ds:schemaRef ds:uri="http://www.w3.org/XML/1998/namespace"/>
    <ds:schemaRef ds:uri="http://schemas.microsoft.com/office/2006/documentManagement/types"/>
    <ds:schemaRef ds:uri="http://purl.org/dc/elements/1.1/"/>
    <ds:schemaRef ds:uri="http://purl.org/dc/dcmitype/"/>
    <ds:schemaRef ds:uri="http://purl.org/dc/terms/"/>
    <ds:schemaRef ds:uri="http://schemas.openxmlformats.org/package/2006/metadata/core-properties"/>
    <ds:schemaRef ds:uri="159fc815-cfde-43ef-96b9-8d0316057556"/>
    <ds:schemaRef ds:uri="http://schemas.microsoft.com/office/infopath/2007/PartnerControls"/>
    <ds:schemaRef ds:uri="d983f884-cf2b-42fe-8dd4-6dcef711fb29"/>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UU_mall_2024-05-02 (1)</Template>
  <TotalTime>18418</TotalTime>
  <Words>6724</Words>
  <Application>Microsoft Office PowerPoint</Application>
  <PresentationFormat>Bredbild</PresentationFormat>
  <Paragraphs>802</Paragraphs>
  <Slides>31</Slides>
  <Notes>31</Notes>
  <HiddenSlides>0</HiddenSlides>
  <MMClips>0</MMClips>
  <ScaleCrop>false</ScaleCrop>
  <HeadingPairs>
    <vt:vector size="6" baseType="variant">
      <vt:variant>
        <vt:lpstr>Använt teckensnitt</vt:lpstr>
      </vt:variant>
      <vt:variant>
        <vt:i4>4</vt:i4>
      </vt:variant>
      <vt:variant>
        <vt:lpstr>Tema</vt:lpstr>
      </vt:variant>
      <vt:variant>
        <vt:i4>2</vt:i4>
      </vt:variant>
      <vt:variant>
        <vt:lpstr>Bildrubriker</vt:lpstr>
      </vt:variant>
      <vt:variant>
        <vt:i4>31</vt:i4>
      </vt:variant>
    </vt:vector>
  </HeadingPairs>
  <TitlesOfParts>
    <vt:vector size="37" baseType="lpstr">
      <vt:lpstr>Calibri</vt:lpstr>
      <vt:lpstr>Calibri Light</vt:lpstr>
      <vt:lpstr>Arial,Sans-Serif</vt:lpstr>
      <vt:lpstr>Arial</vt:lpstr>
      <vt:lpstr>UU-tema LJUSGRÅ</vt:lpstr>
      <vt:lpstr>Anpassad formgivning</vt:lpstr>
      <vt:lpstr>PowerPoint-presentation</vt:lpstr>
      <vt:lpstr>PowerPoint-presentation</vt:lpstr>
      <vt:lpstr>PowerPoint-presentation</vt:lpstr>
      <vt:lpstr>PowerPoint-presentation</vt:lpstr>
      <vt:lpstr>PowerPoint-presentation</vt:lpstr>
      <vt:lpstr>PowerPoint-presentation</vt:lpstr>
      <vt:lpstr>PowerPoint-presentation</vt:lpstr>
      <vt:lpstr>Vilken återhämtning behövs?</vt:lpstr>
      <vt:lpstr>PowerPoint-presentation</vt:lpstr>
      <vt:lpstr>Återhämtning minskar risk för negativa effekter av stress</vt:lpstr>
      <vt:lpstr>Stressreaktion</vt:lpstr>
      <vt:lpstr>Stressreaktion   Återhämtningsreaktion</vt:lpstr>
      <vt:lpstr>Vad kan aktivera återhämtningssystemen?</vt:lpstr>
      <vt:lpstr>PowerPoint-presentation</vt:lpstr>
      <vt:lpstr>PowerPoint-presentation</vt:lpstr>
      <vt:lpstr>PowerPoint-presentation</vt:lpstr>
      <vt:lpstr>Nedvarvningsandning</vt:lpstr>
      <vt:lpstr>PowerPoint-presentation</vt:lpstr>
      <vt:lpstr>PowerPoint-presentation</vt:lpstr>
      <vt:lpstr>Hormonet oxytocin – bildas i hjärnan</vt:lpstr>
      <vt:lpstr>PowerPoint-presentation</vt:lpstr>
      <vt:lpstr>Vad händer i kroppen när systemet aktiveras?</vt:lpstr>
      <vt:lpstr>PowerPoint-presentation</vt:lpstr>
      <vt:lpstr>PowerPoint-presentation</vt:lpstr>
      <vt:lpstr>PowerPoint-presentation</vt:lpstr>
      <vt:lpstr>PowerPoint-presentation</vt:lpstr>
      <vt:lpstr>PowerPoint-presentation</vt:lpstr>
      <vt:lpstr>Vad behöver jag nu?</vt:lpstr>
      <vt:lpstr>PowerPoint-presentation</vt:lpstr>
      <vt:lpstr>PowerPoint-presentation</vt:lpstr>
      <vt:lpstr>Hängde du med?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Nationellt resurscentrum för biologiundervisning</dc:creator>
  <cp:lastModifiedBy>Anonymous reviewer</cp:lastModifiedBy>
  <cp:revision>334</cp:revision>
  <cp:lastPrinted>2025-09-11T19:42:23Z</cp:lastPrinted>
  <dcterms:created xsi:type="dcterms:W3CDTF">2025-01-16T10:13:56Z</dcterms:created>
  <dcterms:modified xsi:type="dcterms:W3CDTF">2025-12-08T13:08:32Z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0x01010076066EA78B4D9744A648168818035439</vt:lpwstr>
  </property>
  <property fmtid="{D5CDD505-2E9C-101B-9397-08002B2CF9AE}" pid="3" name="MediaServiceImageTags">
    <vt:lpwstr/>
  </property>
</Properties>
</file>