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30"/>
  </p:notesMasterIdLst>
  <p:sldIdLst>
    <p:sldId id="268" r:id="rId6"/>
    <p:sldId id="2403" r:id="rId7"/>
    <p:sldId id="4418" r:id="rId8"/>
    <p:sldId id="4419" r:id="rId9"/>
    <p:sldId id="2367" r:id="rId10"/>
    <p:sldId id="2372" r:id="rId11"/>
    <p:sldId id="2374" r:id="rId12"/>
    <p:sldId id="2385" r:id="rId13"/>
    <p:sldId id="2386" r:id="rId14"/>
    <p:sldId id="2437" r:id="rId15"/>
    <p:sldId id="2439" r:id="rId16"/>
    <p:sldId id="2381" r:id="rId17"/>
    <p:sldId id="2438" r:id="rId18"/>
    <p:sldId id="2421" r:id="rId19"/>
    <p:sldId id="2424" r:id="rId20"/>
    <p:sldId id="2379" r:id="rId21"/>
    <p:sldId id="2384" r:id="rId22"/>
    <p:sldId id="2343" r:id="rId23"/>
    <p:sldId id="2380" r:id="rId24"/>
    <p:sldId id="4420" r:id="rId25"/>
    <p:sldId id="2428" r:id="rId26"/>
    <p:sldId id="2419" r:id="rId27"/>
    <p:sldId id="2378" r:id="rId28"/>
    <p:sldId id="2431" r:id="rId29"/>
  </p:sldIdLst>
  <p:sldSz cx="12192000" cy="6858000"/>
  <p:notesSz cx="7315200" cy="96012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4418"/>
            <p14:sldId id="4419"/>
            <p14:sldId id="2367"/>
            <p14:sldId id="2372"/>
            <p14:sldId id="2374"/>
            <p14:sldId id="2385"/>
            <p14:sldId id="2386"/>
            <p14:sldId id="2437"/>
            <p14:sldId id="2439"/>
            <p14:sldId id="2381"/>
            <p14:sldId id="2438"/>
            <p14:sldId id="2421"/>
            <p14:sldId id="2424"/>
            <p14:sldId id="2379"/>
            <p14:sldId id="2384"/>
            <p14:sldId id="2343"/>
            <p14:sldId id="2380"/>
            <p14:sldId id="4420"/>
            <p14:sldId id="2428"/>
            <p14:sldId id="2419"/>
            <p14:sldId id="2378"/>
            <p14:sldId id="243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79" autoAdjust="0"/>
    <p:restoredTop sz="58711" autoAdjust="0"/>
  </p:normalViewPr>
  <p:slideViewPr>
    <p:cSldViewPr snapToGrid="0" showGuides="1">
      <p:cViewPr varScale="1">
        <p:scale>
          <a:sx n="75" d="100"/>
          <a:sy n="75" d="100"/>
        </p:scale>
        <p:origin x="2340" y="78"/>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80" d="100"/>
          <a:sy n="80" d="100"/>
        </p:scale>
        <p:origin x="3888" y="5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font" Target="fonts/font4.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Platshållare för datum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8E67863-098D-7443-8C24-5FBC4AB783A3}" type="datetimeFigureOut">
              <a:t>2025-09-22</a:t>
            </a:fld>
            <a:endParaRPr lang="en-GB"/>
          </a:p>
        </p:txBody>
      </p:sp>
      <p:sp>
        <p:nvSpPr>
          <p:cNvPr id="4" name="Platshållare för bildobjekt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GB"/>
          </a:p>
        </p:txBody>
      </p:sp>
      <p:sp>
        <p:nvSpPr>
          <p:cNvPr id="5" name="Platshållare för anteckninga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7" name="Platshållare för bildnumm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215844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0413" y="485775"/>
            <a:ext cx="3495675" cy="1966913"/>
          </a:xfrm>
        </p:spPr>
      </p:sp>
      <p:sp>
        <p:nvSpPr>
          <p:cNvPr id="3" name="Platshållare för anteckningar 2"/>
          <p:cNvSpPr>
            <a:spLocks noGrp="1"/>
          </p:cNvSpPr>
          <p:nvPr>
            <p:ph type="body" idx="1"/>
          </p:nvPr>
        </p:nvSpPr>
        <p:spPr>
          <a:xfrm>
            <a:off x="731520" y="2573941"/>
            <a:ext cx="5852160" cy="5730088"/>
          </a:xfrm>
        </p:spPr>
        <p:txBody>
          <a:bodyPr/>
          <a:lstStyle/>
          <a:p>
            <a:pPr defTabSz="966612">
              <a:defRPr/>
            </a:pPr>
            <a:r>
              <a:rPr lang="sv-SE" sz="1100" i="1" dirty="0"/>
              <a:t>Förslag på hur man kan introducera bilden, se extra talarmanus nedan.</a:t>
            </a:r>
          </a:p>
          <a:p>
            <a:pPr defTabSz="966612">
              <a:defRPr/>
            </a:pPr>
            <a:endParaRPr lang="sv-SE" sz="1100" dirty="0"/>
          </a:p>
          <a:p>
            <a:pPr defTabSz="966612">
              <a:defRPr/>
            </a:pPr>
            <a:r>
              <a:rPr lang="sv-SE" sz="1100" dirty="0"/>
              <a:t>Att prata med någon innebär att sätta ord på det som oroar.</a:t>
            </a:r>
          </a:p>
          <a:p>
            <a:pPr defTabSz="966612">
              <a:defRPr/>
            </a:pPr>
            <a:r>
              <a:rPr lang="sv-SE" sz="1100" dirty="0"/>
              <a:t>När vi sätter ord på något involveras prefrontala cortex (främre delen av pannloben).</a:t>
            </a:r>
          </a:p>
          <a:p>
            <a:pPr defTabSz="966612">
              <a:defRPr/>
            </a:pPr>
            <a:r>
              <a:rPr lang="sv-SE" sz="1100" dirty="0"/>
              <a:t>Detta kan lugna ner </a:t>
            </a:r>
            <a:r>
              <a:rPr lang="sv-SE" sz="1100" dirty="0" err="1"/>
              <a:t>amygdala</a:t>
            </a:r>
            <a:r>
              <a:rPr lang="sv-SE" sz="1100" dirty="0"/>
              <a:t>, vilket sänker stressnivån i systemet.</a:t>
            </a:r>
          </a:p>
          <a:p>
            <a:pPr defTabSz="966612">
              <a:defRPr/>
            </a:pPr>
            <a:endParaRPr lang="sv-SE" sz="1100" dirty="0"/>
          </a:p>
          <a:p>
            <a:pPr defTabSz="966612">
              <a:defRPr/>
            </a:pPr>
            <a:r>
              <a:rPr lang="sv-SE" sz="1100" b="1" dirty="0"/>
              <a:t>Övergång till nästa bild:</a:t>
            </a:r>
          </a:p>
          <a:p>
            <a:pPr defTabSz="966612">
              <a:defRPr/>
            </a:pPr>
            <a:r>
              <a:rPr lang="sv-SE" sz="1100" dirty="0"/>
              <a:t>Att prata med sig själv kan också hjälpa till att aktivera prefrontala cortex.</a:t>
            </a:r>
          </a:p>
          <a:p>
            <a:pPr defTabSz="966612">
              <a:defRPr/>
            </a:pPr>
            <a:r>
              <a:rPr lang="sv-SE" sz="1100" dirty="0"/>
              <a:t>Med några frågor till sig själv kan man komma igång.</a:t>
            </a:r>
          </a:p>
          <a:p>
            <a:pPr defTabSz="966612">
              <a:defRPr/>
            </a:pPr>
            <a:endParaRPr lang="sv-SE" sz="1100" dirty="0"/>
          </a:p>
          <a:p>
            <a:pPr defTabSz="966612">
              <a:defRPr/>
            </a:pPr>
            <a:r>
              <a:rPr lang="sv-SE" sz="1100" b="1" dirty="0"/>
              <a:t>Extra talarmanus som stöd för hur man kan introducera bilden:</a:t>
            </a:r>
          </a:p>
          <a:p>
            <a:r>
              <a:rPr lang="sv-SE" sz="1100" dirty="0"/>
              <a:t>Känsloidentifiering – eller att “sätta ord på det”</a:t>
            </a:r>
          </a:p>
          <a:p>
            <a:pPr>
              <a:buNone/>
            </a:pPr>
            <a:r>
              <a:rPr lang="sv-SE" sz="1100" dirty="0"/>
              <a:t>Vi börjar med något som kan verka enkelt – men som faktiskt är en av de viktigaste färdigheterna vi kan träna: Att kunna känna igen vad vi känner, och sätta ord på det.</a:t>
            </a:r>
          </a:p>
          <a:p>
            <a:pPr>
              <a:buNone/>
            </a:pPr>
            <a:r>
              <a:rPr lang="sv-SE" sz="1100" dirty="0"/>
              <a:t>Många av oss går omkring med en diffus känsla av obehag i kroppen – kanske vi blir irriterade, nedstämda eller stressade – men vi vet inte riktigt </a:t>
            </a:r>
            <a:r>
              <a:rPr lang="sv-SE" sz="1100" i="1" dirty="0"/>
              <a:t>varför</a:t>
            </a:r>
            <a:r>
              <a:rPr lang="sv-SE" sz="1100" dirty="0"/>
              <a:t>.</a:t>
            </a:r>
          </a:p>
          <a:p>
            <a:pPr>
              <a:buNone/>
            </a:pPr>
            <a:r>
              <a:rPr lang="sv-SE" sz="1100" dirty="0"/>
              <a:t>Det är här känsloidentifiering kommer in.</a:t>
            </a:r>
          </a:p>
          <a:p>
            <a:pPr>
              <a:buNone/>
            </a:pPr>
            <a:br>
              <a:rPr lang="sv-SE" sz="1100" dirty="0"/>
            </a:br>
            <a:r>
              <a:rPr lang="sv-SE" sz="1100" dirty="0"/>
              <a:t>Forskaren Daniel Siegel kallar det för “</a:t>
            </a:r>
            <a:r>
              <a:rPr lang="sv-SE" sz="1100" dirty="0" err="1"/>
              <a:t>Name</a:t>
            </a:r>
            <a:r>
              <a:rPr lang="sv-SE" sz="1100" dirty="0"/>
              <a:t> it to tame it”. När vi sätter ord på det vi känner – “jag är arg”, “jag är ledsen”, “jag är orolig” – så minskar aktiviteten i </a:t>
            </a:r>
            <a:r>
              <a:rPr lang="sv-SE" sz="1100" dirty="0" err="1"/>
              <a:t>amygdala</a:t>
            </a:r>
            <a:r>
              <a:rPr lang="sv-SE" sz="1100" dirty="0"/>
              <a:t>, </a:t>
            </a:r>
          </a:p>
          <a:p>
            <a:pPr>
              <a:buNone/>
            </a:pPr>
            <a:r>
              <a:rPr lang="sv-SE" sz="1100" dirty="0"/>
              <a:t>Och det betyder: när du ger känslan ett namn, hjälper du hjärnan att förstå och lugna ner sig.</a:t>
            </a:r>
          </a:p>
          <a:p>
            <a:pPr>
              <a:buNone/>
            </a:pPr>
            <a:r>
              <a:rPr lang="sv-SE" sz="1100" dirty="0"/>
              <a:t>Det handlar inte om att analysera eller förklara varför du känner som du gör.</a:t>
            </a:r>
            <a:br>
              <a:rPr lang="sv-SE" sz="1100" dirty="0"/>
            </a:br>
            <a:r>
              <a:rPr lang="sv-SE" sz="1100" dirty="0"/>
              <a:t>Bara att stanna upp och säga för dig själv:</a:t>
            </a:r>
          </a:p>
          <a:p>
            <a:r>
              <a:rPr lang="sv-SE" sz="1100" dirty="0"/>
              <a:t>“Jag känner mig arg.”</a:t>
            </a:r>
            <a:br>
              <a:rPr lang="sv-SE" sz="1100" dirty="0"/>
            </a:br>
            <a:r>
              <a:rPr lang="sv-SE" sz="1100" dirty="0"/>
              <a:t>“Jag känner mig orolig.”</a:t>
            </a:r>
            <a:br>
              <a:rPr lang="sv-SE" sz="1100" dirty="0"/>
            </a:br>
            <a:r>
              <a:rPr lang="sv-SE" sz="1100" dirty="0"/>
              <a:t>“Jag känner mig ledsen.”</a:t>
            </a:r>
          </a:p>
          <a:p>
            <a:pPr>
              <a:buNone/>
            </a:pPr>
            <a:endParaRPr lang="sv-SE" sz="1100" dirty="0"/>
          </a:p>
          <a:p>
            <a:pPr defTabSz="966612">
              <a:defRPr/>
            </a:pPr>
            <a:r>
              <a:rPr lang="sv-SE" sz="1100" dirty="0"/>
              <a:t>Det kanske låter enkelt – men det händer något häftigt i hjärnan när vi gör det.</a:t>
            </a:r>
            <a:br>
              <a:rPr lang="sv-SE" sz="1100" dirty="0"/>
            </a:br>
            <a:r>
              <a:rPr lang="sv-SE" sz="1100" dirty="0"/>
              <a:t>Språkdelarna i hjärnan kopplas ihop med de delar som hanterar starka känslor – som </a:t>
            </a:r>
            <a:r>
              <a:rPr lang="sv-SE" sz="1100" dirty="0" err="1"/>
              <a:t>amygdala</a:t>
            </a:r>
            <a:r>
              <a:rPr lang="sv-SE" sz="1100" dirty="0"/>
              <a:t>, som är hjärnans larmcentral. Det gör kroppen och hjärnan tryggare, bara av att du vet vad som pågår.</a:t>
            </a:r>
          </a:p>
          <a:p>
            <a:pPr>
              <a:buNone/>
            </a:pPr>
            <a:r>
              <a:rPr lang="sv-SE" sz="1100" dirty="0"/>
              <a:t>Och då börjar kroppen automatiskt lugna ner sig.</a:t>
            </a:r>
          </a:p>
          <a:p>
            <a:pPr>
              <a:buNone/>
            </a:pPr>
            <a:r>
              <a:rPr lang="sv-SE" sz="1100" dirty="0"/>
              <a:t>Det är som om hjärnan säger: “Okej, vi vet vad det här är. Du är inte i fara. Du får känna så här”</a:t>
            </a:r>
          </a:p>
          <a:p>
            <a:pPr>
              <a:buNone/>
            </a:pPr>
            <a:endParaRPr lang="sv-SE" sz="1100" dirty="0"/>
          </a:p>
          <a:p>
            <a:r>
              <a:rPr lang="sv-SE" sz="1100" dirty="0"/>
              <a:t>Så nästa gång det stormar inuti – prova att bara sätta ett namn på känslan.</a:t>
            </a:r>
            <a:br>
              <a:rPr lang="sv-SE" sz="1100" dirty="0"/>
            </a:br>
            <a:r>
              <a:rPr lang="sv-SE" sz="1100" dirty="0"/>
              <a:t>Det kan vara första steget mot att känna dig lite mer i balans.</a:t>
            </a:r>
          </a:p>
          <a:p>
            <a:pPr>
              <a:buNone/>
            </a:pPr>
            <a:endParaRPr lang="sv-SE" sz="1100" dirty="0"/>
          </a:p>
          <a:p>
            <a:pPr>
              <a:buNone/>
            </a:pPr>
            <a:r>
              <a:rPr lang="sv-SE" sz="1100" dirty="0"/>
              <a:t>Det här är extra viktigt när känslor blir starka – för då tappar vi lätt kontakten med det logiska tänkandet.</a:t>
            </a:r>
          </a:p>
          <a:p>
            <a:pPr>
              <a:buNone/>
            </a:pPr>
            <a:br>
              <a:rPr lang="sv-SE" sz="1100" dirty="0"/>
            </a:br>
            <a:r>
              <a:rPr lang="sv-SE" sz="1100" dirty="0"/>
              <a:t>Om du i stället kan stanna upp och fråga dig själv:</a:t>
            </a:r>
          </a:p>
          <a:p>
            <a:pPr>
              <a:buFont typeface="Arial" panose="020B0604020202020204" pitchFamily="34" charset="0"/>
              <a:buChar char="•"/>
            </a:pPr>
            <a:r>
              <a:rPr lang="sv-SE" sz="1100" dirty="0"/>
              <a:t>Vad känner jag just nu?</a:t>
            </a:r>
          </a:p>
          <a:p>
            <a:pPr>
              <a:buFont typeface="Arial" panose="020B0604020202020204" pitchFamily="34" charset="0"/>
              <a:buChar char="•"/>
            </a:pPr>
            <a:r>
              <a:rPr lang="sv-SE" sz="1100" dirty="0"/>
              <a:t>Var i kroppen känns det?</a:t>
            </a:r>
          </a:p>
          <a:p>
            <a:pPr>
              <a:buFont typeface="Arial" panose="020B0604020202020204" pitchFamily="34" charset="0"/>
              <a:buChar char="•"/>
            </a:pPr>
            <a:r>
              <a:rPr lang="sv-SE" sz="1100" dirty="0"/>
              <a:t>Vad behöver jag?</a:t>
            </a:r>
          </a:p>
          <a:p>
            <a:pPr>
              <a:buFont typeface="Arial" panose="020B0604020202020204" pitchFamily="34" charset="0"/>
              <a:buNone/>
            </a:pPr>
            <a:endParaRPr lang="sv-SE" sz="1100" dirty="0"/>
          </a:p>
          <a:p>
            <a:pPr>
              <a:buNone/>
            </a:pPr>
            <a:r>
              <a:rPr lang="sv-SE" sz="1100" dirty="0"/>
              <a:t>…så har du redan börjat reglera känslan.</a:t>
            </a:r>
          </a:p>
          <a:p>
            <a:pPr>
              <a:buNone/>
            </a:pPr>
            <a:endParaRPr lang="sv-SE" sz="1100" dirty="0"/>
          </a:p>
          <a:p>
            <a:pPr defTabSz="966612">
              <a:defRPr/>
            </a:pPr>
            <a:r>
              <a:rPr lang="sv-SE" sz="1100" dirty="0"/>
              <a:t>Det hjälper oss att sätta språk på det inre – och när vi har språk, får vi också valmöjligheter.</a:t>
            </a:r>
            <a:br>
              <a:rPr lang="sv-SE" sz="1100" dirty="0"/>
            </a:br>
            <a:r>
              <a:rPr lang="sv-SE" sz="1100" dirty="0"/>
              <a:t>Det blir lättare att förklara för andra hur vi mår, att hitta strategier, och att ta hand om våra behov.</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739952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36613" y="571500"/>
            <a:ext cx="4194175" cy="2359025"/>
          </a:xfrm>
        </p:spPr>
      </p:sp>
      <p:sp>
        <p:nvSpPr>
          <p:cNvPr id="3" name="Platshållare för anteckningar 2"/>
          <p:cNvSpPr>
            <a:spLocks noGrp="1"/>
          </p:cNvSpPr>
          <p:nvPr>
            <p:ph type="body" idx="1"/>
          </p:nvPr>
        </p:nvSpPr>
        <p:spPr>
          <a:xfrm>
            <a:off x="731520" y="3064213"/>
            <a:ext cx="5852160" cy="5965001"/>
          </a:xfrm>
        </p:spPr>
        <p:txBody>
          <a:bodyPr/>
          <a:lstStyle/>
          <a:p>
            <a:pPr defTabSz="966612">
              <a:defRPr/>
            </a:pPr>
            <a:r>
              <a:rPr lang="sv-SE" sz="1100" i="1" dirty="0"/>
              <a:t>Förslag på hur man kan introducera bilden, se extra talarmanus nedan.</a:t>
            </a:r>
          </a:p>
          <a:p>
            <a:pPr>
              <a:buNone/>
            </a:pPr>
            <a:endParaRPr lang="sv-SE" sz="1100" dirty="0"/>
          </a:p>
          <a:p>
            <a:pPr>
              <a:buNone/>
            </a:pPr>
            <a:r>
              <a:rPr lang="sv-SE" sz="1100" dirty="0"/>
              <a:t>Man kan ställa tysta frågor till sig själv för att förstå vad som händer inuti oss själva – och ibland även hos andra.</a:t>
            </a:r>
          </a:p>
          <a:p>
            <a:pPr>
              <a:buFont typeface="Arial" panose="020B0604020202020204" pitchFamily="34" charset="0"/>
              <a:buChar char="•"/>
            </a:pPr>
            <a:r>
              <a:rPr lang="sv-SE" sz="1100" i="1" dirty="0"/>
              <a:t>“Varför känner jag så här just nu?”</a:t>
            </a:r>
            <a:endParaRPr lang="sv-SE" sz="1100" dirty="0"/>
          </a:p>
          <a:p>
            <a:pPr>
              <a:buFont typeface="Arial" panose="020B0604020202020204" pitchFamily="34" charset="0"/>
              <a:buChar char="•"/>
            </a:pPr>
            <a:r>
              <a:rPr lang="sv-SE" sz="1100" i="1" dirty="0"/>
              <a:t>“Vad kan det bero på?”</a:t>
            </a:r>
            <a:endParaRPr lang="sv-SE" sz="1100" dirty="0"/>
          </a:p>
          <a:p>
            <a:pPr>
              <a:buFont typeface="Arial" panose="020B0604020202020204" pitchFamily="34" charset="0"/>
              <a:buChar char="•"/>
            </a:pPr>
            <a:r>
              <a:rPr lang="sv-SE" sz="1100" i="1" dirty="0"/>
              <a:t>“Finns det något bakom känslan – ett behov, en tanke, en tidigare upplevelse?”</a:t>
            </a:r>
          </a:p>
          <a:p>
            <a:pPr defTabSz="966612">
              <a:defRPr/>
            </a:pPr>
            <a:r>
              <a:rPr lang="en-GB" sz="1100" b="1" dirty="0" err="1"/>
              <a:t>Övergång</a:t>
            </a:r>
            <a:r>
              <a:rPr lang="en-GB" sz="1100" b="1" dirty="0"/>
              <a:t> till </a:t>
            </a:r>
            <a:r>
              <a:rPr lang="en-GB" sz="1100" b="1" dirty="0" err="1"/>
              <a:t>nästa</a:t>
            </a:r>
            <a:r>
              <a:rPr lang="en-GB" sz="1100" b="1" dirty="0"/>
              <a:t> </a:t>
            </a:r>
            <a:r>
              <a:rPr lang="en-GB" sz="1100" b="1" dirty="0" err="1"/>
              <a:t>bild</a:t>
            </a:r>
            <a:r>
              <a:rPr lang="en-GB" sz="1100" b="1" dirty="0"/>
              <a:t>:</a:t>
            </a:r>
          </a:p>
          <a:p>
            <a:pPr defTabSz="966612">
              <a:defRPr/>
            </a:pPr>
            <a:r>
              <a:rPr lang="en-GB" sz="1100" dirty="0" err="1"/>
              <a:t>Att</a:t>
            </a:r>
            <a:r>
              <a:rPr lang="en-GB" sz="1100" dirty="0"/>
              <a:t> </a:t>
            </a:r>
            <a:r>
              <a:rPr lang="en-GB" sz="1100" dirty="0" err="1"/>
              <a:t>skriva</a:t>
            </a:r>
            <a:r>
              <a:rPr lang="en-GB" sz="1100" dirty="0"/>
              <a:t> </a:t>
            </a:r>
            <a:r>
              <a:rPr lang="en-GB" sz="1100" dirty="0" err="1"/>
              <a:t>är</a:t>
            </a:r>
            <a:r>
              <a:rPr lang="en-GB" sz="1100" dirty="0"/>
              <a:t> </a:t>
            </a:r>
            <a:r>
              <a:rPr lang="en-GB" sz="1100" dirty="0" err="1"/>
              <a:t>också</a:t>
            </a:r>
            <a:r>
              <a:rPr lang="en-GB" sz="1100" dirty="0"/>
              <a:t> </a:t>
            </a:r>
            <a:r>
              <a:rPr lang="en-GB" sz="1100" dirty="0" err="1"/>
              <a:t>en</a:t>
            </a:r>
            <a:r>
              <a:rPr lang="en-GB" sz="1100" dirty="0"/>
              <a:t> </a:t>
            </a:r>
            <a:r>
              <a:rPr lang="en-GB" sz="1100" dirty="0" err="1"/>
              <a:t>metod</a:t>
            </a:r>
            <a:r>
              <a:rPr lang="en-GB" sz="1100" dirty="0"/>
              <a:t> </a:t>
            </a:r>
            <a:r>
              <a:rPr lang="en-GB" sz="1100" dirty="0" err="1"/>
              <a:t>som</a:t>
            </a:r>
            <a:r>
              <a:rPr lang="en-GB" sz="1100" dirty="0"/>
              <a:t> </a:t>
            </a:r>
            <a:r>
              <a:rPr lang="en-GB" sz="1100" dirty="0" err="1"/>
              <a:t>också</a:t>
            </a:r>
            <a:r>
              <a:rPr lang="en-GB" sz="1100" dirty="0"/>
              <a:t> </a:t>
            </a:r>
            <a:r>
              <a:rPr lang="en-GB" sz="1100" dirty="0" err="1"/>
              <a:t>hjälper</a:t>
            </a:r>
            <a:r>
              <a:rPr lang="en-GB" sz="1100" dirty="0"/>
              <a:t> till </a:t>
            </a:r>
            <a:r>
              <a:rPr lang="en-GB" sz="1100" dirty="0" err="1"/>
              <a:t>att</a:t>
            </a:r>
            <a:r>
              <a:rPr lang="en-GB" sz="1100" dirty="0"/>
              <a:t> </a:t>
            </a:r>
            <a:r>
              <a:rPr lang="en-GB" sz="1100" dirty="0" err="1"/>
              <a:t>sätta</a:t>
            </a:r>
            <a:r>
              <a:rPr lang="en-GB" sz="1100" dirty="0"/>
              <a:t> </a:t>
            </a:r>
            <a:r>
              <a:rPr lang="en-GB" sz="1100" dirty="0" err="1"/>
              <a:t>ord</a:t>
            </a:r>
            <a:r>
              <a:rPr lang="en-GB" sz="1100" dirty="0"/>
              <a:t> </a:t>
            </a:r>
            <a:r>
              <a:rPr lang="en-GB" sz="1100" dirty="0" err="1"/>
              <a:t>på</a:t>
            </a:r>
            <a:r>
              <a:rPr lang="en-GB" sz="1100" dirty="0"/>
              <a:t> det man tanker och </a:t>
            </a:r>
            <a:r>
              <a:rPr lang="en-GB" sz="1100" dirty="0" err="1"/>
              <a:t>känner</a:t>
            </a:r>
            <a:r>
              <a:rPr lang="en-GB" sz="1100" dirty="0"/>
              <a:t>. Det ger </a:t>
            </a:r>
            <a:r>
              <a:rPr lang="en-GB" sz="1100" dirty="0" err="1"/>
              <a:t>oss</a:t>
            </a:r>
            <a:r>
              <a:rPr lang="en-GB" sz="1100" dirty="0"/>
              <a:t> </a:t>
            </a:r>
            <a:r>
              <a:rPr lang="en-GB" sz="1100" dirty="0" err="1"/>
              <a:t>perspektiv</a:t>
            </a:r>
            <a:r>
              <a:rPr lang="en-GB" sz="1100" dirty="0"/>
              <a:t> </a:t>
            </a:r>
            <a:r>
              <a:rPr lang="en-GB" sz="1100" dirty="0" err="1"/>
              <a:t>på</a:t>
            </a:r>
            <a:r>
              <a:rPr lang="en-GB" sz="1100" dirty="0"/>
              <a:t> det vi </a:t>
            </a:r>
            <a:r>
              <a:rPr lang="en-GB" sz="1100" dirty="0" err="1"/>
              <a:t>upplever</a:t>
            </a:r>
            <a:r>
              <a:rPr lang="en-GB" sz="1100" dirty="0"/>
              <a:t>.</a:t>
            </a:r>
          </a:p>
          <a:p>
            <a:pPr defTabSz="966612">
              <a:defRPr/>
            </a:pPr>
            <a:endParaRPr lang="en-GB" sz="1100" dirty="0"/>
          </a:p>
          <a:p>
            <a:pPr defTabSz="966612">
              <a:defRPr/>
            </a:pPr>
            <a:r>
              <a:rPr lang="sv-SE" sz="1100" b="1" dirty="0"/>
              <a:t>Extra talarmanus som stöd för hur man kan introducera bilden:</a:t>
            </a:r>
          </a:p>
          <a:p>
            <a:r>
              <a:rPr lang="sv-SE" sz="1100" dirty="0"/>
              <a:t>Något annat som kan underlätta är om man förstår känslans uppkomst och syfte, dvs varför man känner som man gör. Det är här nästa verktyg kommer in: </a:t>
            </a:r>
            <a:r>
              <a:rPr lang="sv-SE" sz="1100" dirty="0" err="1"/>
              <a:t>mentalisering</a:t>
            </a:r>
            <a:r>
              <a:rPr lang="sv-SE" sz="1100" dirty="0"/>
              <a:t>.</a:t>
            </a:r>
          </a:p>
          <a:p>
            <a:pPr>
              <a:buNone/>
            </a:pPr>
            <a:r>
              <a:rPr lang="sv-SE" sz="1100" dirty="0"/>
              <a:t>Det betyder att vi försöker förstå vad som händer inuti oss själva – och ibland även hos andra. Vi ställer frågor som:</a:t>
            </a:r>
          </a:p>
          <a:p>
            <a:pPr>
              <a:buFont typeface="Arial" panose="020B0604020202020204" pitchFamily="34" charset="0"/>
              <a:buChar char="•"/>
            </a:pPr>
            <a:r>
              <a:rPr lang="sv-SE" sz="1100" i="1" dirty="0"/>
              <a:t>“Varför känner jag så här just nu?”</a:t>
            </a:r>
            <a:endParaRPr lang="sv-SE" sz="1100" dirty="0"/>
          </a:p>
          <a:p>
            <a:pPr>
              <a:buFont typeface="Arial" panose="020B0604020202020204" pitchFamily="34" charset="0"/>
              <a:buChar char="•"/>
            </a:pPr>
            <a:r>
              <a:rPr lang="sv-SE" sz="1100" i="1" dirty="0"/>
              <a:t>“Vad kan det bero på?”</a:t>
            </a:r>
            <a:endParaRPr lang="sv-SE" sz="1100" dirty="0"/>
          </a:p>
          <a:p>
            <a:pPr>
              <a:buFont typeface="Arial" panose="020B0604020202020204" pitchFamily="34" charset="0"/>
              <a:buChar char="•"/>
            </a:pPr>
            <a:r>
              <a:rPr lang="sv-SE" sz="1100" i="1" dirty="0"/>
              <a:t>“Finns det något bakom känslan – ett behov, en tanke, en tidigare upplevelse?”</a:t>
            </a:r>
          </a:p>
          <a:p>
            <a:pPr>
              <a:buFont typeface="Arial" panose="020B0604020202020204" pitchFamily="34" charset="0"/>
              <a:buNone/>
            </a:pPr>
            <a:endParaRPr lang="sv-SE" sz="1100" dirty="0"/>
          </a:p>
          <a:p>
            <a:pPr>
              <a:buNone/>
            </a:pPr>
            <a:r>
              <a:rPr lang="sv-SE" sz="1100" dirty="0" err="1"/>
              <a:t>Mentalisering</a:t>
            </a:r>
            <a:r>
              <a:rPr lang="sv-SE" sz="1100" dirty="0"/>
              <a:t> är alltså som att zooma ut och se sig själv med lite mer klarhet och nyfikenhet. Ett exempel: Du blir jättearg när någon inte svarar på ditt sms. Men om du stannar upp och funderar – kanske du upptäcker att det egentligen handlar om rädsla för att bli bortglömd.</a:t>
            </a:r>
            <a:br>
              <a:rPr lang="sv-SE" sz="1100" dirty="0"/>
            </a:br>
            <a:r>
              <a:rPr lang="sv-SE" sz="1100" dirty="0"/>
              <a:t>Eller att du haft erfarenheter tidigare där du blev lämnad.</a:t>
            </a:r>
          </a:p>
          <a:p>
            <a:pPr>
              <a:buNone/>
            </a:pPr>
            <a:r>
              <a:rPr lang="sv-SE" sz="1100" dirty="0"/>
              <a:t>Plötsligt börjar ilskan kännas mer begriplig – och lite mindre kaotisk.</a:t>
            </a:r>
            <a:br>
              <a:rPr lang="sv-SE" sz="1100" dirty="0"/>
            </a:br>
            <a:r>
              <a:rPr lang="sv-SE" sz="1100" dirty="0"/>
              <a:t>Du har förstått </a:t>
            </a:r>
            <a:r>
              <a:rPr lang="sv-SE" sz="1100" i="1" dirty="0"/>
              <a:t>vad som ligger under</a:t>
            </a:r>
            <a:r>
              <a:rPr lang="sv-SE" sz="1100" dirty="0"/>
              <a:t>. Och det gör det lättare att hantera känslan på ett klokt sätt.</a:t>
            </a:r>
          </a:p>
          <a:p>
            <a:pPr>
              <a:buNone/>
            </a:pPr>
            <a:endParaRPr lang="sv-SE" sz="1100" dirty="0"/>
          </a:p>
          <a:p>
            <a:pPr>
              <a:buNone/>
            </a:pPr>
            <a:r>
              <a:rPr lang="sv-SE" sz="1100" dirty="0" err="1"/>
              <a:t>Mentalisering</a:t>
            </a:r>
            <a:r>
              <a:rPr lang="sv-SE" sz="1100" dirty="0"/>
              <a:t> hjälper särskilt när:</a:t>
            </a:r>
          </a:p>
          <a:p>
            <a:pPr>
              <a:buFont typeface="Arial" panose="020B0604020202020204" pitchFamily="34" charset="0"/>
              <a:buChar char="•"/>
            </a:pPr>
            <a:r>
              <a:rPr lang="sv-SE" sz="1100" dirty="0"/>
              <a:t>Känslor blandas ihop – till exempel när ilska egentligen döljer sårbarhet eller rädsla</a:t>
            </a:r>
          </a:p>
          <a:p>
            <a:pPr>
              <a:buFont typeface="Arial" panose="020B0604020202020204" pitchFamily="34" charset="0"/>
              <a:buChar char="•"/>
            </a:pPr>
            <a:r>
              <a:rPr lang="sv-SE" sz="1100" dirty="0"/>
              <a:t>När vi har svårt att förstå våra reaktioner – eller varför vi överreagerar på något litet</a:t>
            </a:r>
          </a:p>
          <a:p>
            <a:pPr>
              <a:buFont typeface="Arial" panose="020B0604020202020204" pitchFamily="34" charset="0"/>
              <a:buNone/>
            </a:pPr>
            <a:endParaRPr lang="sv-SE" sz="1100" dirty="0"/>
          </a:p>
          <a:p>
            <a:pPr>
              <a:buNone/>
            </a:pPr>
            <a:r>
              <a:rPr lang="sv-SE" sz="1100" dirty="0"/>
              <a:t>Och det fina är: Det går att träna på. Ju mer vi övar på att vara nyfikna på våra känslor, desto lättare blir det att förstå dem. Och när vi förstår – då kan vi också ta hand om oss själva på ett mer kärleksfullt sätt.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538860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6763" y="465138"/>
            <a:ext cx="3665537" cy="2062162"/>
          </a:xfrm>
        </p:spPr>
      </p:sp>
      <p:sp>
        <p:nvSpPr>
          <p:cNvPr id="3" name="Platshållare för anteckningar 2"/>
          <p:cNvSpPr>
            <a:spLocks noGrp="1"/>
          </p:cNvSpPr>
          <p:nvPr>
            <p:ph type="body" idx="1"/>
          </p:nvPr>
        </p:nvSpPr>
        <p:spPr>
          <a:xfrm>
            <a:off x="731520" y="2653607"/>
            <a:ext cx="5852160" cy="5925315"/>
          </a:xfrm>
        </p:spPr>
        <p:txBody>
          <a:bodyPr/>
          <a:lstStyle/>
          <a:p>
            <a:pPr defTabSz="966612">
              <a:defRPr/>
            </a:pPr>
            <a:r>
              <a:rPr lang="sv-SE" sz="1100" i="1" dirty="0"/>
              <a:t>Förslag på hur man kan introducera bilden, se extra talarmanus nedan.</a:t>
            </a:r>
          </a:p>
          <a:p>
            <a:pPr>
              <a:buNone/>
            </a:pPr>
            <a:r>
              <a:rPr lang="sv-SE" sz="1100" dirty="0"/>
              <a:t>Förslag på en skrivövning som kan göras som hemuppgift. OBS! Enbart reflektionen över hur skrivprocessen upplevdes delas med andra. Analysen av den egna situationen håller man för sig själv.</a:t>
            </a:r>
          </a:p>
          <a:p>
            <a:pPr>
              <a:buNone/>
            </a:pPr>
            <a:endParaRPr lang="sv-SE" sz="1100" dirty="0"/>
          </a:p>
          <a:p>
            <a:pPr>
              <a:buNone/>
            </a:pPr>
            <a:r>
              <a:rPr lang="sv-SE" sz="1100" b="1" dirty="0"/>
              <a:t>Övergång till nästa bild:</a:t>
            </a:r>
          </a:p>
          <a:p>
            <a:pPr>
              <a:buNone/>
            </a:pPr>
            <a:r>
              <a:rPr lang="sv-SE" sz="1100" dirty="0"/>
              <a:t>Även andra uttryckssätt än ord kan vara användbart för att ”få ur sig” känslor.</a:t>
            </a:r>
          </a:p>
          <a:p>
            <a:pPr>
              <a:buNone/>
            </a:pPr>
            <a:r>
              <a:rPr lang="sv-SE" sz="1100" dirty="0"/>
              <a:t>Att utrycka känslor på andra sätt.</a:t>
            </a:r>
          </a:p>
          <a:p>
            <a:pPr>
              <a:buNone/>
            </a:pPr>
            <a:endParaRPr lang="sv-SE" sz="1100" dirty="0"/>
          </a:p>
          <a:p>
            <a:pPr defTabSz="966612">
              <a:defRPr/>
            </a:pPr>
            <a:r>
              <a:rPr lang="sv-SE" sz="1100" b="1" dirty="0"/>
              <a:t>Extra talarmanus som stöd för hur man kan introducera bilden:</a:t>
            </a:r>
          </a:p>
          <a:p>
            <a:pPr>
              <a:buNone/>
            </a:pPr>
            <a:r>
              <a:rPr lang="sv-SE" sz="1100" dirty="0"/>
              <a:t>Skrivövning – släpp ut det. Syfte: Utforska skrivande som emotionell </a:t>
            </a:r>
            <a:r>
              <a:rPr lang="sv-SE" sz="1100" dirty="0" err="1"/>
              <a:t>coping</a:t>
            </a:r>
            <a:r>
              <a:rPr lang="sv-SE" sz="1100" dirty="0"/>
              <a:t>.</a:t>
            </a:r>
          </a:p>
          <a:p>
            <a:pPr>
              <a:buNone/>
            </a:pPr>
            <a:endParaRPr lang="sv-SE" sz="1100" dirty="0"/>
          </a:p>
          <a:p>
            <a:pPr>
              <a:buNone/>
            </a:pPr>
            <a:r>
              <a:rPr lang="sv-SE" sz="1100" dirty="0"/>
              <a:t>Gör så här:</a:t>
            </a:r>
          </a:p>
          <a:p>
            <a:pPr>
              <a:buFont typeface="Arial" panose="020B0604020202020204" pitchFamily="34" charset="0"/>
              <a:buChar char="•"/>
            </a:pPr>
            <a:r>
              <a:rPr lang="sv-SE" sz="1100" dirty="0"/>
              <a:t>Be eleverna skriva fritt om något som känns jobbigt, stressigt eller orättvist (de ska inte lämna in det).</a:t>
            </a:r>
          </a:p>
          <a:p>
            <a:pPr>
              <a:buFont typeface="Arial" panose="020B0604020202020204" pitchFamily="34" charset="0"/>
              <a:buChar char="•"/>
            </a:pPr>
            <a:r>
              <a:rPr lang="sv-SE" sz="1100" dirty="0"/>
              <a:t>Efteråt får de reflektera: Hur kändes det att skriva? Känns något annorlunda nu?</a:t>
            </a:r>
          </a:p>
          <a:p>
            <a:endParaRPr lang="sv-SE" sz="1100" dirty="0"/>
          </a:p>
          <a:p>
            <a:pPr>
              <a:buFont typeface="Arial" panose="020B0604020202020204" pitchFamily="34" charset="0"/>
              <a:buNone/>
            </a:pPr>
            <a:r>
              <a:rPr lang="sv-SE" sz="1100" dirty="0"/>
              <a:t>Om de har svårt att skriva fritt/kör fast kan du ge stödfrågor:</a:t>
            </a:r>
          </a:p>
          <a:p>
            <a:pPr>
              <a:buNone/>
            </a:pPr>
            <a:r>
              <a:rPr lang="sv-SE" sz="1100" b="1" dirty="0"/>
              <a:t>Vad har hänt?</a:t>
            </a:r>
          </a:p>
          <a:p>
            <a:pPr>
              <a:buFont typeface="Arial" panose="020B0604020202020204" pitchFamily="34" charset="0"/>
              <a:buChar char="•"/>
            </a:pPr>
            <a:r>
              <a:rPr lang="sv-SE" sz="1100" dirty="0"/>
              <a:t>Vad är det som känns jobbigt, stressigt eller orättvist?</a:t>
            </a:r>
          </a:p>
          <a:p>
            <a:pPr>
              <a:buFont typeface="Arial" panose="020B0604020202020204" pitchFamily="34" charset="0"/>
              <a:buChar char="•"/>
            </a:pPr>
            <a:r>
              <a:rPr lang="sv-SE" sz="1100" dirty="0"/>
              <a:t>När började det kännas så här?</a:t>
            </a:r>
          </a:p>
          <a:p>
            <a:pPr>
              <a:buFont typeface="Arial" panose="020B0604020202020204" pitchFamily="34" charset="0"/>
              <a:buChar char="•"/>
            </a:pPr>
            <a:r>
              <a:rPr lang="sv-SE" sz="1100" dirty="0"/>
              <a:t>Vem eller vad är inblandat?</a:t>
            </a:r>
          </a:p>
          <a:p>
            <a:pPr>
              <a:buNone/>
            </a:pPr>
            <a:r>
              <a:rPr lang="sv-SE" sz="1100" b="1" dirty="0"/>
              <a:t>Vad tänker du?</a:t>
            </a:r>
          </a:p>
          <a:p>
            <a:pPr>
              <a:buFont typeface="Arial" panose="020B0604020202020204" pitchFamily="34" charset="0"/>
              <a:buChar char="•"/>
            </a:pPr>
            <a:r>
              <a:rPr lang="sv-SE" sz="1100" dirty="0"/>
              <a:t>Vilka tankar snurrar i huvudet?</a:t>
            </a:r>
          </a:p>
          <a:p>
            <a:pPr>
              <a:buFont typeface="Arial" panose="020B0604020202020204" pitchFamily="34" charset="0"/>
              <a:buChar char="•"/>
            </a:pPr>
            <a:r>
              <a:rPr lang="sv-SE" sz="1100" dirty="0"/>
              <a:t>Vad säger du till dig själv?</a:t>
            </a:r>
          </a:p>
          <a:p>
            <a:pPr>
              <a:buFont typeface="Arial" panose="020B0604020202020204" pitchFamily="34" charset="0"/>
              <a:buChar char="•"/>
            </a:pPr>
            <a:r>
              <a:rPr lang="sv-SE" sz="1100" dirty="0"/>
              <a:t>Vad oroar du dig för?</a:t>
            </a:r>
          </a:p>
          <a:p>
            <a:pPr>
              <a:buNone/>
            </a:pPr>
            <a:r>
              <a:rPr lang="sv-SE" sz="1100" b="1" dirty="0"/>
              <a:t>Vad känner du?</a:t>
            </a:r>
          </a:p>
          <a:p>
            <a:pPr>
              <a:buFont typeface="Arial" panose="020B0604020202020204" pitchFamily="34" charset="0"/>
              <a:buChar char="•"/>
            </a:pPr>
            <a:r>
              <a:rPr lang="sv-SE" sz="1100" dirty="0"/>
              <a:t>Känns det i kroppen på något särskilt sätt?</a:t>
            </a:r>
          </a:p>
          <a:p>
            <a:pPr>
              <a:buFont typeface="Arial" panose="020B0604020202020204" pitchFamily="34" charset="0"/>
              <a:buChar char="•"/>
            </a:pPr>
            <a:r>
              <a:rPr lang="sv-SE" sz="1100" dirty="0"/>
              <a:t>Om du skulle sätta ett ord på känslan – vilket blir det?</a:t>
            </a:r>
          </a:p>
          <a:p>
            <a:pPr>
              <a:buFont typeface="Arial" panose="020B0604020202020204" pitchFamily="34" charset="0"/>
              <a:buChar char="•"/>
            </a:pPr>
            <a:r>
              <a:rPr lang="sv-SE" sz="1100" dirty="0"/>
              <a:t>Har du känt så här förut?</a:t>
            </a:r>
          </a:p>
          <a:p>
            <a:pPr>
              <a:buNone/>
            </a:pPr>
            <a:r>
              <a:rPr lang="sv-SE" sz="1100" b="1" dirty="0"/>
              <a:t>Vad skulle du önska?</a:t>
            </a:r>
          </a:p>
          <a:p>
            <a:pPr>
              <a:buFont typeface="Arial" panose="020B0604020202020204" pitchFamily="34" charset="0"/>
              <a:buChar char="•"/>
            </a:pPr>
            <a:r>
              <a:rPr lang="sv-SE" sz="1100" dirty="0"/>
              <a:t>Finns det något som hade kunnat hjälpa?</a:t>
            </a:r>
          </a:p>
          <a:p>
            <a:pPr>
              <a:buFont typeface="Arial" panose="020B0604020202020204" pitchFamily="34" charset="0"/>
              <a:buChar char="•"/>
            </a:pPr>
            <a:r>
              <a:rPr lang="sv-SE" sz="1100" dirty="0"/>
              <a:t>Vad hade du önskat att någon sa till dig?</a:t>
            </a:r>
          </a:p>
          <a:p>
            <a:pPr>
              <a:buFont typeface="Arial" panose="020B0604020202020204" pitchFamily="34" charset="0"/>
              <a:buChar char="•"/>
            </a:pPr>
            <a:r>
              <a:rPr lang="sv-SE" sz="1100" dirty="0"/>
              <a:t>Vill du göra något åt det – eller bara skriva av dig?</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2160535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1" dirty="0"/>
              <a:t>Ibland behöver känslorna inte lösas eller förstås – de behöver bara få ett uttryck.</a:t>
            </a:r>
            <a:br>
              <a:rPr lang="sv-SE" sz="1100" dirty="0"/>
            </a:br>
            <a:r>
              <a:rPr lang="sv-SE" sz="1100" dirty="0"/>
              <a:t>T ex musik, rita, skriva, dansa, läsa poesi.</a:t>
            </a:r>
          </a:p>
          <a:p>
            <a:pPr>
              <a:buNone/>
            </a:pPr>
            <a:r>
              <a:rPr lang="sv-SE" sz="1100" dirty="0"/>
              <a:t>Att uttrycka känslan kreativt hjälper dig att bearbeta den och gå vidare.</a:t>
            </a:r>
            <a:br>
              <a:rPr lang="sv-SE" sz="1100" dirty="0"/>
            </a:br>
            <a:r>
              <a:rPr lang="sv-SE" sz="1100" dirty="0"/>
              <a:t>Det handlar inte om att vara “bra” på något – utan att släppa ut det som finns inuti.</a:t>
            </a:r>
          </a:p>
          <a:p>
            <a:pPr>
              <a:lnSpc>
                <a:spcPct val="107000"/>
              </a:lnSpc>
              <a:spcAft>
                <a:spcPts val="846"/>
              </a:spcAft>
            </a:pPr>
            <a:endParaRPr lang="sv-SE" sz="1100" b="1" kern="100" dirty="0">
              <a:ea typeface="Calibri" panose="020F0502020204030204" pitchFamily="34" charset="0"/>
              <a:cs typeface="Arial" panose="020B0604020202020204" pitchFamily="34" charset="0"/>
            </a:endParaRPr>
          </a:p>
          <a:p>
            <a:pPr defTabSz="966612">
              <a:lnSpc>
                <a:spcPct val="107000"/>
              </a:lnSpc>
              <a:spcAft>
                <a:spcPts val="846"/>
              </a:spcAft>
              <a:defRPr/>
            </a:pPr>
            <a:r>
              <a:rPr lang="sv-SE" sz="1100" dirty="0"/>
              <a:t>Det här är egentligen både ”Få perspektiv” och bearbeta. </a:t>
            </a:r>
          </a:p>
          <a:p>
            <a:pPr defTabSz="966612">
              <a:lnSpc>
                <a:spcPct val="107000"/>
              </a:lnSpc>
              <a:spcAft>
                <a:spcPts val="846"/>
              </a:spcAft>
              <a:defRPr/>
            </a:pPr>
            <a:r>
              <a:rPr lang="sv-SE" sz="1100" dirty="0"/>
              <a:t>Man kan kategorisera på olika sätt.</a:t>
            </a:r>
          </a:p>
          <a:p>
            <a:pPr>
              <a:lnSpc>
                <a:spcPct val="107000"/>
              </a:lnSpc>
              <a:spcAft>
                <a:spcPts val="846"/>
              </a:spcAft>
            </a:pPr>
            <a:endParaRPr lang="sv-SE" sz="1100" b="1" kern="100" dirty="0">
              <a:ea typeface="Calibri" panose="020F050202020403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1765674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54F2-A503-0761-CC64-4A26432C4A5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C7EE837-8D29-396C-F79B-6FE70EDC2BAD}"/>
              </a:ext>
            </a:extLst>
          </p:cNvPr>
          <p:cNvSpPr>
            <a:spLocks noGrp="1" noRot="1" noChangeAspect="1"/>
          </p:cNvSpPr>
          <p:nvPr>
            <p:ph type="sldImg"/>
          </p:nvPr>
        </p:nvSpPr>
        <p:spPr>
          <a:xfrm>
            <a:off x="765175" y="668338"/>
            <a:ext cx="4306888" cy="2422525"/>
          </a:xfrm>
        </p:spPr>
      </p:sp>
      <p:sp>
        <p:nvSpPr>
          <p:cNvPr id="3" name="Platshållare för anteckningar 2">
            <a:extLst>
              <a:ext uri="{FF2B5EF4-FFF2-40B4-BE49-F238E27FC236}">
                <a16:creationId xmlns:a16="http://schemas.microsoft.com/office/drawing/2014/main" id="{ECC48723-3214-0939-E80A-9D3549AB18DC}"/>
              </a:ext>
            </a:extLst>
          </p:cNvPr>
          <p:cNvSpPr>
            <a:spLocks noGrp="1"/>
          </p:cNvSpPr>
          <p:nvPr>
            <p:ph type="body" idx="1"/>
          </p:nvPr>
        </p:nvSpPr>
        <p:spPr>
          <a:xfrm>
            <a:off x="731520" y="3166352"/>
            <a:ext cx="5852160" cy="5627938"/>
          </a:xfrm>
        </p:spPr>
        <p:txBody>
          <a:bodyPr/>
          <a:lstStyle/>
          <a:p>
            <a:pPr defTabSz="966612">
              <a:defRPr/>
            </a:pPr>
            <a:r>
              <a:rPr lang="sv-SE" sz="1100" i="1" dirty="0"/>
              <a:t>Förslag på hur man kan introducera bilden, se extra talarmanus nedan.</a:t>
            </a:r>
          </a:p>
          <a:p>
            <a:pPr>
              <a:buNone/>
            </a:pPr>
            <a:endParaRPr lang="sv-SE" sz="1100" dirty="0"/>
          </a:p>
          <a:p>
            <a:pPr>
              <a:buNone/>
            </a:pPr>
            <a:r>
              <a:rPr lang="sv-SE" sz="1100" dirty="0"/>
              <a:t>Ett annat sätt att få perspektiv på sina tankar och känslor är </a:t>
            </a:r>
            <a:r>
              <a:rPr lang="sv-SE" sz="1100" dirty="0" err="1"/>
              <a:t>mindfulness</a:t>
            </a:r>
            <a:r>
              <a:rPr lang="sv-SE" sz="1100" dirty="0"/>
              <a:t>/medveten närvaro</a:t>
            </a:r>
          </a:p>
          <a:p>
            <a:pPr>
              <a:buNone/>
            </a:pPr>
            <a:endParaRPr lang="sv-SE" sz="1100" dirty="0"/>
          </a:p>
          <a:p>
            <a:pPr>
              <a:buNone/>
            </a:pPr>
            <a:r>
              <a:rPr lang="sv-SE" sz="1100" dirty="0"/>
              <a:t>I stället för att älta det förflutna eller oroa dig över framtiden, så fokuserar du på vad som händer här och nu</a:t>
            </a:r>
          </a:p>
          <a:p>
            <a:pPr>
              <a:buNone/>
            </a:pPr>
            <a:r>
              <a:rPr lang="sv-SE" sz="1100" dirty="0"/>
              <a:t>T ex hur det känns i kroppen, vad som händer runtomkring dig eller alla tankar och känslor som </a:t>
            </a:r>
            <a:r>
              <a:rPr lang="sv-SE" sz="1100" dirty="0" err="1"/>
              <a:t>swishar</a:t>
            </a:r>
            <a:r>
              <a:rPr lang="sv-SE" sz="1100" dirty="0"/>
              <a:t> förbi inuti.</a:t>
            </a:r>
          </a:p>
          <a:p>
            <a:pPr>
              <a:buNone/>
            </a:pPr>
            <a:endParaRPr lang="sv-SE" sz="1100" dirty="0"/>
          </a:p>
          <a:p>
            <a:pPr>
              <a:buNone/>
            </a:pPr>
            <a:r>
              <a:rPr lang="sv-SE" sz="1100" dirty="0"/>
              <a:t>Det gör att du kan stanna upp och sen välja hur du vill agera</a:t>
            </a:r>
          </a:p>
          <a:p>
            <a:pPr>
              <a:buNone/>
            </a:pPr>
            <a:r>
              <a:rPr lang="sv-SE" sz="1100" dirty="0"/>
              <a:t>Undviker impulsivitet, t ex känsloutbrott eller agera på autopilot</a:t>
            </a:r>
          </a:p>
          <a:p>
            <a:pPr>
              <a:buNone/>
            </a:pPr>
            <a:endParaRPr lang="sv-SE" sz="1100" dirty="0"/>
          </a:p>
          <a:p>
            <a:pPr>
              <a:buNone/>
            </a:pPr>
            <a:r>
              <a:rPr lang="sv-SE" sz="1100" dirty="0"/>
              <a:t>Medveten närvaro är en mental färdighet som går att träna upp, jämför med konditionsträning.</a:t>
            </a:r>
          </a:p>
          <a:p>
            <a:pPr>
              <a:buNone/>
            </a:pPr>
            <a:r>
              <a:rPr lang="sv-SE" sz="1100" dirty="0"/>
              <a:t>Det kräver mycket övning, gärna varje dag.</a:t>
            </a:r>
          </a:p>
          <a:p>
            <a:pPr>
              <a:buNone/>
            </a:pPr>
            <a:endParaRPr lang="sv-SE" sz="1100" dirty="0"/>
          </a:p>
          <a:p>
            <a:pPr>
              <a:buNone/>
            </a:pPr>
            <a:r>
              <a:rPr lang="sv-SE" sz="1100" b="1" dirty="0"/>
              <a:t>Övergång till nästa bild:</a:t>
            </a:r>
          </a:p>
          <a:p>
            <a:pPr>
              <a:buNone/>
            </a:pPr>
            <a:r>
              <a:rPr lang="sv-SE" sz="1100" dirty="0"/>
              <a:t>Nu ska vi testa två olika </a:t>
            </a:r>
            <a:r>
              <a:rPr lang="sv-SE" sz="1100" dirty="0" err="1"/>
              <a:t>mindfulnessövningar</a:t>
            </a:r>
            <a:r>
              <a:rPr lang="sv-SE" sz="1100" dirty="0"/>
              <a:t>. Eftersom vi kommer använda andningen är det också en strategi där vi använder kroppen.</a:t>
            </a:r>
          </a:p>
          <a:p>
            <a:pPr>
              <a:buNone/>
            </a:pPr>
            <a:endParaRPr lang="sv-SE" sz="1100" dirty="0"/>
          </a:p>
          <a:p>
            <a:pPr defTabSz="966612">
              <a:defRPr/>
            </a:pPr>
            <a:r>
              <a:rPr lang="sv-SE" sz="1100" b="1" dirty="0"/>
              <a:t>Extra talarmanus som stöd för hur man kan introducera bilden:</a:t>
            </a:r>
          </a:p>
          <a:p>
            <a:pPr>
              <a:buNone/>
            </a:pPr>
            <a:r>
              <a:rPr lang="sv-SE" sz="1100" dirty="0"/>
              <a:t>Medveten närvaro, eller </a:t>
            </a:r>
            <a:r>
              <a:rPr lang="sv-SE" sz="1100" dirty="0" err="1"/>
              <a:t>mindfulness</a:t>
            </a:r>
            <a:r>
              <a:rPr lang="sv-SE" sz="1100" dirty="0"/>
              <a:t> som det kallas på engelska, handlar om att observera tankar, känslor, förnimmelser i kroppen och även det som sker utanför oss. Utan att döma eller värdera. Bara observera. </a:t>
            </a:r>
          </a:p>
          <a:p>
            <a:pPr>
              <a:buNone/>
            </a:pPr>
            <a:endParaRPr lang="sv-SE" sz="1100" dirty="0"/>
          </a:p>
          <a:p>
            <a:pPr>
              <a:buNone/>
            </a:pPr>
            <a:r>
              <a:rPr lang="sv-SE" sz="1100" dirty="0"/>
              <a:t>Har du någon gång märkt att dina tankar snurrar iväg?</a:t>
            </a:r>
            <a:br>
              <a:rPr lang="sv-SE" sz="1100" dirty="0"/>
            </a:br>
            <a:r>
              <a:rPr lang="sv-SE" sz="1100" dirty="0"/>
              <a:t>Du kanske sitter i klassrummet eller hemma vid middagen – men i huvudet pågår en helt annan film. Du tänker på något pinsamt som hände i går… eller oroar dig för något som ska hända i morgon. Det här är helt normalt. Hjärnan </a:t>
            </a:r>
            <a:r>
              <a:rPr lang="sv-SE" sz="1100" i="1" dirty="0"/>
              <a:t>älskar</a:t>
            </a:r>
            <a:r>
              <a:rPr lang="sv-SE" sz="1100" dirty="0"/>
              <a:t> att dra iväg.</a:t>
            </a:r>
            <a:br>
              <a:rPr lang="sv-SE" sz="1100" dirty="0"/>
            </a:br>
            <a:r>
              <a:rPr lang="sv-SE" sz="1100" dirty="0"/>
              <a:t>Men ibland gör det att vi fastnar i ältande, oro eller självkritik – utan att ens märka det. </a:t>
            </a:r>
          </a:p>
          <a:p>
            <a:pPr>
              <a:buNone/>
            </a:pPr>
            <a:r>
              <a:rPr lang="sv-SE" sz="1100" dirty="0"/>
              <a:t>Och det tar oss från nuet.</a:t>
            </a:r>
          </a:p>
          <a:p>
            <a:pPr>
              <a:buNone/>
            </a:pPr>
            <a:endParaRPr lang="sv-SE" sz="1100" dirty="0"/>
          </a:p>
          <a:p>
            <a:pPr>
              <a:buNone/>
            </a:pPr>
            <a:r>
              <a:rPr lang="sv-SE" sz="1100" dirty="0"/>
              <a:t>Här kommer medveten närvaro in.</a:t>
            </a:r>
          </a:p>
          <a:p>
            <a:pPr>
              <a:buNone/>
            </a:pPr>
            <a:br>
              <a:rPr lang="sv-SE" sz="1100" dirty="0"/>
            </a:br>
            <a:r>
              <a:rPr lang="sv-SE" sz="1100" dirty="0"/>
              <a:t>Det betyder alltså:</a:t>
            </a:r>
            <a:br>
              <a:rPr lang="sv-SE" sz="1100" dirty="0"/>
            </a:br>
            <a:r>
              <a:rPr lang="sv-SE" sz="1100" dirty="0"/>
              <a:t>Att </a:t>
            </a:r>
            <a:r>
              <a:rPr lang="sv-SE" sz="1100" i="1" dirty="0"/>
              <a:t>vara närvarande i stunden</a:t>
            </a:r>
            <a:r>
              <a:rPr lang="sv-SE" sz="1100" dirty="0"/>
              <a:t>,</a:t>
            </a:r>
            <a:br>
              <a:rPr lang="sv-SE" sz="1100" dirty="0"/>
            </a:br>
            <a:r>
              <a:rPr lang="sv-SE" sz="1100" dirty="0"/>
              <a:t>och att lägga märke till det du tänker och känner – utan att döma.</a:t>
            </a:r>
          </a:p>
          <a:p>
            <a:pPr>
              <a:buNone/>
            </a:pPr>
            <a:endParaRPr lang="sv-SE" sz="1100" dirty="0"/>
          </a:p>
          <a:p>
            <a:pPr>
              <a:buNone/>
            </a:pPr>
            <a:r>
              <a:rPr lang="sv-SE" sz="1100" dirty="0"/>
              <a:t>När du får tankar kan du titta på dem och sen vända tillbaka till nuet. </a:t>
            </a:r>
          </a:p>
          <a:p>
            <a:pPr>
              <a:buNone/>
            </a:pPr>
            <a:r>
              <a:rPr lang="sv-SE" sz="1100" dirty="0"/>
              <a:t>Du behöver inte följa dina tankar. </a:t>
            </a:r>
          </a:p>
          <a:p>
            <a:pPr defTabSz="966612">
              <a:defRPr/>
            </a:pPr>
            <a:r>
              <a:rPr lang="sv-SE" sz="1100" dirty="0"/>
              <a:t>Du kan notera: "Aha, nu kom en orostanke" – och sen låta den glida förbi. Precis som moln på himlen åker vidare. </a:t>
            </a:r>
          </a:p>
          <a:p>
            <a:pPr>
              <a:buNone/>
            </a:pPr>
            <a:endParaRPr lang="sv-SE" sz="1100" dirty="0"/>
          </a:p>
          <a:p>
            <a:pPr>
              <a:buNone/>
            </a:pPr>
            <a:r>
              <a:rPr lang="sv-SE" sz="1100" dirty="0"/>
              <a:t>Medveten närvaro hjälper dig att: </a:t>
            </a:r>
          </a:p>
          <a:p>
            <a:pPr>
              <a:buNone/>
            </a:pPr>
            <a:r>
              <a:rPr lang="sv-SE" sz="1100" dirty="0"/>
              <a:t>– Stanna upp</a:t>
            </a:r>
            <a:br>
              <a:rPr lang="sv-SE" sz="1100" dirty="0"/>
            </a:br>
            <a:r>
              <a:rPr lang="sv-SE" sz="1100" dirty="0"/>
              <a:t>– Bryta ältande eller autopilot</a:t>
            </a:r>
            <a:br>
              <a:rPr lang="sv-SE" sz="1100" dirty="0"/>
            </a:br>
            <a:r>
              <a:rPr lang="sv-SE" sz="1100" dirty="0"/>
              <a:t>– Välja vad du vill lägga din uppmärksamhet på</a:t>
            </a:r>
          </a:p>
          <a:p>
            <a:pPr>
              <a:buNone/>
            </a:pPr>
            <a:endParaRPr lang="sv-SE" sz="1100" dirty="0"/>
          </a:p>
          <a:p>
            <a:pPr>
              <a:buNone/>
            </a:pPr>
            <a:endParaRPr lang="sv-SE" sz="1100" dirty="0"/>
          </a:p>
          <a:p>
            <a:pPr>
              <a:buNone/>
            </a:pPr>
            <a:r>
              <a:rPr lang="sv-SE" sz="1100" dirty="0"/>
              <a:t>Det här är inte flum – det är väl </a:t>
            </a:r>
            <a:r>
              <a:rPr lang="sv-SE" sz="1100" dirty="0" err="1"/>
              <a:t>beforskat</a:t>
            </a:r>
            <a:r>
              <a:rPr lang="sv-SE" sz="1100" dirty="0"/>
              <a:t>.</a:t>
            </a:r>
          </a:p>
          <a:p>
            <a:pPr>
              <a:buNone/>
            </a:pPr>
            <a:br>
              <a:rPr lang="sv-SE" sz="1100" dirty="0"/>
            </a:br>
            <a:r>
              <a:rPr lang="sv-SE" sz="1100" dirty="0"/>
              <a:t>Medveten närvaro  har starkt stöd i forskningen och hjälper vid: </a:t>
            </a:r>
          </a:p>
          <a:p>
            <a:pPr>
              <a:buNone/>
            </a:pPr>
            <a:r>
              <a:rPr lang="sv-SE" sz="1100" dirty="0"/>
              <a:t>– Stress</a:t>
            </a:r>
            <a:br>
              <a:rPr lang="sv-SE" sz="1100" dirty="0"/>
            </a:br>
            <a:r>
              <a:rPr lang="sv-SE" sz="1100" dirty="0"/>
              <a:t>– Ångest</a:t>
            </a:r>
            <a:br>
              <a:rPr lang="sv-SE" sz="1100" dirty="0"/>
            </a:br>
            <a:r>
              <a:rPr lang="sv-SE" sz="1100" dirty="0"/>
              <a:t>– Återfall i depression</a:t>
            </a:r>
          </a:p>
          <a:p>
            <a:pPr>
              <a:buNone/>
            </a:pPr>
            <a:endParaRPr lang="sv-SE" sz="1100" dirty="0"/>
          </a:p>
          <a:p>
            <a:pPr>
              <a:buNone/>
            </a:pPr>
            <a:r>
              <a:rPr lang="sv-SE" sz="1100" dirty="0"/>
              <a:t>Och mycket annat. Du blir faktiskt smartare också om du tränar medveten närvaro – det har många studier visat. </a:t>
            </a:r>
          </a:p>
          <a:p>
            <a:pPr>
              <a:buNone/>
            </a:pPr>
            <a:endParaRPr lang="sv-SE" sz="1100" dirty="0"/>
          </a:p>
          <a:p>
            <a:pPr>
              <a:buNone/>
            </a:pPr>
            <a:r>
              <a:rPr lang="sv-SE" sz="1100" dirty="0"/>
              <a:t>Och det kräver inte att du sitter i lotusposition i en timme.</a:t>
            </a:r>
          </a:p>
          <a:p>
            <a:pPr>
              <a:buNone/>
            </a:pPr>
            <a:br>
              <a:rPr lang="sv-SE" sz="1100" dirty="0"/>
            </a:br>
            <a:r>
              <a:rPr lang="sv-SE" sz="1100" dirty="0"/>
              <a:t>Du kan träna medveten närvaro  när du: </a:t>
            </a:r>
          </a:p>
          <a:p>
            <a:pPr>
              <a:buNone/>
            </a:pPr>
            <a:r>
              <a:rPr lang="sv-SE" sz="1100" dirty="0"/>
              <a:t>– Tar ett djupt andetag</a:t>
            </a:r>
            <a:br>
              <a:rPr lang="sv-SE" sz="1100" dirty="0"/>
            </a:br>
            <a:r>
              <a:rPr lang="sv-SE" sz="1100" dirty="0"/>
              <a:t>– Lyssnar på ljud omkring dig</a:t>
            </a:r>
            <a:br>
              <a:rPr lang="sv-SE" sz="1100" dirty="0"/>
            </a:br>
            <a:r>
              <a:rPr lang="sv-SE" sz="1100" dirty="0"/>
              <a:t>– Märker hur dina fötter känns mot golvet</a:t>
            </a:r>
            <a:br>
              <a:rPr lang="sv-SE" sz="1100" dirty="0"/>
            </a:br>
            <a:r>
              <a:rPr lang="sv-SE" sz="1100" dirty="0"/>
              <a:t>– Bara observerar dina tankar i några sekunder, utan att värdera</a:t>
            </a:r>
          </a:p>
          <a:p>
            <a:pPr>
              <a:buNone/>
            </a:pPr>
            <a:endParaRPr lang="sv-SE" sz="1100" dirty="0"/>
          </a:p>
          <a:p>
            <a:r>
              <a:rPr lang="sv-SE" sz="1100" dirty="0"/>
              <a:t>Det är som att ge hjärnan en liten paus – och samtidigt träna din mentala muskel.</a:t>
            </a:r>
          </a:p>
        </p:txBody>
      </p:sp>
      <p:sp>
        <p:nvSpPr>
          <p:cNvPr id="4" name="Platshållare för bildnummer 3">
            <a:extLst>
              <a:ext uri="{FF2B5EF4-FFF2-40B4-BE49-F238E27FC236}">
                <a16:creationId xmlns:a16="http://schemas.microsoft.com/office/drawing/2014/main" id="{53E78D3B-7017-5F40-729F-83B42F8B0451}"/>
              </a:ext>
            </a:extLst>
          </p:cNvPr>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2213511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2000" y="566738"/>
            <a:ext cx="3835400" cy="2157412"/>
          </a:xfrm>
        </p:spPr>
      </p:sp>
      <p:sp>
        <p:nvSpPr>
          <p:cNvPr id="3" name="Platshållare för anteckningar 2"/>
          <p:cNvSpPr>
            <a:spLocks noGrp="1"/>
          </p:cNvSpPr>
          <p:nvPr>
            <p:ph type="body" idx="1"/>
          </p:nvPr>
        </p:nvSpPr>
        <p:spPr>
          <a:xfrm>
            <a:off x="731520" y="3033571"/>
            <a:ext cx="5852160" cy="6179496"/>
          </a:xfrm>
        </p:spPr>
        <p:txBody>
          <a:bodyPr/>
          <a:lstStyle/>
          <a:p>
            <a:pPr>
              <a:buNone/>
            </a:pPr>
            <a:r>
              <a:rPr lang="sv-SE" sz="1100" dirty="0"/>
              <a:t>Nu ska vi testa en övning. Vi kan kalla den för 5–4–3–2–1 och handlar om att vara närvarande i stunden.</a:t>
            </a:r>
          </a:p>
          <a:p>
            <a:pPr>
              <a:buNone/>
            </a:pPr>
            <a:r>
              <a:rPr lang="sv-SE" sz="1100" dirty="0"/>
              <a:t>Sitt bekvämt och känn fötterna mot golvet. Du kan blunda, eller fästa blicken på en punkt.</a:t>
            </a:r>
            <a:br>
              <a:rPr lang="sv-SE" sz="1100" dirty="0"/>
            </a:br>
            <a:r>
              <a:rPr lang="sv-SE" sz="1100" dirty="0"/>
              <a:t>Vi ska nu gå igenom våra sinnen, ett i taget. Bara följ med.</a:t>
            </a:r>
          </a:p>
          <a:p>
            <a:pPr>
              <a:buNone/>
            </a:pPr>
            <a:endParaRPr lang="sv-SE" sz="1100" dirty="0"/>
          </a:p>
          <a:p>
            <a:pPr>
              <a:buNone/>
            </a:pPr>
            <a:r>
              <a:rPr lang="sv-SE" sz="1100" b="1" dirty="0"/>
              <a:t>5 saker du kan se</a:t>
            </a:r>
            <a:br>
              <a:rPr lang="sv-SE" sz="1100" dirty="0"/>
            </a:br>
            <a:r>
              <a:rPr lang="sv-SE" sz="1100" dirty="0"/>
              <a:t>Titta dig omkring – vad ser du?</a:t>
            </a:r>
            <a:br>
              <a:rPr lang="sv-SE" sz="1100" dirty="0"/>
            </a:br>
            <a:r>
              <a:rPr lang="sv-SE" sz="1100" dirty="0"/>
              <a:t>Det kan vara färger, former, något nära eller långt bort. Säg dem tyst för dig själv. 5 saker.</a:t>
            </a:r>
          </a:p>
          <a:p>
            <a:pPr>
              <a:buNone/>
            </a:pPr>
            <a:endParaRPr lang="sv-SE" sz="1100" dirty="0"/>
          </a:p>
          <a:p>
            <a:pPr>
              <a:buNone/>
            </a:pPr>
            <a:r>
              <a:rPr lang="sv-SE" sz="1100" b="1" dirty="0"/>
              <a:t>4 saker du kan känna</a:t>
            </a:r>
            <a:br>
              <a:rPr lang="sv-SE" sz="1100" dirty="0"/>
            </a:br>
            <a:r>
              <a:rPr lang="sv-SE" sz="1100" dirty="0"/>
              <a:t>Fokusera på din kropp. Vad känner du just nu?</a:t>
            </a:r>
            <a:br>
              <a:rPr lang="sv-SE" sz="1100" dirty="0"/>
            </a:br>
            <a:r>
              <a:rPr lang="sv-SE" sz="1100" dirty="0"/>
              <a:t>Kanske stolen mot ryggen, kläderna mot huden, luften mot kinden. Säg dem tyst för dig själv. 4 saker.</a:t>
            </a:r>
          </a:p>
          <a:p>
            <a:pPr>
              <a:buNone/>
            </a:pPr>
            <a:endParaRPr lang="sv-SE" sz="1100" dirty="0"/>
          </a:p>
          <a:p>
            <a:pPr>
              <a:buNone/>
            </a:pPr>
            <a:r>
              <a:rPr lang="sv-SE" sz="1100" b="1" dirty="0"/>
              <a:t>3 saker du kan höra</a:t>
            </a:r>
            <a:br>
              <a:rPr lang="sv-SE" sz="1100" dirty="0"/>
            </a:br>
            <a:r>
              <a:rPr lang="sv-SE" sz="1100" dirty="0"/>
              <a:t>Lyssna. Vad hör du?</a:t>
            </a:r>
            <a:br>
              <a:rPr lang="sv-SE" sz="1100" dirty="0"/>
            </a:br>
            <a:r>
              <a:rPr lang="sv-SE" sz="1100" dirty="0"/>
              <a:t>Kanske ventilation, någon som rör sig, din egen andning. 3 saker.</a:t>
            </a:r>
          </a:p>
          <a:p>
            <a:pPr>
              <a:buNone/>
            </a:pPr>
            <a:endParaRPr lang="sv-SE" sz="1100" dirty="0"/>
          </a:p>
          <a:p>
            <a:pPr>
              <a:buNone/>
            </a:pPr>
            <a:r>
              <a:rPr lang="sv-SE" sz="1100" b="1" dirty="0"/>
              <a:t>2 saker du kan lukta</a:t>
            </a:r>
            <a:br>
              <a:rPr lang="sv-SE" sz="1100" dirty="0"/>
            </a:br>
            <a:r>
              <a:rPr lang="sv-SE" sz="1100" dirty="0"/>
              <a:t>Lägg märke till dofter – starka eller svaga. Om du inte känner något, notera det också.</a:t>
            </a:r>
          </a:p>
          <a:p>
            <a:pPr>
              <a:buNone/>
            </a:pPr>
            <a:endParaRPr lang="sv-SE" sz="1100" dirty="0"/>
          </a:p>
          <a:p>
            <a:pPr>
              <a:buNone/>
            </a:pPr>
            <a:r>
              <a:rPr lang="sv-SE" sz="1100" b="1" dirty="0"/>
              <a:t>1 sak du kan smaka</a:t>
            </a:r>
            <a:br>
              <a:rPr lang="sv-SE" sz="1100" dirty="0"/>
            </a:br>
            <a:r>
              <a:rPr lang="sv-SE" sz="1100" dirty="0"/>
              <a:t>Finns någon smak i munnen? En känsla? En rest av tandkräm, eller inget alls?</a:t>
            </a:r>
          </a:p>
          <a:p>
            <a:pPr>
              <a:buNone/>
            </a:pPr>
            <a:endParaRPr lang="sv-SE" sz="1100" dirty="0"/>
          </a:p>
          <a:p>
            <a:r>
              <a:rPr lang="sv-SE" sz="1100" dirty="0"/>
              <a:t>Ta nu ett långsamt andetag in … och ut.</a:t>
            </a:r>
            <a:br>
              <a:rPr lang="sv-SE" sz="1100" dirty="0"/>
            </a:br>
            <a:r>
              <a:rPr lang="sv-SE" sz="1100" dirty="0"/>
              <a:t>Känn att du är här, just nu. </a:t>
            </a:r>
          </a:p>
          <a:p>
            <a:endParaRPr lang="sv-SE" sz="1100" dirty="0"/>
          </a:p>
          <a:p>
            <a:r>
              <a:rPr lang="sv-SE" sz="1100" dirty="0"/>
              <a:t>Du har precis använt alla dina sinnen för att fokusera och landa en stund. </a:t>
            </a:r>
          </a:p>
          <a:p>
            <a:r>
              <a:rPr lang="sv-SE" sz="1100" dirty="0"/>
              <a:t>Det gör inget om du haft svårt att koncentrera dig.</a:t>
            </a:r>
          </a:p>
          <a:p>
            <a:r>
              <a:rPr lang="sv-SE" sz="1100" dirty="0"/>
              <a:t>Upprepa övningen ibland om du vill. </a:t>
            </a:r>
          </a:p>
          <a:p>
            <a:endParaRPr lang="sv-SE" sz="1100" dirty="0"/>
          </a:p>
          <a:p>
            <a:r>
              <a:rPr lang="sv-SE" sz="1100" dirty="0"/>
              <a:t>Att träna dina mentala muskler tar tid – men de blir starkare ju mer du tränar.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308262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3588" y="566738"/>
            <a:ext cx="3987800" cy="2243137"/>
          </a:xfrm>
        </p:spPr>
      </p:sp>
      <p:sp>
        <p:nvSpPr>
          <p:cNvPr id="3" name="Platshållare för anteckningar 2"/>
          <p:cNvSpPr>
            <a:spLocks noGrp="1"/>
          </p:cNvSpPr>
          <p:nvPr>
            <p:ph type="body" idx="1"/>
          </p:nvPr>
        </p:nvSpPr>
        <p:spPr>
          <a:xfrm>
            <a:off x="731520" y="2962072"/>
            <a:ext cx="5852160" cy="5822004"/>
          </a:xfrm>
        </p:spPr>
        <p:txBody>
          <a:bodyPr/>
          <a:lstStyle/>
          <a:p>
            <a:pPr>
              <a:buNone/>
            </a:pPr>
            <a:r>
              <a:rPr lang="sv-SE" sz="1100" dirty="0"/>
              <a:t>Ibland försöker vi </a:t>
            </a:r>
            <a:r>
              <a:rPr lang="sv-SE" sz="1100" i="1" dirty="0"/>
              <a:t>tänka</a:t>
            </a:r>
            <a:r>
              <a:rPr lang="sv-SE" sz="1100" dirty="0"/>
              <a:t> oss ur en stark känsla.</a:t>
            </a:r>
            <a:br>
              <a:rPr lang="sv-SE" sz="1100" dirty="0"/>
            </a:br>
            <a:r>
              <a:rPr lang="sv-SE" sz="1100" dirty="0"/>
              <a:t>Vi kanske säger till oss själva: “Det är ingen fara”, “Skärp dig” eller “Tänk positivt”.</a:t>
            </a:r>
          </a:p>
          <a:p>
            <a:pPr>
              <a:buNone/>
            </a:pPr>
            <a:r>
              <a:rPr lang="sv-SE" sz="1100" dirty="0"/>
              <a:t>Men har ni märkt att det oftast inte funkar? Ibland behöver vi börja någon annanstans.</a:t>
            </a:r>
          </a:p>
          <a:p>
            <a:pPr>
              <a:buNone/>
            </a:pPr>
            <a:r>
              <a:rPr lang="sv-SE" sz="1100" dirty="0"/>
              <a:t>Nämligen i kroppen.</a:t>
            </a:r>
          </a:p>
          <a:p>
            <a:pPr>
              <a:buNone/>
            </a:pPr>
            <a:r>
              <a:rPr lang="sv-SE" sz="1100" dirty="0"/>
              <a:t>Du kan tänka på det som att hjärnan och kroppen har ett samarbete och vi kan använda kroppen för att lugna våra känslor och kan hjälpa oss att släppa tankar.</a:t>
            </a:r>
          </a:p>
          <a:p>
            <a:pPr>
              <a:buNone/>
            </a:pPr>
            <a:r>
              <a:rPr lang="sv-SE" sz="1100" dirty="0"/>
              <a:t>Och det bästa är – vi har redan verktygen med oss, varje dag:</a:t>
            </a:r>
          </a:p>
          <a:p>
            <a:pPr>
              <a:buFont typeface="Arial" panose="020B0604020202020204" pitchFamily="34" charset="0"/>
              <a:buChar char="•"/>
            </a:pPr>
            <a:r>
              <a:rPr lang="sv-SE" sz="1100" dirty="0"/>
              <a:t>Andningen – bara några djupa, långsamma andetag</a:t>
            </a:r>
          </a:p>
          <a:p>
            <a:pPr>
              <a:buFont typeface="Arial" panose="020B0604020202020204" pitchFamily="34" charset="0"/>
              <a:buChar char="•"/>
            </a:pPr>
            <a:r>
              <a:rPr lang="sv-SE" sz="1100" dirty="0"/>
              <a:t>Rörelse – som att gå en stund, dansa eller sträcka på sig</a:t>
            </a:r>
          </a:p>
          <a:p>
            <a:pPr>
              <a:buFont typeface="Arial" panose="020B0604020202020204" pitchFamily="34" charset="0"/>
              <a:buChar char="•"/>
            </a:pPr>
            <a:r>
              <a:rPr lang="sv-SE" sz="1100" dirty="0"/>
              <a:t>Beröring – som att lägga handen på hjärtat eller krama sig själv</a:t>
            </a:r>
          </a:p>
          <a:p>
            <a:endParaRPr lang="sv-SE" sz="1100" dirty="0"/>
          </a:p>
          <a:p>
            <a:r>
              <a:rPr lang="sv-SE" sz="1100" dirty="0"/>
              <a:t>Små saker – som faktiskt kan göra stor skillnad. Så istället för att kämpa med tankar och känslor – kan vi ibland låta kroppen vara vår genväg till lugn.</a:t>
            </a:r>
            <a:br>
              <a:rPr lang="sv-SE" sz="1100" dirty="0"/>
            </a:br>
            <a:endParaRPr lang="sv-SE" sz="1100" dirty="0"/>
          </a:p>
          <a:p>
            <a:pPr>
              <a:buNone/>
            </a:pPr>
            <a:r>
              <a:rPr lang="sv-SE" sz="1100" dirty="0"/>
              <a:t>Att arbeta med andningen kan vara användbart i olika situationer. </a:t>
            </a:r>
          </a:p>
          <a:p>
            <a:pPr>
              <a:buNone/>
            </a:pPr>
            <a:r>
              <a:rPr lang="sv-SE" sz="1100" dirty="0"/>
              <a:t>Syftet med denna andnings- och närvaroövning är att uppleva direkt hur man kan lugna kropp och sinne. Led exempelvis övningen så här:</a:t>
            </a:r>
          </a:p>
          <a:p>
            <a:pPr marL="190278" lvl="1" indent="-302066">
              <a:buFont typeface="Arial" panose="020B0604020202020204" pitchFamily="34" charset="0"/>
              <a:buChar char="•"/>
            </a:pPr>
            <a:r>
              <a:rPr lang="sv-SE" sz="1100" dirty="0"/>
              <a:t>Andas in medan du räknar lugnt till 4 (sekunder)</a:t>
            </a:r>
          </a:p>
          <a:p>
            <a:pPr marL="190278" lvl="1" indent="-302066">
              <a:buFont typeface="Arial" panose="020B0604020202020204" pitchFamily="34" charset="0"/>
              <a:buChar char="•"/>
            </a:pPr>
            <a:r>
              <a:rPr lang="sv-SE" sz="1100" dirty="0"/>
              <a:t>Andas ut medan du räknar lugnt till 6 (sekunder)</a:t>
            </a:r>
          </a:p>
          <a:p>
            <a:pPr marL="190278" lvl="1" indent="-302066">
              <a:buFont typeface="Arial" panose="020B0604020202020204" pitchFamily="34" charset="0"/>
              <a:buChar char="•"/>
            </a:pPr>
            <a:r>
              <a:rPr lang="sv-SE" sz="1100" dirty="0"/>
              <a:t>Fortsätt med andas in på 4, andas ut på 6 (upprepa i 1–2 minuter).</a:t>
            </a:r>
          </a:p>
          <a:p>
            <a:pPr marL="190278" lvl="1" indent="-302066">
              <a:buFont typeface="Arial" panose="020B0604020202020204" pitchFamily="34" charset="0"/>
              <a:buChar char="•"/>
            </a:pPr>
            <a:r>
              <a:rPr lang="sv-SE" sz="1100" dirty="0"/>
              <a:t>Efter en liten stund kan man lägga till saker de ska uppmärksamma:</a:t>
            </a:r>
            <a:br>
              <a:rPr lang="sv-SE" sz="1100" dirty="0"/>
            </a:br>
            <a:r>
              <a:rPr lang="sv-SE" sz="1100" dirty="0"/>
              <a:t>fortsätt andas och ”lägg märke till tre ljud i rummet”, eller ”känn fötterna mot golvet”</a:t>
            </a:r>
          </a:p>
          <a:p>
            <a:pPr>
              <a:buFont typeface="Arial" panose="020B0604020202020204" pitchFamily="34" charset="0"/>
              <a:buNone/>
            </a:pPr>
            <a:endParaRPr lang="sv-SE" sz="1100" dirty="0"/>
          </a:p>
          <a:p>
            <a:pPr>
              <a:buFont typeface="Arial" panose="020B0604020202020204" pitchFamily="34" charset="0"/>
              <a:buNone/>
            </a:pPr>
            <a:r>
              <a:rPr lang="sv-SE" sz="1100" dirty="0"/>
              <a:t>Efter övningen kan man be eleverna beskriva känslan före/efter med ett ord eller </a:t>
            </a:r>
            <a:r>
              <a:rPr lang="sv-SE" sz="1100" dirty="0" err="1"/>
              <a:t>emoji</a:t>
            </a:r>
            <a:r>
              <a:rPr lang="sv-SE" sz="1100" dirty="0"/>
              <a:t>.</a:t>
            </a:r>
          </a:p>
          <a:p>
            <a:pPr>
              <a:buFont typeface="Arial" panose="020B0604020202020204" pitchFamily="34" charset="0"/>
              <a:buNone/>
            </a:pPr>
            <a:r>
              <a:rPr lang="sv-SE" sz="1100" dirty="0"/>
              <a:t>Återkoppla till vad som händer i kroppen (jfr modulen om Återhämtning och aktivering av parasympatiska nervsystemet via diafragman och </a:t>
            </a:r>
            <a:r>
              <a:rPr lang="sv-SE" sz="1100" dirty="0" err="1"/>
              <a:t>vagusnerven</a:t>
            </a:r>
            <a:r>
              <a:rPr lang="sv-SE" sz="1100" dirty="0"/>
              <a:t>).</a:t>
            </a:r>
          </a:p>
          <a:p>
            <a:pPr>
              <a:buFont typeface="Arial" panose="020B0604020202020204" pitchFamily="34" charset="0"/>
              <a:buNone/>
            </a:pPr>
            <a:endParaRPr lang="sv-SE" sz="1100" dirty="0"/>
          </a:p>
          <a:p>
            <a:pPr>
              <a:buFont typeface="Arial" panose="020B0604020202020204" pitchFamily="34" charset="0"/>
              <a:buNone/>
            </a:pPr>
            <a:r>
              <a:rPr lang="sv-SE" sz="1100" b="1" dirty="0"/>
              <a:t>Övergång till nästa bild:</a:t>
            </a:r>
          </a:p>
          <a:p>
            <a:pPr>
              <a:buFont typeface="Arial" panose="020B0604020202020204" pitchFamily="34" charset="0"/>
              <a:buNone/>
            </a:pPr>
            <a:r>
              <a:rPr lang="sv-SE" sz="1100" dirty="0"/>
              <a:t>Man kan använda kroppen på fler sätt för att stressa av.</a:t>
            </a:r>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3489313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3588" y="709613"/>
            <a:ext cx="3978275" cy="2238375"/>
          </a:xfrm>
        </p:spPr>
      </p:sp>
      <p:sp>
        <p:nvSpPr>
          <p:cNvPr id="3" name="Platshållare för anteckningar 2"/>
          <p:cNvSpPr>
            <a:spLocks noGrp="1"/>
          </p:cNvSpPr>
          <p:nvPr>
            <p:ph type="body" idx="1"/>
          </p:nvPr>
        </p:nvSpPr>
        <p:spPr>
          <a:xfrm>
            <a:off x="731520" y="3094855"/>
            <a:ext cx="5852160" cy="5597295"/>
          </a:xfrm>
        </p:spPr>
        <p:txBody>
          <a:bodyPr/>
          <a:lstStyle/>
          <a:p>
            <a:pPr defTabSz="966612">
              <a:defRPr/>
            </a:pPr>
            <a:r>
              <a:rPr lang="sv-SE" sz="1100" i="1" dirty="0"/>
              <a:t>Förslag på hur man kan introducera bilden, se extra talarmanus nedan.</a:t>
            </a:r>
          </a:p>
          <a:p>
            <a:pPr>
              <a:buNone/>
            </a:pPr>
            <a:r>
              <a:rPr lang="sv-SE" sz="1100" dirty="0"/>
              <a:t>Genom att aktivera kroppen kan man sänka stressnivån:</a:t>
            </a:r>
          </a:p>
          <a:p>
            <a:pPr marL="181240" indent="-181240">
              <a:buFont typeface="Arial" panose="020B0604020202020204" pitchFamily="34" charset="0"/>
              <a:buChar char="•"/>
            </a:pPr>
            <a:r>
              <a:rPr lang="sv-SE" sz="1100" dirty="0"/>
              <a:t>Olika kroppsrörelser (skaka av sig – jfr. hunden som skakar av sig, eller dansa)</a:t>
            </a:r>
          </a:p>
          <a:p>
            <a:pPr marL="181240" indent="-181240">
              <a:buFont typeface="Arial" panose="020B0604020202020204" pitchFamily="34" charset="0"/>
              <a:buChar char="•"/>
            </a:pPr>
            <a:r>
              <a:rPr lang="sv-SE" sz="1100" dirty="0"/>
              <a:t>Fysisk aktivitet (promenad, träning)</a:t>
            </a:r>
          </a:p>
          <a:p>
            <a:endParaRPr lang="sv-SE" sz="1100" dirty="0"/>
          </a:p>
          <a:p>
            <a:r>
              <a:rPr lang="sv-SE" sz="1100" dirty="0"/>
              <a:t>Ibland gör man även omedvetna rörelser (vippar med foten, klia sig, trumma med en penna)</a:t>
            </a:r>
          </a:p>
          <a:p>
            <a:endParaRPr lang="sv-SE" sz="1100" b="1" dirty="0"/>
          </a:p>
          <a:p>
            <a:r>
              <a:rPr lang="sv-SE" sz="1100" b="1" dirty="0"/>
              <a:t>Övergång till nästa bild:</a:t>
            </a:r>
          </a:p>
          <a:p>
            <a:r>
              <a:rPr lang="sv-SE" sz="1100" dirty="0"/>
              <a:t>Vi prövar en övning som fokuserar på kroppen.</a:t>
            </a:r>
          </a:p>
          <a:p>
            <a:pPr defTabSz="966612">
              <a:defRPr/>
            </a:pPr>
            <a:endParaRPr lang="sv-SE" sz="1100" b="1" dirty="0"/>
          </a:p>
          <a:p>
            <a:pPr defTabSz="966612">
              <a:defRPr/>
            </a:pPr>
            <a:r>
              <a:rPr lang="sv-SE" sz="1100" b="1" dirty="0"/>
              <a:t>Extra talarmanus som stöd för hur man kan introducera bilden:</a:t>
            </a:r>
          </a:p>
          <a:p>
            <a:pPr>
              <a:buNone/>
            </a:pPr>
            <a:r>
              <a:rPr lang="sv-SE" sz="1100" dirty="0"/>
              <a:t>Har ni sett en hund ruska på sig någon gång – inte för att den är blöt, utan mitt i något spännande eller stressande? Det kan vara efter att den träffat en ny hund, varit hos veterinären eller blivit skrämd. Det här skakandet är faktiskt ett sätt för djuret att reglera sin stress. Det är som att kroppen säger:</a:t>
            </a:r>
          </a:p>
          <a:p>
            <a:pPr>
              <a:buNone/>
            </a:pPr>
            <a:r>
              <a:rPr lang="sv-SE" sz="1100" dirty="0"/>
              <a:t>“Nu blev det lite mycket – dags att släppa det här!”</a:t>
            </a:r>
          </a:p>
          <a:p>
            <a:r>
              <a:rPr lang="sv-SE" sz="1100" dirty="0"/>
              <a:t>Som ett inbyggt sätt att fysiskt reglera nervsystemet.</a:t>
            </a:r>
          </a:p>
          <a:p>
            <a:pPr>
              <a:buNone/>
            </a:pPr>
            <a:r>
              <a:rPr lang="sv-SE" sz="1100" dirty="0"/>
              <a:t>Här kommer det intressanta:</a:t>
            </a:r>
            <a:br>
              <a:rPr lang="sv-SE" sz="1100" dirty="0"/>
            </a:br>
            <a:r>
              <a:rPr lang="sv-SE" sz="1100" dirty="0"/>
              <a:t>Man tror att människan är det enda däggdjuret som </a:t>
            </a:r>
            <a:r>
              <a:rPr lang="sv-SE" sz="1100" i="1" dirty="0"/>
              <a:t>inte </a:t>
            </a:r>
            <a:r>
              <a:rPr lang="sv-SE" sz="1100" dirty="0"/>
              <a:t>naturligt ruskar av sig stress fysiskt?!  Men i vissa traditionella kulturer ingår </a:t>
            </a:r>
            <a:r>
              <a:rPr lang="sv-SE" sz="1100" b="1" dirty="0"/>
              <a:t>skakande rörelser, dans eller rytmiska kroppsrörelser</a:t>
            </a:r>
            <a:r>
              <a:rPr lang="sv-SE" sz="1100" dirty="0"/>
              <a:t> som del i Ceremonier, Läkande ritualer, och kollektiv stressreglering. </a:t>
            </a:r>
          </a:p>
          <a:p>
            <a:pPr>
              <a:buNone/>
            </a:pPr>
            <a:r>
              <a:rPr lang="sv-SE" sz="1100" dirty="0"/>
              <a:t>Så hitta sätt att skaka av dig på – kanske genom dans?</a:t>
            </a:r>
          </a:p>
          <a:p>
            <a:pPr>
              <a:buNone/>
            </a:pPr>
            <a:endParaRPr lang="sv-SE" sz="1100" dirty="0"/>
          </a:p>
          <a:p>
            <a:r>
              <a:rPr lang="sv-SE" sz="1100" dirty="0"/>
              <a:t>Om vi inte gör det kan spänningar fastna i kroppen, och kanske är det därför rörelse, dans, andning och </a:t>
            </a:r>
            <a:r>
              <a:rPr lang="sv-SE" sz="1100" dirty="0" err="1"/>
              <a:t>skakövningar</a:t>
            </a:r>
            <a:r>
              <a:rPr lang="sv-SE" sz="1100" dirty="0"/>
              <a:t> (som i yoga eller trauma-release-tekniker) har blivit så populärt – de hjälper kroppen till balans→ </a:t>
            </a:r>
            <a:r>
              <a:rPr lang="sv-SE" sz="1100" i="1" dirty="0"/>
              <a:t>att släppa stressen fysiskt.</a:t>
            </a:r>
            <a:endParaRPr lang="sv-SE" sz="1100" dirty="0"/>
          </a:p>
          <a:p>
            <a:endParaRPr lang="sv-SE" sz="1100" dirty="0"/>
          </a:p>
          <a:p>
            <a:r>
              <a:rPr lang="sv-SE" sz="1100" dirty="0"/>
              <a:t>Har ni hört uttrycket “Skaka av dig”? Det är troligen precis från detta djurbeteende uttrycket kommer. Djur gör det bokstavligt – och vi människor har det kvar som metafor.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4022011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Nu ska vi göra en övning. Den kan hjälpa oss att fokusera på kroppen och när vi är i koncentration på vår kropp kan våra tankar och känslor bli mer stilla. </a:t>
            </a:r>
          </a:p>
          <a:p>
            <a:endParaRPr lang="sv-SE" sz="1100" dirty="0"/>
          </a:p>
          <a:p>
            <a:r>
              <a:rPr lang="sv-SE" sz="1100" b="1" dirty="0"/>
              <a:t>Övergång till nästa bild:</a:t>
            </a:r>
          </a:p>
          <a:p>
            <a:r>
              <a:rPr lang="sv-SE" sz="1100" dirty="0"/>
              <a:t>En strategi som använder mer av tankarna för att hantera känslorna är självmedkänsla.</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717986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2000" y="628650"/>
            <a:ext cx="3938588" cy="2214563"/>
          </a:xfrm>
        </p:spPr>
      </p:sp>
      <p:sp>
        <p:nvSpPr>
          <p:cNvPr id="3" name="Platshållare för anteckningar 2"/>
          <p:cNvSpPr>
            <a:spLocks noGrp="1"/>
          </p:cNvSpPr>
          <p:nvPr>
            <p:ph type="body" idx="1"/>
          </p:nvPr>
        </p:nvSpPr>
        <p:spPr>
          <a:xfrm>
            <a:off x="731520" y="2992713"/>
            <a:ext cx="5852160" cy="5683453"/>
          </a:xfrm>
        </p:spPr>
        <p:txBody>
          <a:bodyPr/>
          <a:lstStyle/>
          <a:p>
            <a:pPr defTabSz="966612">
              <a:defRPr/>
            </a:pPr>
            <a:r>
              <a:rPr lang="sv-SE" sz="1100" i="1" dirty="0"/>
              <a:t>Förslag på hur man kan introducera bilden, se extra talarmanus nedan.</a:t>
            </a:r>
          </a:p>
          <a:p>
            <a:pPr defTabSz="966612">
              <a:defRPr/>
            </a:pPr>
            <a:endParaRPr lang="sv-SE" sz="1100" dirty="0"/>
          </a:p>
          <a:p>
            <a:pPr defTabSz="966612">
              <a:defRPr/>
            </a:pPr>
            <a:r>
              <a:rPr lang="sv-SE" sz="1100" dirty="0"/>
              <a:t>Självmedkänsla handlar om att möta kritiska tankar om mig själv med vänlighet.</a:t>
            </a:r>
          </a:p>
          <a:p>
            <a:pPr defTabSz="966612">
              <a:defRPr/>
            </a:pPr>
            <a:r>
              <a:rPr lang="sv-SE" sz="1100" dirty="0"/>
              <a:t>Självmedkänsla kan vara något nytt och lite svårt för många.</a:t>
            </a:r>
          </a:p>
          <a:p>
            <a:pPr defTabSz="966612">
              <a:defRPr/>
            </a:pPr>
            <a:r>
              <a:rPr lang="sv-SE" sz="1100" dirty="0"/>
              <a:t>Men det är en väldigt viktig strategi.</a:t>
            </a:r>
          </a:p>
          <a:p>
            <a:pPr defTabSz="966612">
              <a:defRPr/>
            </a:pPr>
            <a:r>
              <a:rPr lang="sv-SE" sz="1100" dirty="0"/>
              <a:t>För att det ska bli lite mer konkret är det bra med några exempel på hur vi ofta gör, anklagar oss själva, är kritiska på olika sätt (se extra talarmanus nedan).</a:t>
            </a:r>
          </a:p>
          <a:p>
            <a:pPr>
              <a:buNone/>
            </a:pPr>
            <a:endParaRPr lang="sv-SE" sz="1100" dirty="0"/>
          </a:p>
          <a:p>
            <a:pPr>
              <a:buNone/>
            </a:pPr>
            <a:r>
              <a:rPr lang="sv-SE" sz="1100" dirty="0"/>
              <a:t>Frågorna i bilden ger guidning till hur metoden fungerar.</a:t>
            </a:r>
          </a:p>
          <a:p>
            <a:pPr>
              <a:buNone/>
            </a:pPr>
            <a:endParaRPr lang="sv-SE" sz="1100" dirty="0"/>
          </a:p>
          <a:p>
            <a:pPr>
              <a:buNone/>
            </a:pPr>
            <a:r>
              <a:rPr lang="sv-SE" sz="1100" b="1" dirty="0"/>
              <a:t>Övergång till nästa bild: </a:t>
            </a:r>
            <a:r>
              <a:rPr lang="sv-SE" sz="1100" dirty="0"/>
              <a:t>Vi testar med ett exempel.</a:t>
            </a:r>
          </a:p>
          <a:p>
            <a:pPr>
              <a:buNone/>
            </a:pPr>
            <a:endParaRPr lang="sv-SE" sz="1100" dirty="0"/>
          </a:p>
          <a:p>
            <a:pPr defTabSz="966612">
              <a:defRPr/>
            </a:pPr>
            <a:r>
              <a:rPr lang="sv-SE" sz="1100" b="1" dirty="0"/>
              <a:t>Extra talarmanus som stöd för hur man kan introducera bilden:</a:t>
            </a:r>
          </a:p>
          <a:p>
            <a:pPr>
              <a:buNone/>
            </a:pPr>
            <a:r>
              <a:rPr lang="sv-SE" sz="1100" dirty="0"/>
              <a:t>Vi människor är ofta </a:t>
            </a:r>
            <a:r>
              <a:rPr lang="sv-SE" sz="1100" i="1" dirty="0"/>
              <a:t>väldigt snälla</a:t>
            </a:r>
            <a:r>
              <a:rPr lang="sv-SE" sz="1100" dirty="0"/>
              <a:t> mot våra vänner.</a:t>
            </a:r>
          </a:p>
          <a:p>
            <a:pPr>
              <a:buNone/>
            </a:pPr>
            <a:r>
              <a:rPr lang="sv-SE" sz="1100" dirty="0"/>
              <a:t>Men hur pratar vi med oss själva… när något gått fel?</a:t>
            </a:r>
          </a:p>
          <a:p>
            <a:pPr>
              <a:buNone/>
            </a:pPr>
            <a:endParaRPr lang="sv-SE" sz="1100" dirty="0"/>
          </a:p>
          <a:p>
            <a:pPr>
              <a:buNone/>
            </a:pPr>
            <a:r>
              <a:rPr lang="sv-SE" sz="1100" dirty="0"/>
              <a:t>Tänk dig att din kompis har haft en dålig dag. Hon säger:</a:t>
            </a:r>
            <a:br>
              <a:rPr lang="sv-SE" sz="1100" dirty="0"/>
            </a:br>
            <a:r>
              <a:rPr lang="sv-SE" sz="1100" dirty="0"/>
              <a:t>"Jag klantade till det. Jag är värdelös."</a:t>
            </a:r>
            <a:br>
              <a:rPr lang="sv-SE" sz="1100" dirty="0"/>
            </a:br>
            <a:r>
              <a:rPr lang="sv-SE" sz="1100" dirty="0"/>
              <a:t>Vad skulle du säga?</a:t>
            </a:r>
            <a:br>
              <a:rPr lang="sv-SE" sz="1100" dirty="0"/>
            </a:br>
            <a:r>
              <a:rPr lang="sv-SE" sz="1100" dirty="0"/>
              <a:t>Förmodligen något i stil med:</a:t>
            </a:r>
            <a:br>
              <a:rPr lang="sv-SE" sz="1100" dirty="0"/>
            </a:br>
            <a:r>
              <a:rPr lang="sv-SE" sz="1100" dirty="0"/>
              <a:t>"Det var inte så farligt. Du gjorde ditt bästa. Alla gör misstag.”</a:t>
            </a:r>
          </a:p>
          <a:p>
            <a:pPr>
              <a:buNone/>
            </a:pPr>
            <a:endParaRPr lang="sv-SE" sz="1100" dirty="0"/>
          </a:p>
          <a:p>
            <a:pPr>
              <a:buNone/>
            </a:pPr>
            <a:r>
              <a:rPr lang="sv-SE" sz="1100" dirty="0"/>
              <a:t>Men när </a:t>
            </a:r>
            <a:r>
              <a:rPr lang="sv-SE" sz="1100" i="1" dirty="0"/>
              <a:t>vi själva</a:t>
            </a:r>
            <a:r>
              <a:rPr lang="sv-SE" sz="1100" dirty="0"/>
              <a:t> gör ett misstag, då kommer ofta en annan röst: – “Hur kunde jag vara så dum?”</a:t>
            </a:r>
            <a:br>
              <a:rPr lang="sv-SE" sz="1100" dirty="0"/>
            </a:br>
            <a:r>
              <a:rPr lang="sv-SE" sz="1100" dirty="0"/>
              <a:t>– “Ingen annan skulle gjort så här.”</a:t>
            </a:r>
          </a:p>
          <a:p>
            <a:pPr>
              <a:buNone/>
            </a:pPr>
            <a:endParaRPr lang="sv-SE" sz="1100" dirty="0"/>
          </a:p>
          <a:p>
            <a:pPr>
              <a:buNone/>
            </a:pPr>
            <a:r>
              <a:rPr lang="sv-SE" sz="1100" dirty="0"/>
              <a:t>Det här är </a:t>
            </a:r>
            <a:r>
              <a:rPr lang="sv-SE" sz="1100" b="1" dirty="0"/>
              <a:t>självkritik</a:t>
            </a:r>
            <a:r>
              <a:rPr lang="sv-SE" sz="1100" dirty="0"/>
              <a:t> – och även om det kan kännas motiverande, så visar forskning att det faktiskt ökar stress och minskar återhämtning. Därför pratar man inom psykologin idag mycket om självmedkänsla.</a:t>
            </a:r>
            <a:br>
              <a:rPr lang="sv-SE" sz="1100" dirty="0"/>
            </a:br>
            <a:r>
              <a:rPr lang="sv-SE" sz="1100" dirty="0"/>
              <a:t>Det är ett begrepp som bland andra forskaren Kristin </a:t>
            </a:r>
            <a:r>
              <a:rPr lang="sv-SE" sz="1100" dirty="0" err="1"/>
              <a:t>Neff</a:t>
            </a:r>
            <a:r>
              <a:rPr lang="sv-SE" sz="1100" dirty="0"/>
              <a:t> ägnat sig mycket åt.</a:t>
            </a:r>
          </a:p>
          <a:p>
            <a:pPr>
              <a:buNone/>
            </a:pPr>
            <a:endParaRPr lang="sv-SE" sz="1100" dirty="0"/>
          </a:p>
          <a:p>
            <a:pPr>
              <a:buNone/>
            </a:pPr>
            <a:r>
              <a:rPr lang="sv-SE" sz="1100" dirty="0"/>
              <a:t>Självmedkänsla betyder att vara en </a:t>
            </a:r>
            <a:r>
              <a:rPr lang="sv-SE" sz="1100" i="1" dirty="0"/>
              <a:t>vän</a:t>
            </a:r>
            <a:r>
              <a:rPr lang="sv-SE" sz="1100" dirty="0"/>
              <a:t> med sig själv – särskilt när livet är tufft.</a:t>
            </a:r>
            <a:br>
              <a:rPr lang="sv-SE" sz="1100" dirty="0"/>
            </a:br>
            <a:r>
              <a:rPr lang="sv-SE" sz="1100" dirty="0"/>
              <a:t>Det handlar inte om att tycka synd om sig själv.</a:t>
            </a:r>
            <a:br>
              <a:rPr lang="sv-SE" sz="1100" dirty="0"/>
            </a:br>
            <a:r>
              <a:rPr lang="sv-SE" sz="1100" dirty="0"/>
              <a:t>Det handlar om att ge sig själv samma förståelse och värme som man skulle ge en kompis.</a:t>
            </a:r>
          </a:p>
          <a:p>
            <a:pPr>
              <a:buNone/>
            </a:pPr>
            <a:endParaRPr lang="sv-SE" sz="1100" dirty="0"/>
          </a:p>
          <a:p>
            <a:pPr>
              <a:buNone/>
            </a:pPr>
            <a:r>
              <a:rPr lang="sv-SE" sz="1100" dirty="0"/>
              <a:t>När du märker att du är självkritisk – testa att säga:</a:t>
            </a:r>
            <a:br>
              <a:rPr lang="sv-SE" sz="1100" dirty="0"/>
            </a:br>
            <a:r>
              <a:rPr lang="sv-SE" sz="1100" dirty="0"/>
              <a:t>– “Det är okej att känna så här.”</a:t>
            </a:r>
            <a:br>
              <a:rPr lang="sv-SE" sz="1100" dirty="0"/>
            </a:br>
            <a:r>
              <a:rPr lang="sv-SE" sz="1100" dirty="0"/>
              <a:t>– “Jag gör så gott jag kan.”</a:t>
            </a:r>
            <a:br>
              <a:rPr lang="sv-SE" sz="1100" dirty="0"/>
            </a:br>
            <a:r>
              <a:rPr lang="sv-SE" sz="1100" dirty="0"/>
              <a:t>– “Jag är inte ensam – alla kämpar ibland.”</a:t>
            </a:r>
          </a:p>
          <a:p>
            <a:pPr>
              <a:buNone/>
            </a:pPr>
            <a:endParaRPr lang="sv-SE" sz="1100" dirty="0"/>
          </a:p>
          <a:p>
            <a:pPr>
              <a:buNone/>
            </a:pPr>
            <a:r>
              <a:rPr lang="sv-SE" sz="1100" dirty="0"/>
              <a:t>När vi gör det här, händer något i kroppen:</a:t>
            </a:r>
          </a:p>
          <a:p>
            <a:pPr>
              <a:buNone/>
            </a:pPr>
            <a:br>
              <a:rPr lang="sv-SE" sz="1100" dirty="0"/>
            </a:br>
            <a:r>
              <a:rPr lang="sv-SE" sz="1100" dirty="0"/>
              <a:t>Det parasympatiska nervsystemet – kroppens lugn- och trygghetssystem – aktiveras.</a:t>
            </a:r>
            <a:br>
              <a:rPr lang="sv-SE" sz="1100" dirty="0"/>
            </a:br>
            <a:r>
              <a:rPr lang="sv-SE" sz="1100" dirty="0"/>
              <a:t>Stressnivån sjunker. Hjärnan får signalen: "Du är trygg nu.”</a:t>
            </a:r>
          </a:p>
          <a:p>
            <a:pPr>
              <a:buNone/>
            </a:pPr>
            <a:endParaRPr lang="sv-SE" sz="1100" dirty="0"/>
          </a:p>
          <a:p>
            <a:pPr>
              <a:buNone/>
            </a:pPr>
            <a:r>
              <a:rPr lang="sv-SE" sz="1100" dirty="0"/>
              <a:t>Forskning visar att självmedkänsla: </a:t>
            </a:r>
          </a:p>
          <a:p>
            <a:pPr>
              <a:buNone/>
            </a:pPr>
            <a:r>
              <a:rPr lang="sv-SE" sz="1100" dirty="0"/>
              <a:t>– Minskar skam och självkritik</a:t>
            </a:r>
            <a:br>
              <a:rPr lang="sv-SE" sz="1100" dirty="0"/>
            </a:br>
            <a:r>
              <a:rPr lang="sv-SE" sz="1100" dirty="0"/>
              <a:t>– Ökar återhämtning och psykiskt välbefinnande</a:t>
            </a:r>
            <a:br>
              <a:rPr lang="sv-SE" sz="1100" dirty="0"/>
            </a:br>
            <a:r>
              <a:rPr lang="sv-SE" sz="1100" dirty="0"/>
              <a:t>– Gör att vi lättare kan be om hjälp, sätta gränser och ta hand om oss</a:t>
            </a:r>
          </a:p>
          <a:p>
            <a:pPr>
              <a:buNone/>
            </a:pPr>
            <a:endParaRPr lang="sv-SE" sz="1100" dirty="0"/>
          </a:p>
          <a:p>
            <a:r>
              <a:rPr lang="sv-SE" sz="1100" dirty="0"/>
              <a:t>Det är inte alltid lätt att vara snäll med sig själv – men det går att träna på.</a:t>
            </a: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4092329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768350" y="1200150"/>
            <a:ext cx="4748213" cy="2670175"/>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731520" y="4269470"/>
            <a:ext cx="5852160" cy="4131580"/>
          </a:xfrm>
        </p:spPr>
        <p:txBody>
          <a:bodyPr/>
          <a:lstStyle/>
          <a:p>
            <a:pPr defTabSz="966612">
              <a:defRPr/>
            </a:pPr>
            <a:r>
              <a:rPr lang="sv-SE" sz="1100" dirty="0"/>
              <a:t>Översiktsbild som visar delar som kan ingå i undervisning om psykisk hälsa. </a:t>
            </a:r>
          </a:p>
          <a:p>
            <a:pPr defTabSz="966612">
              <a:defRPr/>
            </a:pPr>
            <a:r>
              <a:rPr lang="sv-SE" sz="1100" dirty="0"/>
              <a:t>I materialet ingår flera av dessa delar. De kan komma att kompletteras med fler delar framöver.</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a:lnSpc>
                <a:spcPct val="107000"/>
              </a:lnSpc>
              <a:spcAft>
                <a:spcPts val="846"/>
              </a:spcAft>
            </a:pPr>
            <a:r>
              <a:rPr lang="sv-SE" sz="1100" b="1" dirty="0"/>
              <a:t>Syftet med modulen </a:t>
            </a:r>
            <a:r>
              <a:rPr lang="sv-SE" sz="1100" b="1" dirty="0" err="1"/>
              <a:t>Coping</a:t>
            </a:r>
            <a:r>
              <a:rPr lang="sv-SE" sz="1100" b="1" dirty="0"/>
              <a:t> - strategier är att ge eleverna </a:t>
            </a:r>
          </a:p>
          <a:p>
            <a:pPr marL="181240" indent="-181240" defTabSz="966612">
              <a:buFont typeface="Arial" panose="020B0604020202020204" pitchFamily="34" charset="0"/>
              <a:buChar char="•"/>
              <a:defRPr/>
            </a:pPr>
            <a:r>
              <a:rPr lang="sv-SE" sz="1100" dirty="0"/>
              <a:t>Förståelse för sina reaktioner i vardagen och i utmanande situationer och kunna hantera normala känslor på ett hållbart sätt.</a:t>
            </a:r>
          </a:p>
          <a:p>
            <a:endParaRPr lang="sv-SE" sz="1100" dirty="0"/>
          </a:p>
          <a:p>
            <a:r>
              <a:rPr lang="sv-SE" sz="1100" dirty="0"/>
              <a:t>OBS! Detta lektionsmaterial handlar om hur man hanterar vanliga känslomässiga svängningar som alla upplever. Om man använder verktygen under en tid, men upplever att de inte räcker kan man behöva mer hjälp. Uppmana eleverna att de gärna ska prata med elevhälsan om det är så. Elever med psykiatriska besvär hänvisas till vården. Är du som lärare osäker på var gränsen går, rådgör med elevhälsan.</a:t>
            </a:r>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66612">
              <a:defRPr/>
            </a:pPr>
            <a:r>
              <a:rPr lang="sv-SE" sz="1100" b="0" dirty="0"/>
              <a:t>Ett exempel att diskutera i par och följa upp i helklass.</a:t>
            </a:r>
          </a:p>
          <a:p>
            <a:pPr defTabSz="966612">
              <a:defRPr/>
            </a:pPr>
            <a:endParaRPr lang="sv-SE" sz="1100" b="0" dirty="0"/>
          </a:p>
          <a:p>
            <a:pPr defTabSz="966612">
              <a:defRPr/>
            </a:pPr>
            <a:r>
              <a:rPr lang="sv-SE" sz="1100" b="0" dirty="0"/>
              <a:t>Tänkbara alternativa tankar kan vara:</a:t>
            </a:r>
          </a:p>
          <a:p>
            <a:pPr marL="181240" indent="-181240" defTabSz="966612">
              <a:buFont typeface="Arial" panose="020B0604020202020204" pitchFamily="34" charset="0"/>
              <a:buChar char="•"/>
              <a:defRPr/>
            </a:pPr>
            <a:r>
              <a:rPr lang="sv-SE" sz="1100" b="0" dirty="0"/>
              <a:t>Du ville hjälpa din kompis (avsikten var god att hjälpa till)</a:t>
            </a:r>
          </a:p>
          <a:p>
            <a:pPr marL="181240" indent="-181240" defTabSz="966612">
              <a:buFont typeface="Arial" panose="020B0604020202020204" pitchFamily="34" charset="0"/>
              <a:buChar char="•"/>
              <a:defRPr/>
            </a:pPr>
            <a:r>
              <a:rPr lang="sv-SE" sz="1100" b="0" dirty="0"/>
              <a:t>Alla kan glömma saker (även du)</a:t>
            </a:r>
          </a:p>
          <a:p>
            <a:pPr marL="181240" indent="-181240" defTabSz="966612">
              <a:buFont typeface="Arial" panose="020B0604020202020204" pitchFamily="34" charset="0"/>
              <a:buChar char="•"/>
              <a:defRPr/>
            </a:pPr>
            <a:r>
              <a:rPr lang="sv-SE" sz="1100" b="0" dirty="0"/>
              <a:t>Min kompis kommer nog att förstå och förlåta (det skulle du själv göra)</a:t>
            </a:r>
          </a:p>
          <a:p>
            <a:pPr defTabSz="966612">
              <a:defRPr/>
            </a:pPr>
            <a:endParaRPr lang="sv-SE" sz="1100" b="0" dirty="0"/>
          </a:p>
          <a:p>
            <a:pPr>
              <a:buNone/>
            </a:pPr>
            <a:r>
              <a:rPr lang="sv-SE" sz="1100" b="0" dirty="0"/>
              <a:t>Arbetsbladet ”Övning Självmedkänsla” ger några fler ”fall” att diskutera och fundera kring.</a:t>
            </a:r>
          </a:p>
          <a:p>
            <a:pPr>
              <a:buNone/>
            </a:pPr>
            <a:endParaRPr lang="sv-SE" sz="1100" b="0" dirty="0"/>
          </a:p>
          <a:p>
            <a:pPr>
              <a:buNone/>
            </a:pPr>
            <a:r>
              <a:rPr lang="sv-SE" sz="1100" b="1" dirty="0"/>
              <a:t>Övergång till nästa bild: </a:t>
            </a:r>
            <a:r>
              <a:rPr lang="sv-SE" sz="1100" b="0" dirty="0"/>
              <a:t>En typ av strategi handlar om att undvika jobbiga tankar.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195149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5175" y="628650"/>
            <a:ext cx="4108450" cy="2311400"/>
          </a:xfrm>
        </p:spPr>
      </p:sp>
      <p:sp>
        <p:nvSpPr>
          <p:cNvPr id="3" name="Platshållare för anteckningar 2"/>
          <p:cNvSpPr>
            <a:spLocks noGrp="1"/>
          </p:cNvSpPr>
          <p:nvPr>
            <p:ph type="body" idx="1"/>
          </p:nvPr>
        </p:nvSpPr>
        <p:spPr>
          <a:xfrm>
            <a:off x="731520" y="3094856"/>
            <a:ext cx="5852160" cy="5306195"/>
          </a:xfrm>
        </p:spPr>
        <p:txBody>
          <a:bodyPr/>
          <a:lstStyle/>
          <a:p>
            <a:pPr defTabSz="966612">
              <a:defRPr/>
            </a:pPr>
            <a:r>
              <a:rPr lang="sv-SE" sz="1100" i="1" dirty="0"/>
              <a:t>Förslag på hur man kan introducera bilden, se extra talarmanus nedan.</a:t>
            </a:r>
          </a:p>
          <a:p>
            <a:pPr>
              <a:buNone/>
            </a:pPr>
            <a:endParaRPr lang="sv-SE" sz="1100" dirty="0"/>
          </a:p>
          <a:p>
            <a:pPr>
              <a:buNone/>
            </a:pPr>
            <a:r>
              <a:rPr lang="sv-SE" sz="1100" dirty="0"/>
              <a:t>Undvikande </a:t>
            </a:r>
            <a:r>
              <a:rPr lang="sv-SE" sz="1100" dirty="0" err="1"/>
              <a:t>coping</a:t>
            </a:r>
            <a:r>
              <a:rPr lang="sv-SE" sz="1100" dirty="0"/>
              <a:t> handlar om flykt från den jobbiga situationen.</a:t>
            </a:r>
          </a:p>
          <a:p>
            <a:pPr marL="181240" indent="-181240">
              <a:buFont typeface="Arial" panose="020B0604020202020204" pitchFamily="34" charset="0"/>
              <a:buChar char="•"/>
            </a:pPr>
            <a:r>
              <a:rPr lang="sv-SE" sz="1100" dirty="0"/>
              <a:t>Kan vara en tillfällig lösning i en akut situation</a:t>
            </a:r>
          </a:p>
          <a:p>
            <a:pPr marL="181240" indent="-181240">
              <a:buFont typeface="Arial" panose="020B0604020202020204" pitchFamily="34" charset="0"/>
              <a:buChar char="•"/>
            </a:pPr>
            <a:r>
              <a:rPr lang="sv-SE" sz="1100" dirty="0"/>
              <a:t>Negativt om undvikande strategier används på längre sikt</a:t>
            </a:r>
          </a:p>
          <a:p>
            <a:endParaRPr lang="sv-SE" sz="1100" dirty="0"/>
          </a:p>
          <a:p>
            <a:r>
              <a:rPr lang="sv-SE" sz="1100" dirty="0"/>
              <a:t>Exempel på undvikande </a:t>
            </a:r>
            <a:r>
              <a:rPr lang="sv-SE" sz="1100" dirty="0" err="1"/>
              <a:t>coping</a:t>
            </a:r>
            <a:r>
              <a:rPr lang="sv-SE" sz="1100" dirty="0"/>
              <a:t>:</a:t>
            </a:r>
          </a:p>
          <a:p>
            <a:pPr marL="181240" indent="-181240">
              <a:buFont typeface="Arial" panose="020B0604020202020204" pitchFamily="34" charset="0"/>
              <a:buChar char="•"/>
            </a:pPr>
            <a:r>
              <a:rPr lang="sv-SE" sz="1100" dirty="0"/>
              <a:t>Sociala medier (distraherar sig, undviker tankar på situationen)</a:t>
            </a:r>
          </a:p>
          <a:p>
            <a:pPr marL="181240" indent="-181240">
              <a:buFont typeface="Arial" panose="020B0604020202020204" pitchFamily="34" charset="0"/>
              <a:buChar char="•"/>
            </a:pPr>
            <a:r>
              <a:rPr lang="sv-SE" sz="1100" dirty="0"/>
              <a:t>Mat (fokus på mat istället för det som är jobbigt, ”tröstätning”/överätning, eller självsvält)</a:t>
            </a:r>
          </a:p>
          <a:p>
            <a:pPr marL="181240" indent="-181240">
              <a:buFont typeface="Arial" panose="020B0604020202020204" pitchFamily="34" charset="0"/>
              <a:buChar char="•"/>
            </a:pPr>
            <a:r>
              <a:rPr lang="sv-SE" sz="1100" dirty="0"/>
              <a:t>Isolera sig (undvika sociala sammanhang)</a:t>
            </a:r>
          </a:p>
          <a:p>
            <a:pPr marL="181240" indent="-181240">
              <a:buFont typeface="Arial" panose="020B0604020202020204" pitchFamily="34" charset="0"/>
              <a:buChar char="•"/>
            </a:pPr>
            <a:r>
              <a:rPr lang="sv-SE" sz="1100" dirty="0"/>
              <a:t>Passiv (vila är viktigt, men kan gå till överdrift om man sover bort dagarna för att slippa känna och tänka)</a:t>
            </a:r>
          </a:p>
          <a:p>
            <a:pPr marL="181240" indent="-181240">
              <a:buFont typeface="Arial" panose="020B0604020202020204" pitchFamily="34" charset="0"/>
              <a:buChar char="•"/>
            </a:pPr>
            <a:r>
              <a:rPr lang="sv-SE" sz="1100" dirty="0"/>
              <a:t>ANDT (alkohol, narkotika, doping, tobak – droger som flykt från jobbiga känslor och tankar)</a:t>
            </a:r>
          </a:p>
          <a:p>
            <a:endParaRPr lang="sv-SE" sz="1100" dirty="0"/>
          </a:p>
          <a:p>
            <a:r>
              <a:rPr lang="sv-SE" sz="1100" b="1" dirty="0"/>
              <a:t>Övergång till nästa bild:</a:t>
            </a:r>
          </a:p>
          <a:p>
            <a:r>
              <a:rPr lang="sv-SE" sz="1100" dirty="0"/>
              <a:t>För att bygga upp sin psykiska hälsa gäller det att ha lite koll på vad jag själv kan göra i olika situationer på både kort och lång sikt. Ibland går det inte att förändra läget, då måste man kanske jobba med acceptans för att komma vidare.</a:t>
            </a:r>
          </a:p>
          <a:p>
            <a:pPr defTabSz="966612">
              <a:defRPr/>
            </a:pPr>
            <a:endParaRPr lang="sv-SE" sz="1100" b="1" dirty="0"/>
          </a:p>
          <a:p>
            <a:pPr defTabSz="966612">
              <a:defRPr/>
            </a:pPr>
            <a:r>
              <a:rPr lang="sv-SE" sz="1100" b="1" dirty="0"/>
              <a:t>Extra talarmanus som stöd för hur man kan introducera bilden:</a:t>
            </a:r>
          </a:p>
          <a:p>
            <a:pPr>
              <a:buNone/>
            </a:pPr>
            <a:r>
              <a:rPr lang="sv-SE" sz="1100" dirty="0"/>
              <a:t>Ibland när vi mår dåligt eller har det jobbigt, försöker vi hitta ett sätt att slippa känna det jobbiga. Det är helt mänskligt.</a:t>
            </a:r>
          </a:p>
          <a:p>
            <a:pPr>
              <a:buNone/>
            </a:pPr>
            <a:r>
              <a:rPr lang="sv-SE" sz="1100" dirty="0"/>
              <a:t>Det kan handla om att ta till saker som mobilen, mat, sömn eller att dra sig undan. Det kallas för undvikande </a:t>
            </a:r>
            <a:r>
              <a:rPr lang="sv-SE" sz="1100" dirty="0" err="1"/>
              <a:t>coping</a:t>
            </a:r>
            <a:r>
              <a:rPr lang="sv-SE" sz="1100" dirty="0"/>
              <a:t> – alltså att vi flyr känslan istället för att möta den eller försöka påverka det som händer.</a:t>
            </a:r>
          </a:p>
          <a:p>
            <a:pPr>
              <a:buNone/>
            </a:pPr>
            <a:r>
              <a:rPr lang="sv-SE" sz="1100" dirty="0"/>
              <a:t>Och vet ni vad? Ibland funkar det faktiskt – en stund.</a:t>
            </a:r>
            <a:br>
              <a:rPr lang="sv-SE" sz="1100" dirty="0"/>
            </a:br>
            <a:r>
              <a:rPr lang="sv-SE" sz="1100" dirty="0"/>
              <a:t>Det kan vara skönt att bara </a:t>
            </a:r>
            <a:r>
              <a:rPr lang="sv-SE" sz="1100" dirty="0" err="1"/>
              <a:t>zon:a</a:t>
            </a:r>
            <a:r>
              <a:rPr lang="sv-SE" sz="1100" dirty="0"/>
              <a:t> ut med </a:t>
            </a:r>
            <a:r>
              <a:rPr lang="sv-SE" sz="1100" dirty="0" err="1"/>
              <a:t>TikTok</a:t>
            </a:r>
            <a:r>
              <a:rPr lang="sv-SE" sz="1100" dirty="0"/>
              <a:t>, lägga sig och sova bort några timmar, eller äta något gott för att få en liten paus.</a:t>
            </a:r>
          </a:p>
          <a:p>
            <a:pPr>
              <a:buNone/>
            </a:pPr>
            <a:r>
              <a:rPr lang="sv-SE" sz="1100" dirty="0"/>
              <a:t>Men... Det finns en baksida – och det handlar om balans.</a:t>
            </a:r>
          </a:p>
          <a:p>
            <a:pPr>
              <a:buNone/>
            </a:pPr>
            <a:r>
              <a:rPr lang="sv-SE" sz="1100" dirty="0"/>
              <a:t>Om vi alltid använder flykt och undvikande för att hantera jobbiga känslor, kan det börja påverka oss negativt på längre sikt.</a:t>
            </a:r>
          </a:p>
          <a:p>
            <a:pPr>
              <a:buNone/>
            </a:pPr>
            <a:endParaRPr lang="sv-SE" sz="1100" dirty="0"/>
          </a:p>
          <a:p>
            <a:pPr>
              <a:buNone/>
            </a:pPr>
            <a:r>
              <a:rPr lang="sv-SE" sz="1100" dirty="0"/>
              <a:t>Här är några exempel:</a:t>
            </a:r>
          </a:p>
          <a:p>
            <a:pPr>
              <a:buNone/>
            </a:pPr>
            <a:endParaRPr lang="sv-SE" sz="1100" dirty="0"/>
          </a:p>
          <a:p>
            <a:pPr>
              <a:buNone/>
            </a:pPr>
            <a:r>
              <a:rPr lang="sv-SE" sz="1100" dirty="0"/>
              <a:t>Skärmar och sociala medier</a:t>
            </a:r>
            <a:br>
              <a:rPr lang="sv-SE" sz="1100" dirty="0"/>
            </a:br>
            <a:r>
              <a:rPr lang="sv-SE" sz="1100" dirty="0"/>
              <a:t>– Kan distrahera oss – men om vi ständigt scrollar för att slippa tänka, riskerar vi att bli mer ensamma, stressade och tappa kontakt med andra.</a:t>
            </a:r>
          </a:p>
          <a:p>
            <a:pPr>
              <a:buNone/>
            </a:pPr>
            <a:endParaRPr lang="sv-SE" sz="1100" dirty="0"/>
          </a:p>
          <a:p>
            <a:pPr>
              <a:buNone/>
            </a:pPr>
            <a:r>
              <a:rPr lang="sv-SE" sz="1100" dirty="0"/>
              <a:t>Sömn som flykt</a:t>
            </a:r>
            <a:br>
              <a:rPr lang="sv-SE" sz="1100" dirty="0"/>
            </a:br>
            <a:r>
              <a:rPr lang="sv-SE" sz="1100" dirty="0"/>
              <a:t>– Vila är viktigt! Men att sova för att slippa känna kan göra oss tröttare, ledsnare och mer isolerade.</a:t>
            </a:r>
          </a:p>
          <a:p>
            <a:pPr>
              <a:buNone/>
            </a:pPr>
            <a:endParaRPr lang="sv-SE" sz="1100" b="1" dirty="0"/>
          </a:p>
          <a:p>
            <a:pPr>
              <a:buNone/>
            </a:pPr>
            <a:r>
              <a:rPr lang="sv-SE" sz="1100" dirty="0" err="1"/>
              <a:t>Överäta</a:t>
            </a:r>
            <a:r>
              <a:rPr lang="sv-SE" sz="1100" dirty="0"/>
              <a:t> – eller inte äta alls</a:t>
            </a:r>
            <a:br>
              <a:rPr lang="sv-SE" sz="1100" dirty="0"/>
            </a:br>
            <a:r>
              <a:rPr lang="sv-SE" sz="1100" dirty="0"/>
              <a:t>– Känslor kan sätta sig i kroppen. Men om vi försöker reglera allt genom mat, tappar vi kontakt med vad kroppen faktiskt behöver.</a:t>
            </a:r>
          </a:p>
          <a:p>
            <a:pPr>
              <a:buNone/>
            </a:pPr>
            <a:endParaRPr lang="sv-SE" sz="1100" b="1" dirty="0"/>
          </a:p>
          <a:p>
            <a:pPr>
              <a:buNone/>
            </a:pPr>
            <a:r>
              <a:rPr lang="sv-SE" sz="1100" dirty="0"/>
              <a:t>Isolering</a:t>
            </a:r>
            <a:br>
              <a:rPr lang="sv-SE" sz="1100" dirty="0"/>
            </a:br>
            <a:r>
              <a:rPr lang="sv-SE" sz="1100" dirty="0"/>
              <a:t>– Att vara ensam en stund kan vara skönt. Men om du alltid drar dig undan kan du gå miste om stöd, gemenskap och att bli förstådd.</a:t>
            </a:r>
          </a:p>
          <a:p>
            <a:pPr>
              <a:buNone/>
            </a:pPr>
            <a:endParaRPr lang="sv-SE" sz="1100" dirty="0"/>
          </a:p>
          <a:p>
            <a:pPr>
              <a:buNone/>
            </a:pPr>
            <a:r>
              <a:rPr lang="sv-SE" sz="1100" dirty="0"/>
              <a:t>Passivitet</a:t>
            </a:r>
            <a:br>
              <a:rPr lang="sv-SE" sz="1100" dirty="0"/>
            </a:br>
            <a:r>
              <a:rPr lang="sv-SE" sz="1100" dirty="0"/>
              <a:t>– Att göra ingenting kan kännas lugnt. Men för mycket passivitet kan göra att vi tappar energi, självkänsla och riktning.</a:t>
            </a:r>
          </a:p>
          <a:p>
            <a:pPr>
              <a:buNone/>
            </a:pPr>
            <a:endParaRPr lang="sv-SE" sz="1100" dirty="0"/>
          </a:p>
          <a:p>
            <a:pPr>
              <a:buNone/>
            </a:pPr>
            <a:r>
              <a:rPr lang="sv-SE" sz="1100" dirty="0"/>
              <a:t>Tänk så här:</a:t>
            </a:r>
          </a:p>
          <a:p>
            <a:pPr>
              <a:buNone/>
            </a:pPr>
            <a:r>
              <a:rPr lang="sv-SE" sz="1100" dirty="0"/>
              <a:t>Undvikande strategier kan vara som att lägga ett lock på en gryta som kokar över.</a:t>
            </a:r>
            <a:br>
              <a:rPr lang="sv-SE" sz="1100" dirty="0"/>
            </a:br>
            <a:r>
              <a:rPr lang="sv-SE" sz="1100" dirty="0"/>
              <a:t>Det funkar ett tag, men om du aldrig lyfter på locket eller rör om – då rinner det till slut över ändå.</a:t>
            </a:r>
          </a:p>
          <a:p>
            <a:pPr>
              <a:buNone/>
            </a:pPr>
            <a:endParaRPr lang="sv-SE" sz="1100" dirty="0"/>
          </a:p>
          <a:p>
            <a:pPr>
              <a:buNone/>
            </a:pPr>
            <a:r>
              <a:rPr lang="sv-SE" sz="1100" dirty="0"/>
              <a:t>Så det handlar inte om att du aldrig får scrolla, sova länge eller ta en paus. Det handlar om att vara medveten:</a:t>
            </a:r>
          </a:p>
          <a:p>
            <a:pPr>
              <a:buFont typeface="Arial" panose="020B0604020202020204" pitchFamily="34" charset="0"/>
              <a:buChar char="•"/>
            </a:pPr>
            <a:r>
              <a:rPr lang="sv-SE" sz="1100" i="1" dirty="0"/>
              <a:t>Hjälper det mig just nu?</a:t>
            </a:r>
            <a:endParaRPr lang="sv-SE" sz="1100" dirty="0"/>
          </a:p>
          <a:p>
            <a:pPr>
              <a:buFont typeface="Arial" panose="020B0604020202020204" pitchFamily="34" charset="0"/>
              <a:buChar char="•"/>
            </a:pPr>
            <a:r>
              <a:rPr lang="sv-SE" sz="1100" i="1" dirty="0"/>
              <a:t>Går jag miste om något viktigt?</a:t>
            </a:r>
            <a:endParaRPr lang="sv-SE" sz="1100" dirty="0"/>
          </a:p>
          <a:p>
            <a:pPr>
              <a:buFont typeface="Arial" panose="020B0604020202020204" pitchFamily="34" charset="0"/>
              <a:buChar char="•"/>
            </a:pPr>
            <a:r>
              <a:rPr lang="sv-SE" sz="1100" i="1" dirty="0"/>
              <a:t>Finns det något annat jag också skulle kunna göra – som faktiskt hjälper mig på sikt?</a:t>
            </a:r>
          </a:p>
          <a:p>
            <a:pPr>
              <a:buFont typeface="Arial" panose="020B0604020202020204" pitchFamily="34" charset="0"/>
              <a:buChar char="•"/>
            </a:pPr>
            <a:endParaRPr lang="sv-SE" sz="1100" dirty="0"/>
          </a:p>
          <a:p>
            <a:r>
              <a:rPr lang="sv-SE" sz="1100" dirty="0"/>
              <a:t>Det är helt okej att fly ibland – men var snäll mot dig själv och håll koll på om flykten börjar stänga dörrar du egentligen vill ha öppna.</a:t>
            </a:r>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2398950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A981-EE24-A49D-E28A-D9EAA47399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8D7B9A3-236A-AB7E-FC44-87C40D8A44F7}"/>
              </a:ext>
            </a:extLst>
          </p:cNvPr>
          <p:cNvSpPr>
            <a:spLocks noGrp="1" noRot="1" noChangeAspect="1"/>
          </p:cNvSpPr>
          <p:nvPr>
            <p:ph type="sldImg"/>
          </p:nvPr>
        </p:nvSpPr>
        <p:spPr>
          <a:xfrm>
            <a:off x="763588" y="658813"/>
            <a:ext cx="3803650" cy="2139950"/>
          </a:xfrm>
        </p:spPr>
      </p:sp>
      <p:sp>
        <p:nvSpPr>
          <p:cNvPr id="3" name="Platshållare för anteckningar 2">
            <a:extLst>
              <a:ext uri="{FF2B5EF4-FFF2-40B4-BE49-F238E27FC236}">
                <a16:creationId xmlns:a16="http://schemas.microsoft.com/office/drawing/2014/main" id="{D66233B5-970B-9A5D-58B4-CF7AE1C101CB}"/>
              </a:ext>
            </a:extLst>
          </p:cNvPr>
          <p:cNvSpPr>
            <a:spLocks noGrp="1"/>
          </p:cNvSpPr>
          <p:nvPr>
            <p:ph type="body" idx="1"/>
          </p:nvPr>
        </p:nvSpPr>
        <p:spPr>
          <a:xfrm>
            <a:off x="731520" y="2900788"/>
            <a:ext cx="5852160" cy="5944573"/>
          </a:xfrm>
        </p:spPr>
        <p:txBody>
          <a:bodyPr/>
          <a:lstStyle/>
          <a:p>
            <a:pPr>
              <a:buNone/>
            </a:pPr>
            <a:r>
              <a:rPr lang="sv-SE" sz="1100" dirty="0"/>
              <a:t>Tänk dig att det regnar en dag. </a:t>
            </a:r>
          </a:p>
          <a:p>
            <a:pPr>
              <a:buNone/>
            </a:pPr>
            <a:r>
              <a:rPr lang="sv-SE" sz="1100" dirty="0"/>
              <a:t>Blir du besviken och går runt hela dagen och surar för att det är dåligt väder? Tänker på hur grått och trist det är ute och hur du önskar att det var soligt istället?</a:t>
            </a:r>
          </a:p>
          <a:p>
            <a:pPr>
              <a:buNone/>
            </a:pPr>
            <a:r>
              <a:rPr lang="sv-SE" sz="1100" b="1" dirty="0"/>
              <a:t>Eller</a:t>
            </a:r>
            <a:r>
              <a:rPr lang="sv-SE" sz="1100" dirty="0"/>
              <a:t> accepterar du att det regnar och försöker att göra det bästa av dagen TROTS att det regnar?</a:t>
            </a:r>
          </a:p>
          <a:p>
            <a:pPr>
              <a:buNone/>
            </a:pPr>
            <a:r>
              <a:rPr lang="sv-SE" sz="1100" dirty="0"/>
              <a:t>Känslor är som vädret. Ibland är det grått. Att acceptera att det är jobbigt och samtidigt försöka att göra det man vill/behöver kan göra livet lättare.</a:t>
            </a:r>
          </a:p>
          <a:p>
            <a:pPr>
              <a:buNone/>
            </a:pPr>
            <a:endParaRPr lang="sv-SE" sz="1100" dirty="0"/>
          </a:p>
          <a:p>
            <a:pPr defTabSz="966612">
              <a:defRPr/>
            </a:pPr>
            <a:r>
              <a:rPr lang="sv-SE" sz="1100" dirty="0"/>
              <a:t>Om du exempelvis tycker dina föräldrar är jättejobbiga. Det kan vara svårt att förändra dem och då kan det bästa vara att acceptera att de är som de är. Då släpper vi taget om energin som vi använder för att irritera oss och det ger oss mer energi till annat. </a:t>
            </a:r>
          </a:p>
          <a:p>
            <a:pPr defTabSz="966612">
              <a:defRPr/>
            </a:pPr>
            <a:endParaRPr lang="sv-SE" sz="1100" dirty="0"/>
          </a:p>
          <a:p>
            <a:pPr defTabSz="966612">
              <a:defRPr/>
            </a:pPr>
            <a:r>
              <a:rPr lang="sv-SE" sz="1100" dirty="0"/>
              <a:t>Eller om du är missnöjd med något hos din kropp - då kan du tänka att du har den kropp du har, kanske kan påverka vissa delar, men andra behöver du träna dig på att acceptera. </a:t>
            </a:r>
            <a:br>
              <a:rPr lang="sv-SE" sz="1100" dirty="0"/>
            </a:br>
            <a:br>
              <a:rPr lang="sv-SE" sz="1100" dirty="0"/>
            </a:br>
            <a:r>
              <a:rPr lang="sv-SE" sz="1100" dirty="0"/>
              <a:t>Att träna acceptans är också något man kan behöva göra nästan hela livet - vissa saker är helt enkelt svåra att acceptera. Men kom ihåg att fråga dig om du kan eller vill lägga energi på förändra först - då kan det vara bättre. </a:t>
            </a:r>
            <a:br>
              <a:rPr lang="sv-SE" sz="1100" dirty="0"/>
            </a:br>
            <a:endParaRPr lang="sv-SE" sz="1100" dirty="0"/>
          </a:p>
          <a:p>
            <a:r>
              <a:rPr lang="sv-SE" sz="1100" b="1" dirty="0"/>
              <a:t>Övergång till nästa bild:</a:t>
            </a:r>
          </a:p>
          <a:p>
            <a:r>
              <a:rPr lang="sv-SE" sz="1100" dirty="0"/>
              <a:t>Om vi summerar så finns det ganska många saker vi kan ha i vår verktygslåda för psykisk hälsa.</a:t>
            </a:r>
          </a:p>
          <a:p>
            <a:pPr>
              <a:buNone/>
            </a:pPr>
            <a:endParaRPr lang="sv-SE" sz="1100" dirty="0"/>
          </a:p>
          <a:p>
            <a:r>
              <a:rPr lang="sv-SE" sz="1100" b="1" dirty="0"/>
              <a:t>Lite mer bakgrund till acceptans</a:t>
            </a:r>
            <a:r>
              <a:rPr lang="sv-SE" sz="1100" dirty="0"/>
              <a:t>:</a:t>
            </a:r>
          </a:p>
          <a:p>
            <a:pPr>
              <a:buNone/>
            </a:pPr>
            <a:r>
              <a:rPr lang="sv-SE" sz="1100" dirty="0"/>
              <a:t>Acceptans kommer från en metod som heter ACT – </a:t>
            </a:r>
            <a:r>
              <a:rPr lang="sv-SE" sz="1100" dirty="0" err="1"/>
              <a:t>Acceptance</a:t>
            </a:r>
            <a:r>
              <a:rPr lang="sv-SE" sz="1100" dirty="0"/>
              <a:t> and </a:t>
            </a:r>
            <a:r>
              <a:rPr lang="sv-SE" sz="1100" dirty="0" err="1"/>
              <a:t>Commitment</a:t>
            </a:r>
            <a:r>
              <a:rPr lang="sv-SE" sz="1100" dirty="0"/>
              <a:t> </a:t>
            </a:r>
            <a:r>
              <a:rPr lang="sv-SE" sz="1100" dirty="0" err="1"/>
              <a:t>Therapy</a:t>
            </a:r>
            <a:r>
              <a:rPr lang="sv-SE" sz="1100" dirty="0"/>
              <a:t>.</a:t>
            </a:r>
          </a:p>
          <a:p>
            <a:pPr>
              <a:buNone/>
            </a:pPr>
            <a:r>
              <a:rPr lang="sv-SE" sz="1100" dirty="0"/>
              <a:t>Istället för att ändra tankarna, tränar man på att sluta kämpa emot dem.</a:t>
            </a:r>
          </a:p>
          <a:p>
            <a:pPr>
              <a:buNone/>
            </a:pPr>
            <a:r>
              <a:rPr lang="sv-SE" sz="1100" dirty="0"/>
              <a:t>Man övar på att se tankar som just tankar – inte som sanningar.</a:t>
            </a:r>
          </a:p>
          <a:p>
            <a:pPr>
              <a:buNone/>
            </a:pPr>
            <a:r>
              <a:rPr lang="sv-SE" sz="1100" dirty="0"/>
              <a:t>Acceptera att vi människor har tankar och att de finns där mer eller mindre. </a:t>
            </a:r>
          </a:p>
          <a:p>
            <a:pPr>
              <a:buNone/>
            </a:pPr>
            <a:br>
              <a:rPr lang="sv-SE" sz="1100" dirty="0"/>
            </a:br>
            <a:r>
              <a:rPr lang="sv-SE" sz="1100" dirty="0"/>
              <a:t>Till exempel:</a:t>
            </a:r>
          </a:p>
          <a:p>
            <a:pPr>
              <a:buFont typeface="Arial" panose="020B0604020202020204" pitchFamily="34" charset="0"/>
              <a:buChar char="•"/>
            </a:pPr>
            <a:r>
              <a:rPr lang="sv-SE" sz="1100" dirty="0"/>
              <a:t>Istället för “Jag är dålig” → </a:t>
            </a:r>
            <a:r>
              <a:rPr lang="sv-SE" sz="1100" i="1" dirty="0"/>
              <a:t>“Jag har en tanke att jag är dålig.”</a:t>
            </a:r>
          </a:p>
          <a:p>
            <a:pPr>
              <a:buFont typeface="Arial" panose="020B0604020202020204" pitchFamily="34" charset="0"/>
              <a:buNone/>
            </a:pPr>
            <a:endParaRPr lang="sv-SE" sz="1100" dirty="0"/>
          </a:p>
          <a:p>
            <a:pPr>
              <a:buNone/>
            </a:pPr>
            <a:r>
              <a:rPr lang="sv-SE" sz="1100" dirty="0"/>
              <a:t>Det ger direkt mer distans.</a:t>
            </a:r>
          </a:p>
          <a:p>
            <a:pPr>
              <a:buNone/>
            </a:pPr>
            <a:endParaRPr lang="sv-SE" sz="1100" dirty="0"/>
          </a:p>
          <a:p>
            <a:pPr defTabSz="966612">
              <a:defRPr/>
            </a:pPr>
            <a:r>
              <a:rPr lang="sv-SE" sz="1100" dirty="0"/>
              <a:t>Med ACT jobbar man alltså med att skapa lite avstånd till tankarna.</a:t>
            </a:r>
            <a:br>
              <a:rPr lang="sv-SE" sz="1100" dirty="0"/>
            </a:br>
            <a:r>
              <a:rPr lang="sv-SE" sz="1100" dirty="0"/>
              <a:t>En metod är att använda visualiseringar, alltså bilder i huvudet som hjälper oss att se tanken utan att fastna i den.</a:t>
            </a:r>
          </a:p>
          <a:p>
            <a:r>
              <a:rPr lang="sv-SE" sz="1100" dirty="0"/>
              <a:t>Här är två exempel:</a:t>
            </a:r>
          </a:p>
          <a:p>
            <a:endParaRPr lang="sv-SE" sz="1100" dirty="0"/>
          </a:p>
          <a:p>
            <a:pPr>
              <a:buNone/>
            </a:pPr>
            <a:r>
              <a:rPr lang="sv-SE" sz="1100" u="sng" dirty="0"/>
              <a:t>Löven på en bäck</a:t>
            </a:r>
          </a:p>
          <a:p>
            <a:pPr>
              <a:buNone/>
            </a:pPr>
            <a:r>
              <a:rPr lang="sv-SE" sz="1100" dirty="0"/>
              <a:t>Tänk dig att du sitter vid en liten bäck.</a:t>
            </a:r>
            <a:br>
              <a:rPr lang="sv-SE" sz="1100" dirty="0"/>
            </a:br>
            <a:r>
              <a:rPr lang="sv-SE" sz="1100" dirty="0"/>
              <a:t>Varje gång du får en tanke, så lägger du den på ett löv som flyter förbi på vattnet.</a:t>
            </a:r>
          </a:p>
          <a:p>
            <a:pPr>
              <a:buNone/>
            </a:pPr>
            <a:r>
              <a:rPr lang="sv-SE" sz="1100" dirty="0"/>
              <a:t>Du behöver inte stoppa lövet. Du behöver inte följa det.</a:t>
            </a:r>
            <a:br>
              <a:rPr lang="sv-SE" sz="1100" dirty="0"/>
            </a:br>
            <a:r>
              <a:rPr lang="sv-SE" sz="1100" dirty="0"/>
              <a:t>Du bara låter det flyta förbi.</a:t>
            </a:r>
          </a:p>
          <a:p>
            <a:pPr>
              <a:buNone/>
            </a:pPr>
            <a:r>
              <a:rPr lang="sv-SE" sz="1100" dirty="0"/>
              <a:t>Det kan vara tankar som:</a:t>
            </a:r>
            <a:br>
              <a:rPr lang="sv-SE" sz="1100" dirty="0"/>
            </a:br>
            <a:r>
              <a:rPr lang="sv-SE" sz="1100" dirty="0"/>
              <a:t>– “Jag borde ha gjort mer.”</a:t>
            </a:r>
            <a:br>
              <a:rPr lang="sv-SE" sz="1100" dirty="0"/>
            </a:br>
            <a:r>
              <a:rPr lang="sv-SE" sz="1100" dirty="0"/>
              <a:t>– “Tänk om de inte gillar mig.”</a:t>
            </a:r>
            <a:br>
              <a:rPr lang="sv-SE" sz="1100" dirty="0"/>
            </a:br>
            <a:r>
              <a:rPr lang="sv-SE" sz="1100" dirty="0"/>
              <a:t>– “Jag orkar inte.”</a:t>
            </a:r>
          </a:p>
          <a:p>
            <a:r>
              <a:rPr lang="sv-SE" sz="1100" dirty="0"/>
              <a:t>Du bara noterar dem – och släpper iväg dem.</a:t>
            </a:r>
          </a:p>
          <a:p>
            <a:endParaRPr lang="sv-SE" sz="1100" dirty="0"/>
          </a:p>
          <a:p>
            <a:r>
              <a:rPr lang="sv-SE" sz="1100" dirty="0"/>
              <a:t>Eller</a:t>
            </a:r>
          </a:p>
          <a:p>
            <a:endParaRPr lang="sv-SE" sz="1100" dirty="0"/>
          </a:p>
          <a:p>
            <a:pPr>
              <a:buNone/>
            </a:pPr>
            <a:r>
              <a:rPr lang="sv-SE" sz="1100" u="sng" dirty="0"/>
              <a:t>Tankar som radiokanaler</a:t>
            </a:r>
          </a:p>
          <a:p>
            <a:pPr>
              <a:buNone/>
            </a:pPr>
            <a:r>
              <a:rPr lang="sv-SE" sz="1100" dirty="0"/>
              <a:t>Föreställ dig att varje tanke är som en radiokanal i ditt huvud.</a:t>
            </a:r>
            <a:br>
              <a:rPr lang="sv-SE" sz="1100" dirty="0"/>
            </a:br>
            <a:r>
              <a:rPr lang="sv-SE" sz="1100" dirty="0"/>
              <a:t>Vissa dagar kanske “självkritik-kanalen” är på hög volym.</a:t>
            </a:r>
            <a:br>
              <a:rPr lang="sv-SE" sz="1100" dirty="0"/>
            </a:br>
            <a:r>
              <a:rPr lang="sv-SE" sz="1100" dirty="0"/>
              <a:t>Eller “katastrof-kanalen”.</a:t>
            </a:r>
          </a:p>
          <a:p>
            <a:pPr>
              <a:buNone/>
            </a:pPr>
            <a:r>
              <a:rPr lang="sv-SE" sz="1100" dirty="0"/>
              <a:t>Men – precis som med radio – du måste inte lyssna.</a:t>
            </a:r>
            <a:br>
              <a:rPr lang="sv-SE" sz="1100" dirty="0"/>
            </a:br>
            <a:r>
              <a:rPr lang="sv-SE" sz="1100" dirty="0"/>
              <a:t>Du kan säga till dig själv:</a:t>
            </a:r>
          </a:p>
          <a:p>
            <a:pPr>
              <a:buNone/>
            </a:pPr>
            <a:r>
              <a:rPr lang="sv-SE" sz="1100" dirty="0"/>
              <a:t>“Okej, självkritik-kanalen är på just nu… men jag behöver inte stanna på den frekvensen.”</a:t>
            </a:r>
          </a:p>
          <a:p>
            <a:r>
              <a:rPr lang="sv-SE" sz="1100" dirty="0"/>
              <a:t>Det handlar inte om att stänga av tankarna – utan om att välja hur mycket du vill lyssna och vilken vikt du vill lägga på det som sägs. Skapa distans till dina tankar, se dem uppifrån och acceptera att de finns där. </a:t>
            </a:r>
          </a:p>
        </p:txBody>
      </p:sp>
      <p:sp>
        <p:nvSpPr>
          <p:cNvPr id="4" name="Platshållare för bildnummer 3">
            <a:extLst>
              <a:ext uri="{FF2B5EF4-FFF2-40B4-BE49-F238E27FC236}">
                <a16:creationId xmlns:a16="http://schemas.microsoft.com/office/drawing/2014/main" id="{CE07B2C6-2977-7CBF-D4C3-6B66E2B85966}"/>
              </a:ext>
            </a:extLst>
          </p:cNvPr>
          <p:cNvSpPr>
            <a:spLocks noGrp="1"/>
          </p:cNvSpPr>
          <p:nvPr>
            <p:ph type="sldNum" sz="quarter" idx="5"/>
          </p:nvPr>
        </p:nvSpPr>
        <p:spPr/>
        <p:txBody>
          <a:bodyPr/>
          <a:lstStyle/>
          <a:p>
            <a:fld id="{FAD31592-3C66-914C-8F2B-350F777116DA}" type="slidenum">
              <a:rPr lang="sv-SE" smtClean="0"/>
              <a:t>22</a:t>
            </a:fld>
            <a:endParaRPr lang="sv-SE"/>
          </a:p>
        </p:txBody>
      </p:sp>
    </p:spTree>
    <p:extLst>
      <p:ext uri="{BB962C8B-B14F-4D97-AF65-F5344CB8AC3E}">
        <p14:creationId xmlns:p14="http://schemas.microsoft.com/office/powerpoint/2010/main" val="3429805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0" dirty="0"/>
              <a:t>En avslutande övning är att tänka igenom lite olika verktyg som kan passa en själv och skriva ner dem i ett ”kit för psykisk hälsa”.</a:t>
            </a:r>
          </a:p>
          <a:p>
            <a:pPr>
              <a:buNone/>
            </a:pPr>
            <a:r>
              <a:rPr lang="sv-SE" sz="1100" b="0" dirty="0"/>
              <a:t>Ett arbetsblad för detta finns.</a:t>
            </a:r>
          </a:p>
          <a:p>
            <a:pPr>
              <a:buNone/>
            </a:pPr>
            <a:endParaRPr lang="sv-SE" sz="1100" b="0" dirty="0"/>
          </a:p>
          <a:p>
            <a:pPr>
              <a:buNone/>
            </a:pPr>
            <a:r>
              <a:rPr lang="sv-SE" sz="1100" b="1" dirty="0"/>
              <a:t>Övergång till nästa bild:</a:t>
            </a:r>
          </a:p>
          <a:p>
            <a:pPr>
              <a:buNone/>
            </a:pPr>
            <a:r>
              <a:rPr lang="sv-SE" sz="1100" b="0" dirty="0"/>
              <a:t>Som avslutning kan vi ställa oss några frågor om hur man kan hantera stress och andra känslor.</a:t>
            </a:r>
          </a:p>
        </p:txBody>
      </p:sp>
      <p:sp>
        <p:nvSpPr>
          <p:cNvPr id="4" name="Platshållare för bildnummer 3"/>
          <p:cNvSpPr>
            <a:spLocks noGrp="1"/>
          </p:cNvSpPr>
          <p:nvPr>
            <p:ph type="sldNum" sz="quarter" idx="5"/>
          </p:nvPr>
        </p:nvSpPr>
        <p:spPr/>
        <p:txBody>
          <a:bodyPr/>
          <a:lstStyle/>
          <a:p>
            <a:fld id="{FAD31592-3C66-914C-8F2B-350F777116DA}" type="slidenum">
              <a:rPr lang="sv-SE" smtClean="0"/>
              <a:t>23</a:t>
            </a:fld>
            <a:endParaRPr lang="sv-SE"/>
          </a:p>
        </p:txBody>
      </p:sp>
    </p:spTree>
    <p:extLst>
      <p:ext uri="{BB962C8B-B14F-4D97-AF65-F5344CB8AC3E}">
        <p14:creationId xmlns:p14="http://schemas.microsoft.com/office/powerpoint/2010/main" val="1347561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0413" y="576263"/>
            <a:ext cx="3513137" cy="1976437"/>
          </a:xfrm>
        </p:spPr>
      </p:sp>
      <p:sp>
        <p:nvSpPr>
          <p:cNvPr id="3" name="Platshållare för anteckningar 2"/>
          <p:cNvSpPr>
            <a:spLocks noGrp="1"/>
          </p:cNvSpPr>
          <p:nvPr>
            <p:ph type="body" idx="1"/>
          </p:nvPr>
        </p:nvSpPr>
        <p:spPr>
          <a:xfrm>
            <a:off x="731520" y="2640458"/>
            <a:ext cx="5852160" cy="5760592"/>
          </a:xfrm>
        </p:spPr>
        <p:txBody>
          <a:bodyPr/>
          <a:lstStyle/>
          <a:p>
            <a:r>
              <a:rPr lang="sv-SE" sz="1100" dirty="0"/>
              <a:t>Svarsförslag:</a:t>
            </a:r>
          </a:p>
          <a:p>
            <a:endParaRPr lang="sv-SE" sz="1100" dirty="0"/>
          </a:p>
          <a:p>
            <a:r>
              <a:rPr lang="sv-SE" sz="1100" dirty="0"/>
              <a:t>1. Det finns tre typer av </a:t>
            </a:r>
            <a:r>
              <a:rPr lang="sv-SE" sz="1100" dirty="0" err="1"/>
              <a:t>coping</a:t>
            </a:r>
            <a:r>
              <a:rPr lang="sv-SE" sz="1100" dirty="0"/>
              <a:t>. Vilka är det och när passar de?</a:t>
            </a:r>
          </a:p>
          <a:p>
            <a:r>
              <a:rPr lang="sv-SE" sz="1100" dirty="0"/>
              <a:t>Problemlösande - passar när vi har möjlighet att påverka en situation.</a:t>
            </a:r>
          </a:p>
          <a:p>
            <a:r>
              <a:rPr lang="sv-SE" sz="1100" dirty="0"/>
              <a:t>Känslohanterande - passar när vi inte kan påverka en situation direkt utan vi behöver helt enkelt hantera känslorna.</a:t>
            </a:r>
          </a:p>
          <a:p>
            <a:r>
              <a:rPr lang="sv-SE" sz="1100" dirty="0"/>
              <a:t>Undvikande - ingen långsiktigt hållbar strategi, man tar varken hand om problem eller hanterar känslor på ett konstruktivt sätt, man bara undviker att tänka och ta tag i det man behöver för att må bra. Kan dock ibland vara en bra strategi i stunden, så att använda den ibland är helt ok. Som att läsa en bok eller titta på en film en stund för att få en stunds paus. Det kan göra att du sedan kan hantera känslorna eller ta tag i problemet.</a:t>
            </a:r>
          </a:p>
          <a:p>
            <a:endParaRPr lang="sv-SE" sz="1100" dirty="0"/>
          </a:p>
          <a:p>
            <a:r>
              <a:rPr lang="sv-SE" sz="1100" dirty="0"/>
              <a:t>2. Varför känns det ofta bättre efter att man har pratat med någon?</a:t>
            </a:r>
          </a:p>
          <a:p>
            <a:r>
              <a:rPr lang="sv-SE" sz="1100" dirty="0"/>
              <a:t>Det sker en bearbetning i hjärnan med hjälp av prefrontala cortex som kan lugna ner </a:t>
            </a:r>
            <a:r>
              <a:rPr lang="sv-SE" sz="1100" dirty="0" err="1"/>
              <a:t>amygdala</a:t>
            </a:r>
            <a:r>
              <a:rPr lang="sv-SE" sz="1100" dirty="0"/>
              <a:t> och då minskar känslan av oro och att man (oftast) får socialt stöd vilket aktiverar lugn-och-ro-systemet.</a:t>
            </a:r>
          </a:p>
          <a:p>
            <a:endParaRPr lang="sv-SE" sz="1100" dirty="0"/>
          </a:p>
          <a:p>
            <a:r>
              <a:rPr lang="sv-SE" sz="1100" dirty="0"/>
              <a:t>3. Vad har skriva, prata med andra och prata med sig själv gemensamt som strategier?</a:t>
            </a:r>
          </a:p>
          <a:p>
            <a:r>
              <a:rPr lang="sv-SE" sz="1100" dirty="0"/>
              <a:t>Gemensamt är att de innebär en språklig bearbetning av våra känslor och tankar, vilket engagerar de främre delarna av hjärnan. Detta aktiverar prefrontala cortex, som i sin tur dämpar </a:t>
            </a:r>
            <a:r>
              <a:rPr lang="sv-SE" sz="1100" dirty="0" err="1"/>
              <a:t>amygdalas</a:t>
            </a:r>
            <a:r>
              <a:rPr lang="sv-SE" sz="1100" dirty="0"/>
              <a:t> reaktioner vid exempelvis rädsla eller andra starka känslor.</a:t>
            </a:r>
          </a:p>
          <a:p>
            <a:endParaRPr lang="sv-SE" sz="1100" dirty="0"/>
          </a:p>
          <a:p>
            <a:r>
              <a:rPr lang="sv-SE" sz="1100" dirty="0"/>
              <a:t>4. På vilka sätt kan man använda sin kropp för att hantera tankar och känslor?</a:t>
            </a:r>
          </a:p>
          <a:p>
            <a:r>
              <a:rPr lang="sv-SE" sz="1100" dirty="0"/>
              <a:t>Andningsövningar kan aktivera </a:t>
            </a:r>
            <a:r>
              <a:rPr lang="sv-SE" sz="1100" dirty="0" err="1"/>
              <a:t>vagusnerven</a:t>
            </a:r>
            <a:r>
              <a:rPr lang="sv-SE" sz="1100" dirty="0"/>
              <a:t> som lugnar ner kroppen via det parasympatiska systemet. Man kan skaka på kroppen (dansa, hoppa) eller springa. Fysisk aktivitet frisätter endorfiner som lugnar ner systemet.</a:t>
            </a:r>
          </a:p>
          <a:p>
            <a:endParaRPr lang="sv-SE" sz="1100" dirty="0"/>
          </a:p>
          <a:p>
            <a:r>
              <a:rPr lang="sv-SE" sz="1100" dirty="0"/>
              <a:t>5. Ge exempel på beteenden som tyder på undvikande </a:t>
            </a:r>
            <a:r>
              <a:rPr lang="sv-SE" sz="1100" dirty="0" err="1"/>
              <a:t>coping</a:t>
            </a:r>
            <a:r>
              <a:rPr lang="sv-SE" sz="1100" dirty="0"/>
              <a:t>.</a:t>
            </a:r>
          </a:p>
          <a:p>
            <a:r>
              <a:rPr lang="sv-SE" sz="1100" dirty="0"/>
              <a:t>Användning av droger, att någon isolerar sig, är mycket passiv, tröstäter eller överkonsumerar sociala medier (fastnar ”i skärmen”).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24</a:t>
            </a:fld>
            <a:endParaRPr lang="sv-SE"/>
          </a:p>
        </p:txBody>
      </p:sp>
    </p:spTree>
    <p:extLst>
      <p:ext uri="{BB962C8B-B14F-4D97-AF65-F5344CB8AC3E}">
        <p14:creationId xmlns:p14="http://schemas.microsoft.com/office/powerpoint/2010/main" val="1098903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marL="181240" indent="-181240" defTabSz="966612">
              <a:buFont typeface="Arial" panose="020B0604020202020204" pitchFamily="34" charset="0"/>
              <a:buChar char="•"/>
              <a:defRPr/>
            </a:pPr>
            <a:r>
              <a:rPr lang="sv-SE" sz="1100" dirty="0" err="1"/>
              <a:t>Coping</a:t>
            </a:r>
            <a:r>
              <a:rPr lang="sv-SE" sz="1100" dirty="0"/>
              <a:t> handlar om olika strategier som vi kan använda för att hantera normala känslor som vi får när vi reagerar på det som händer i vardagen och i utmanande situationer. </a:t>
            </a:r>
          </a:p>
          <a:p>
            <a:pPr marL="181240" indent="-181240" defTabSz="966612">
              <a:buFont typeface="Arial" panose="020B0604020202020204" pitchFamily="34" charset="0"/>
              <a:buChar char="•"/>
              <a:defRPr/>
            </a:pPr>
            <a:r>
              <a:rPr lang="sv-SE" sz="1100" dirty="0"/>
              <a:t>Många strategier hjälper oss att på ett hållbart sätt hantera situationerna.</a:t>
            </a:r>
          </a:p>
          <a:p>
            <a:pPr marL="181240" indent="-181240" defTabSz="966612">
              <a:buFont typeface="Arial" panose="020B0604020202020204" pitchFamily="34" charset="0"/>
              <a:buChar char="•"/>
              <a:defRPr/>
            </a:pPr>
            <a:r>
              <a:rPr lang="sv-SE" sz="1100" dirty="0"/>
              <a:t>Vissa strategier ger bara en kortsiktig flykt från en situation och leder inte till någon hållbar situation i längden.</a:t>
            </a:r>
          </a:p>
          <a:p>
            <a:pPr marL="181240" indent="-181240" defTabSz="966612">
              <a:buFont typeface="Arial" panose="020B0604020202020204" pitchFamily="34" charset="0"/>
              <a:buChar char="•"/>
              <a:defRPr/>
            </a:pPr>
            <a:endParaRPr lang="sv-SE" sz="1100" dirty="0"/>
          </a:p>
          <a:p>
            <a:pPr defTabSz="966612">
              <a:defRPr/>
            </a:pPr>
            <a:r>
              <a:rPr lang="sv-SE" sz="1100" b="1" dirty="0"/>
              <a:t>Övergång till nästa bild:</a:t>
            </a:r>
          </a:p>
          <a:p>
            <a:pPr defTabSz="966612">
              <a:defRPr/>
            </a:pPr>
            <a:r>
              <a:rPr lang="sv-SE" sz="1100" dirty="0"/>
              <a:t>Vi har delat in strategierna i tre typer.</a:t>
            </a:r>
          </a:p>
          <a:p>
            <a:endParaRPr lang="sv-SE" sz="1100" dirty="0"/>
          </a:p>
          <a:p>
            <a:r>
              <a:rPr lang="sv-SE" sz="1100" dirty="0"/>
              <a:t>OBS! Detta lektionsmaterial handlar om hur man hanterar vanliga känslomässiga svängningar som alla upplever. Om man använder verktygen under en tid, men upplever att de inte räcker kan man behöva mer hjälp. Uppmana eleverna att de gärna ska prata med elevhälsan om det är så. Elever med psykiatriska besvär hänvisas till vården. Är du som lärare osäker på var gränsen går, rådgör med elevhälsan.</a:t>
            </a:r>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Strategier kan delas in i att de fokuserar på:</a:t>
            </a:r>
          </a:p>
          <a:p>
            <a:pPr defTabSz="966612">
              <a:defRPr/>
            </a:pPr>
            <a:r>
              <a:rPr lang="sv-SE" sz="1100" dirty="0"/>
              <a:t>- Problemlösning (lösa problemet som skapar de jobbiga känslorna)</a:t>
            </a:r>
            <a:br>
              <a:rPr lang="sv-SE" sz="1100" dirty="0"/>
            </a:br>
            <a:r>
              <a:rPr lang="sv-SE" sz="1100" dirty="0"/>
              <a:t>- Känslohantering (hantera känslan. Inrymmer både fysiska, kognitiva och emotionella strategier - det är olika vägar att dämpa jobbiga känslor)</a:t>
            </a:r>
            <a:br>
              <a:rPr lang="sv-SE" sz="1100" dirty="0"/>
            </a:br>
            <a:r>
              <a:rPr lang="sv-SE" sz="1100" dirty="0"/>
              <a:t>- Undvikande (försöka ignorera problemet och känslorna som uppstå)</a:t>
            </a:r>
          </a:p>
          <a:p>
            <a:endParaRPr lang="sv-SE" sz="1100" dirty="0"/>
          </a:p>
          <a:p>
            <a:r>
              <a:rPr lang="sv-SE" sz="1100" b="1" dirty="0"/>
              <a:t>Övergång till nästa bild</a:t>
            </a:r>
            <a:r>
              <a:rPr lang="sv-SE" sz="1100" dirty="0"/>
              <a:t>: Vi börjar med problemlösande strategier.</a:t>
            </a:r>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056289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57238" y="1047750"/>
            <a:ext cx="3360737" cy="1890713"/>
          </a:xfrm>
        </p:spPr>
      </p:sp>
      <p:sp>
        <p:nvSpPr>
          <p:cNvPr id="3" name="Platshållare för anteckningar 2"/>
          <p:cNvSpPr>
            <a:spLocks noGrp="1"/>
          </p:cNvSpPr>
          <p:nvPr>
            <p:ph type="body" idx="1"/>
          </p:nvPr>
        </p:nvSpPr>
        <p:spPr>
          <a:xfrm>
            <a:off x="731520" y="3053998"/>
            <a:ext cx="5852160" cy="5347052"/>
          </a:xfrm>
        </p:spPr>
        <p:txBody>
          <a:bodyPr/>
          <a:lstStyle/>
          <a:p>
            <a:pPr defTabSz="966612">
              <a:defRPr/>
            </a:pPr>
            <a:r>
              <a:rPr lang="sv-SE" sz="1100" i="1" dirty="0"/>
              <a:t>Förslag på hur man kan introducera bilden, se extra talarmanus nedan.</a:t>
            </a:r>
          </a:p>
          <a:p>
            <a:pPr defTabSz="966612">
              <a:defRPr/>
            </a:pPr>
            <a:endParaRPr lang="sv-SE" sz="1100" i="1" dirty="0"/>
          </a:p>
          <a:p>
            <a:pPr>
              <a:buNone/>
            </a:pPr>
            <a:r>
              <a:rPr lang="sv-SE" sz="1100" dirty="0"/>
              <a:t>Problemlösning som strategi handlar om</a:t>
            </a:r>
          </a:p>
          <a:p>
            <a:pPr marL="181240" indent="-181240">
              <a:buFont typeface="Arial" panose="020B0604020202020204" pitchFamily="34" charset="0"/>
              <a:buChar char="•"/>
            </a:pPr>
            <a:r>
              <a:rPr lang="sv-SE" sz="1100" dirty="0"/>
              <a:t>Fokus på att lösa problemet som väcker känslorna (stress, oro)</a:t>
            </a:r>
          </a:p>
          <a:p>
            <a:pPr marL="181240" indent="-181240" defTabSz="966612">
              <a:buFont typeface="Arial" panose="020B0604020202020204" pitchFamily="34" charset="0"/>
              <a:buChar char="•"/>
              <a:defRPr/>
            </a:pPr>
            <a:r>
              <a:rPr lang="sv-SE" sz="1100" dirty="0"/>
              <a:t>Situationen måste gå att påverka (om du inte kan det så funkar känslohantering bättre)</a:t>
            </a:r>
          </a:p>
          <a:p>
            <a:pPr>
              <a:buNone/>
            </a:pPr>
            <a:endParaRPr lang="sv-SE" sz="1100" dirty="0"/>
          </a:p>
          <a:p>
            <a:pPr>
              <a:buNone/>
            </a:pPr>
            <a:r>
              <a:rPr lang="sv-SE" sz="1100" b="1" dirty="0"/>
              <a:t>Övergång till nästa bild:</a:t>
            </a:r>
          </a:p>
          <a:p>
            <a:pPr>
              <a:buNone/>
            </a:pPr>
            <a:r>
              <a:rPr lang="sv-SE" sz="1100" dirty="0"/>
              <a:t>Det finns olika metoder för problemlösning.</a:t>
            </a:r>
          </a:p>
          <a:p>
            <a:pPr>
              <a:buNone/>
            </a:pPr>
            <a:endParaRPr lang="sv-SE" sz="1100" dirty="0"/>
          </a:p>
          <a:p>
            <a:pPr defTabSz="966612">
              <a:defRPr/>
            </a:pPr>
            <a:r>
              <a:rPr lang="sv-SE" sz="1100" b="1" dirty="0"/>
              <a:t>Extra talarmanus som stöd för hur man kan introducera bilden:</a:t>
            </a:r>
          </a:p>
          <a:p>
            <a:pPr>
              <a:buNone/>
            </a:pPr>
            <a:r>
              <a:rPr lang="sv-SE" sz="1100" dirty="0"/>
              <a:t>När vi ställs inför stress eller svårigheter reagerar vi alla på olika sätt. </a:t>
            </a:r>
          </a:p>
          <a:p>
            <a:pPr>
              <a:buNone/>
            </a:pPr>
            <a:r>
              <a:rPr lang="sv-SE" sz="1100" dirty="0"/>
              <a:t>Ett sätt att hantera jobbiga situationer kallas för lösningsinriktad </a:t>
            </a:r>
            <a:r>
              <a:rPr lang="sv-SE" sz="1100" dirty="0" err="1"/>
              <a:t>coping</a:t>
            </a:r>
            <a:r>
              <a:rPr lang="sv-SE" sz="1100" dirty="0"/>
              <a:t>, eller helt enkelt problemlösning.</a:t>
            </a:r>
          </a:p>
          <a:p>
            <a:pPr>
              <a:buNone/>
            </a:pPr>
            <a:endParaRPr lang="sv-SE" sz="1100" dirty="0"/>
          </a:p>
          <a:p>
            <a:r>
              <a:rPr lang="sv-SE" sz="1100" dirty="0"/>
              <a:t>Det innebär att vi fokuserar på att lösa själva problemet som orsakar stressen – istället för att bara hantera känslorna det väcker.</a:t>
            </a:r>
          </a:p>
          <a:p>
            <a:r>
              <a:rPr lang="sv-SE" sz="1100" dirty="0"/>
              <a:t>När du använder lösningsinriktad </a:t>
            </a:r>
            <a:r>
              <a:rPr lang="sv-SE" sz="1100" dirty="0" err="1"/>
              <a:t>coping</a:t>
            </a:r>
            <a:r>
              <a:rPr lang="sv-SE" sz="1100" dirty="0"/>
              <a:t> försöker du göra något åt det som stressar dig, dvs minska eller ta bort det som stressar. </a:t>
            </a:r>
          </a:p>
          <a:p>
            <a:endParaRPr lang="sv-SE" sz="1100" dirty="0"/>
          </a:p>
          <a:p>
            <a:r>
              <a:rPr lang="sv-SE" sz="1100" dirty="0"/>
              <a:t>Det kan handla om att förändra situationen, skapa struktur eller be om stöd.</a:t>
            </a:r>
          </a:p>
          <a:p>
            <a:endParaRPr lang="sv-SE" sz="1100" dirty="0"/>
          </a:p>
          <a:p>
            <a:pPr defTabSz="966612">
              <a:defRPr/>
            </a:pPr>
            <a:r>
              <a:rPr lang="sv-SE" sz="1100" dirty="0"/>
              <a:t>Det är inte alltid så lätt att se hur man ska lösa en situation, och det är ju inte alltid det går.</a:t>
            </a:r>
          </a:p>
          <a:p>
            <a:pPr defTabSz="966612">
              <a:defRPr/>
            </a:pPr>
            <a:r>
              <a:rPr lang="sv-SE" sz="1100" dirty="0"/>
              <a:t>Ofta går det lättare om man kan dela upp problemet i mindre delar, jobbar i små steg. Det är sällan ”svart eller vitt” utan ofta finns det något vi kan göra även om det vid första anblicken kanske inte känns så. Och att det alltid är bra att kombinera den här strategin med att söka stöd och bolla – ofta tänker fler hjärnor bättre än en! Så du kan hitta ett sätt att lösa problem tillsammans med andra.</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3850385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0413" y="1200150"/>
            <a:ext cx="3609975" cy="2030413"/>
          </a:xfrm>
        </p:spPr>
      </p:sp>
      <p:sp>
        <p:nvSpPr>
          <p:cNvPr id="3" name="Platshållare för anteckningar 2"/>
          <p:cNvSpPr>
            <a:spLocks noGrp="1"/>
          </p:cNvSpPr>
          <p:nvPr>
            <p:ph type="body" idx="1"/>
          </p:nvPr>
        </p:nvSpPr>
        <p:spPr>
          <a:xfrm>
            <a:off x="731520" y="3329778"/>
            <a:ext cx="5852160" cy="5789696"/>
          </a:xfrm>
        </p:spPr>
        <p:txBody>
          <a:bodyPr/>
          <a:lstStyle/>
          <a:p>
            <a:pPr defTabSz="966612">
              <a:defRPr/>
            </a:pPr>
            <a:r>
              <a:rPr lang="sv-SE" sz="1100" dirty="0"/>
              <a:t>Bilden visar fyra förslag på strategier.</a:t>
            </a:r>
          </a:p>
          <a:p>
            <a:pPr defTabSz="966612">
              <a:defRPr/>
            </a:pPr>
            <a:r>
              <a:rPr lang="sv-SE" sz="1100" dirty="0"/>
              <a:t>En kombination av strategier ofta är en bra väg framåt (det inlagda plustecknet symboliserar detta).</a:t>
            </a:r>
          </a:p>
          <a:p>
            <a:pPr defTabSz="966612">
              <a:defRPr/>
            </a:pPr>
            <a:r>
              <a:rPr lang="sv-SE" sz="1100" dirty="0"/>
              <a:t>Om du har svårt att planera kan du exempelvis be om hjälp. Eller om du behöver sätta en gräns för en kompis men tycker det är svårt kan du bolla med någon och sen planera i små steg vad du kan göra som ett första steg</a:t>
            </a:r>
          </a:p>
          <a:p>
            <a:pPr>
              <a:buNone/>
            </a:pPr>
            <a:endParaRPr lang="sv-SE" sz="1100" dirty="0"/>
          </a:p>
          <a:p>
            <a:pPr>
              <a:buNone/>
            </a:pPr>
            <a:r>
              <a:rPr lang="sv-SE" sz="1100" dirty="0"/>
              <a:t>Exempel på lösningsinriktade strategier:</a:t>
            </a:r>
          </a:p>
          <a:p>
            <a:pPr>
              <a:buFont typeface="Arial" panose="020B0604020202020204" pitchFamily="34" charset="0"/>
              <a:buChar char="•"/>
            </a:pPr>
            <a:r>
              <a:rPr lang="sv-SE" sz="1100" b="1" dirty="0"/>
              <a:t> Planera bättre</a:t>
            </a:r>
            <a:br>
              <a:rPr lang="sv-SE" sz="1100" dirty="0"/>
            </a:br>
            <a:r>
              <a:rPr lang="sv-SE" sz="1100" dirty="0"/>
              <a:t>– Göra ett schema, en att-göra-lista eller sätta upp delmål om du är stressad.</a:t>
            </a:r>
          </a:p>
          <a:p>
            <a:pPr>
              <a:buFont typeface="Arial" panose="020B0604020202020204" pitchFamily="34" charset="0"/>
              <a:buNone/>
            </a:pPr>
            <a:endParaRPr lang="sv-SE" sz="1100" b="1" dirty="0"/>
          </a:p>
          <a:p>
            <a:pPr>
              <a:buFont typeface="Arial" panose="020B0604020202020204" pitchFamily="34" charset="0"/>
              <a:buChar char="•"/>
            </a:pPr>
            <a:r>
              <a:rPr lang="sv-SE" sz="1100" b="1" dirty="0"/>
              <a:t> Be om hjälp</a:t>
            </a:r>
            <a:br>
              <a:rPr lang="sv-SE" sz="1100" dirty="0"/>
            </a:br>
            <a:r>
              <a:rPr lang="sv-SE" sz="1100" dirty="0"/>
              <a:t>– Prata med en vuxen, kompis eller lärare. Du måste inte lösa allt själv.</a:t>
            </a:r>
          </a:p>
          <a:p>
            <a:pPr>
              <a:buFont typeface="Arial" panose="020B0604020202020204" pitchFamily="34" charset="0"/>
              <a:buChar char="•"/>
            </a:pPr>
            <a:endParaRPr lang="sv-SE" sz="1100" b="1" dirty="0"/>
          </a:p>
          <a:p>
            <a:pPr>
              <a:buFont typeface="Arial" panose="020B0604020202020204" pitchFamily="34" charset="0"/>
              <a:buChar char="•"/>
            </a:pPr>
            <a:r>
              <a:rPr lang="sv-SE" sz="1100" b="1" dirty="0"/>
              <a:t> Lösa konflikten</a:t>
            </a:r>
            <a:br>
              <a:rPr lang="sv-SE" sz="1100" dirty="0"/>
            </a:br>
            <a:r>
              <a:rPr lang="sv-SE" sz="1100" dirty="0"/>
              <a:t>– Våga ta ett samtal, lyssna och säg hur du känner. Ibland behöver vi reda ut saker för att komma vidare.</a:t>
            </a:r>
          </a:p>
          <a:p>
            <a:pPr>
              <a:buFont typeface="Arial" panose="020B0604020202020204" pitchFamily="34" charset="0"/>
              <a:buChar char="•"/>
            </a:pPr>
            <a:endParaRPr lang="sv-SE" sz="1100" b="1" dirty="0"/>
          </a:p>
          <a:p>
            <a:pPr>
              <a:buFont typeface="Arial" panose="020B0604020202020204" pitchFamily="34" charset="0"/>
              <a:buChar char="•"/>
            </a:pPr>
            <a:r>
              <a:rPr lang="sv-SE" sz="1100" b="1" dirty="0"/>
              <a:t> Sätta gränser</a:t>
            </a:r>
            <a:br>
              <a:rPr lang="sv-SE" sz="1100" dirty="0"/>
            </a:br>
            <a:r>
              <a:rPr lang="sv-SE" sz="1100" dirty="0"/>
              <a:t>– Säga nej, pausa eller backa från något som tar för mycket energi.</a:t>
            </a:r>
          </a:p>
          <a:p>
            <a:pPr>
              <a:buNone/>
            </a:pPr>
            <a:endParaRPr lang="sv-SE" sz="1100" b="1" dirty="0"/>
          </a:p>
          <a:p>
            <a:pPr>
              <a:buNone/>
            </a:pPr>
            <a:r>
              <a:rPr lang="sv-SE" sz="1100" b="1" dirty="0"/>
              <a:t>Till exempel:</a:t>
            </a:r>
          </a:p>
          <a:p>
            <a:pPr>
              <a:buFont typeface="Arial" panose="020B0604020202020204" pitchFamily="34" charset="0"/>
              <a:buChar char="•"/>
            </a:pPr>
            <a:r>
              <a:rPr lang="sv-SE" sz="1100" dirty="0"/>
              <a:t>Om du är stressad över ett prov → du gör en plan och börjar plugga.</a:t>
            </a:r>
          </a:p>
          <a:p>
            <a:pPr>
              <a:buFont typeface="Arial" panose="020B0604020202020204" pitchFamily="34" charset="0"/>
              <a:buChar char="•"/>
            </a:pPr>
            <a:r>
              <a:rPr lang="sv-SE" sz="1100" dirty="0"/>
              <a:t>Om du bråkar med en vän → du tar ett samtal och försöker reda ut det.</a:t>
            </a:r>
          </a:p>
          <a:p>
            <a:pPr>
              <a:buFont typeface="Arial" panose="020B0604020202020204" pitchFamily="34" charset="0"/>
              <a:buChar char="•"/>
            </a:pPr>
            <a:r>
              <a:rPr lang="sv-SE" sz="1100" dirty="0"/>
              <a:t>Om du har för mycket att göra → du prioriterar, ber om hjälp eller säger nej till något.</a:t>
            </a:r>
          </a:p>
          <a:p>
            <a:pPr>
              <a:buFont typeface="Arial" panose="020B0604020202020204" pitchFamily="34" charset="0"/>
              <a:buChar char="•"/>
            </a:pPr>
            <a:endParaRPr lang="sv-SE" sz="1100" dirty="0"/>
          </a:p>
          <a:p>
            <a:pPr>
              <a:buNone/>
            </a:pPr>
            <a:r>
              <a:rPr lang="sv-SE" sz="1100" b="1" dirty="0"/>
              <a:t>Övergång till nästa bild:</a:t>
            </a:r>
          </a:p>
          <a:p>
            <a:pPr>
              <a:buNone/>
            </a:pPr>
            <a:r>
              <a:rPr lang="sv-SE" sz="1100" dirty="0"/>
              <a:t>Problemlösning kräver att man stannar upp och tänker till för att se olika alternativ.</a:t>
            </a:r>
          </a:p>
          <a:p>
            <a:pPr>
              <a:buFont typeface="Arial" panose="020B0604020202020204" pitchFamily="34" charset="0"/>
              <a:buNone/>
            </a:pP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3980519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54063" y="1200150"/>
            <a:ext cx="2740025" cy="1541463"/>
          </a:xfrm>
        </p:spPr>
      </p:sp>
      <p:sp>
        <p:nvSpPr>
          <p:cNvPr id="3" name="Platshållare för anteckningar 2"/>
          <p:cNvSpPr>
            <a:spLocks noGrp="1"/>
          </p:cNvSpPr>
          <p:nvPr>
            <p:ph type="body" idx="1"/>
          </p:nvPr>
        </p:nvSpPr>
        <p:spPr>
          <a:xfrm>
            <a:off x="731520" y="2859932"/>
            <a:ext cx="5852160" cy="5944573"/>
          </a:xfrm>
        </p:spPr>
        <p:txBody>
          <a:bodyPr/>
          <a:lstStyle/>
          <a:p>
            <a:pPr defTabSz="966612">
              <a:defRPr/>
            </a:pPr>
            <a:r>
              <a:rPr lang="sv-SE" sz="1100" i="1" dirty="0"/>
              <a:t>Förslag på hur man kan introducera bilden, se extra talarmanus nedan.</a:t>
            </a:r>
          </a:p>
          <a:p>
            <a:pPr>
              <a:buNone/>
            </a:pPr>
            <a:endParaRPr lang="sv-SE" sz="1100" dirty="0"/>
          </a:p>
          <a:p>
            <a:pPr>
              <a:buNone/>
            </a:pPr>
            <a:r>
              <a:rPr lang="sv-SE" sz="1100" dirty="0"/>
              <a:t>Ett slags modell, ett frågeschema, för att reda ut om den stress (eller annan känsla) som jag upplever går att påverka eller inte.</a:t>
            </a:r>
          </a:p>
          <a:p>
            <a:pPr>
              <a:buNone/>
            </a:pPr>
            <a:r>
              <a:rPr lang="sv-SE" sz="1100" dirty="0"/>
              <a:t>Om situationen går att påverka ger modellen förslag på frågor som kan hjälpa till att ringa in vilken/vilka typer av lösningar som kan vara möjliga.</a:t>
            </a:r>
          </a:p>
          <a:p>
            <a:pPr>
              <a:buNone/>
            </a:pPr>
            <a:endParaRPr lang="sv-SE" sz="1100" dirty="0"/>
          </a:p>
          <a:p>
            <a:pPr>
              <a:buNone/>
            </a:pPr>
            <a:r>
              <a:rPr lang="sv-SE" sz="1100" dirty="0"/>
              <a:t>Om du vill jobba mer kring detta schema så finns ett arbetsblad med några fallbeskrivningar där olika personers situationer beskrivs. Uppgiften är att diskutera med stöd av schemat vilka tänkbara strategier som kan hjälpa i de olika fallen.</a:t>
            </a:r>
          </a:p>
          <a:p>
            <a:pPr>
              <a:buNone/>
            </a:pPr>
            <a:endParaRPr lang="sv-SE" sz="1100" dirty="0"/>
          </a:p>
          <a:p>
            <a:pPr>
              <a:buNone/>
            </a:pPr>
            <a:r>
              <a:rPr lang="sv-SE" sz="1100" b="1" dirty="0"/>
              <a:t>Övergång till nästa bild:</a:t>
            </a:r>
          </a:p>
          <a:p>
            <a:pPr>
              <a:buNone/>
            </a:pPr>
            <a:r>
              <a:rPr lang="sv-SE" sz="1100" dirty="0"/>
              <a:t>Om man inte kan lösa situationen finns olika sätt att hantera tankar och känslor.</a:t>
            </a:r>
          </a:p>
          <a:p>
            <a:pPr>
              <a:buNone/>
            </a:pPr>
            <a:r>
              <a:rPr lang="sv-SE" sz="1100" dirty="0"/>
              <a:t>Vi ska titta på en annan typ av strategi.</a:t>
            </a:r>
          </a:p>
          <a:p>
            <a:pPr>
              <a:buNone/>
            </a:pPr>
            <a:endParaRPr lang="sv-SE" sz="1100" b="1" dirty="0"/>
          </a:p>
          <a:p>
            <a:pPr>
              <a:buNone/>
            </a:pPr>
            <a:r>
              <a:rPr lang="sv-SE" sz="1100" b="1" dirty="0"/>
              <a:t>Extra talarmanus som stöd för hur man kan introducera bilden:</a:t>
            </a:r>
          </a:p>
          <a:p>
            <a:pPr>
              <a:buNone/>
            </a:pPr>
            <a:r>
              <a:rPr lang="sv-SE" sz="1100" dirty="0"/>
              <a:t>Instruktion:</a:t>
            </a:r>
          </a:p>
          <a:p>
            <a:pPr>
              <a:buFont typeface="+mj-lt"/>
              <a:buAutoNum type="arabicPeriod"/>
            </a:pPr>
            <a:r>
              <a:rPr lang="sv-SE" sz="1100" dirty="0"/>
              <a:t>Tänk på en situation som stressar dig just nu.</a:t>
            </a:r>
            <a:br>
              <a:rPr lang="sv-SE" sz="1100" dirty="0"/>
            </a:br>
            <a:r>
              <a:rPr lang="sv-SE" sz="1100" dirty="0"/>
              <a:t>Det kan vara något i skolan, hemma, med vänner eller något annat.</a:t>
            </a:r>
          </a:p>
          <a:p>
            <a:pPr>
              <a:buFont typeface="+mj-lt"/>
              <a:buAutoNum type="arabicPeriod"/>
            </a:pPr>
            <a:r>
              <a:rPr lang="sv-SE" sz="1100" dirty="0"/>
              <a:t>Skriv kort vad som stressar dig.</a:t>
            </a:r>
          </a:p>
          <a:p>
            <a:pPr>
              <a:buFont typeface="+mj-lt"/>
              <a:buAutoNum type="arabicPeriod"/>
            </a:pPr>
            <a:r>
              <a:rPr lang="sv-SE" sz="1100" dirty="0"/>
              <a:t>Fundera: Kan du påverka situationen?</a:t>
            </a:r>
          </a:p>
          <a:p>
            <a:pPr marL="785372" lvl="1" indent="-302066">
              <a:buFont typeface="+mj-lt"/>
              <a:buAutoNum type="arabicPeriod"/>
            </a:pPr>
            <a:r>
              <a:rPr lang="sv-SE" sz="1100" dirty="0"/>
              <a:t>Om nej → Fundera över något annat som stressar dig</a:t>
            </a:r>
          </a:p>
          <a:p>
            <a:pPr marL="785372" lvl="1" indent="-302066" defTabSz="966612">
              <a:buFont typeface="+mj-lt"/>
              <a:buAutoNum type="arabicPeriod"/>
              <a:defRPr/>
            </a:pPr>
            <a:r>
              <a:rPr lang="sv-SE" sz="1100" dirty="0"/>
              <a:t>Om ja → vad skulle du kunna göra?</a:t>
            </a:r>
          </a:p>
          <a:p>
            <a:pPr marL="785372" lvl="1" indent="-302066" defTabSz="966612">
              <a:buFont typeface="+mj-lt"/>
              <a:buAutoNum type="arabicPeriod"/>
              <a:defRPr/>
            </a:pPr>
            <a:r>
              <a:rPr lang="sv-SE" sz="1100" dirty="0"/>
              <a:t>Välj minst ett sätt att agera från listan med </a:t>
            </a:r>
            <a:r>
              <a:rPr lang="sv-SE" sz="1100" dirty="0" err="1"/>
              <a:t>copingstrategier</a:t>
            </a:r>
            <a:r>
              <a:rPr lang="sv-SE" sz="1100" dirty="0"/>
              <a:t>:</a:t>
            </a:r>
          </a:p>
          <a:p>
            <a:pPr marL="1268679" lvl="2" indent="-302066">
              <a:buFont typeface="Arial" panose="020B0604020202020204" pitchFamily="34" charset="0"/>
              <a:buChar char="•"/>
            </a:pPr>
            <a:r>
              <a:rPr lang="sv-SE" sz="1100" dirty="0"/>
              <a:t>Planera bättre</a:t>
            </a:r>
          </a:p>
          <a:p>
            <a:pPr marL="1268679" lvl="2" indent="-302066">
              <a:buFont typeface="Arial" panose="020B0604020202020204" pitchFamily="34" charset="0"/>
              <a:buChar char="•"/>
            </a:pPr>
            <a:r>
              <a:rPr lang="sv-SE" sz="1100" dirty="0"/>
              <a:t>Prioritera om</a:t>
            </a:r>
          </a:p>
          <a:p>
            <a:pPr marL="1268679" lvl="2" indent="-302066">
              <a:buFont typeface="Arial" panose="020B0604020202020204" pitchFamily="34" charset="0"/>
              <a:buChar char="•"/>
            </a:pPr>
            <a:r>
              <a:rPr lang="sv-SE" sz="1100" dirty="0"/>
              <a:t>Be om hjälp</a:t>
            </a:r>
          </a:p>
          <a:p>
            <a:pPr marL="1268679" lvl="2" indent="-302066">
              <a:buFont typeface="Arial" panose="020B0604020202020204" pitchFamily="34" charset="0"/>
              <a:buChar char="•"/>
            </a:pPr>
            <a:r>
              <a:rPr lang="sv-SE" sz="1100" dirty="0"/>
              <a:t>Lösa konflikten</a:t>
            </a:r>
          </a:p>
          <a:p>
            <a:pPr marL="1268679" lvl="2" indent="-302066">
              <a:buFont typeface="Arial" panose="020B0604020202020204" pitchFamily="34" charset="0"/>
              <a:buChar char="•"/>
            </a:pPr>
            <a:r>
              <a:rPr lang="sv-SE" sz="1100" dirty="0"/>
              <a:t>Sätta gränser</a:t>
            </a:r>
          </a:p>
          <a:p>
            <a:pPr marL="1268679" lvl="2" indent="-302066">
              <a:buFont typeface="Arial" panose="020B0604020202020204" pitchFamily="34" charset="0"/>
              <a:buChar char="•"/>
            </a:pPr>
            <a:r>
              <a:rPr lang="sv-SE" sz="1100" dirty="0"/>
              <a:t>Annat, tex…</a:t>
            </a:r>
          </a:p>
          <a:p>
            <a:pPr>
              <a:buFont typeface="+mj-lt"/>
              <a:buAutoNum type="arabicPeriod"/>
            </a:pPr>
            <a:r>
              <a:rPr lang="sv-SE" sz="1100" dirty="0"/>
              <a:t>Skriv eller rita vad du skulle kunna göra.</a:t>
            </a:r>
            <a:br>
              <a:rPr lang="sv-SE" sz="1100" dirty="0"/>
            </a:br>
            <a:r>
              <a:rPr lang="sv-SE" sz="1100" dirty="0"/>
              <a:t>Exempelvis: "Jag kan be min lärare om en extra dag för att lämna in."</a:t>
            </a:r>
            <a:br>
              <a:rPr lang="sv-SE" sz="1100" dirty="0"/>
            </a:br>
            <a:r>
              <a:rPr lang="sv-SE" sz="1100" dirty="0"/>
              <a:t>Eller: "Jag kan säga till min kompis att jag inte tycker om när hon retas."</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041668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6B377-6613-E643-A609-E26745D9CAE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C4E1F57-8899-CA9E-B802-5593823CD762}"/>
              </a:ext>
            </a:extLst>
          </p:cNvPr>
          <p:cNvSpPr>
            <a:spLocks noGrp="1" noRot="1" noChangeAspect="1"/>
          </p:cNvSpPr>
          <p:nvPr>
            <p:ph type="sldImg"/>
          </p:nvPr>
        </p:nvSpPr>
        <p:spPr>
          <a:xfrm>
            <a:off x="760413" y="1200150"/>
            <a:ext cx="3579812" cy="2012950"/>
          </a:xfrm>
        </p:spPr>
      </p:sp>
      <p:sp>
        <p:nvSpPr>
          <p:cNvPr id="3" name="Platshållare för anteckningar 2">
            <a:extLst>
              <a:ext uri="{FF2B5EF4-FFF2-40B4-BE49-F238E27FC236}">
                <a16:creationId xmlns:a16="http://schemas.microsoft.com/office/drawing/2014/main" id="{887E371F-D7F7-81CB-9CDD-D4A662055ACD}"/>
              </a:ext>
            </a:extLst>
          </p:cNvPr>
          <p:cNvSpPr>
            <a:spLocks noGrp="1"/>
          </p:cNvSpPr>
          <p:nvPr>
            <p:ph type="body" idx="1"/>
          </p:nvPr>
        </p:nvSpPr>
        <p:spPr>
          <a:xfrm>
            <a:off x="731520" y="3380848"/>
            <a:ext cx="5852160" cy="5474727"/>
          </a:xfrm>
        </p:spPr>
        <p:txBody>
          <a:bodyPr/>
          <a:lstStyle/>
          <a:p>
            <a:pPr defTabSz="966612">
              <a:defRPr/>
            </a:pPr>
            <a:r>
              <a:rPr lang="sv-SE" sz="1100" i="1" dirty="0"/>
              <a:t>Förslag på hur man kan introducera bilden, se extra talarmanus nedan.</a:t>
            </a:r>
          </a:p>
          <a:p>
            <a:endParaRPr lang="sv-SE" sz="1100" dirty="0"/>
          </a:p>
          <a:p>
            <a:pPr>
              <a:buNone/>
            </a:pPr>
            <a:r>
              <a:rPr lang="sv-SE" sz="1100" dirty="0"/>
              <a:t>Känslohantering är användbart när man:</a:t>
            </a:r>
          </a:p>
          <a:p>
            <a:pPr marL="181240" indent="-181240">
              <a:buFont typeface="Arial" panose="020B0604020202020204" pitchFamily="34" charset="0"/>
              <a:buChar char="•"/>
            </a:pPr>
            <a:r>
              <a:rPr lang="sv-SE" sz="1100" dirty="0"/>
              <a:t>inte kan påverka en situation</a:t>
            </a:r>
          </a:p>
          <a:p>
            <a:pPr marL="181240" indent="-181240">
              <a:buFont typeface="Arial" panose="020B0604020202020204" pitchFamily="34" charset="0"/>
              <a:buChar char="•"/>
            </a:pPr>
            <a:r>
              <a:rPr lang="sv-SE" sz="1100" dirty="0"/>
              <a:t>kan påverka sitt eget förhållningssätt till tankar och känslor</a:t>
            </a:r>
          </a:p>
          <a:p>
            <a:endParaRPr lang="sv-SE" sz="1100" dirty="0"/>
          </a:p>
          <a:p>
            <a:r>
              <a:rPr lang="sv-SE" sz="1100" dirty="0"/>
              <a:t>Syftet med känslohantering är INTE att ”rycka upp sig” eller ignorera stress (eller andra jobbiga känslor). </a:t>
            </a:r>
          </a:p>
          <a:p>
            <a:r>
              <a:rPr lang="sv-SE" sz="1100" dirty="0"/>
              <a:t>Det handlar om att ta hand om sig så att man mår bättre trots stressen och det man upplever!</a:t>
            </a:r>
          </a:p>
          <a:p>
            <a:pPr>
              <a:buNone/>
            </a:pPr>
            <a:endParaRPr lang="sv-SE" sz="1100" dirty="0"/>
          </a:p>
          <a:p>
            <a:pPr>
              <a:buNone/>
            </a:pPr>
            <a:r>
              <a:rPr lang="sv-SE" sz="1100" b="1" dirty="0"/>
              <a:t>Övergång till nästa bild:</a:t>
            </a:r>
          </a:p>
          <a:p>
            <a:pPr>
              <a:buNone/>
            </a:pPr>
            <a:r>
              <a:rPr lang="sv-SE" sz="1100" dirty="0"/>
              <a:t>Vi ska titta på några strategier för känslohantering.</a:t>
            </a:r>
          </a:p>
          <a:p>
            <a:pPr>
              <a:buNone/>
            </a:pPr>
            <a:endParaRPr lang="sv-SE" sz="1100" dirty="0"/>
          </a:p>
          <a:p>
            <a:pPr defTabSz="966612">
              <a:defRPr/>
            </a:pPr>
            <a:r>
              <a:rPr lang="sv-SE" sz="1100" b="1" dirty="0"/>
              <a:t>Extra talarmanus som stöd för hur man kan introducera bilden:</a:t>
            </a:r>
          </a:p>
          <a:p>
            <a:pPr>
              <a:buNone/>
            </a:pPr>
            <a:r>
              <a:rPr lang="sv-SE" sz="1100" dirty="0"/>
              <a:t>Nu ska vi titta på ett annat sätt att hantera stress – och det handlar inte om att ändra situationen, utan om att jobba på insidan.</a:t>
            </a:r>
          </a:p>
          <a:p>
            <a:pPr>
              <a:buNone/>
            </a:pPr>
            <a:endParaRPr lang="sv-SE" sz="1100" dirty="0"/>
          </a:p>
          <a:p>
            <a:pPr>
              <a:buNone/>
            </a:pPr>
            <a:r>
              <a:rPr lang="sv-SE" sz="1100" dirty="0"/>
              <a:t>Det handlar om hur vi kan hantera våra tankar och känslor på olika sätt</a:t>
            </a:r>
          </a:p>
          <a:p>
            <a:pPr>
              <a:buNone/>
            </a:pPr>
            <a:endParaRPr lang="sv-SE" sz="1100" dirty="0"/>
          </a:p>
          <a:p>
            <a:r>
              <a:rPr lang="sv-SE" sz="1100" dirty="0"/>
              <a:t>Det betyder att du försöker lugna ner eller förändra dina tankar och känslor när du är stressad, ledsen, nervös eller orolig – särskilt i situationer där du inte kan göra så mycket åt det som händer. </a:t>
            </a:r>
          </a:p>
          <a:p>
            <a:endParaRPr lang="sv-SE" sz="1100" dirty="0"/>
          </a:p>
          <a:p>
            <a:pPr>
              <a:buNone/>
            </a:pPr>
            <a:r>
              <a:rPr lang="sv-SE" sz="1100" dirty="0"/>
              <a:t>Du kan till exempel inte påverka att det regnar en dag, men du kan ta på dig regnjacka, sätta på din favoritmusik, acceptera att det regnar och göra det bästa av dagen ändå.</a:t>
            </a:r>
          </a:p>
          <a:p>
            <a:pPr>
              <a:buNone/>
            </a:pPr>
            <a:endParaRPr lang="sv-SE" sz="1100" dirty="0"/>
          </a:p>
          <a:p>
            <a:r>
              <a:rPr lang="sv-SE" sz="1100" dirty="0"/>
              <a:t>Det handlar alltså om att försöka må lite bättre trots att situationen inte förändras – att ta hand om ditt inre, snarare än att lösa själva problemet.</a:t>
            </a:r>
          </a:p>
          <a:p>
            <a:endParaRPr lang="sv-SE" sz="1100" dirty="0"/>
          </a:p>
          <a:p>
            <a:r>
              <a:rPr lang="sv-SE" sz="1100" dirty="0"/>
              <a:t>Den här typen av </a:t>
            </a:r>
            <a:r>
              <a:rPr lang="sv-SE" sz="1100" dirty="0" err="1"/>
              <a:t>coping</a:t>
            </a:r>
            <a:r>
              <a:rPr lang="sv-SE" sz="1100" dirty="0"/>
              <a:t> – som också kallas emotionellt inriktad </a:t>
            </a:r>
            <a:r>
              <a:rPr lang="sv-SE" sz="1100" dirty="0" err="1"/>
              <a:t>coping</a:t>
            </a:r>
            <a:r>
              <a:rPr lang="sv-SE" sz="1100" dirty="0"/>
              <a:t> – handlar alltså om att ta hand om känslor och tankar i en situation som inte går att förändra, eller att göra det som ett komplement. </a:t>
            </a:r>
          </a:p>
          <a:p>
            <a:endParaRPr lang="sv-SE" sz="1100" dirty="0"/>
          </a:p>
          <a:p>
            <a:endParaRPr lang="sv-SE" sz="1100" dirty="0"/>
          </a:p>
        </p:txBody>
      </p:sp>
      <p:sp>
        <p:nvSpPr>
          <p:cNvPr id="4" name="Platshållare för bildnummer 3">
            <a:extLst>
              <a:ext uri="{FF2B5EF4-FFF2-40B4-BE49-F238E27FC236}">
                <a16:creationId xmlns:a16="http://schemas.microsoft.com/office/drawing/2014/main" id="{AB3F81C1-51FD-F20E-614F-5B46C0E8F14A}"/>
              </a:ext>
            </a:extLst>
          </p:cNvPr>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2670821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0D911-F2D0-0FDC-E21B-1FA795013A5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A0E9E3D-F01F-C189-4E45-239540EC280C}"/>
              </a:ext>
            </a:extLst>
          </p:cNvPr>
          <p:cNvSpPr>
            <a:spLocks noGrp="1" noRot="1" noChangeAspect="1"/>
          </p:cNvSpPr>
          <p:nvPr>
            <p:ph type="sldImg"/>
          </p:nvPr>
        </p:nvSpPr>
        <p:spPr>
          <a:xfrm>
            <a:off x="763588" y="647700"/>
            <a:ext cx="4060825" cy="2284413"/>
          </a:xfrm>
        </p:spPr>
      </p:sp>
      <p:sp>
        <p:nvSpPr>
          <p:cNvPr id="3" name="Platshållare för anteckningar 2">
            <a:extLst>
              <a:ext uri="{FF2B5EF4-FFF2-40B4-BE49-F238E27FC236}">
                <a16:creationId xmlns:a16="http://schemas.microsoft.com/office/drawing/2014/main" id="{3C1A1DCC-32C5-F7A3-A7F7-04E8F3CAB972}"/>
              </a:ext>
            </a:extLst>
          </p:cNvPr>
          <p:cNvSpPr>
            <a:spLocks noGrp="1"/>
          </p:cNvSpPr>
          <p:nvPr>
            <p:ph type="body" idx="1"/>
          </p:nvPr>
        </p:nvSpPr>
        <p:spPr>
          <a:xfrm>
            <a:off x="731520" y="3088472"/>
            <a:ext cx="5852160" cy="5144047"/>
          </a:xfrm>
        </p:spPr>
        <p:txBody>
          <a:bodyPr/>
          <a:lstStyle/>
          <a:p>
            <a:pPr defTabSz="966612">
              <a:defRPr/>
            </a:pPr>
            <a:r>
              <a:rPr lang="sv-SE" sz="1100" i="1" dirty="0"/>
              <a:t>Förslag på hur man kan introducera bilden, se extra talarmanus nedan.</a:t>
            </a:r>
          </a:p>
          <a:p>
            <a:endParaRPr lang="sv-SE" sz="1100" dirty="0"/>
          </a:p>
          <a:p>
            <a:r>
              <a:rPr lang="sv-SE" sz="1100" dirty="0"/>
              <a:t>Exempel på strategier som kan användas för att hantera känslor.</a:t>
            </a:r>
          </a:p>
          <a:p>
            <a:pPr marL="181240" indent="-181240">
              <a:buFont typeface="Arial" panose="020B0604020202020204" pitchFamily="34" charset="0"/>
              <a:buChar char="•"/>
            </a:pPr>
            <a:r>
              <a:rPr lang="sv-SE" sz="1100" dirty="0"/>
              <a:t>Prata med någon (stöd och tröst)</a:t>
            </a:r>
          </a:p>
          <a:p>
            <a:pPr marL="181240" indent="-181240">
              <a:buFont typeface="Arial" panose="020B0604020202020204" pitchFamily="34" charset="0"/>
              <a:buChar char="•"/>
            </a:pPr>
            <a:r>
              <a:rPr lang="sv-SE" sz="1100" dirty="0"/>
              <a:t>Få perspektiv (skriva av sig, lyssna på musik, se på situationen med humor/acceptans)</a:t>
            </a:r>
          </a:p>
          <a:p>
            <a:pPr marL="181240" indent="-181240">
              <a:buFont typeface="Arial" panose="020B0604020202020204" pitchFamily="34" charset="0"/>
              <a:buChar char="•"/>
            </a:pPr>
            <a:r>
              <a:rPr lang="sv-SE" sz="1100" dirty="0"/>
              <a:t>Självmedkänsla (säga stöttande och snälla saker till sig själv)</a:t>
            </a:r>
          </a:p>
          <a:p>
            <a:pPr marL="181240" indent="-181240">
              <a:buFont typeface="Arial" panose="020B0604020202020204" pitchFamily="34" charset="0"/>
              <a:buChar char="•"/>
            </a:pPr>
            <a:r>
              <a:rPr lang="sv-SE" sz="1100" dirty="0"/>
              <a:t>Använda kroppen (träning, avslappningsövningar för att aktivera parasympatiska nervsystemet)</a:t>
            </a:r>
          </a:p>
          <a:p>
            <a:endParaRPr lang="sv-SE" sz="1100" dirty="0"/>
          </a:p>
          <a:p>
            <a:r>
              <a:rPr lang="sv-SE" sz="1100" dirty="0"/>
              <a:t>Att hantera sina känslor är inte enkelt. </a:t>
            </a:r>
          </a:p>
          <a:p>
            <a:r>
              <a:rPr lang="sv-SE" sz="1100" dirty="0"/>
              <a:t>Man kan behöva öva på alla strategier hela livet.</a:t>
            </a:r>
          </a:p>
          <a:p>
            <a:r>
              <a:rPr lang="sv-SE" sz="1100" dirty="0"/>
              <a:t>Några strategier fördjupas i bilder efter denna.</a:t>
            </a:r>
          </a:p>
          <a:p>
            <a:endParaRPr lang="sv-SE" sz="1100" dirty="0"/>
          </a:p>
          <a:p>
            <a:r>
              <a:rPr lang="sv-SE" sz="1100" b="1" dirty="0"/>
              <a:t>Övergång till nästa bild:</a:t>
            </a:r>
          </a:p>
          <a:p>
            <a:r>
              <a:rPr lang="sv-SE" sz="1100" dirty="0"/>
              <a:t>Vi ska kika på några konkreta exempel på strategier.</a:t>
            </a:r>
          </a:p>
          <a:p>
            <a:r>
              <a:rPr lang="sv-SE" sz="1100" dirty="0"/>
              <a:t>Att öva på dem ger ett slags träning för psykisk hälsa.</a:t>
            </a:r>
          </a:p>
          <a:p>
            <a:pPr defTabSz="966612">
              <a:defRPr/>
            </a:pPr>
            <a:endParaRPr lang="sv-SE" sz="1100" b="1" dirty="0"/>
          </a:p>
          <a:p>
            <a:pPr defTabSz="966612">
              <a:defRPr/>
            </a:pPr>
            <a:r>
              <a:rPr lang="sv-SE" sz="1100" b="1" dirty="0"/>
              <a:t>Extra talarmanus som stöd för hur man kan introducera bilden:</a:t>
            </a:r>
          </a:p>
          <a:p>
            <a:r>
              <a:rPr lang="sv-SE" sz="1100" dirty="0"/>
              <a:t>När vi inte kan påverka situationen – men vi känner mycket – då kan vi använda strategier som hjälper oss att reglera hur vi tänker och känner i stället.</a:t>
            </a:r>
          </a:p>
          <a:p>
            <a:pPr>
              <a:buNone/>
            </a:pPr>
            <a:r>
              <a:rPr lang="sv-SE" sz="1100" dirty="0"/>
              <a:t>Här är några vanliga och hjälpsamma sätt att göra det:</a:t>
            </a:r>
          </a:p>
          <a:p>
            <a:pPr>
              <a:buNone/>
            </a:pPr>
            <a:endParaRPr lang="sv-SE" sz="1100" dirty="0"/>
          </a:p>
          <a:p>
            <a:pPr>
              <a:buFont typeface="Arial" panose="020B0604020202020204" pitchFamily="34" charset="0"/>
              <a:buNone/>
            </a:pPr>
            <a:r>
              <a:rPr lang="sv-SE" sz="1100" b="1" dirty="0"/>
              <a:t>Prata med någon</a:t>
            </a:r>
            <a:br>
              <a:rPr lang="sv-SE" sz="1100" dirty="0"/>
            </a:br>
            <a:r>
              <a:rPr lang="sv-SE" sz="1100" dirty="0"/>
              <a:t>– Att få sätta ord på det man känner kan lugna, minska oro och skapa kontakt. Du kan också få stöd och det kan även hjälpa dig att tänka på ett annat sätt. </a:t>
            </a:r>
          </a:p>
          <a:p>
            <a:pPr>
              <a:buFont typeface="Arial" panose="020B0604020202020204" pitchFamily="34" charset="0"/>
              <a:buNone/>
            </a:pPr>
            <a:endParaRPr lang="sv-SE" sz="1100" dirty="0"/>
          </a:p>
          <a:p>
            <a:pPr>
              <a:buFont typeface="Arial" panose="020B0604020202020204" pitchFamily="34" charset="0"/>
              <a:buNone/>
            </a:pPr>
            <a:r>
              <a:rPr lang="sv-SE" sz="1100" b="1" dirty="0"/>
              <a:t>Perspektiv på en situation kan man få genom att skriva av sig</a:t>
            </a:r>
            <a:br>
              <a:rPr lang="sv-SE" sz="1100" dirty="0"/>
            </a:br>
            <a:r>
              <a:rPr lang="sv-SE" sz="1100" dirty="0"/>
              <a:t>– I en dagbok, anteckningar eller bara några rader. Det hjälper hjärnan att sortera.</a:t>
            </a:r>
          </a:p>
          <a:p>
            <a:pPr>
              <a:buFont typeface="Arial" panose="020B0604020202020204" pitchFamily="34" charset="0"/>
              <a:buNone/>
            </a:pPr>
            <a:endParaRPr lang="sv-SE" sz="1100" dirty="0"/>
          </a:p>
          <a:p>
            <a:pPr>
              <a:buFont typeface="Arial" panose="020B0604020202020204" pitchFamily="34" charset="0"/>
              <a:buNone/>
            </a:pPr>
            <a:r>
              <a:rPr lang="sv-SE" sz="1100" b="1" dirty="0"/>
              <a:t>Använda kroppen, genom andning eller medveten närvaro/</a:t>
            </a:r>
            <a:r>
              <a:rPr lang="sv-SE" sz="1100" b="1" dirty="0" err="1"/>
              <a:t>mindfulness</a:t>
            </a:r>
            <a:br>
              <a:rPr lang="sv-SE" sz="1100" dirty="0"/>
            </a:br>
            <a:r>
              <a:rPr lang="sv-SE" sz="1100" dirty="0"/>
              <a:t>– Djupandning och närvaroövningar hjälper kroppen att släppa på stress och spänning.</a:t>
            </a:r>
          </a:p>
          <a:p>
            <a:pPr>
              <a:buFont typeface="Arial" panose="020B0604020202020204" pitchFamily="34" charset="0"/>
              <a:buNone/>
            </a:pPr>
            <a:endParaRPr lang="sv-SE" sz="1100" dirty="0"/>
          </a:p>
          <a:p>
            <a:pPr>
              <a:buFont typeface="Arial" panose="020B0604020202020204" pitchFamily="34" charset="0"/>
              <a:buNone/>
            </a:pPr>
            <a:r>
              <a:rPr lang="sv-SE" sz="1100" b="1" dirty="0"/>
              <a:t>Självmedkänsla och självuppmuntran</a:t>
            </a:r>
            <a:br>
              <a:rPr lang="sv-SE" sz="1100" dirty="0"/>
            </a:br>
            <a:r>
              <a:rPr lang="sv-SE" sz="1100" dirty="0"/>
              <a:t>– Att vara snäll mot sig själv istället för att kritisera sig när man har det svårt.</a:t>
            </a:r>
          </a:p>
          <a:p>
            <a:pPr>
              <a:buFont typeface="Arial" panose="020B0604020202020204" pitchFamily="34" charset="0"/>
              <a:buNone/>
            </a:pPr>
            <a:r>
              <a:rPr lang="sv-SE" sz="1100" dirty="0">
                <a:solidFill>
                  <a:srgbClr val="000000"/>
                </a:solidFill>
              </a:rPr>
              <a:t>- Du peppar dig själv, stärker ditt självförtroende och minskar katastroftankar. </a:t>
            </a:r>
            <a:br>
              <a:rPr lang="sv-SE" sz="1100" dirty="0">
                <a:solidFill>
                  <a:srgbClr val="000000"/>
                </a:solidFill>
              </a:rPr>
            </a:br>
            <a:r>
              <a:rPr lang="sv-SE" sz="1100" dirty="0">
                <a:solidFill>
                  <a:srgbClr val="000000"/>
                </a:solidFill>
              </a:rPr>
              <a:t>Ex: </a:t>
            </a:r>
            <a:r>
              <a:rPr lang="sv-SE" sz="1100" i="1" dirty="0">
                <a:solidFill>
                  <a:srgbClr val="000000"/>
                </a:solidFill>
              </a:rPr>
              <a:t>”Jag har klarat värre saker. Jag fixar detta också.”</a:t>
            </a:r>
          </a:p>
          <a:p>
            <a:endParaRPr lang="sv-SE" sz="1100" i="1" dirty="0">
              <a:solidFill>
                <a:srgbClr val="000000"/>
              </a:solidFill>
            </a:endParaRPr>
          </a:p>
          <a:p>
            <a:r>
              <a:rPr lang="sv-SE" sz="1100" dirty="0">
                <a:solidFill>
                  <a:srgbClr val="000000"/>
                </a:solidFill>
              </a:rPr>
              <a:t>Diskutera två och två. Gå igenom strategierna och fundera på </a:t>
            </a:r>
            <a:r>
              <a:rPr lang="sv-SE" sz="1100" dirty="0"/>
              <a:t>vilka ni känner igen att ni själva använder – och vilka ni kanske skulle vilja testa.</a:t>
            </a:r>
          </a:p>
          <a:p>
            <a:endParaRPr lang="sv-SE" sz="1100" dirty="0"/>
          </a:p>
          <a:p>
            <a:r>
              <a:rPr lang="sv-SE" sz="1100" dirty="0"/>
              <a:t>När ni är klara, välj en strategi och skriv ner ett exempel på när du skulle kunna använda den i vardagen.</a:t>
            </a:r>
          </a:p>
        </p:txBody>
      </p:sp>
      <p:sp>
        <p:nvSpPr>
          <p:cNvPr id="4" name="Platshållare för bildnummer 3">
            <a:extLst>
              <a:ext uri="{FF2B5EF4-FFF2-40B4-BE49-F238E27FC236}">
                <a16:creationId xmlns:a16="http://schemas.microsoft.com/office/drawing/2014/main" id="{D2A2C08F-98C0-BBEE-13B4-A904A3581E19}"/>
              </a:ext>
            </a:extLst>
          </p:cNvPr>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1915965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ld och rubrik">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2025-09-22</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16671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2025-09-22</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595717" y="4959482"/>
            <a:ext cx="7275870" cy="1441318"/>
          </a:xfrm>
        </p:spPr>
        <p:txBody>
          <a:bodyPr>
            <a:normAutofit/>
          </a:bodyPr>
          <a:lstStyle/>
          <a:p>
            <a:r>
              <a:rPr lang="sv-SE" sz="1600" dirty="0">
                <a:solidFill>
                  <a:srgbClr val="000000"/>
                </a:solidFill>
                <a:effectLst/>
                <a:latin typeface="Aptos"/>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400" b="0" i="0" dirty="0">
                <a:solidFill>
                  <a:srgbClr val="000000"/>
                </a:solidFill>
                <a:effectLst/>
                <a:latin typeface="Arial" panose="020B0604020202020204" pitchFamily="34" charset="0"/>
              </a:rPr>
              <a:t>beteendevetare</a:t>
            </a:r>
            <a:r>
              <a:rPr lang="sv-SE" sz="1600" dirty="0">
                <a:solidFill>
                  <a:srgbClr val="000000"/>
                </a:solidFill>
                <a:effectLst/>
                <a:latin typeface="Aptos"/>
                <a:ea typeface="Times New Roman" panose="02020603050405020304" pitchFamily="18" charset="0"/>
                <a:cs typeface="Calibri" panose="020F0502020204030204" pitchFamily="34" charset="0"/>
              </a:rPr>
              <a:t> och Siri Helle, leg. psykolog. </a:t>
            </a:r>
          </a:p>
          <a:p>
            <a:r>
              <a:rPr lang="sv-SE" sz="1600" dirty="0">
                <a:solidFill>
                  <a:srgbClr val="000000"/>
                </a:solidFill>
                <a:effectLst/>
                <a:latin typeface="Aptos"/>
                <a:ea typeface="Times New Roman" panose="02020603050405020304" pitchFamily="18" charset="0"/>
                <a:cs typeface="Calibri" panose="020F0502020204030204" pitchFamily="34" charset="0"/>
              </a:rPr>
              <a:t>Allt material finns samlat på </a:t>
            </a:r>
            <a:r>
              <a:rPr lang="sv-SE" sz="1600" u="sng" dirty="0">
                <a:solidFill>
                  <a:srgbClr val="000000"/>
                </a:solidFill>
                <a:effectLst/>
                <a:latin typeface="Aptos"/>
                <a:ea typeface="Times New Roman" panose="02020603050405020304" pitchFamily="18" charset="0"/>
                <a:cs typeface="Calibri" panose="020F0502020204030204" pitchFamily="34" charset="0"/>
                <a:hlinkClick r:id="rId3"/>
              </a:rPr>
              <a:t>www.bioresurs.uu.se</a:t>
            </a:r>
            <a:endParaRPr lang="sv-SE" sz="1400" dirty="0"/>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62C016-6652-BD74-1625-7FDCA874D124}"/>
              </a:ext>
            </a:extLst>
          </p:cNvPr>
          <p:cNvSpPr>
            <a:spLocks noGrp="1"/>
          </p:cNvSpPr>
          <p:nvPr>
            <p:ph type="title"/>
          </p:nvPr>
        </p:nvSpPr>
        <p:spPr>
          <a:xfrm>
            <a:off x="591011" y="465083"/>
            <a:ext cx="4679631" cy="2380593"/>
          </a:xfrm>
        </p:spPr>
        <p:txBody>
          <a:bodyPr/>
          <a:lstStyle/>
          <a:p>
            <a:r>
              <a:rPr lang="sv-SE" sz="4000" b="1" dirty="0"/>
              <a:t>Prata med någon</a:t>
            </a:r>
            <a:br>
              <a:rPr lang="sv-SE" sz="4000" dirty="0"/>
            </a:br>
            <a:r>
              <a:rPr lang="sv-SE" dirty="0"/>
              <a:t>Sätt ord på det</a:t>
            </a:r>
            <a:endParaRPr lang="sv-SE" sz="4000" dirty="0"/>
          </a:p>
        </p:txBody>
      </p:sp>
      <p:pic>
        <p:nvPicPr>
          <p:cNvPr id="4" name="Bildobjekt 3">
            <a:extLst>
              <a:ext uri="{FF2B5EF4-FFF2-40B4-BE49-F238E27FC236}">
                <a16:creationId xmlns:a16="http://schemas.microsoft.com/office/drawing/2014/main" id="{B1960289-6B19-4476-97FE-B8FB529F28D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70197" y="1876014"/>
            <a:ext cx="7990817" cy="4795084"/>
          </a:xfrm>
          <a:prstGeom prst="rect">
            <a:avLst/>
          </a:prstGeom>
          <a:solidFill>
            <a:schemeClr val="bg1"/>
          </a:solidFill>
        </p:spPr>
      </p:pic>
      <p:sp>
        <p:nvSpPr>
          <p:cNvPr id="5" name="textruta 4">
            <a:extLst>
              <a:ext uri="{FF2B5EF4-FFF2-40B4-BE49-F238E27FC236}">
                <a16:creationId xmlns:a16="http://schemas.microsoft.com/office/drawing/2014/main" id="{EF92C722-184E-4179-929E-65DAB6851A30}"/>
              </a:ext>
            </a:extLst>
          </p:cNvPr>
          <p:cNvSpPr txBox="1"/>
          <p:nvPr/>
        </p:nvSpPr>
        <p:spPr>
          <a:xfrm>
            <a:off x="8404865" y="6429561"/>
            <a:ext cx="2565069" cy="276999"/>
          </a:xfrm>
          <a:prstGeom prst="rect">
            <a:avLst/>
          </a:prstGeom>
          <a:noFill/>
        </p:spPr>
        <p:txBody>
          <a:bodyPr wrap="square" rtlCol="0">
            <a:spAutoFit/>
          </a:bodyPr>
          <a:lstStyle/>
          <a:p>
            <a:r>
              <a:rPr lang="sv-SE" sz="1200" dirty="0"/>
              <a:t>Illustration: Biorender.com</a:t>
            </a:r>
          </a:p>
        </p:txBody>
      </p:sp>
      <p:sp>
        <p:nvSpPr>
          <p:cNvPr id="6" name="Pil: nedåtböjd 5">
            <a:extLst>
              <a:ext uri="{FF2B5EF4-FFF2-40B4-BE49-F238E27FC236}">
                <a16:creationId xmlns:a16="http://schemas.microsoft.com/office/drawing/2014/main" id="{02CAD36D-31F3-4551-B80E-B8D596DB12F1}"/>
              </a:ext>
            </a:extLst>
          </p:cNvPr>
          <p:cNvSpPr/>
          <p:nvPr/>
        </p:nvSpPr>
        <p:spPr>
          <a:xfrm rot="2349140">
            <a:off x="5649834" y="2624269"/>
            <a:ext cx="2319862" cy="1338921"/>
          </a:xfrm>
          <a:prstGeom prst="curved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8" name="Frihandsfigur: Form 7">
            <a:extLst>
              <a:ext uri="{FF2B5EF4-FFF2-40B4-BE49-F238E27FC236}">
                <a16:creationId xmlns:a16="http://schemas.microsoft.com/office/drawing/2014/main" id="{0E18E38C-713E-4849-A447-B7CB4DC88294}"/>
              </a:ext>
            </a:extLst>
          </p:cNvPr>
          <p:cNvSpPr/>
          <p:nvPr/>
        </p:nvSpPr>
        <p:spPr>
          <a:xfrm>
            <a:off x="4793958" y="3081670"/>
            <a:ext cx="1615965" cy="1521373"/>
          </a:xfrm>
          <a:custGeom>
            <a:avLst/>
            <a:gdLst>
              <a:gd name="connsiteX0" fmla="*/ 670034 w 1615965"/>
              <a:gd name="connsiteY0" fmla="*/ 1411014 h 1521373"/>
              <a:gd name="connsiteX1" fmla="*/ 417786 w 1615965"/>
              <a:gd name="connsiteY1" fmla="*/ 1371600 h 1521373"/>
              <a:gd name="connsiteX2" fmla="*/ 346841 w 1615965"/>
              <a:gd name="connsiteY2" fmla="*/ 1340069 h 1521373"/>
              <a:gd name="connsiteX3" fmla="*/ 283779 w 1615965"/>
              <a:gd name="connsiteY3" fmla="*/ 1261242 h 1521373"/>
              <a:gd name="connsiteX4" fmla="*/ 165537 w 1615965"/>
              <a:gd name="connsiteY4" fmla="*/ 1056290 h 1521373"/>
              <a:gd name="connsiteX5" fmla="*/ 126124 w 1615965"/>
              <a:gd name="connsiteY5" fmla="*/ 993228 h 1521373"/>
              <a:gd name="connsiteX6" fmla="*/ 110358 w 1615965"/>
              <a:gd name="connsiteY6" fmla="*/ 969580 h 1521373"/>
              <a:gd name="connsiteX7" fmla="*/ 78827 w 1615965"/>
              <a:gd name="connsiteY7" fmla="*/ 906517 h 1521373"/>
              <a:gd name="connsiteX8" fmla="*/ 63062 w 1615965"/>
              <a:gd name="connsiteY8" fmla="*/ 843455 h 1521373"/>
              <a:gd name="connsiteX9" fmla="*/ 31531 w 1615965"/>
              <a:gd name="connsiteY9" fmla="*/ 740980 h 1521373"/>
              <a:gd name="connsiteX10" fmla="*/ 15765 w 1615965"/>
              <a:gd name="connsiteY10" fmla="*/ 654269 h 1521373"/>
              <a:gd name="connsiteX11" fmla="*/ 0 w 1615965"/>
              <a:gd name="connsiteY11" fmla="*/ 583324 h 1521373"/>
              <a:gd name="connsiteX12" fmla="*/ 7882 w 1615965"/>
              <a:gd name="connsiteY12" fmla="*/ 417786 h 1521373"/>
              <a:gd name="connsiteX13" fmla="*/ 15765 w 1615965"/>
              <a:gd name="connsiteY13" fmla="*/ 394138 h 1521373"/>
              <a:gd name="connsiteX14" fmla="*/ 31531 w 1615965"/>
              <a:gd name="connsiteY14" fmla="*/ 338959 h 1521373"/>
              <a:gd name="connsiteX15" fmla="*/ 78827 w 1615965"/>
              <a:gd name="connsiteY15" fmla="*/ 260131 h 1521373"/>
              <a:gd name="connsiteX16" fmla="*/ 102475 w 1615965"/>
              <a:gd name="connsiteY16" fmla="*/ 228600 h 1521373"/>
              <a:gd name="connsiteX17" fmla="*/ 141889 w 1615965"/>
              <a:gd name="connsiteY17" fmla="*/ 181304 h 1521373"/>
              <a:gd name="connsiteX18" fmla="*/ 236482 w 1615965"/>
              <a:gd name="connsiteY18" fmla="*/ 102476 h 1521373"/>
              <a:gd name="connsiteX19" fmla="*/ 338958 w 1615965"/>
              <a:gd name="connsiteY19" fmla="*/ 15766 h 1521373"/>
              <a:gd name="connsiteX20" fmla="*/ 409903 w 1615965"/>
              <a:gd name="connsiteY20" fmla="*/ 0 h 1521373"/>
              <a:gd name="connsiteX21" fmla="*/ 551793 w 1615965"/>
              <a:gd name="connsiteY21" fmla="*/ 7883 h 1521373"/>
              <a:gd name="connsiteX22" fmla="*/ 591206 w 1615965"/>
              <a:gd name="connsiteY22" fmla="*/ 39414 h 1521373"/>
              <a:gd name="connsiteX23" fmla="*/ 622737 w 1615965"/>
              <a:gd name="connsiteY23" fmla="*/ 47297 h 1521373"/>
              <a:gd name="connsiteX24" fmla="*/ 740979 w 1615965"/>
              <a:gd name="connsiteY24" fmla="*/ 134007 h 1521373"/>
              <a:gd name="connsiteX25" fmla="*/ 764627 w 1615965"/>
              <a:gd name="connsiteY25" fmla="*/ 149773 h 1521373"/>
              <a:gd name="connsiteX26" fmla="*/ 811924 w 1615965"/>
              <a:gd name="connsiteY26" fmla="*/ 204952 h 1521373"/>
              <a:gd name="connsiteX27" fmla="*/ 867103 w 1615965"/>
              <a:gd name="connsiteY27" fmla="*/ 275897 h 1521373"/>
              <a:gd name="connsiteX28" fmla="*/ 890751 w 1615965"/>
              <a:gd name="connsiteY28" fmla="*/ 331076 h 1521373"/>
              <a:gd name="connsiteX29" fmla="*/ 922282 w 1615965"/>
              <a:gd name="connsiteY29" fmla="*/ 362607 h 1521373"/>
              <a:gd name="connsiteX30" fmla="*/ 938048 w 1615965"/>
              <a:gd name="connsiteY30" fmla="*/ 417786 h 1521373"/>
              <a:gd name="connsiteX31" fmla="*/ 969579 w 1615965"/>
              <a:gd name="connsiteY31" fmla="*/ 465083 h 1521373"/>
              <a:gd name="connsiteX32" fmla="*/ 1016875 w 1615965"/>
              <a:gd name="connsiteY32" fmla="*/ 559676 h 1521373"/>
              <a:gd name="connsiteX33" fmla="*/ 1040524 w 1615965"/>
              <a:gd name="connsiteY33" fmla="*/ 591207 h 1521373"/>
              <a:gd name="connsiteX34" fmla="*/ 1064172 w 1615965"/>
              <a:gd name="connsiteY34" fmla="*/ 630621 h 1521373"/>
              <a:gd name="connsiteX35" fmla="*/ 1119351 w 1615965"/>
              <a:gd name="connsiteY35" fmla="*/ 733097 h 1521373"/>
              <a:gd name="connsiteX36" fmla="*/ 1158765 w 1615965"/>
              <a:gd name="connsiteY36" fmla="*/ 764628 h 1521373"/>
              <a:gd name="connsiteX37" fmla="*/ 1206062 w 1615965"/>
              <a:gd name="connsiteY37" fmla="*/ 827690 h 1521373"/>
              <a:gd name="connsiteX38" fmla="*/ 1221827 w 1615965"/>
              <a:gd name="connsiteY38" fmla="*/ 859221 h 1521373"/>
              <a:gd name="connsiteX39" fmla="*/ 1292772 w 1615965"/>
              <a:gd name="connsiteY39" fmla="*/ 938049 h 1521373"/>
              <a:gd name="connsiteX40" fmla="*/ 1300655 w 1615965"/>
              <a:gd name="connsiteY40" fmla="*/ 961697 h 1521373"/>
              <a:gd name="connsiteX41" fmla="*/ 1324303 w 1615965"/>
              <a:gd name="connsiteY41" fmla="*/ 977462 h 1521373"/>
              <a:gd name="connsiteX42" fmla="*/ 1347951 w 1615965"/>
              <a:gd name="connsiteY42" fmla="*/ 1001111 h 1521373"/>
              <a:gd name="connsiteX43" fmla="*/ 1379482 w 1615965"/>
              <a:gd name="connsiteY43" fmla="*/ 1024759 h 1521373"/>
              <a:gd name="connsiteX44" fmla="*/ 1403131 w 1615965"/>
              <a:gd name="connsiteY44" fmla="*/ 1048407 h 1521373"/>
              <a:gd name="connsiteX45" fmla="*/ 1426779 w 1615965"/>
              <a:gd name="connsiteY45" fmla="*/ 1064173 h 1521373"/>
              <a:gd name="connsiteX46" fmla="*/ 1458310 w 1615965"/>
              <a:gd name="connsiteY46" fmla="*/ 1095704 h 1521373"/>
              <a:gd name="connsiteX47" fmla="*/ 1497724 w 1615965"/>
              <a:gd name="connsiteY47" fmla="*/ 1127235 h 1521373"/>
              <a:gd name="connsiteX48" fmla="*/ 1513489 w 1615965"/>
              <a:gd name="connsiteY48" fmla="*/ 1166649 h 1521373"/>
              <a:gd name="connsiteX49" fmla="*/ 1537137 w 1615965"/>
              <a:gd name="connsiteY49" fmla="*/ 1198180 h 1521373"/>
              <a:gd name="connsiteX50" fmla="*/ 1545020 w 1615965"/>
              <a:gd name="connsiteY50" fmla="*/ 1245476 h 1521373"/>
              <a:gd name="connsiteX51" fmla="*/ 1568669 w 1615965"/>
              <a:gd name="connsiteY51" fmla="*/ 1277007 h 1521373"/>
              <a:gd name="connsiteX52" fmla="*/ 1600200 w 1615965"/>
              <a:gd name="connsiteY52" fmla="*/ 1355835 h 1521373"/>
              <a:gd name="connsiteX53" fmla="*/ 1615965 w 1615965"/>
              <a:gd name="connsiteY53" fmla="*/ 1387366 h 1521373"/>
              <a:gd name="connsiteX54" fmla="*/ 1600200 w 1615965"/>
              <a:gd name="connsiteY54" fmla="*/ 1466193 h 1521373"/>
              <a:gd name="connsiteX55" fmla="*/ 1560786 w 1615965"/>
              <a:gd name="connsiteY55" fmla="*/ 1481959 h 1521373"/>
              <a:gd name="connsiteX56" fmla="*/ 1395248 w 1615965"/>
              <a:gd name="connsiteY56" fmla="*/ 1497724 h 1521373"/>
              <a:gd name="connsiteX57" fmla="*/ 945931 w 1615965"/>
              <a:gd name="connsiteY57" fmla="*/ 1505607 h 1521373"/>
              <a:gd name="connsiteX58" fmla="*/ 740979 w 1615965"/>
              <a:gd name="connsiteY58" fmla="*/ 1521373 h 1521373"/>
              <a:gd name="connsiteX59" fmla="*/ 575441 w 1615965"/>
              <a:gd name="connsiteY59" fmla="*/ 1513490 h 1521373"/>
              <a:gd name="connsiteX60" fmla="*/ 559675 w 1615965"/>
              <a:gd name="connsiteY60" fmla="*/ 1371600 h 152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615965" h="1521373">
                <a:moveTo>
                  <a:pt x="670034" y="1411014"/>
                </a:moveTo>
                <a:cubicBezTo>
                  <a:pt x="561015" y="1402628"/>
                  <a:pt x="535075" y="1405111"/>
                  <a:pt x="417786" y="1371600"/>
                </a:cubicBezTo>
                <a:cubicBezTo>
                  <a:pt x="392903" y="1364491"/>
                  <a:pt x="370489" y="1350579"/>
                  <a:pt x="346841" y="1340069"/>
                </a:cubicBezTo>
                <a:cubicBezTo>
                  <a:pt x="325820" y="1313793"/>
                  <a:pt x="298827" y="1291339"/>
                  <a:pt x="283779" y="1261242"/>
                </a:cubicBezTo>
                <a:cubicBezTo>
                  <a:pt x="234379" y="1162439"/>
                  <a:pt x="263446" y="1217551"/>
                  <a:pt x="165537" y="1056290"/>
                </a:cubicBezTo>
                <a:cubicBezTo>
                  <a:pt x="152672" y="1035101"/>
                  <a:pt x="139432" y="1014141"/>
                  <a:pt x="126124" y="993228"/>
                </a:cubicBezTo>
                <a:cubicBezTo>
                  <a:pt x="121038" y="985235"/>
                  <a:pt x="114595" y="978054"/>
                  <a:pt x="110358" y="969580"/>
                </a:cubicBezTo>
                <a:lnTo>
                  <a:pt x="78827" y="906517"/>
                </a:lnTo>
                <a:cubicBezTo>
                  <a:pt x="73572" y="885496"/>
                  <a:pt x="69015" y="864289"/>
                  <a:pt x="63062" y="843455"/>
                </a:cubicBezTo>
                <a:cubicBezTo>
                  <a:pt x="47997" y="790727"/>
                  <a:pt x="44091" y="797502"/>
                  <a:pt x="31531" y="740980"/>
                </a:cubicBezTo>
                <a:cubicBezTo>
                  <a:pt x="25158" y="712302"/>
                  <a:pt x="21526" y="683076"/>
                  <a:pt x="15765" y="654269"/>
                </a:cubicBezTo>
                <a:cubicBezTo>
                  <a:pt x="11014" y="630514"/>
                  <a:pt x="5255" y="606972"/>
                  <a:pt x="0" y="583324"/>
                </a:cubicBezTo>
                <a:cubicBezTo>
                  <a:pt x="2627" y="528145"/>
                  <a:pt x="3295" y="472837"/>
                  <a:pt x="7882" y="417786"/>
                </a:cubicBezTo>
                <a:cubicBezTo>
                  <a:pt x="8572" y="409506"/>
                  <a:pt x="13482" y="402127"/>
                  <a:pt x="15765" y="394138"/>
                </a:cubicBezTo>
                <a:cubicBezTo>
                  <a:pt x="21481" y="374133"/>
                  <a:pt x="23430" y="357862"/>
                  <a:pt x="31531" y="338959"/>
                </a:cubicBezTo>
                <a:cubicBezTo>
                  <a:pt x="43758" y="310428"/>
                  <a:pt x="60146" y="285040"/>
                  <a:pt x="78827" y="260131"/>
                </a:cubicBezTo>
                <a:cubicBezTo>
                  <a:pt x="86710" y="249621"/>
                  <a:pt x="94268" y="238859"/>
                  <a:pt x="102475" y="228600"/>
                </a:cubicBezTo>
                <a:cubicBezTo>
                  <a:pt x="115295" y="212575"/>
                  <a:pt x="127378" y="195815"/>
                  <a:pt x="141889" y="181304"/>
                </a:cubicBezTo>
                <a:cubicBezTo>
                  <a:pt x="256442" y="66751"/>
                  <a:pt x="163037" y="166740"/>
                  <a:pt x="236482" y="102476"/>
                </a:cubicBezTo>
                <a:cubicBezTo>
                  <a:pt x="267706" y="75155"/>
                  <a:pt x="299596" y="28887"/>
                  <a:pt x="338958" y="15766"/>
                </a:cubicBezTo>
                <a:cubicBezTo>
                  <a:pt x="377769" y="2828"/>
                  <a:pt x="354410" y="9249"/>
                  <a:pt x="409903" y="0"/>
                </a:cubicBezTo>
                <a:cubicBezTo>
                  <a:pt x="457200" y="2628"/>
                  <a:pt x="505505" y="-2180"/>
                  <a:pt x="551793" y="7883"/>
                </a:cubicBezTo>
                <a:cubicBezTo>
                  <a:pt x="568234" y="11457"/>
                  <a:pt x="576499" y="31243"/>
                  <a:pt x="591206" y="39414"/>
                </a:cubicBezTo>
                <a:cubicBezTo>
                  <a:pt x="600676" y="44675"/>
                  <a:pt x="612227" y="44669"/>
                  <a:pt x="622737" y="47297"/>
                </a:cubicBezTo>
                <a:cubicBezTo>
                  <a:pt x="683730" y="96091"/>
                  <a:pt x="654976" y="74466"/>
                  <a:pt x="740979" y="134007"/>
                </a:cubicBezTo>
                <a:cubicBezTo>
                  <a:pt x="748768" y="139400"/>
                  <a:pt x="764627" y="149773"/>
                  <a:pt x="764627" y="149773"/>
                </a:cubicBezTo>
                <a:cubicBezTo>
                  <a:pt x="821140" y="234539"/>
                  <a:pt x="722701" y="90236"/>
                  <a:pt x="811924" y="204952"/>
                </a:cubicBezTo>
                <a:cubicBezTo>
                  <a:pt x="884947" y="298839"/>
                  <a:pt x="784257" y="193051"/>
                  <a:pt x="867103" y="275897"/>
                </a:cubicBezTo>
                <a:cubicBezTo>
                  <a:pt x="874986" y="294290"/>
                  <a:pt x="880008" y="314194"/>
                  <a:pt x="890751" y="331076"/>
                </a:cubicBezTo>
                <a:cubicBezTo>
                  <a:pt x="898731" y="343616"/>
                  <a:pt x="915164" y="349558"/>
                  <a:pt x="922282" y="362607"/>
                </a:cubicBezTo>
                <a:cubicBezTo>
                  <a:pt x="931442" y="379400"/>
                  <a:pt x="930032" y="400418"/>
                  <a:pt x="938048" y="417786"/>
                </a:cubicBezTo>
                <a:cubicBezTo>
                  <a:pt x="945988" y="434990"/>
                  <a:pt x="960377" y="448520"/>
                  <a:pt x="969579" y="465083"/>
                </a:cubicBezTo>
                <a:cubicBezTo>
                  <a:pt x="986699" y="495899"/>
                  <a:pt x="995723" y="531474"/>
                  <a:pt x="1016875" y="559676"/>
                </a:cubicBezTo>
                <a:cubicBezTo>
                  <a:pt x="1024758" y="570186"/>
                  <a:pt x="1033236" y="580275"/>
                  <a:pt x="1040524" y="591207"/>
                </a:cubicBezTo>
                <a:cubicBezTo>
                  <a:pt x="1049023" y="603955"/>
                  <a:pt x="1056731" y="617228"/>
                  <a:pt x="1064172" y="630621"/>
                </a:cubicBezTo>
                <a:cubicBezTo>
                  <a:pt x="1083013" y="664535"/>
                  <a:pt x="1096978" y="701402"/>
                  <a:pt x="1119351" y="733097"/>
                </a:cubicBezTo>
                <a:cubicBezTo>
                  <a:pt x="1129054" y="746842"/>
                  <a:pt x="1145627" y="754118"/>
                  <a:pt x="1158765" y="764628"/>
                </a:cubicBezTo>
                <a:cubicBezTo>
                  <a:pt x="1174428" y="827279"/>
                  <a:pt x="1152443" y="766411"/>
                  <a:pt x="1206062" y="827690"/>
                </a:cubicBezTo>
                <a:cubicBezTo>
                  <a:pt x="1213800" y="836533"/>
                  <a:pt x="1214567" y="849981"/>
                  <a:pt x="1221827" y="859221"/>
                </a:cubicBezTo>
                <a:cubicBezTo>
                  <a:pt x="1243667" y="887018"/>
                  <a:pt x="1269124" y="911773"/>
                  <a:pt x="1292772" y="938049"/>
                </a:cubicBezTo>
                <a:cubicBezTo>
                  <a:pt x="1295400" y="945932"/>
                  <a:pt x="1295464" y="955209"/>
                  <a:pt x="1300655" y="961697"/>
                </a:cubicBezTo>
                <a:cubicBezTo>
                  <a:pt x="1306573" y="969095"/>
                  <a:pt x="1317025" y="971397"/>
                  <a:pt x="1324303" y="977462"/>
                </a:cubicBezTo>
                <a:cubicBezTo>
                  <a:pt x="1332867" y="984599"/>
                  <a:pt x="1339487" y="993856"/>
                  <a:pt x="1347951" y="1001111"/>
                </a:cubicBezTo>
                <a:cubicBezTo>
                  <a:pt x="1357926" y="1009661"/>
                  <a:pt x="1369507" y="1016209"/>
                  <a:pt x="1379482" y="1024759"/>
                </a:cubicBezTo>
                <a:cubicBezTo>
                  <a:pt x="1387946" y="1032014"/>
                  <a:pt x="1394567" y="1041270"/>
                  <a:pt x="1403131" y="1048407"/>
                </a:cubicBezTo>
                <a:cubicBezTo>
                  <a:pt x="1410409" y="1054472"/>
                  <a:pt x="1419586" y="1058007"/>
                  <a:pt x="1426779" y="1064173"/>
                </a:cubicBezTo>
                <a:cubicBezTo>
                  <a:pt x="1438064" y="1073846"/>
                  <a:pt x="1447201" y="1085829"/>
                  <a:pt x="1458310" y="1095704"/>
                </a:cubicBezTo>
                <a:cubicBezTo>
                  <a:pt x="1470885" y="1106882"/>
                  <a:pt x="1484586" y="1116725"/>
                  <a:pt x="1497724" y="1127235"/>
                </a:cubicBezTo>
                <a:cubicBezTo>
                  <a:pt x="1502979" y="1140373"/>
                  <a:pt x="1506617" y="1154280"/>
                  <a:pt x="1513489" y="1166649"/>
                </a:cubicBezTo>
                <a:cubicBezTo>
                  <a:pt x="1519869" y="1178134"/>
                  <a:pt x="1532258" y="1185982"/>
                  <a:pt x="1537137" y="1198180"/>
                </a:cubicBezTo>
                <a:cubicBezTo>
                  <a:pt x="1543073" y="1213020"/>
                  <a:pt x="1539084" y="1230636"/>
                  <a:pt x="1545020" y="1245476"/>
                </a:cubicBezTo>
                <a:cubicBezTo>
                  <a:pt x="1549900" y="1257674"/>
                  <a:pt x="1562793" y="1265256"/>
                  <a:pt x="1568669" y="1277007"/>
                </a:cubicBezTo>
                <a:cubicBezTo>
                  <a:pt x="1581325" y="1302319"/>
                  <a:pt x="1587544" y="1330522"/>
                  <a:pt x="1600200" y="1355835"/>
                </a:cubicBezTo>
                <a:lnTo>
                  <a:pt x="1615965" y="1387366"/>
                </a:lnTo>
                <a:cubicBezTo>
                  <a:pt x="1610710" y="1413642"/>
                  <a:pt x="1613702" y="1443047"/>
                  <a:pt x="1600200" y="1466193"/>
                </a:cubicBezTo>
                <a:cubicBezTo>
                  <a:pt x="1593070" y="1478416"/>
                  <a:pt x="1574437" y="1478236"/>
                  <a:pt x="1560786" y="1481959"/>
                </a:cubicBezTo>
                <a:cubicBezTo>
                  <a:pt x="1520494" y="1492948"/>
                  <a:pt x="1415829" y="1497152"/>
                  <a:pt x="1395248" y="1497724"/>
                </a:cubicBezTo>
                <a:cubicBezTo>
                  <a:pt x="1245510" y="1501883"/>
                  <a:pt x="1095703" y="1502979"/>
                  <a:pt x="945931" y="1505607"/>
                </a:cubicBezTo>
                <a:cubicBezTo>
                  <a:pt x="899194" y="1509856"/>
                  <a:pt x="780231" y="1521373"/>
                  <a:pt x="740979" y="1521373"/>
                </a:cubicBezTo>
                <a:cubicBezTo>
                  <a:pt x="685737" y="1521373"/>
                  <a:pt x="630620" y="1516118"/>
                  <a:pt x="575441" y="1513490"/>
                </a:cubicBezTo>
                <a:cubicBezTo>
                  <a:pt x="546989" y="1442361"/>
                  <a:pt x="559675" y="1488226"/>
                  <a:pt x="559675" y="1371600"/>
                </a:cubicBezTo>
              </a:path>
            </a:pathLst>
          </a:custGeom>
          <a:solidFill>
            <a:srgbClr val="0070C0">
              <a:alpha val="48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BA8D0FD5-E11A-43E4-A9AC-14B6B1779330}"/>
              </a:ext>
            </a:extLst>
          </p:cNvPr>
          <p:cNvSpPr txBox="1"/>
          <p:nvPr/>
        </p:nvSpPr>
        <p:spPr>
          <a:xfrm>
            <a:off x="561032" y="3001503"/>
            <a:ext cx="3027716" cy="400110"/>
          </a:xfrm>
          <a:prstGeom prst="rect">
            <a:avLst/>
          </a:prstGeom>
          <a:noFill/>
        </p:spPr>
        <p:txBody>
          <a:bodyPr wrap="square" rtlCol="0">
            <a:spAutoFit/>
          </a:bodyPr>
          <a:lstStyle/>
          <a:p>
            <a:r>
              <a:rPr lang="sv-SE" sz="2000" dirty="0"/>
              <a:t>Lugnar </a:t>
            </a:r>
            <a:r>
              <a:rPr lang="sv-SE" sz="2000" dirty="0" err="1"/>
              <a:t>amygdala</a:t>
            </a:r>
            <a:endParaRPr lang="sv-SE" sz="2000" dirty="0"/>
          </a:p>
        </p:txBody>
      </p:sp>
      <p:sp>
        <p:nvSpPr>
          <p:cNvPr id="11" name="textruta 10">
            <a:extLst>
              <a:ext uri="{FF2B5EF4-FFF2-40B4-BE49-F238E27FC236}">
                <a16:creationId xmlns:a16="http://schemas.microsoft.com/office/drawing/2014/main" id="{10DE3C41-3F71-4F3F-8919-A04DEAB5A48A}"/>
              </a:ext>
            </a:extLst>
          </p:cNvPr>
          <p:cNvSpPr txBox="1"/>
          <p:nvPr/>
        </p:nvSpPr>
        <p:spPr>
          <a:xfrm>
            <a:off x="605299" y="4626104"/>
            <a:ext cx="4305747" cy="400110"/>
          </a:xfrm>
          <a:prstGeom prst="rect">
            <a:avLst/>
          </a:prstGeom>
          <a:noFill/>
        </p:spPr>
        <p:txBody>
          <a:bodyPr wrap="square" rtlCol="0">
            <a:spAutoFit/>
          </a:bodyPr>
          <a:lstStyle/>
          <a:p>
            <a:r>
              <a:rPr lang="sv-SE" sz="2000" i="1" dirty="0"/>
              <a:t>”</a:t>
            </a:r>
            <a:r>
              <a:rPr lang="sv-SE" sz="2000" i="1" dirty="0" err="1"/>
              <a:t>Name</a:t>
            </a:r>
            <a:r>
              <a:rPr lang="sv-SE" sz="2000" i="1" dirty="0"/>
              <a:t> it to tame it”</a:t>
            </a:r>
          </a:p>
        </p:txBody>
      </p:sp>
      <p:sp>
        <p:nvSpPr>
          <p:cNvPr id="13" name="textruta 12">
            <a:extLst>
              <a:ext uri="{FF2B5EF4-FFF2-40B4-BE49-F238E27FC236}">
                <a16:creationId xmlns:a16="http://schemas.microsoft.com/office/drawing/2014/main" id="{A56F31C8-E110-4A36-AA78-AD68777E5323}"/>
              </a:ext>
            </a:extLst>
          </p:cNvPr>
          <p:cNvSpPr txBox="1"/>
          <p:nvPr/>
        </p:nvSpPr>
        <p:spPr>
          <a:xfrm>
            <a:off x="1526776" y="4981986"/>
            <a:ext cx="6185042" cy="369332"/>
          </a:xfrm>
          <a:prstGeom prst="rect">
            <a:avLst/>
          </a:prstGeom>
          <a:noFill/>
        </p:spPr>
        <p:txBody>
          <a:bodyPr wrap="square">
            <a:spAutoFit/>
          </a:bodyPr>
          <a:lstStyle/>
          <a:p>
            <a:r>
              <a:rPr lang="sv-SE" b="0" dirty="0"/>
              <a:t>Daniel Siegel </a:t>
            </a:r>
            <a:endParaRPr lang="sv-SE" dirty="0"/>
          </a:p>
        </p:txBody>
      </p:sp>
    </p:spTree>
    <p:extLst>
      <p:ext uri="{BB962C8B-B14F-4D97-AF65-F5344CB8AC3E}">
        <p14:creationId xmlns:p14="http://schemas.microsoft.com/office/powerpoint/2010/main" val="9086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4" descr="Barn som tänker">
            <a:extLst>
              <a:ext uri="{FF2B5EF4-FFF2-40B4-BE49-F238E27FC236}">
                <a16:creationId xmlns:a16="http://schemas.microsoft.com/office/drawing/2014/main" id="{51461D85-5103-0771-B121-027DC96746CE}"/>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rcRect/>
          <a:stretch/>
        </p:blipFill>
        <p:spPr>
          <a:xfrm>
            <a:off x="-56779" y="0"/>
            <a:ext cx="12248780" cy="7653925"/>
          </a:xfrm>
        </p:spPr>
      </p:pic>
      <p:sp>
        <p:nvSpPr>
          <p:cNvPr id="2" name="Rubrik 1">
            <a:extLst>
              <a:ext uri="{FF2B5EF4-FFF2-40B4-BE49-F238E27FC236}">
                <a16:creationId xmlns:a16="http://schemas.microsoft.com/office/drawing/2014/main" id="{732E0E80-A3CE-E352-20D3-67D4A7D4F3FC}"/>
              </a:ext>
            </a:extLst>
          </p:cNvPr>
          <p:cNvSpPr>
            <a:spLocks noGrp="1"/>
          </p:cNvSpPr>
          <p:nvPr>
            <p:ph type="title"/>
          </p:nvPr>
        </p:nvSpPr>
        <p:spPr>
          <a:xfrm>
            <a:off x="7575628" y="810182"/>
            <a:ext cx="4839091" cy="1696712"/>
          </a:xfrm>
        </p:spPr>
        <p:txBody>
          <a:bodyPr/>
          <a:lstStyle/>
          <a:p>
            <a:r>
              <a:rPr lang="sv-SE" dirty="0"/>
              <a:t>Hm… Vad vill känslan säga mig just nu?</a:t>
            </a:r>
          </a:p>
        </p:txBody>
      </p:sp>
      <p:sp>
        <p:nvSpPr>
          <p:cNvPr id="3" name="textruta 2">
            <a:extLst>
              <a:ext uri="{FF2B5EF4-FFF2-40B4-BE49-F238E27FC236}">
                <a16:creationId xmlns:a16="http://schemas.microsoft.com/office/drawing/2014/main" id="{DD749CA5-5DBB-4A84-9A43-33CA7BCB45A1}"/>
              </a:ext>
            </a:extLst>
          </p:cNvPr>
          <p:cNvSpPr txBox="1"/>
          <p:nvPr/>
        </p:nvSpPr>
        <p:spPr>
          <a:xfrm>
            <a:off x="6256962" y="4356243"/>
            <a:ext cx="5609690" cy="1964512"/>
          </a:xfrm>
          <a:prstGeom prst="rect">
            <a:avLst/>
          </a:prstGeom>
          <a:noFill/>
        </p:spPr>
        <p:txBody>
          <a:bodyPr wrap="square" rtlCol="0">
            <a:spAutoFit/>
          </a:bodyPr>
          <a:lstStyle/>
          <a:p>
            <a:pPr>
              <a:lnSpc>
                <a:spcPct val="150000"/>
              </a:lnSpc>
            </a:pPr>
            <a:r>
              <a:rPr lang="sv-SE" sz="2800" dirty="0"/>
              <a:t>Varför känner jag så här?</a:t>
            </a:r>
          </a:p>
          <a:p>
            <a:pPr>
              <a:lnSpc>
                <a:spcPct val="150000"/>
              </a:lnSpc>
            </a:pPr>
            <a:r>
              <a:rPr lang="sv-SE" sz="2800" dirty="0"/>
              <a:t>Vad kan det bero på?</a:t>
            </a:r>
          </a:p>
          <a:p>
            <a:pPr>
              <a:lnSpc>
                <a:spcPct val="150000"/>
              </a:lnSpc>
            </a:pPr>
            <a:r>
              <a:rPr lang="sv-SE" sz="2800" dirty="0"/>
              <a:t>Vad behöver jag just nu?</a:t>
            </a:r>
          </a:p>
        </p:txBody>
      </p:sp>
    </p:spTree>
    <p:extLst>
      <p:ext uri="{BB962C8B-B14F-4D97-AF65-F5344CB8AC3E}">
        <p14:creationId xmlns:p14="http://schemas.microsoft.com/office/powerpoint/2010/main" val="3055918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BF58FE-0E92-392D-06C8-FA9663DE52AF}"/>
              </a:ext>
            </a:extLst>
          </p:cNvPr>
          <p:cNvSpPr>
            <a:spLocks noGrp="1"/>
          </p:cNvSpPr>
          <p:nvPr>
            <p:ph type="title"/>
          </p:nvPr>
        </p:nvSpPr>
        <p:spPr>
          <a:xfrm>
            <a:off x="947738" y="327004"/>
            <a:ext cx="9472971" cy="1225751"/>
          </a:xfrm>
        </p:spPr>
        <p:txBody>
          <a:bodyPr/>
          <a:lstStyle/>
          <a:p>
            <a:r>
              <a:rPr lang="sv-SE" b="1" dirty="0"/>
              <a:t>Få perspektiv</a:t>
            </a:r>
            <a:br>
              <a:rPr lang="sv-SE" b="0" dirty="0"/>
            </a:br>
            <a:r>
              <a:rPr lang="sv-SE" b="0" dirty="0"/>
              <a:t>Skrivövning – släpp ut det</a:t>
            </a:r>
            <a:br>
              <a:rPr lang="sv-SE" b="0" dirty="0"/>
            </a:br>
            <a:endParaRPr lang="sv-SE" dirty="0"/>
          </a:p>
        </p:txBody>
      </p:sp>
      <p:pic>
        <p:nvPicPr>
          <p:cNvPr id="7" name="Bildobjekt 6" descr="Person som använder en bärbar dator">
            <a:extLst>
              <a:ext uri="{FF2B5EF4-FFF2-40B4-BE49-F238E27FC236}">
                <a16:creationId xmlns:a16="http://schemas.microsoft.com/office/drawing/2014/main" id="{44EC9CF4-D605-D889-CB98-FC8F8DA80B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47738" y="1559286"/>
            <a:ext cx="7133816" cy="4760610"/>
          </a:xfrm>
          <a:prstGeom prst="rect">
            <a:avLst/>
          </a:prstGeom>
        </p:spPr>
      </p:pic>
      <p:sp>
        <p:nvSpPr>
          <p:cNvPr id="3" name="textruta 2">
            <a:extLst>
              <a:ext uri="{FF2B5EF4-FFF2-40B4-BE49-F238E27FC236}">
                <a16:creationId xmlns:a16="http://schemas.microsoft.com/office/drawing/2014/main" id="{F843BBB3-5A09-405F-B5D8-8652034CDD1F}"/>
              </a:ext>
            </a:extLst>
          </p:cNvPr>
          <p:cNvSpPr txBox="1"/>
          <p:nvPr/>
        </p:nvSpPr>
        <p:spPr>
          <a:xfrm>
            <a:off x="8639298" y="255320"/>
            <a:ext cx="3218213" cy="2222403"/>
          </a:xfrm>
          <a:prstGeom prst="rect">
            <a:avLst/>
          </a:prstGeom>
          <a:noFill/>
        </p:spPr>
        <p:txBody>
          <a:bodyPr wrap="square" rtlCol="0">
            <a:spAutoFit/>
          </a:bodyPr>
          <a:lstStyle/>
          <a:p>
            <a:pPr>
              <a:lnSpc>
                <a:spcPct val="200000"/>
              </a:lnSpc>
            </a:pPr>
            <a:r>
              <a:rPr lang="sv-SE" dirty="0"/>
              <a:t>Vad har hänt?</a:t>
            </a:r>
          </a:p>
          <a:p>
            <a:pPr>
              <a:lnSpc>
                <a:spcPct val="200000"/>
              </a:lnSpc>
            </a:pPr>
            <a:r>
              <a:rPr lang="sv-SE" dirty="0"/>
              <a:t>Vad tänker du?</a:t>
            </a:r>
          </a:p>
          <a:p>
            <a:pPr>
              <a:lnSpc>
                <a:spcPct val="200000"/>
              </a:lnSpc>
            </a:pPr>
            <a:r>
              <a:rPr lang="sv-SE" dirty="0"/>
              <a:t>Vad känner du?</a:t>
            </a:r>
          </a:p>
          <a:p>
            <a:pPr>
              <a:lnSpc>
                <a:spcPct val="200000"/>
              </a:lnSpc>
            </a:pPr>
            <a:r>
              <a:rPr lang="sv-SE" dirty="0"/>
              <a:t>Vad behöver du?</a:t>
            </a:r>
          </a:p>
        </p:txBody>
      </p:sp>
      <p:sp>
        <p:nvSpPr>
          <p:cNvPr id="4" name="textruta 3">
            <a:extLst>
              <a:ext uri="{FF2B5EF4-FFF2-40B4-BE49-F238E27FC236}">
                <a16:creationId xmlns:a16="http://schemas.microsoft.com/office/drawing/2014/main" id="{39175370-1675-41BF-83F5-9910BF7BAB8D}"/>
              </a:ext>
            </a:extLst>
          </p:cNvPr>
          <p:cNvSpPr txBox="1"/>
          <p:nvPr/>
        </p:nvSpPr>
        <p:spPr>
          <a:xfrm>
            <a:off x="8671954" y="3117273"/>
            <a:ext cx="3152899" cy="2308324"/>
          </a:xfrm>
          <a:prstGeom prst="rect">
            <a:avLst/>
          </a:prstGeom>
          <a:noFill/>
        </p:spPr>
        <p:txBody>
          <a:bodyPr wrap="square" rtlCol="0">
            <a:spAutoFit/>
          </a:bodyPr>
          <a:lstStyle/>
          <a:p>
            <a:r>
              <a:rPr lang="sv-SE" dirty="0"/>
              <a:t>Bara du äger texten </a:t>
            </a:r>
            <a:br>
              <a:rPr lang="sv-SE" dirty="0"/>
            </a:br>
            <a:r>
              <a:rPr lang="sv-SE" dirty="0"/>
              <a:t>(ingen inlämning!)</a:t>
            </a:r>
          </a:p>
          <a:p>
            <a:endParaRPr lang="sv-SE" dirty="0"/>
          </a:p>
          <a:p>
            <a:r>
              <a:rPr lang="sv-SE" dirty="0"/>
              <a:t>Reflektera över skrivprocessen:</a:t>
            </a:r>
          </a:p>
          <a:p>
            <a:pPr marL="285750" indent="-285750">
              <a:buFontTx/>
              <a:buChar char="-"/>
            </a:pPr>
            <a:r>
              <a:rPr lang="sv-SE" dirty="0"/>
              <a:t>Hur kändes det att skriva?</a:t>
            </a:r>
          </a:p>
          <a:p>
            <a:pPr marL="285750" indent="-285750">
              <a:buFontTx/>
              <a:buChar char="-"/>
            </a:pPr>
            <a:r>
              <a:rPr lang="sv-SE" dirty="0"/>
              <a:t>Känns något annorlunda efteråt?</a:t>
            </a:r>
          </a:p>
        </p:txBody>
      </p:sp>
    </p:spTree>
    <p:extLst>
      <p:ext uri="{BB962C8B-B14F-4D97-AF65-F5344CB8AC3E}">
        <p14:creationId xmlns:p14="http://schemas.microsoft.com/office/powerpoint/2010/main" val="2966255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FEBC889-4CD9-CF13-D3F1-965D0DF579A3}"/>
              </a:ext>
            </a:extLst>
          </p:cNvPr>
          <p:cNvSpPr>
            <a:spLocks noGrp="1"/>
          </p:cNvSpPr>
          <p:nvPr>
            <p:ph sz="quarter" idx="13"/>
          </p:nvPr>
        </p:nvSpPr>
        <p:spPr/>
        <p:txBody>
          <a:bodyPr/>
          <a:lstStyle/>
          <a:p>
            <a:pPr>
              <a:lnSpc>
                <a:spcPts val="2800"/>
              </a:lnSpc>
            </a:pPr>
            <a:r>
              <a:rPr lang="sv-SE" sz="2400" dirty="0"/>
              <a:t>Bearbeta känslor genom kultur/kreativitet</a:t>
            </a:r>
          </a:p>
          <a:p>
            <a:pPr>
              <a:lnSpc>
                <a:spcPts val="2800"/>
              </a:lnSpc>
            </a:pPr>
            <a:r>
              <a:rPr lang="sv-SE" sz="2400" b="0" dirty="0"/>
              <a:t>T ex lyssna på musik, </a:t>
            </a:r>
            <a:r>
              <a:rPr lang="sv-SE" sz="2400" dirty="0"/>
              <a:t>rita,</a:t>
            </a:r>
            <a:r>
              <a:rPr lang="sv-SE" sz="2400" b="0" dirty="0"/>
              <a:t> </a:t>
            </a:r>
            <a:r>
              <a:rPr lang="sv-SE" sz="2400" dirty="0"/>
              <a:t>dansa</a:t>
            </a:r>
            <a:endParaRPr lang="sv-SE" sz="2400" b="0" dirty="0"/>
          </a:p>
          <a:p>
            <a:endParaRPr lang="sv-SE" dirty="0"/>
          </a:p>
        </p:txBody>
      </p:sp>
      <p:pic>
        <p:nvPicPr>
          <p:cNvPr id="13" name="Bildobjekt 12" descr="Ung person som spelar tromben och tittar nedåt på pappersark">
            <a:extLst>
              <a:ext uri="{FF2B5EF4-FFF2-40B4-BE49-F238E27FC236}">
                <a16:creationId xmlns:a16="http://schemas.microsoft.com/office/drawing/2014/main" id="{3958B665-D559-3513-4305-DC04E89971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8817" y="2761596"/>
            <a:ext cx="4513894" cy="3009263"/>
          </a:xfrm>
          <a:prstGeom prst="rect">
            <a:avLst/>
          </a:prstGeom>
        </p:spPr>
      </p:pic>
      <p:pic>
        <p:nvPicPr>
          <p:cNvPr id="7" name="Bildobjekt 6">
            <a:extLst>
              <a:ext uri="{FF2B5EF4-FFF2-40B4-BE49-F238E27FC236}">
                <a16:creationId xmlns:a16="http://schemas.microsoft.com/office/drawing/2014/main" id="{99904AFC-7D67-9F47-07B8-0349F32806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0267" y="2761596"/>
            <a:ext cx="4533956" cy="3009263"/>
          </a:xfrm>
          <a:prstGeom prst="rect">
            <a:avLst/>
          </a:prstGeom>
        </p:spPr>
      </p:pic>
      <p:sp>
        <p:nvSpPr>
          <p:cNvPr id="8" name="Rubrik 1">
            <a:extLst>
              <a:ext uri="{FF2B5EF4-FFF2-40B4-BE49-F238E27FC236}">
                <a16:creationId xmlns:a16="http://schemas.microsoft.com/office/drawing/2014/main" id="{45289A58-7FCF-9799-7905-64AF835E88E9}"/>
              </a:ext>
            </a:extLst>
          </p:cNvPr>
          <p:cNvSpPr txBox="1">
            <a:spLocks/>
          </p:cNvSpPr>
          <p:nvPr/>
        </p:nvSpPr>
        <p:spPr>
          <a:xfrm>
            <a:off x="947738" y="430378"/>
            <a:ext cx="9472971" cy="1225751"/>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b="1" dirty="0"/>
              <a:t>Få perspektiv</a:t>
            </a:r>
            <a:br>
              <a:rPr lang="sv-SE" dirty="0"/>
            </a:br>
            <a:r>
              <a:rPr lang="sv-SE" dirty="0"/>
              <a:t>Uttrycka känslor</a:t>
            </a:r>
            <a:br>
              <a:rPr lang="sv-SE" dirty="0"/>
            </a:br>
            <a:endParaRPr lang="sv-SE" dirty="0"/>
          </a:p>
        </p:txBody>
      </p:sp>
    </p:spTree>
    <p:extLst>
      <p:ext uri="{BB962C8B-B14F-4D97-AF65-F5344CB8AC3E}">
        <p14:creationId xmlns:p14="http://schemas.microsoft.com/office/powerpoint/2010/main" val="3213384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7C92-98B8-CCF0-080E-BF2BA8958C4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84CBF493-D49B-41AD-98DD-5BCFB72F93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3282" y="2546132"/>
            <a:ext cx="2981516" cy="4311868"/>
          </a:xfrm>
          <a:prstGeom prst="rect">
            <a:avLst/>
          </a:prstGeom>
        </p:spPr>
      </p:pic>
      <p:sp>
        <p:nvSpPr>
          <p:cNvPr id="6" name="textruta 5">
            <a:extLst>
              <a:ext uri="{FF2B5EF4-FFF2-40B4-BE49-F238E27FC236}">
                <a16:creationId xmlns:a16="http://schemas.microsoft.com/office/drawing/2014/main" id="{59C3B86A-42D2-4F39-AD49-98FACD48B951}"/>
              </a:ext>
            </a:extLst>
          </p:cNvPr>
          <p:cNvSpPr txBox="1"/>
          <p:nvPr/>
        </p:nvSpPr>
        <p:spPr>
          <a:xfrm>
            <a:off x="840030" y="3042774"/>
            <a:ext cx="6368490" cy="1477328"/>
          </a:xfrm>
          <a:prstGeom prst="rect">
            <a:avLst/>
          </a:prstGeom>
          <a:noFill/>
        </p:spPr>
        <p:txBody>
          <a:bodyPr wrap="square" rtlCol="0">
            <a:spAutoFit/>
          </a:bodyPr>
          <a:lstStyle/>
          <a:p>
            <a:pPr>
              <a:buNone/>
            </a:pPr>
            <a:r>
              <a:rPr lang="sv-SE" b="1" dirty="0"/>
              <a:t>Hjälper dig att: </a:t>
            </a:r>
          </a:p>
          <a:p>
            <a:pPr>
              <a:buNone/>
            </a:pPr>
            <a:r>
              <a:rPr lang="sv-SE" dirty="0"/>
              <a:t>– Stanna upp</a:t>
            </a:r>
            <a:br>
              <a:rPr lang="sv-SE" dirty="0"/>
            </a:br>
            <a:r>
              <a:rPr lang="sv-SE" dirty="0"/>
              <a:t>– Bryta ältande (mental idissling) eller autopilot</a:t>
            </a:r>
            <a:br>
              <a:rPr lang="sv-SE" dirty="0"/>
            </a:br>
            <a:r>
              <a:rPr lang="sv-SE" dirty="0"/>
              <a:t>– Välja vad du vill göra och fokusera på</a:t>
            </a:r>
          </a:p>
          <a:p>
            <a:endParaRPr lang="sv-SE" dirty="0"/>
          </a:p>
        </p:txBody>
      </p:sp>
      <p:sp>
        <p:nvSpPr>
          <p:cNvPr id="7" name="textruta 6">
            <a:extLst>
              <a:ext uri="{FF2B5EF4-FFF2-40B4-BE49-F238E27FC236}">
                <a16:creationId xmlns:a16="http://schemas.microsoft.com/office/drawing/2014/main" id="{94BC27A1-4E7F-4255-BB54-5A5B3159E1BB}"/>
              </a:ext>
            </a:extLst>
          </p:cNvPr>
          <p:cNvSpPr txBox="1"/>
          <p:nvPr/>
        </p:nvSpPr>
        <p:spPr>
          <a:xfrm>
            <a:off x="847055" y="4520102"/>
            <a:ext cx="6849174" cy="1477328"/>
          </a:xfrm>
          <a:prstGeom prst="rect">
            <a:avLst/>
          </a:prstGeom>
          <a:noFill/>
        </p:spPr>
        <p:txBody>
          <a:bodyPr wrap="square" rtlCol="0">
            <a:spAutoFit/>
          </a:bodyPr>
          <a:lstStyle/>
          <a:p>
            <a:pPr>
              <a:buNone/>
            </a:pPr>
            <a:r>
              <a:rPr lang="sv-SE" b="1" dirty="0"/>
              <a:t>Träna exempelvis genom att: </a:t>
            </a:r>
          </a:p>
          <a:p>
            <a:pPr>
              <a:buNone/>
            </a:pPr>
            <a:r>
              <a:rPr lang="sv-SE" dirty="0"/>
              <a:t>– Ta ett djupt andetag</a:t>
            </a:r>
            <a:br>
              <a:rPr lang="sv-SE" dirty="0"/>
            </a:br>
            <a:r>
              <a:rPr lang="sv-SE" dirty="0"/>
              <a:t>– Lyssna på ljud omkring dig</a:t>
            </a:r>
            <a:br>
              <a:rPr lang="sv-SE" dirty="0"/>
            </a:br>
            <a:r>
              <a:rPr lang="sv-SE" dirty="0"/>
              <a:t>– Märk hur dina fötter känns mot golvet</a:t>
            </a:r>
            <a:br>
              <a:rPr lang="sv-SE" dirty="0"/>
            </a:br>
            <a:r>
              <a:rPr lang="sv-SE" dirty="0"/>
              <a:t>– Bara observera dina tankar i några sekunder, utan att döma</a:t>
            </a:r>
          </a:p>
        </p:txBody>
      </p:sp>
      <p:pic>
        <p:nvPicPr>
          <p:cNvPr id="8" name="Picture 2" descr="Generated image">
            <a:extLst>
              <a:ext uri="{FF2B5EF4-FFF2-40B4-BE49-F238E27FC236}">
                <a16:creationId xmlns:a16="http://schemas.microsoft.com/office/drawing/2014/main" id="{C1EEEF50-1BEF-4470-B076-FA1A4399FD4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r="-2"/>
          <a:stretch/>
        </p:blipFill>
        <p:spPr bwMode="auto">
          <a:xfrm>
            <a:off x="8923280" y="0"/>
            <a:ext cx="2981517" cy="3428990"/>
          </a:xfrm>
          <a:prstGeom prst="rect">
            <a:avLst/>
          </a:prstGeom>
          <a:solidFill>
            <a:srgbClr val="FFFFFF"/>
          </a:solidFill>
        </p:spPr>
      </p:pic>
      <p:sp>
        <p:nvSpPr>
          <p:cNvPr id="3" name="textruta 2">
            <a:extLst>
              <a:ext uri="{FF2B5EF4-FFF2-40B4-BE49-F238E27FC236}">
                <a16:creationId xmlns:a16="http://schemas.microsoft.com/office/drawing/2014/main" id="{95CEE5A0-7F88-36A5-B519-F6010B5D1EFC}"/>
              </a:ext>
            </a:extLst>
          </p:cNvPr>
          <p:cNvSpPr txBox="1"/>
          <p:nvPr/>
        </p:nvSpPr>
        <p:spPr>
          <a:xfrm>
            <a:off x="847055" y="2119444"/>
            <a:ext cx="7459188" cy="923330"/>
          </a:xfrm>
          <a:prstGeom prst="rect">
            <a:avLst/>
          </a:prstGeom>
          <a:noFill/>
        </p:spPr>
        <p:txBody>
          <a:bodyPr wrap="square" rtlCol="0">
            <a:spAutoFit/>
          </a:bodyPr>
          <a:lstStyle/>
          <a:p>
            <a:pPr>
              <a:buNone/>
            </a:pPr>
            <a:r>
              <a:rPr lang="sv-SE" b="1" dirty="0"/>
              <a:t>Medveten närvaro</a:t>
            </a:r>
            <a:r>
              <a:rPr lang="sv-SE" dirty="0"/>
              <a:t>:</a:t>
            </a:r>
            <a:br>
              <a:rPr lang="sv-SE" dirty="0"/>
            </a:br>
            <a:r>
              <a:rPr lang="sv-SE" dirty="0"/>
              <a:t>Att vara närvarande i stunden utan att reagera eller värdera.</a:t>
            </a:r>
          </a:p>
          <a:p>
            <a:endParaRPr lang="sv-SE" dirty="0"/>
          </a:p>
        </p:txBody>
      </p:sp>
      <p:sp>
        <p:nvSpPr>
          <p:cNvPr id="10" name="Rubrik 1">
            <a:extLst>
              <a:ext uri="{FF2B5EF4-FFF2-40B4-BE49-F238E27FC236}">
                <a16:creationId xmlns:a16="http://schemas.microsoft.com/office/drawing/2014/main" id="{1AA6FBDD-D887-B21A-E919-2E31755230C4}"/>
              </a:ext>
            </a:extLst>
          </p:cNvPr>
          <p:cNvSpPr txBox="1">
            <a:spLocks/>
          </p:cNvSpPr>
          <p:nvPr/>
        </p:nvSpPr>
        <p:spPr>
          <a:xfrm>
            <a:off x="947738" y="430378"/>
            <a:ext cx="9472971" cy="1225751"/>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b="1" dirty="0"/>
              <a:t>Få perspektiv</a:t>
            </a:r>
            <a:br>
              <a:rPr lang="sv-SE" dirty="0"/>
            </a:br>
            <a:r>
              <a:rPr lang="sv-SE" dirty="0"/>
              <a:t>Medveten närvaro</a:t>
            </a:r>
          </a:p>
        </p:txBody>
      </p:sp>
    </p:spTree>
    <p:extLst>
      <p:ext uri="{BB962C8B-B14F-4D97-AF65-F5344CB8AC3E}">
        <p14:creationId xmlns:p14="http://schemas.microsoft.com/office/powerpoint/2010/main" val="2331399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Person som lutar med en vägg">
            <a:extLst>
              <a:ext uri="{FF2B5EF4-FFF2-40B4-BE49-F238E27FC236}">
                <a16:creationId xmlns:a16="http://schemas.microsoft.com/office/drawing/2014/main" id="{7C0E865F-A572-A950-1EFB-343850D06BF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b="-1"/>
          <a:stretch/>
        </p:blipFill>
        <p:spPr>
          <a:xfrm>
            <a:off x="-795" y="10"/>
            <a:ext cx="6096000" cy="6857990"/>
          </a:xfrm>
          <a:noFill/>
        </p:spPr>
      </p:pic>
      <p:sp>
        <p:nvSpPr>
          <p:cNvPr id="2" name="Rubrik 1">
            <a:extLst>
              <a:ext uri="{FF2B5EF4-FFF2-40B4-BE49-F238E27FC236}">
                <a16:creationId xmlns:a16="http://schemas.microsoft.com/office/drawing/2014/main" id="{306904DB-35CE-F652-AE83-DC532AE9A60F}"/>
              </a:ext>
            </a:extLst>
          </p:cNvPr>
          <p:cNvSpPr>
            <a:spLocks noGrp="1"/>
          </p:cNvSpPr>
          <p:nvPr>
            <p:ph type="title"/>
          </p:nvPr>
        </p:nvSpPr>
        <p:spPr>
          <a:xfrm>
            <a:off x="6743700" y="836613"/>
            <a:ext cx="4114800" cy="1459243"/>
          </a:xfrm>
        </p:spPr>
        <p:txBody>
          <a:bodyPr anchor="t">
            <a:normAutofit/>
          </a:bodyPr>
          <a:lstStyle/>
          <a:p>
            <a:r>
              <a:rPr lang="sv-SE" dirty="0"/>
              <a:t>Övning medveten närvaro: 5–4–3–2–1</a:t>
            </a:r>
          </a:p>
        </p:txBody>
      </p:sp>
    </p:spTree>
    <p:extLst>
      <p:ext uri="{BB962C8B-B14F-4D97-AF65-F5344CB8AC3E}">
        <p14:creationId xmlns:p14="http://schemas.microsoft.com/office/powerpoint/2010/main" val="3613713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88E37-24B0-8C9A-131B-3F846A49CFDD}"/>
              </a:ext>
            </a:extLst>
          </p:cNvPr>
          <p:cNvSpPr>
            <a:spLocks noGrp="1"/>
          </p:cNvSpPr>
          <p:nvPr>
            <p:ph type="title"/>
          </p:nvPr>
        </p:nvSpPr>
        <p:spPr>
          <a:xfrm>
            <a:off x="947738" y="363338"/>
            <a:ext cx="9472971" cy="1189417"/>
          </a:xfrm>
        </p:spPr>
        <p:txBody>
          <a:bodyPr/>
          <a:lstStyle/>
          <a:p>
            <a:r>
              <a:rPr lang="sv-SE" b="1" dirty="0"/>
              <a:t>Använda kroppen</a:t>
            </a:r>
            <a:br>
              <a:rPr lang="sv-SE" b="0" dirty="0"/>
            </a:br>
            <a:r>
              <a:rPr lang="sv-SE" b="0" dirty="0"/>
              <a:t>Andnings- och närvaroövning</a:t>
            </a:r>
            <a:br>
              <a:rPr lang="sv-SE" b="0" dirty="0"/>
            </a:br>
            <a:endParaRPr lang="sv-SE" dirty="0"/>
          </a:p>
        </p:txBody>
      </p:sp>
      <p:pic>
        <p:nvPicPr>
          <p:cNvPr id="4" name="Bildobjekt 3" descr="Kvinna som meditating i inomhus">
            <a:extLst>
              <a:ext uri="{FF2B5EF4-FFF2-40B4-BE49-F238E27FC236}">
                <a16:creationId xmlns:a16="http://schemas.microsoft.com/office/drawing/2014/main" id="{DE51A3A3-890E-1D23-7496-8BC6261CB34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47738" y="1552755"/>
            <a:ext cx="7570825" cy="5047216"/>
          </a:xfrm>
          <a:prstGeom prst="rect">
            <a:avLst/>
          </a:prstGeom>
        </p:spPr>
      </p:pic>
    </p:spTree>
    <p:extLst>
      <p:ext uri="{BB962C8B-B14F-4D97-AF65-F5344CB8AC3E}">
        <p14:creationId xmlns:p14="http://schemas.microsoft.com/office/powerpoint/2010/main" val="71991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86FE01AF-15F6-2FFF-5C4F-2796EDDF93D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957" y="514728"/>
            <a:ext cx="4002770" cy="2251554"/>
          </a:xfrm>
          <a:prstGeom prst="rect">
            <a:avLst/>
          </a:prstGeom>
          <a:noFill/>
        </p:spPr>
      </p:pic>
      <p:pic>
        <p:nvPicPr>
          <p:cNvPr id="4" name="Bildobjekt 3">
            <a:extLst>
              <a:ext uri="{FF2B5EF4-FFF2-40B4-BE49-F238E27FC236}">
                <a16:creationId xmlns:a16="http://schemas.microsoft.com/office/drawing/2014/main" id="{61836B3C-BE16-4088-8980-818B5447C6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0928" y="423894"/>
            <a:ext cx="4101912" cy="6155272"/>
          </a:xfrm>
          <a:prstGeom prst="rect">
            <a:avLst/>
          </a:prstGeom>
        </p:spPr>
      </p:pic>
      <p:pic>
        <p:nvPicPr>
          <p:cNvPr id="7" name="Bildobjekt 6">
            <a:extLst>
              <a:ext uri="{FF2B5EF4-FFF2-40B4-BE49-F238E27FC236}">
                <a16:creationId xmlns:a16="http://schemas.microsoft.com/office/drawing/2014/main" id="{B3F53EB0-C5C1-4C86-ABDF-1E1C1C0749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7957" y="3911695"/>
            <a:ext cx="4002770" cy="2667471"/>
          </a:xfrm>
          <a:prstGeom prst="rect">
            <a:avLst/>
          </a:prstGeom>
        </p:spPr>
      </p:pic>
      <p:sp>
        <p:nvSpPr>
          <p:cNvPr id="8" name="textruta 7">
            <a:extLst>
              <a:ext uri="{FF2B5EF4-FFF2-40B4-BE49-F238E27FC236}">
                <a16:creationId xmlns:a16="http://schemas.microsoft.com/office/drawing/2014/main" id="{36AD81AF-3023-42E8-8B0C-93CBC818F281}"/>
              </a:ext>
            </a:extLst>
          </p:cNvPr>
          <p:cNvSpPr txBox="1"/>
          <p:nvPr/>
        </p:nvSpPr>
        <p:spPr>
          <a:xfrm>
            <a:off x="962844" y="3089808"/>
            <a:ext cx="4148106" cy="584775"/>
          </a:xfrm>
          <a:prstGeom prst="rect">
            <a:avLst/>
          </a:prstGeom>
          <a:noFill/>
        </p:spPr>
        <p:txBody>
          <a:bodyPr wrap="square" rtlCol="0">
            <a:spAutoFit/>
          </a:bodyPr>
          <a:lstStyle/>
          <a:p>
            <a:r>
              <a:rPr lang="sv-SE" sz="3200" dirty="0"/>
              <a:t>Stressa av kroppen</a:t>
            </a:r>
          </a:p>
        </p:txBody>
      </p:sp>
      <p:sp>
        <p:nvSpPr>
          <p:cNvPr id="9" name="textruta 8">
            <a:extLst>
              <a:ext uri="{FF2B5EF4-FFF2-40B4-BE49-F238E27FC236}">
                <a16:creationId xmlns:a16="http://schemas.microsoft.com/office/drawing/2014/main" id="{EBCF7264-7178-4146-8682-5FDB630A861B}"/>
              </a:ext>
            </a:extLst>
          </p:cNvPr>
          <p:cNvSpPr txBox="1"/>
          <p:nvPr/>
        </p:nvSpPr>
        <p:spPr>
          <a:xfrm>
            <a:off x="5314806" y="2458585"/>
            <a:ext cx="1962043" cy="1754326"/>
          </a:xfrm>
          <a:prstGeom prst="rect">
            <a:avLst/>
          </a:prstGeom>
          <a:noFill/>
        </p:spPr>
        <p:txBody>
          <a:bodyPr wrap="square" rtlCol="0">
            <a:spAutoFit/>
          </a:bodyPr>
          <a:lstStyle/>
          <a:p>
            <a:r>
              <a:rPr lang="sv-SE" dirty="0"/>
              <a:t>Aktiverar det parasympatiska nervsystemet</a:t>
            </a:r>
          </a:p>
          <a:p>
            <a:endParaRPr lang="sv-SE" dirty="0"/>
          </a:p>
          <a:p>
            <a:r>
              <a:rPr lang="sv-SE" dirty="0"/>
              <a:t>Frigör endorfiner</a:t>
            </a:r>
          </a:p>
          <a:p>
            <a:endParaRPr lang="sv-SE" dirty="0"/>
          </a:p>
        </p:txBody>
      </p:sp>
      <p:sp>
        <p:nvSpPr>
          <p:cNvPr id="2" name="textruta 1">
            <a:extLst>
              <a:ext uri="{FF2B5EF4-FFF2-40B4-BE49-F238E27FC236}">
                <a16:creationId xmlns:a16="http://schemas.microsoft.com/office/drawing/2014/main" id="{7D31ADED-9431-4A37-BBAD-725BE0E460AE}"/>
              </a:ext>
            </a:extLst>
          </p:cNvPr>
          <p:cNvSpPr txBox="1"/>
          <p:nvPr/>
        </p:nvSpPr>
        <p:spPr>
          <a:xfrm>
            <a:off x="912045" y="2509357"/>
            <a:ext cx="2165899" cy="261610"/>
          </a:xfrm>
          <a:prstGeom prst="rect">
            <a:avLst/>
          </a:prstGeom>
          <a:noFill/>
        </p:spPr>
        <p:txBody>
          <a:bodyPr wrap="square" rtlCol="0">
            <a:spAutoFit/>
          </a:bodyPr>
          <a:lstStyle/>
          <a:p>
            <a:r>
              <a:rPr lang="sv-SE" sz="1050" dirty="0">
                <a:solidFill>
                  <a:schemeClr val="bg1"/>
                </a:solidFill>
              </a:rPr>
              <a:t>AI-genererad bild</a:t>
            </a:r>
          </a:p>
        </p:txBody>
      </p:sp>
    </p:spTree>
    <p:extLst>
      <p:ext uri="{BB962C8B-B14F-4D97-AF65-F5344CB8AC3E}">
        <p14:creationId xmlns:p14="http://schemas.microsoft.com/office/powerpoint/2010/main" val="532810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58D9F496-E329-F801-D417-B6894E737236}"/>
              </a:ext>
            </a:extLst>
          </p:cNvPr>
          <p:cNvSpPr>
            <a:spLocks noGrp="1"/>
          </p:cNvSpPr>
          <p:nvPr>
            <p:ph type="pic" sz="quarter" idx="13"/>
          </p:nvPr>
        </p:nvSpPr>
        <p:spPr/>
        <p:txBody>
          <a:bodyPr/>
          <a:lstStyle/>
          <a:p>
            <a:endParaRPr lang="sv-SE"/>
          </a:p>
        </p:txBody>
      </p:sp>
      <p:sp>
        <p:nvSpPr>
          <p:cNvPr id="2" name="Rubrik 1">
            <a:extLst>
              <a:ext uri="{FF2B5EF4-FFF2-40B4-BE49-F238E27FC236}">
                <a16:creationId xmlns:a16="http://schemas.microsoft.com/office/drawing/2014/main" id="{5938D91B-D0DD-5E43-66E9-18D1BE8F9600}"/>
              </a:ext>
            </a:extLst>
          </p:cNvPr>
          <p:cNvSpPr>
            <a:spLocks noGrp="1"/>
          </p:cNvSpPr>
          <p:nvPr>
            <p:ph type="title"/>
          </p:nvPr>
        </p:nvSpPr>
        <p:spPr/>
        <p:txBody>
          <a:bodyPr anchor="b">
            <a:normAutofit/>
          </a:bodyPr>
          <a:lstStyle/>
          <a:p>
            <a:r>
              <a:rPr lang="sv-SE" dirty="0"/>
              <a:t>Blunda och stå på ett ben</a:t>
            </a:r>
          </a:p>
        </p:txBody>
      </p:sp>
      <p:sp>
        <p:nvSpPr>
          <p:cNvPr id="3" name="Platshållare för text 2">
            <a:extLst>
              <a:ext uri="{FF2B5EF4-FFF2-40B4-BE49-F238E27FC236}">
                <a16:creationId xmlns:a16="http://schemas.microsoft.com/office/drawing/2014/main" id="{5E5F8190-B4F7-FF10-1DFA-D19401FE2F66}"/>
              </a:ext>
            </a:extLst>
          </p:cNvPr>
          <p:cNvSpPr>
            <a:spLocks noGrp="1"/>
          </p:cNvSpPr>
          <p:nvPr>
            <p:ph type="body" sz="quarter" idx="14"/>
          </p:nvPr>
        </p:nvSpPr>
        <p:spPr>
          <a:xfrm>
            <a:off x="6743700" y="2473624"/>
            <a:ext cx="4114800" cy="3402243"/>
          </a:xfrm>
        </p:spPr>
        <p:txBody>
          <a:bodyPr vert="horz" lIns="91440" tIns="45720" rIns="91440" bIns="45720" rtlCol="0">
            <a:noAutofit/>
          </a:bodyPr>
          <a:lstStyle/>
          <a:p>
            <a:pPr marL="0" indent="0">
              <a:buNone/>
            </a:pPr>
            <a:r>
              <a:rPr lang="sv-SE" sz="2400" b="0" i="0" dirty="0">
                <a:effectLst/>
              </a:rPr>
              <a:t>Stå på ett ben. </a:t>
            </a:r>
          </a:p>
          <a:p>
            <a:pPr marL="0" indent="0">
              <a:buNone/>
            </a:pPr>
            <a:endParaRPr lang="sv-SE" sz="2400" dirty="0"/>
          </a:p>
          <a:p>
            <a:pPr marL="0" indent="0">
              <a:buNone/>
            </a:pPr>
            <a:r>
              <a:rPr lang="sv-SE" sz="2400" b="0" i="0" dirty="0">
                <a:effectLst/>
              </a:rPr>
              <a:t>Försök att hålla balansen i 30 sekunder och blunda</a:t>
            </a:r>
            <a:r>
              <a:rPr lang="sv-SE" sz="2400" dirty="0"/>
              <a:t> samtidigt</a:t>
            </a:r>
            <a:r>
              <a:rPr lang="sv-SE" sz="2400" b="0" i="0" dirty="0">
                <a:effectLst/>
              </a:rPr>
              <a:t>.</a:t>
            </a:r>
          </a:p>
          <a:p>
            <a:pPr marL="0" indent="0">
              <a:buNone/>
            </a:pPr>
            <a:endParaRPr lang="sv-SE" sz="2400" b="0" i="0" dirty="0">
              <a:effectLst/>
            </a:endParaRPr>
          </a:p>
          <a:p>
            <a:pPr marL="0" indent="0">
              <a:buNone/>
            </a:pPr>
            <a:r>
              <a:rPr lang="sv-SE" sz="2400" dirty="0"/>
              <a:t>Byt sedan ben.</a:t>
            </a:r>
            <a:br>
              <a:rPr lang="sv-SE" sz="2400" b="0" i="0" dirty="0">
                <a:effectLst/>
              </a:rPr>
            </a:br>
            <a:endParaRPr lang="sv-SE" sz="2400" b="0" i="0" dirty="0">
              <a:effectLst/>
            </a:endParaRPr>
          </a:p>
          <a:p>
            <a:pPr marL="251460" indent="-251460"/>
            <a:endParaRPr lang="sv-SE" sz="2400" dirty="0"/>
          </a:p>
        </p:txBody>
      </p:sp>
      <p:pic>
        <p:nvPicPr>
          <p:cNvPr id="5" name="Bildobjekt 4">
            <a:extLst>
              <a:ext uri="{FF2B5EF4-FFF2-40B4-BE49-F238E27FC236}">
                <a16:creationId xmlns:a16="http://schemas.microsoft.com/office/drawing/2014/main" id="{F9ADD377-D462-A4FD-9B7E-15CA98FAE19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6" y="10"/>
            <a:ext cx="6095999" cy="6857990"/>
          </a:xfrm>
          <a:prstGeom prst="rect">
            <a:avLst/>
          </a:prstGeom>
          <a:noFill/>
        </p:spPr>
      </p:pic>
    </p:spTree>
    <p:extLst>
      <p:ext uri="{BB962C8B-B14F-4D97-AF65-F5344CB8AC3E}">
        <p14:creationId xmlns:p14="http://schemas.microsoft.com/office/powerpoint/2010/main" val="4206866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C8A14A-0167-ED88-5E1B-D7B63201B497}"/>
              </a:ext>
            </a:extLst>
          </p:cNvPr>
          <p:cNvSpPr>
            <a:spLocks noGrp="1"/>
          </p:cNvSpPr>
          <p:nvPr>
            <p:ph type="title"/>
          </p:nvPr>
        </p:nvSpPr>
        <p:spPr>
          <a:xfrm>
            <a:off x="1091781" y="504104"/>
            <a:ext cx="10008437" cy="716142"/>
          </a:xfrm>
        </p:spPr>
        <p:txBody>
          <a:bodyPr/>
          <a:lstStyle/>
          <a:p>
            <a:r>
              <a:rPr lang="sv-SE" b="1" dirty="0"/>
              <a:t>Självmedkänsla</a:t>
            </a:r>
            <a:r>
              <a:rPr lang="sv-SE" b="0" dirty="0"/>
              <a:t> – </a:t>
            </a:r>
            <a:br>
              <a:rPr lang="sv-SE" b="0" dirty="0"/>
            </a:br>
            <a:r>
              <a:rPr lang="sv-SE" b="0" dirty="0"/>
              <a:t>utmana självkritiska tankar</a:t>
            </a:r>
            <a:br>
              <a:rPr lang="sv-SE" b="0" dirty="0"/>
            </a:br>
            <a:endParaRPr lang="sv-SE" dirty="0"/>
          </a:p>
        </p:txBody>
      </p:sp>
      <p:pic>
        <p:nvPicPr>
          <p:cNvPr id="7" name="Bildobjekt 6" descr="Man som ler i spegling">
            <a:extLst>
              <a:ext uri="{FF2B5EF4-FFF2-40B4-BE49-F238E27FC236}">
                <a16:creationId xmlns:a16="http://schemas.microsoft.com/office/drawing/2014/main" id="{C80EAC2B-3AE4-59DF-B59E-E8DF15C9FF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781" y="1818483"/>
            <a:ext cx="4570483" cy="3046988"/>
          </a:xfrm>
          <a:prstGeom prst="rect">
            <a:avLst/>
          </a:prstGeom>
        </p:spPr>
      </p:pic>
      <p:sp>
        <p:nvSpPr>
          <p:cNvPr id="4" name="textruta 3">
            <a:extLst>
              <a:ext uri="{FF2B5EF4-FFF2-40B4-BE49-F238E27FC236}">
                <a16:creationId xmlns:a16="http://schemas.microsoft.com/office/drawing/2014/main" id="{9117B0EE-492E-48B2-928A-6B5861570800}"/>
              </a:ext>
            </a:extLst>
          </p:cNvPr>
          <p:cNvSpPr txBox="1"/>
          <p:nvPr/>
        </p:nvSpPr>
        <p:spPr>
          <a:xfrm>
            <a:off x="5869395" y="2232054"/>
            <a:ext cx="4795059" cy="3046988"/>
          </a:xfrm>
          <a:prstGeom prst="rect">
            <a:avLst/>
          </a:prstGeom>
          <a:noFill/>
        </p:spPr>
        <p:txBody>
          <a:bodyPr wrap="square" rtlCol="0">
            <a:spAutoFit/>
          </a:bodyPr>
          <a:lstStyle/>
          <a:p>
            <a:pPr marL="171450" indent="-171450">
              <a:buFont typeface="Arial" panose="020B0604020202020204" pitchFamily="34" charset="0"/>
              <a:buChar char="•"/>
            </a:pPr>
            <a:r>
              <a:rPr lang="sv-SE" sz="2400" dirty="0"/>
              <a:t>Vad skulle du säga till en vän i samma situation?</a:t>
            </a:r>
            <a:br>
              <a:rPr lang="sv-SE" sz="2400" dirty="0"/>
            </a:br>
            <a:endParaRPr lang="sv-SE" sz="2400" dirty="0"/>
          </a:p>
          <a:p>
            <a:pPr marL="171450" indent="-171450">
              <a:buFont typeface="Arial" panose="020B0604020202020204" pitchFamily="34" charset="0"/>
              <a:buChar char="•"/>
            </a:pPr>
            <a:r>
              <a:rPr lang="sv-SE" sz="2400" dirty="0"/>
              <a:t>Vad säger du till dig själv?</a:t>
            </a:r>
            <a:br>
              <a:rPr lang="sv-SE" sz="2400" dirty="0"/>
            </a:br>
            <a:endParaRPr lang="sv-SE" sz="2400" dirty="0"/>
          </a:p>
          <a:p>
            <a:pPr marL="171450" indent="-171450">
              <a:buFont typeface="Arial" panose="020B0604020202020204" pitchFamily="34" charset="0"/>
              <a:buChar char="•"/>
            </a:pPr>
            <a:r>
              <a:rPr lang="sv-SE" sz="2400" dirty="0"/>
              <a:t>Testa att säga samma sak till dig själv som till en vän!</a:t>
            </a:r>
          </a:p>
          <a:p>
            <a:endParaRPr lang="sv-SE" sz="2400" dirty="0"/>
          </a:p>
        </p:txBody>
      </p:sp>
      <p:sp>
        <p:nvSpPr>
          <p:cNvPr id="9" name="textruta 8">
            <a:extLst>
              <a:ext uri="{FF2B5EF4-FFF2-40B4-BE49-F238E27FC236}">
                <a16:creationId xmlns:a16="http://schemas.microsoft.com/office/drawing/2014/main" id="{9187D945-B16F-478E-B489-53885C5485F1}"/>
              </a:ext>
            </a:extLst>
          </p:cNvPr>
          <p:cNvSpPr txBox="1"/>
          <p:nvPr/>
        </p:nvSpPr>
        <p:spPr>
          <a:xfrm>
            <a:off x="1091780" y="5279042"/>
            <a:ext cx="5119833" cy="369332"/>
          </a:xfrm>
          <a:prstGeom prst="rect">
            <a:avLst/>
          </a:prstGeom>
          <a:noFill/>
        </p:spPr>
        <p:txBody>
          <a:bodyPr wrap="square" rtlCol="0">
            <a:spAutoFit/>
          </a:bodyPr>
          <a:lstStyle/>
          <a:p>
            <a:r>
              <a:rPr lang="sv-SE" dirty="0"/>
              <a:t>(eng. </a:t>
            </a:r>
            <a:r>
              <a:rPr lang="sv-SE" i="1" dirty="0" err="1"/>
              <a:t>self-compassion</a:t>
            </a:r>
            <a:r>
              <a:rPr lang="sv-SE" dirty="0"/>
              <a:t>)</a:t>
            </a:r>
          </a:p>
        </p:txBody>
      </p:sp>
    </p:spTree>
    <p:extLst>
      <p:ext uri="{BB962C8B-B14F-4D97-AF65-F5344CB8AC3E}">
        <p14:creationId xmlns:p14="http://schemas.microsoft.com/office/powerpoint/2010/main" val="2262331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6" y="334505"/>
            <a:ext cx="4291137" cy="1754326"/>
          </a:xfrm>
          <a:prstGeom prst="rect">
            <a:avLst/>
          </a:prstGeom>
          <a:noFill/>
        </p:spPr>
        <p:txBody>
          <a:bodyPr wrap="square" rtlCol="0">
            <a:spAutoFit/>
          </a:bodyPr>
          <a:lstStyle/>
          <a:p>
            <a:r>
              <a:rPr lang="sv-SE" sz="3600" dirty="0"/>
              <a:t>Hur hantera jobbiga problem med tankar och känslor?</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9117B0EE-492E-48B2-928A-6B5861570800}"/>
              </a:ext>
            </a:extLst>
          </p:cNvPr>
          <p:cNvSpPr txBox="1"/>
          <p:nvPr/>
        </p:nvSpPr>
        <p:spPr>
          <a:xfrm>
            <a:off x="327274" y="5793438"/>
            <a:ext cx="7144781"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v-SE" sz="2800" dirty="0"/>
              <a:t>Formulera alternativa tankar för självmedkänsla</a:t>
            </a:r>
          </a:p>
        </p:txBody>
      </p:sp>
      <p:pic>
        <p:nvPicPr>
          <p:cNvPr id="8" name="Bildobjekt 7">
            <a:extLst>
              <a:ext uri="{FF2B5EF4-FFF2-40B4-BE49-F238E27FC236}">
                <a16:creationId xmlns:a16="http://schemas.microsoft.com/office/drawing/2014/main" id="{9200741F-33F6-4D4E-A840-A16BC09FF9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274" y="546932"/>
            <a:ext cx="4645210" cy="4704033"/>
          </a:xfrm>
          <a:prstGeom prst="rect">
            <a:avLst/>
          </a:prstGeom>
        </p:spPr>
      </p:pic>
      <p:sp>
        <p:nvSpPr>
          <p:cNvPr id="10" name="textruta 9">
            <a:extLst>
              <a:ext uri="{FF2B5EF4-FFF2-40B4-BE49-F238E27FC236}">
                <a16:creationId xmlns:a16="http://schemas.microsoft.com/office/drawing/2014/main" id="{F3271221-CD8B-4733-BF08-EF2A96850B90}"/>
              </a:ext>
            </a:extLst>
          </p:cNvPr>
          <p:cNvSpPr txBox="1"/>
          <p:nvPr/>
        </p:nvSpPr>
        <p:spPr>
          <a:xfrm>
            <a:off x="4972484" y="2445902"/>
            <a:ext cx="6231466" cy="2805063"/>
          </a:xfrm>
          <a:prstGeom prst="rect">
            <a:avLst/>
          </a:prstGeom>
          <a:noFill/>
        </p:spPr>
        <p:txBody>
          <a:bodyPr wrap="square" rtlCol="0">
            <a:spAutoFit/>
          </a:bodyPr>
          <a:lstStyle/>
          <a:p>
            <a:pPr>
              <a:lnSpc>
                <a:spcPct val="150000"/>
              </a:lnSpc>
            </a:pPr>
            <a:r>
              <a:rPr lang="sv-SE" sz="2400" dirty="0"/>
              <a:t>Hur kunde jag glömma att lämna in min kompis ansökan till musikalen???</a:t>
            </a:r>
          </a:p>
          <a:p>
            <a:pPr>
              <a:lnSpc>
                <a:spcPct val="150000"/>
              </a:lnSpc>
            </a:pPr>
            <a:r>
              <a:rPr lang="sv-SE" sz="2400" dirty="0"/>
              <a:t>Han kommer aldrig förlåta mig!</a:t>
            </a:r>
          </a:p>
          <a:p>
            <a:pPr>
              <a:lnSpc>
                <a:spcPct val="150000"/>
              </a:lnSpc>
            </a:pPr>
            <a:r>
              <a:rPr lang="sv-SE" sz="2400" dirty="0"/>
              <a:t>Hur kunde jag missa det? </a:t>
            </a:r>
          </a:p>
          <a:p>
            <a:pPr>
              <a:lnSpc>
                <a:spcPct val="150000"/>
              </a:lnSpc>
            </a:pPr>
            <a:r>
              <a:rPr lang="sv-SE" sz="2400" dirty="0"/>
              <a:t>Jag är ingen bra kompis. </a:t>
            </a:r>
          </a:p>
        </p:txBody>
      </p:sp>
      <p:sp>
        <p:nvSpPr>
          <p:cNvPr id="5" name="Pratbubbla: oval 4">
            <a:extLst>
              <a:ext uri="{FF2B5EF4-FFF2-40B4-BE49-F238E27FC236}">
                <a16:creationId xmlns:a16="http://schemas.microsoft.com/office/drawing/2014/main" id="{4679D85D-9128-4F78-B9AB-ACC8A3A08BF6}"/>
              </a:ext>
            </a:extLst>
          </p:cNvPr>
          <p:cNvSpPr/>
          <p:nvPr/>
        </p:nvSpPr>
        <p:spPr>
          <a:xfrm>
            <a:off x="8266925" y="254453"/>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2302875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84A7D5BB-32A3-4002-B809-75802F1401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5326" y="1220074"/>
            <a:ext cx="3069697" cy="2128193"/>
          </a:xfrm>
          <a:prstGeom prst="rect">
            <a:avLst/>
          </a:prstGeom>
        </p:spPr>
      </p:pic>
      <p:sp>
        <p:nvSpPr>
          <p:cNvPr id="3" name="Rubrik 2">
            <a:extLst>
              <a:ext uri="{FF2B5EF4-FFF2-40B4-BE49-F238E27FC236}">
                <a16:creationId xmlns:a16="http://schemas.microsoft.com/office/drawing/2014/main" id="{0239E5A6-F792-1C86-2C20-C41A1335D626}"/>
              </a:ext>
            </a:extLst>
          </p:cNvPr>
          <p:cNvSpPr>
            <a:spLocks noGrp="1"/>
          </p:cNvSpPr>
          <p:nvPr>
            <p:ph type="title"/>
          </p:nvPr>
        </p:nvSpPr>
        <p:spPr>
          <a:xfrm>
            <a:off x="3348465" y="375138"/>
            <a:ext cx="5495070" cy="699972"/>
          </a:xfrm>
        </p:spPr>
        <p:txBody>
          <a:bodyPr/>
          <a:lstStyle/>
          <a:p>
            <a:r>
              <a:rPr lang="sv-SE" sz="4000" b="1" dirty="0"/>
              <a:t>Undvikande </a:t>
            </a:r>
            <a:r>
              <a:rPr lang="sv-SE" sz="4000" b="1" dirty="0" err="1"/>
              <a:t>coping</a:t>
            </a:r>
            <a:endParaRPr lang="sv-SE" sz="4000" b="1" dirty="0"/>
          </a:p>
        </p:txBody>
      </p:sp>
      <p:pic>
        <p:nvPicPr>
          <p:cNvPr id="11" name="Bildobjekt 10" descr="Person som förbereder mat">
            <a:extLst>
              <a:ext uri="{FF2B5EF4-FFF2-40B4-BE49-F238E27FC236}">
                <a16:creationId xmlns:a16="http://schemas.microsoft.com/office/drawing/2014/main" id="{BD3AAEF2-0E2D-494A-1A60-2C2101FA79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15711" y="1258303"/>
            <a:ext cx="3029603" cy="2089964"/>
          </a:xfrm>
          <a:prstGeom prst="rect">
            <a:avLst/>
          </a:prstGeom>
        </p:spPr>
      </p:pic>
      <p:pic>
        <p:nvPicPr>
          <p:cNvPr id="13" name="Bildobjekt 12" descr="Person som tittar på Aurora Borealis">
            <a:extLst>
              <a:ext uri="{FF2B5EF4-FFF2-40B4-BE49-F238E27FC236}">
                <a16:creationId xmlns:a16="http://schemas.microsoft.com/office/drawing/2014/main" id="{3C7792E3-BAF9-DAA1-1B03-F1033C89E5D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145327" y="3493232"/>
            <a:ext cx="3078720" cy="2047670"/>
          </a:xfrm>
          <a:prstGeom prst="rect">
            <a:avLst/>
          </a:prstGeom>
        </p:spPr>
      </p:pic>
      <p:pic>
        <p:nvPicPr>
          <p:cNvPr id="15" name="Bildobjekt 14" descr="Röd Panda i vilo läge i träd">
            <a:extLst>
              <a:ext uri="{FF2B5EF4-FFF2-40B4-BE49-F238E27FC236}">
                <a16:creationId xmlns:a16="http://schemas.microsoft.com/office/drawing/2014/main" id="{E3A6F89E-B3AD-072B-8E64-4F26DA7A5EC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56457" y="1258303"/>
            <a:ext cx="3134946" cy="2089093"/>
          </a:xfrm>
          <a:prstGeom prst="rect">
            <a:avLst/>
          </a:prstGeom>
        </p:spPr>
      </p:pic>
      <p:sp>
        <p:nvSpPr>
          <p:cNvPr id="16" name="textruta 15">
            <a:extLst>
              <a:ext uri="{FF2B5EF4-FFF2-40B4-BE49-F238E27FC236}">
                <a16:creationId xmlns:a16="http://schemas.microsoft.com/office/drawing/2014/main" id="{214722AA-8B1C-630C-AB29-F64C2D47B789}"/>
              </a:ext>
            </a:extLst>
          </p:cNvPr>
          <p:cNvSpPr txBox="1"/>
          <p:nvPr/>
        </p:nvSpPr>
        <p:spPr>
          <a:xfrm>
            <a:off x="5846115" y="2803909"/>
            <a:ext cx="679938" cy="367323"/>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sv-SE" sz="1800" b="1" i="0" dirty="0">
                <a:solidFill>
                  <a:schemeClr val="bg1"/>
                </a:solidFill>
                <a:effectLst/>
              </a:rPr>
              <a:t>Mat</a:t>
            </a:r>
          </a:p>
        </p:txBody>
      </p:sp>
      <p:sp>
        <p:nvSpPr>
          <p:cNvPr id="17" name="textruta 16">
            <a:extLst>
              <a:ext uri="{FF2B5EF4-FFF2-40B4-BE49-F238E27FC236}">
                <a16:creationId xmlns:a16="http://schemas.microsoft.com/office/drawing/2014/main" id="{551C4EA4-4E7F-986E-721F-4363D82C4669}"/>
              </a:ext>
            </a:extLst>
          </p:cNvPr>
          <p:cNvSpPr txBox="1"/>
          <p:nvPr/>
        </p:nvSpPr>
        <p:spPr>
          <a:xfrm>
            <a:off x="8875717" y="2801900"/>
            <a:ext cx="1400983"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sv-SE" sz="1800" b="1" i="0" dirty="0">
                <a:solidFill>
                  <a:schemeClr val="bg1"/>
                </a:solidFill>
                <a:effectLst/>
              </a:rPr>
              <a:t>Passivitet</a:t>
            </a:r>
          </a:p>
        </p:txBody>
      </p:sp>
      <p:sp>
        <p:nvSpPr>
          <p:cNvPr id="19" name="textruta 18">
            <a:extLst>
              <a:ext uri="{FF2B5EF4-FFF2-40B4-BE49-F238E27FC236}">
                <a16:creationId xmlns:a16="http://schemas.microsoft.com/office/drawing/2014/main" id="{863D4584-C5EC-6C41-3BF1-0A4CC8272265}"/>
              </a:ext>
            </a:extLst>
          </p:cNvPr>
          <p:cNvSpPr txBox="1"/>
          <p:nvPr/>
        </p:nvSpPr>
        <p:spPr>
          <a:xfrm>
            <a:off x="2163720" y="2866751"/>
            <a:ext cx="1227387"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sv-SE" sz="1800" b="1" i="0" dirty="0">
                <a:solidFill>
                  <a:schemeClr val="bg1"/>
                </a:solidFill>
                <a:effectLst/>
              </a:rPr>
              <a:t>Skärmar</a:t>
            </a:r>
          </a:p>
        </p:txBody>
      </p:sp>
      <p:sp>
        <p:nvSpPr>
          <p:cNvPr id="20" name="textruta 19">
            <a:extLst>
              <a:ext uri="{FF2B5EF4-FFF2-40B4-BE49-F238E27FC236}">
                <a16:creationId xmlns:a16="http://schemas.microsoft.com/office/drawing/2014/main" id="{784A1129-DA28-4AE9-CBB0-8294CC7462B7}"/>
              </a:ext>
            </a:extLst>
          </p:cNvPr>
          <p:cNvSpPr txBox="1"/>
          <p:nvPr/>
        </p:nvSpPr>
        <p:spPr>
          <a:xfrm>
            <a:off x="2078389" y="5089923"/>
            <a:ext cx="120357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sv-SE" sz="1800" b="1" i="0" dirty="0">
                <a:solidFill>
                  <a:schemeClr val="bg1"/>
                </a:solidFill>
                <a:effectLst/>
              </a:rPr>
              <a:t>Isolering</a:t>
            </a:r>
          </a:p>
        </p:txBody>
      </p:sp>
      <p:pic>
        <p:nvPicPr>
          <p:cNvPr id="6" name="Bildobjekt 5">
            <a:extLst>
              <a:ext uri="{FF2B5EF4-FFF2-40B4-BE49-F238E27FC236}">
                <a16:creationId xmlns:a16="http://schemas.microsoft.com/office/drawing/2014/main" id="{905DA7DF-E3FE-4DFF-8694-32D56026FE6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515711" y="3509734"/>
            <a:ext cx="3029603" cy="2018946"/>
          </a:xfrm>
          <a:prstGeom prst="rect">
            <a:avLst/>
          </a:prstGeom>
        </p:spPr>
      </p:pic>
      <p:sp>
        <p:nvSpPr>
          <p:cNvPr id="21" name="textruta 20">
            <a:extLst>
              <a:ext uri="{FF2B5EF4-FFF2-40B4-BE49-F238E27FC236}">
                <a16:creationId xmlns:a16="http://schemas.microsoft.com/office/drawing/2014/main" id="{3A6D3AEB-4232-4AF2-B8D7-F7FA07E0DD90}"/>
              </a:ext>
            </a:extLst>
          </p:cNvPr>
          <p:cNvSpPr txBox="1"/>
          <p:nvPr/>
        </p:nvSpPr>
        <p:spPr>
          <a:xfrm>
            <a:off x="6705897" y="4535925"/>
            <a:ext cx="1299643" cy="1477328"/>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sv-SE" sz="1800" b="1" i="0" dirty="0">
                <a:solidFill>
                  <a:schemeClr val="bg1"/>
                </a:solidFill>
                <a:effectLst/>
              </a:rPr>
              <a:t>Alkohol</a:t>
            </a:r>
          </a:p>
          <a:p>
            <a:r>
              <a:rPr lang="sv-SE" b="1" dirty="0">
                <a:solidFill>
                  <a:schemeClr val="bg1"/>
                </a:solidFill>
              </a:rPr>
              <a:t>Narkotika</a:t>
            </a:r>
          </a:p>
          <a:p>
            <a:r>
              <a:rPr lang="sv-SE" sz="1800" b="1" i="0" dirty="0">
                <a:solidFill>
                  <a:schemeClr val="bg1"/>
                </a:solidFill>
                <a:effectLst/>
              </a:rPr>
              <a:t>Doping</a:t>
            </a:r>
          </a:p>
          <a:p>
            <a:r>
              <a:rPr lang="sv-SE" sz="1800" b="1" i="0" dirty="0">
                <a:solidFill>
                  <a:schemeClr val="bg1"/>
                </a:solidFill>
                <a:effectLst/>
              </a:rPr>
              <a:t>Tobak</a:t>
            </a:r>
          </a:p>
          <a:p>
            <a:r>
              <a:rPr lang="sv-SE" b="1" dirty="0">
                <a:solidFill>
                  <a:schemeClr val="bg1"/>
                </a:solidFill>
              </a:rPr>
              <a:t>Spel</a:t>
            </a:r>
            <a:endParaRPr lang="sv-SE" sz="1800" b="1" i="0" dirty="0">
              <a:solidFill>
                <a:schemeClr val="bg1"/>
              </a:solidFill>
              <a:effectLst/>
            </a:endParaRPr>
          </a:p>
        </p:txBody>
      </p:sp>
    </p:spTree>
    <p:extLst>
      <p:ext uri="{BB962C8B-B14F-4D97-AF65-F5344CB8AC3E}">
        <p14:creationId xmlns:p14="http://schemas.microsoft.com/office/powerpoint/2010/main" val="1245695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40969-B69A-CC7C-5B65-602A80620D7E}"/>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82E7BA74-C82B-43E5-A61D-298B584DAFD3}"/>
              </a:ext>
            </a:extLst>
          </p:cNvPr>
          <p:cNvPicPr>
            <a:picLocks noChangeAspect="1"/>
          </p:cNvPicPr>
          <p:nvPr/>
        </p:nvPicPr>
        <p:blipFill>
          <a:blip r:embed="rId3"/>
          <a:stretch>
            <a:fillRect/>
          </a:stretch>
        </p:blipFill>
        <p:spPr>
          <a:xfrm>
            <a:off x="-1" y="0"/>
            <a:ext cx="12415345" cy="7574110"/>
          </a:xfrm>
          <a:prstGeom prst="rect">
            <a:avLst/>
          </a:prstGeom>
        </p:spPr>
      </p:pic>
      <p:sp>
        <p:nvSpPr>
          <p:cNvPr id="2" name="Rubrik 1">
            <a:extLst>
              <a:ext uri="{FF2B5EF4-FFF2-40B4-BE49-F238E27FC236}">
                <a16:creationId xmlns:a16="http://schemas.microsoft.com/office/drawing/2014/main" id="{0604F848-7470-60D1-D6D5-C75D20300F37}"/>
              </a:ext>
            </a:extLst>
          </p:cNvPr>
          <p:cNvSpPr>
            <a:spLocks noGrp="1"/>
          </p:cNvSpPr>
          <p:nvPr>
            <p:ph type="title"/>
          </p:nvPr>
        </p:nvSpPr>
        <p:spPr>
          <a:xfrm>
            <a:off x="817973" y="836612"/>
            <a:ext cx="9472971" cy="1449387"/>
          </a:xfrm>
        </p:spPr>
        <p:txBody>
          <a:bodyPr/>
          <a:lstStyle/>
          <a:p>
            <a:r>
              <a:rPr lang="sv-SE" b="1" dirty="0">
                <a:solidFill>
                  <a:schemeClr val="bg1"/>
                </a:solidFill>
              </a:rPr>
              <a:t>Acceptans</a:t>
            </a:r>
            <a:br>
              <a:rPr lang="sv-SE" dirty="0">
                <a:solidFill>
                  <a:schemeClr val="bg1"/>
                </a:solidFill>
              </a:rPr>
            </a:br>
            <a:r>
              <a:rPr lang="sv-SE" dirty="0">
                <a:solidFill>
                  <a:schemeClr val="bg1"/>
                </a:solidFill>
              </a:rPr>
              <a:t>Släppa vissa tankar</a:t>
            </a:r>
          </a:p>
        </p:txBody>
      </p:sp>
    </p:spTree>
    <p:extLst>
      <p:ext uri="{BB962C8B-B14F-4D97-AF65-F5344CB8AC3E}">
        <p14:creationId xmlns:p14="http://schemas.microsoft.com/office/powerpoint/2010/main" val="4268382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Hjärtformade röda PPE-masker">
            <a:extLst>
              <a:ext uri="{FF2B5EF4-FFF2-40B4-BE49-F238E27FC236}">
                <a16:creationId xmlns:a16="http://schemas.microsoft.com/office/drawing/2014/main" id="{F3380E40-0A31-F64C-6358-F34D3B7E261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5600" y="902289"/>
            <a:ext cx="9079638" cy="5256286"/>
          </a:xfrm>
          <a:prstGeom prst="rect">
            <a:avLst/>
          </a:prstGeom>
          <a:noFill/>
        </p:spPr>
      </p:pic>
      <p:sp>
        <p:nvSpPr>
          <p:cNvPr id="2" name="Rubrik 1">
            <a:extLst>
              <a:ext uri="{FF2B5EF4-FFF2-40B4-BE49-F238E27FC236}">
                <a16:creationId xmlns:a16="http://schemas.microsoft.com/office/drawing/2014/main" id="{68B3386B-7234-065D-6477-CE0CD1F109B9}"/>
              </a:ext>
            </a:extLst>
          </p:cNvPr>
          <p:cNvSpPr>
            <a:spLocks noGrp="1"/>
          </p:cNvSpPr>
          <p:nvPr>
            <p:ph type="title"/>
          </p:nvPr>
        </p:nvSpPr>
        <p:spPr>
          <a:xfrm>
            <a:off x="2349107" y="2865303"/>
            <a:ext cx="5477691" cy="1325563"/>
          </a:xfrm>
        </p:spPr>
        <p:txBody>
          <a:bodyPr anchor="b">
            <a:noAutofit/>
          </a:bodyPr>
          <a:lstStyle/>
          <a:p>
            <a:pPr algn="ctr"/>
            <a:r>
              <a:rPr lang="sv-SE" sz="3200" b="1" dirty="0">
                <a:solidFill>
                  <a:schemeClr val="bg1"/>
                </a:solidFill>
              </a:rPr>
              <a:t>Mitt kit för psykisk hälsa</a:t>
            </a:r>
            <a:br>
              <a:rPr lang="sv-SE" sz="3200" b="1" dirty="0">
                <a:solidFill>
                  <a:schemeClr val="bg1"/>
                </a:solidFill>
              </a:rPr>
            </a:br>
            <a:r>
              <a:rPr lang="sv-SE" sz="2400" b="1" dirty="0">
                <a:solidFill>
                  <a:schemeClr val="bg1"/>
                </a:solidFill>
              </a:rPr>
              <a:t>(första hjälpen vid starka känslor och jobbiga tankar)</a:t>
            </a:r>
            <a:endParaRPr lang="sv-SE" sz="3200" b="1" dirty="0">
              <a:solidFill>
                <a:schemeClr val="bg1"/>
              </a:solidFill>
            </a:endParaRPr>
          </a:p>
        </p:txBody>
      </p:sp>
      <p:pic>
        <p:nvPicPr>
          <p:cNvPr id="4" name="Bildobjekt 3">
            <a:extLst>
              <a:ext uri="{FF2B5EF4-FFF2-40B4-BE49-F238E27FC236}">
                <a16:creationId xmlns:a16="http://schemas.microsoft.com/office/drawing/2014/main" id="{5228E00B-330C-4874-98CE-22F9A0A617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8863" y="3815047"/>
            <a:ext cx="4593138" cy="3042954"/>
          </a:xfrm>
          <a:prstGeom prst="rect">
            <a:avLst/>
          </a:prstGeom>
        </p:spPr>
      </p:pic>
      <p:sp>
        <p:nvSpPr>
          <p:cNvPr id="5" name="Pratbubbla: oval 4">
            <a:extLst>
              <a:ext uri="{FF2B5EF4-FFF2-40B4-BE49-F238E27FC236}">
                <a16:creationId xmlns:a16="http://schemas.microsoft.com/office/drawing/2014/main" id="{2D25557E-3B60-4AFA-A44F-35DBE02DEA0B}"/>
              </a:ext>
            </a:extLst>
          </p:cNvPr>
          <p:cNvSpPr/>
          <p:nvPr/>
        </p:nvSpPr>
        <p:spPr>
          <a:xfrm>
            <a:off x="8266925" y="254453"/>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2526896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04C4C-4E3E-45A8-AE99-994C7BABD9BE}"/>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54C5FE9F-613D-4B10-960B-9610FE2F952F}"/>
              </a:ext>
            </a:extLst>
          </p:cNvPr>
          <p:cNvSpPr>
            <a:spLocks noGrp="1"/>
          </p:cNvSpPr>
          <p:nvPr>
            <p:ph sz="quarter" idx="13"/>
          </p:nvPr>
        </p:nvSpPr>
        <p:spPr/>
        <p:txBody>
          <a:bodyPr/>
          <a:lstStyle/>
          <a:p>
            <a:pPr marL="342900" indent="-342900">
              <a:lnSpc>
                <a:spcPct val="150000"/>
              </a:lnSpc>
              <a:buFont typeface="+mj-lt"/>
              <a:buAutoNum type="arabicPeriod"/>
            </a:pPr>
            <a:r>
              <a:rPr lang="sv-SE" dirty="0"/>
              <a:t>Det finns tre typer av </a:t>
            </a:r>
            <a:r>
              <a:rPr lang="sv-SE" dirty="0" err="1"/>
              <a:t>coping</a:t>
            </a:r>
            <a:r>
              <a:rPr lang="sv-SE" dirty="0"/>
              <a:t>. Vilka är det och när passar de? </a:t>
            </a:r>
          </a:p>
          <a:p>
            <a:pPr marL="342900" indent="-342900">
              <a:lnSpc>
                <a:spcPct val="150000"/>
              </a:lnSpc>
              <a:buFont typeface="+mj-lt"/>
              <a:buAutoNum type="arabicPeriod"/>
            </a:pPr>
            <a:r>
              <a:rPr lang="sv-SE" dirty="0"/>
              <a:t>Varför känns det ofta bättre efter att man har pratat med någon om man exempelvis är orolig ? </a:t>
            </a:r>
          </a:p>
          <a:p>
            <a:pPr marL="342900" indent="-342900">
              <a:lnSpc>
                <a:spcPct val="150000"/>
              </a:lnSpc>
              <a:buFont typeface="+mj-lt"/>
              <a:buAutoNum type="arabicPeriod"/>
            </a:pPr>
            <a:r>
              <a:rPr lang="sv-SE" dirty="0"/>
              <a:t>Vad har skriva, prata med andra och prata med sig själv gemensamt som strategier?</a:t>
            </a:r>
          </a:p>
          <a:p>
            <a:pPr marL="342900" indent="-342900">
              <a:lnSpc>
                <a:spcPct val="150000"/>
              </a:lnSpc>
              <a:buFont typeface="+mj-lt"/>
              <a:buAutoNum type="arabicPeriod"/>
            </a:pPr>
            <a:r>
              <a:rPr lang="sv-SE" dirty="0"/>
              <a:t>På vilka sätt kan man använda sin kropp för att hantera tankar och känslor?</a:t>
            </a:r>
          </a:p>
          <a:p>
            <a:pPr marL="342900" indent="-342900">
              <a:lnSpc>
                <a:spcPct val="150000"/>
              </a:lnSpc>
              <a:buFont typeface="+mj-lt"/>
              <a:buAutoNum type="arabicPeriod"/>
            </a:pPr>
            <a:r>
              <a:rPr lang="sv-SE" dirty="0"/>
              <a:t>Ge exempel på beteenden som tyder på undvikande </a:t>
            </a:r>
            <a:r>
              <a:rPr lang="sv-SE" dirty="0" err="1"/>
              <a:t>coping</a:t>
            </a:r>
            <a:r>
              <a:rPr lang="sv-SE" dirty="0"/>
              <a:t>.</a:t>
            </a:r>
          </a:p>
          <a:p>
            <a:endParaRPr lang="sv-SE" dirty="0"/>
          </a:p>
        </p:txBody>
      </p:sp>
    </p:spTree>
    <p:extLst>
      <p:ext uri="{BB962C8B-B14F-4D97-AF65-F5344CB8AC3E}">
        <p14:creationId xmlns:p14="http://schemas.microsoft.com/office/powerpoint/2010/main" val="200378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2625D04-75E6-9A65-EAA0-8BF25B689B86}"/>
              </a:ext>
            </a:extLst>
          </p:cNvPr>
          <p:cNvSpPr>
            <a:spLocks noGrp="1"/>
          </p:cNvSpPr>
          <p:nvPr>
            <p:ph type="title"/>
          </p:nvPr>
        </p:nvSpPr>
        <p:spPr>
          <a:xfrm>
            <a:off x="2751083" y="1152372"/>
            <a:ext cx="5364178" cy="716142"/>
          </a:xfrm>
        </p:spPr>
        <p:txBody>
          <a:bodyPr/>
          <a:lstStyle/>
          <a:p>
            <a:pPr algn="ctr"/>
            <a:r>
              <a:rPr lang="sv-SE" sz="4000" dirty="0" err="1"/>
              <a:t>Coping</a:t>
            </a:r>
            <a:r>
              <a:rPr lang="sv-SE" sz="4000" dirty="0"/>
              <a:t> - strategier</a:t>
            </a:r>
          </a:p>
        </p:txBody>
      </p:sp>
      <p:pic>
        <p:nvPicPr>
          <p:cNvPr id="13" name="Bildobjekt 12">
            <a:extLst>
              <a:ext uri="{FF2B5EF4-FFF2-40B4-BE49-F238E27FC236}">
                <a16:creationId xmlns:a16="http://schemas.microsoft.com/office/drawing/2014/main" id="{4F352553-7A1D-4428-9D32-6204B20BB2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15614" y="1408773"/>
            <a:ext cx="5517185" cy="5060293"/>
          </a:xfrm>
          <a:prstGeom prst="rect">
            <a:avLst/>
          </a:prstGeom>
        </p:spPr>
      </p:pic>
    </p:spTree>
    <p:extLst>
      <p:ext uri="{BB962C8B-B14F-4D97-AF65-F5344CB8AC3E}">
        <p14:creationId xmlns:p14="http://schemas.microsoft.com/office/powerpoint/2010/main" val="2162140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2625D04-75E6-9A65-EAA0-8BF25B689B86}"/>
              </a:ext>
            </a:extLst>
          </p:cNvPr>
          <p:cNvSpPr>
            <a:spLocks noGrp="1"/>
          </p:cNvSpPr>
          <p:nvPr>
            <p:ph type="title"/>
          </p:nvPr>
        </p:nvSpPr>
        <p:spPr>
          <a:xfrm>
            <a:off x="2751083" y="1152372"/>
            <a:ext cx="5364178" cy="716142"/>
          </a:xfrm>
        </p:spPr>
        <p:txBody>
          <a:bodyPr/>
          <a:lstStyle/>
          <a:p>
            <a:pPr algn="ctr"/>
            <a:r>
              <a:rPr lang="sv-SE" sz="4000" dirty="0" err="1"/>
              <a:t>Coping</a:t>
            </a:r>
            <a:r>
              <a:rPr lang="sv-SE" sz="4000" dirty="0"/>
              <a:t> - strategier</a:t>
            </a:r>
          </a:p>
        </p:txBody>
      </p:sp>
      <p:sp>
        <p:nvSpPr>
          <p:cNvPr id="4" name="textruta 3">
            <a:extLst>
              <a:ext uri="{FF2B5EF4-FFF2-40B4-BE49-F238E27FC236}">
                <a16:creationId xmlns:a16="http://schemas.microsoft.com/office/drawing/2014/main" id="{659E4069-8D18-4784-BB77-0386E461CCF0}"/>
              </a:ext>
            </a:extLst>
          </p:cNvPr>
          <p:cNvSpPr txBox="1"/>
          <p:nvPr/>
        </p:nvSpPr>
        <p:spPr>
          <a:xfrm>
            <a:off x="1409154" y="4881327"/>
            <a:ext cx="2732896" cy="369332"/>
          </a:xfrm>
          <a:prstGeom prst="rect">
            <a:avLst/>
          </a:prstGeom>
          <a:noFill/>
        </p:spPr>
        <p:txBody>
          <a:bodyPr wrap="square" rtlCol="0">
            <a:spAutoFit/>
          </a:bodyPr>
          <a:lstStyle/>
          <a:p>
            <a:r>
              <a:rPr lang="sv-SE" dirty="0"/>
              <a:t>Hantera problemet</a:t>
            </a:r>
          </a:p>
        </p:txBody>
      </p:sp>
      <p:sp>
        <p:nvSpPr>
          <p:cNvPr id="22" name="textruta 21">
            <a:extLst>
              <a:ext uri="{FF2B5EF4-FFF2-40B4-BE49-F238E27FC236}">
                <a16:creationId xmlns:a16="http://schemas.microsoft.com/office/drawing/2014/main" id="{E0949195-ACC5-4E24-8C73-7C1ED7C47CEE}"/>
              </a:ext>
            </a:extLst>
          </p:cNvPr>
          <p:cNvSpPr txBox="1"/>
          <p:nvPr/>
        </p:nvSpPr>
        <p:spPr>
          <a:xfrm>
            <a:off x="8632924" y="4881327"/>
            <a:ext cx="2596392" cy="923330"/>
          </a:xfrm>
          <a:prstGeom prst="rect">
            <a:avLst/>
          </a:prstGeom>
          <a:noFill/>
        </p:spPr>
        <p:txBody>
          <a:bodyPr wrap="square" rtlCol="0">
            <a:spAutoFit/>
          </a:bodyPr>
          <a:lstStyle/>
          <a:p>
            <a:r>
              <a:rPr lang="sv-SE" dirty="0"/>
              <a:t>Försöka att fly ifrån problemet och de jobbiga känslorna</a:t>
            </a:r>
          </a:p>
        </p:txBody>
      </p:sp>
      <p:sp>
        <p:nvSpPr>
          <p:cNvPr id="9" name="Ellips 8">
            <a:extLst>
              <a:ext uri="{FF2B5EF4-FFF2-40B4-BE49-F238E27FC236}">
                <a16:creationId xmlns:a16="http://schemas.microsoft.com/office/drawing/2014/main" id="{5779411F-91A0-4E0C-A268-051EC828DB22}"/>
              </a:ext>
            </a:extLst>
          </p:cNvPr>
          <p:cNvSpPr/>
          <p:nvPr/>
        </p:nvSpPr>
        <p:spPr>
          <a:xfrm>
            <a:off x="979279" y="2751460"/>
            <a:ext cx="3162771" cy="19691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v-SE" sz="2000" b="1" dirty="0"/>
              <a:t>Problemlösning</a:t>
            </a:r>
          </a:p>
        </p:txBody>
      </p:sp>
      <p:sp>
        <p:nvSpPr>
          <p:cNvPr id="10" name="Ellips 9">
            <a:extLst>
              <a:ext uri="{FF2B5EF4-FFF2-40B4-BE49-F238E27FC236}">
                <a16:creationId xmlns:a16="http://schemas.microsoft.com/office/drawing/2014/main" id="{64B14F8C-8B17-4366-8AF3-244D2FCBAE2C}"/>
              </a:ext>
            </a:extLst>
          </p:cNvPr>
          <p:cNvSpPr/>
          <p:nvPr/>
        </p:nvSpPr>
        <p:spPr>
          <a:xfrm>
            <a:off x="4547270" y="2765469"/>
            <a:ext cx="3162771" cy="19691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v-SE" sz="2000" b="1" dirty="0"/>
              <a:t>Känslohantering</a:t>
            </a:r>
          </a:p>
        </p:txBody>
      </p:sp>
      <p:sp>
        <p:nvSpPr>
          <p:cNvPr id="11" name="Ellips 10">
            <a:extLst>
              <a:ext uri="{FF2B5EF4-FFF2-40B4-BE49-F238E27FC236}">
                <a16:creationId xmlns:a16="http://schemas.microsoft.com/office/drawing/2014/main" id="{E7D09CBF-C873-44F1-9FF2-70D2C11B3F07}"/>
              </a:ext>
            </a:extLst>
          </p:cNvPr>
          <p:cNvSpPr/>
          <p:nvPr/>
        </p:nvSpPr>
        <p:spPr>
          <a:xfrm>
            <a:off x="8115261" y="2765469"/>
            <a:ext cx="3162771" cy="19691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sv-SE" sz="2000" b="1" dirty="0"/>
              <a:t>Undvikande</a:t>
            </a:r>
          </a:p>
        </p:txBody>
      </p:sp>
      <p:sp>
        <p:nvSpPr>
          <p:cNvPr id="14" name="textruta 13">
            <a:extLst>
              <a:ext uri="{FF2B5EF4-FFF2-40B4-BE49-F238E27FC236}">
                <a16:creationId xmlns:a16="http://schemas.microsoft.com/office/drawing/2014/main" id="{F405B751-4DBB-4076-A3DB-9286FEDC3FD3}"/>
              </a:ext>
            </a:extLst>
          </p:cNvPr>
          <p:cNvSpPr txBox="1"/>
          <p:nvPr/>
        </p:nvSpPr>
        <p:spPr>
          <a:xfrm>
            <a:off x="4958213" y="4881327"/>
            <a:ext cx="2486527" cy="923330"/>
          </a:xfrm>
          <a:prstGeom prst="rect">
            <a:avLst/>
          </a:prstGeom>
          <a:noFill/>
        </p:spPr>
        <p:txBody>
          <a:bodyPr wrap="square" rtlCol="0">
            <a:spAutoFit/>
          </a:bodyPr>
          <a:lstStyle/>
          <a:p>
            <a:r>
              <a:rPr lang="sv-SE" dirty="0"/>
              <a:t>Hantera känslorna som uppstår på grund av problemet</a:t>
            </a:r>
          </a:p>
        </p:txBody>
      </p:sp>
    </p:spTree>
    <p:extLst>
      <p:ext uri="{BB962C8B-B14F-4D97-AF65-F5344CB8AC3E}">
        <p14:creationId xmlns:p14="http://schemas.microsoft.com/office/powerpoint/2010/main" val="3011622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Vitt pussel på en bakgrund i gult">
            <a:extLst>
              <a:ext uri="{FF2B5EF4-FFF2-40B4-BE49-F238E27FC236}">
                <a16:creationId xmlns:a16="http://schemas.microsoft.com/office/drawing/2014/main" id="{4BF0EDC5-DEBF-C5C7-AC9C-E54B034AAD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171" y="3341572"/>
            <a:ext cx="5595400" cy="3516428"/>
          </a:xfrm>
          <a:prstGeom prst="rect">
            <a:avLst/>
          </a:prstGeom>
        </p:spPr>
      </p:pic>
      <p:sp>
        <p:nvSpPr>
          <p:cNvPr id="3" name="Rubrik 2">
            <a:extLst>
              <a:ext uri="{FF2B5EF4-FFF2-40B4-BE49-F238E27FC236}">
                <a16:creationId xmlns:a16="http://schemas.microsoft.com/office/drawing/2014/main" id="{4A9ACB81-68D4-6788-80A0-08B4F03B5B55}"/>
              </a:ext>
            </a:extLst>
          </p:cNvPr>
          <p:cNvSpPr>
            <a:spLocks noGrp="1"/>
          </p:cNvSpPr>
          <p:nvPr>
            <p:ph type="title"/>
          </p:nvPr>
        </p:nvSpPr>
        <p:spPr>
          <a:xfrm>
            <a:off x="0" y="683557"/>
            <a:ext cx="12191999" cy="837672"/>
          </a:xfrm>
          <a:solidFill>
            <a:schemeClr val="bg1">
              <a:alpha val="83000"/>
            </a:schemeClr>
          </a:solidFill>
        </p:spPr>
        <p:txBody>
          <a:bodyPr/>
          <a:lstStyle/>
          <a:p>
            <a:pPr algn="ctr">
              <a:lnSpc>
                <a:spcPct val="100000"/>
              </a:lnSpc>
            </a:pPr>
            <a:r>
              <a:rPr lang="sv-SE" sz="4800" b="1" dirty="0"/>
              <a:t>Problemlösning</a:t>
            </a:r>
            <a:endParaRPr lang="sv-SE" sz="4400" b="1" dirty="0"/>
          </a:p>
        </p:txBody>
      </p:sp>
      <p:sp>
        <p:nvSpPr>
          <p:cNvPr id="4" name="textruta 3">
            <a:extLst>
              <a:ext uri="{FF2B5EF4-FFF2-40B4-BE49-F238E27FC236}">
                <a16:creationId xmlns:a16="http://schemas.microsoft.com/office/drawing/2014/main" id="{B0F1A44E-D385-682D-DE3F-D44E529174B7}"/>
              </a:ext>
            </a:extLst>
          </p:cNvPr>
          <p:cNvSpPr txBox="1"/>
          <p:nvPr/>
        </p:nvSpPr>
        <p:spPr>
          <a:xfrm>
            <a:off x="1165565" y="1778342"/>
            <a:ext cx="9388135" cy="1477328"/>
          </a:xfrm>
          <a:prstGeom prst="rect">
            <a:avLst/>
          </a:prstGeom>
          <a:noFill/>
        </p:spPr>
        <p:txBody>
          <a:bodyPr wrap="square" rtlCol="0">
            <a:spAutoFit/>
          </a:bodyPr>
          <a:lstStyle/>
          <a:p>
            <a:r>
              <a:rPr lang="sv-SE" sz="2400" b="1" dirty="0"/>
              <a:t>Fokus på att lösa problemet</a:t>
            </a:r>
          </a:p>
          <a:p>
            <a:r>
              <a:rPr lang="sv-SE" sz="2400" b="1" kern="100" dirty="0">
                <a:ea typeface="Calibri" panose="020F0502020204030204" pitchFamily="34" charset="0"/>
                <a:cs typeface="Arial" panose="020B0604020202020204" pitchFamily="34" charset="0"/>
              </a:rPr>
              <a:t>Bästa valet när situationen går att påverka</a:t>
            </a:r>
          </a:p>
          <a:p>
            <a:r>
              <a:rPr lang="sv-SE" sz="2400" b="1" kern="100" dirty="0">
                <a:effectLst/>
                <a:ea typeface="Calibri" panose="020F0502020204030204" pitchFamily="34" charset="0"/>
                <a:cs typeface="Arial" panose="020B0604020202020204" pitchFamily="34" charset="0"/>
              </a:rPr>
              <a:t>Inte alltid lätt att </a:t>
            </a:r>
            <a:r>
              <a:rPr lang="sv-SE" sz="2400" b="1" kern="100" dirty="0">
                <a:ea typeface="Calibri" panose="020F0502020204030204" pitchFamily="34" charset="0"/>
                <a:cs typeface="Arial" panose="020B0604020202020204" pitchFamily="34" charset="0"/>
              </a:rPr>
              <a:t>avgöra</a:t>
            </a:r>
            <a:endParaRPr lang="sv-SE" sz="2400" b="1" kern="100" dirty="0">
              <a:effectLst/>
              <a:ea typeface="Calibri" panose="020F0502020204030204" pitchFamily="34" charset="0"/>
              <a:cs typeface="Arial" panose="020B0604020202020204" pitchFamily="34" charset="0"/>
            </a:endParaRPr>
          </a:p>
          <a:p>
            <a:endParaRPr lang="sv-SE" dirty="0"/>
          </a:p>
        </p:txBody>
      </p:sp>
      <p:pic>
        <p:nvPicPr>
          <p:cNvPr id="5" name="Bildobjekt 4" descr="Digital bild av ett rött paraply under regnet">
            <a:extLst>
              <a:ext uri="{FF2B5EF4-FFF2-40B4-BE49-F238E27FC236}">
                <a16:creationId xmlns:a16="http://schemas.microsoft.com/office/drawing/2014/main" id="{E484443B-1D2B-4E56-9F74-9F0A66ADD0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40572" y="3341572"/>
            <a:ext cx="6251428" cy="3516428"/>
          </a:xfrm>
          <a:prstGeom prst="rect">
            <a:avLst/>
          </a:prstGeom>
        </p:spPr>
      </p:pic>
    </p:spTree>
    <p:extLst>
      <p:ext uri="{BB962C8B-B14F-4D97-AF65-F5344CB8AC3E}">
        <p14:creationId xmlns:p14="http://schemas.microsoft.com/office/powerpoint/2010/main" val="763727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objekt 17" descr="Person som håller i handen">
            <a:extLst>
              <a:ext uri="{FF2B5EF4-FFF2-40B4-BE49-F238E27FC236}">
                <a16:creationId xmlns:a16="http://schemas.microsoft.com/office/drawing/2014/main" id="{3D851B67-B8A9-8E79-980A-25AB436723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24201" y="3648739"/>
            <a:ext cx="4254133" cy="2950023"/>
          </a:xfrm>
          <a:prstGeom prst="rect">
            <a:avLst/>
          </a:prstGeom>
        </p:spPr>
      </p:pic>
      <p:pic>
        <p:nvPicPr>
          <p:cNvPr id="5" name="Bildobjekt 4" descr="En kalender över en platt gul yta">
            <a:extLst>
              <a:ext uri="{FF2B5EF4-FFF2-40B4-BE49-F238E27FC236}">
                <a16:creationId xmlns:a16="http://schemas.microsoft.com/office/drawing/2014/main" id="{F7249F2B-76A0-F417-31C2-32D05523408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75658" y="246023"/>
            <a:ext cx="4371297" cy="2969660"/>
          </a:xfrm>
          <a:prstGeom prst="rect">
            <a:avLst/>
          </a:prstGeom>
        </p:spPr>
      </p:pic>
      <p:pic>
        <p:nvPicPr>
          <p:cNvPr id="7" name="Bildobjekt 6" descr="Kvinna som roar en annan kvinna">
            <a:extLst>
              <a:ext uri="{FF2B5EF4-FFF2-40B4-BE49-F238E27FC236}">
                <a16:creationId xmlns:a16="http://schemas.microsoft.com/office/drawing/2014/main" id="{B83DC072-535F-82D4-DF2D-5A36F880121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126348" y="3650224"/>
            <a:ext cx="4420608" cy="2948538"/>
          </a:xfrm>
          <a:prstGeom prst="rect">
            <a:avLst/>
          </a:prstGeom>
        </p:spPr>
      </p:pic>
      <p:pic>
        <p:nvPicPr>
          <p:cNvPr id="9" name="Bildobjekt 8" descr="Personer på röda säten">
            <a:extLst>
              <a:ext uri="{FF2B5EF4-FFF2-40B4-BE49-F238E27FC236}">
                <a16:creationId xmlns:a16="http://schemas.microsoft.com/office/drawing/2014/main" id="{D938519A-62E8-F6E8-15B0-1E89E4B42FB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24202" y="246023"/>
            <a:ext cx="4250186" cy="2969660"/>
          </a:xfrm>
          <a:prstGeom prst="rect">
            <a:avLst/>
          </a:prstGeom>
        </p:spPr>
      </p:pic>
      <p:pic>
        <p:nvPicPr>
          <p:cNvPr id="11" name="Bildobjekt 10" descr="Checklista och penna för teckning">
            <a:extLst>
              <a:ext uri="{FF2B5EF4-FFF2-40B4-BE49-F238E27FC236}">
                <a16:creationId xmlns:a16="http://schemas.microsoft.com/office/drawing/2014/main" id="{D95A68F7-937D-8BCA-4CFF-939921E4393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918814" y="713352"/>
            <a:ext cx="2065819" cy="1675867"/>
          </a:xfrm>
          <a:prstGeom prst="rect">
            <a:avLst/>
          </a:prstGeom>
        </p:spPr>
      </p:pic>
      <p:sp>
        <p:nvSpPr>
          <p:cNvPr id="12" name="textruta 11">
            <a:extLst>
              <a:ext uri="{FF2B5EF4-FFF2-40B4-BE49-F238E27FC236}">
                <a16:creationId xmlns:a16="http://schemas.microsoft.com/office/drawing/2014/main" id="{BA3CF457-043D-9C57-5DD6-25F2C4290F90}"/>
              </a:ext>
            </a:extLst>
          </p:cNvPr>
          <p:cNvSpPr txBox="1"/>
          <p:nvPr/>
        </p:nvSpPr>
        <p:spPr>
          <a:xfrm>
            <a:off x="1560150" y="2640550"/>
            <a:ext cx="2133551" cy="369332"/>
          </a:xfrm>
          <a:prstGeom prst="rect">
            <a:avLst/>
          </a:prstGeom>
          <a:solidFill>
            <a:schemeClr val="accent4">
              <a:lumMod val="60000"/>
              <a:lumOff val="40000"/>
            </a:schemeClr>
          </a:solidFill>
        </p:spPr>
        <p:txBody>
          <a:bodyPr wrap="square" rtlCol="0">
            <a:spAutoFit/>
          </a:bodyPr>
          <a:lstStyle/>
          <a:p>
            <a:pPr algn="ctr"/>
            <a:r>
              <a:rPr lang="sv-SE" b="1" dirty="0">
                <a:solidFill>
                  <a:schemeClr val="bg1"/>
                </a:solidFill>
              </a:rPr>
              <a:t>Planering</a:t>
            </a:r>
          </a:p>
        </p:txBody>
      </p:sp>
      <p:sp>
        <p:nvSpPr>
          <p:cNvPr id="14" name="textruta 13">
            <a:extLst>
              <a:ext uri="{FF2B5EF4-FFF2-40B4-BE49-F238E27FC236}">
                <a16:creationId xmlns:a16="http://schemas.microsoft.com/office/drawing/2014/main" id="{7C9DE5E0-E548-2157-C284-288DC646914B}"/>
              </a:ext>
            </a:extLst>
          </p:cNvPr>
          <p:cNvSpPr txBox="1"/>
          <p:nvPr/>
        </p:nvSpPr>
        <p:spPr>
          <a:xfrm>
            <a:off x="1560150" y="5756907"/>
            <a:ext cx="2133551" cy="369332"/>
          </a:xfrm>
          <a:prstGeom prst="rect">
            <a:avLst/>
          </a:prstGeom>
          <a:solidFill>
            <a:schemeClr val="accent4">
              <a:lumMod val="60000"/>
              <a:lumOff val="40000"/>
            </a:schemeClr>
          </a:solidFill>
        </p:spPr>
        <p:txBody>
          <a:bodyPr wrap="square" rtlCol="0">
            <a:spAutoFit/>
          </a:bodyPr>
          <a:lstStyle/>
          <a:p>
            <a:pPr algn="ctr"/>
            <a:r>
              <a:rPr lang="sv-SE" b="1" dirty="0">
                <a:solidFill>
                  <a:schemeClr val="bg1"/>
                </a:solidFill>
              </a:rPr>
              <a:t>Be om hjälp</a:t>
            </a:r>
          </a:p>
        </p:txBody>
      </p:sp>
      <p:sp>
        <p:nvSpPr>
          <p:cNvPr id="15" name="textruta 14">
            <a:extLst>
              <a:ext uri="{FF2B5EF4-FFF2-40B4-BE49-F238E27FC236}">
                <a16:creationId xmlns:a16="http://schemas.microsoft.com/office/drawing/2014/main" id="{74001AF0-7DF2-CA3C-0237-33212D11BDCB}"/>
              </a:ext>
            </a:extLst>
          </p:cNvPr>
          <p:cNvSpPr txBox="1"/>
          <p:nvPr/>
        </p:nvSpPr>
        <p:spPr>
          <a:xfrm>
            <a:off x="7667211" y="2640550"/>
            <a:ext cx="2133551" cy="369332"/>
          </a:xfrm>
          <a:prstGeom prst="rect">
            <a:avLst/>
          </a:prstGeom>
          <a:solidFill>
            <a:schemeClr val="accent4">
              <a:lumMod val="60000"/>
              <a:lumOff val="40000"/>
            </a:schemeClr>
          </a:solidFill>
        </p:spPr>
        <p:txBody>
          <a:bodyPr wrap="square" rtlCol="0">
            <a:spAutoFit/>
          </a:bodyPr>
          <a:lstStyle/>
          <a:p>
            <a:pPr algn="ctr"/>
            <a:r>
              <a:rPr lang="sv-SE" b="1" dirty="0">
                <a:solidFill>
                  <a:schemeClr val="bg1"/>
                </a:solidFill>
              </a:rPr>
              <a:t>Lös konflikten</a:t>
            </a:r>
          </a:p>
        </p:txBody>
      </p:sp>
      <p:sp>
        <p:nvSpPr>
          <p:cNvPr id="17" name="textruta 16">
            <a:extLst>
              <a:ext uri="{FF2B5EF4-FFF2-40B4-BE49-F238E27FC236}">
                <a16:creationId xmlns:a16="http://schemas.microsoft.com/office/drawing/2014/main" id="{93FA7677-F70E-19BB-8A08-323C71F10219}"/>
              </a:ext>
            </a:extLst>
          </p:cNvPr>
          <p:cNvSpPr txBox="1"/>
          <p:nvPr/>
        </p:nvSpPr>
        <p:spPr>
          <a:xfrm>
            <a:off x="7667212" y="5708462"/>
            <a:ext cx="2133551" cy="369332"/>
          </a:xfrm>
          <a:prstGeom prst="rect">
            <a:avLst/>
          </a:prstGeom>
          <a:solidFill>
            <a:schemeClr val="accent4">
              <a:lumMod val="60000"/>
              <a:lumOff val="40000"/>
            </a:schemeClr>
          </a:solidFill>
        </p:spPr>
        <p:txBody>
          <a:bodyPr wrap="square" rtlCol="0">
            <a:spAutoFit/>
          </a:bodyPr>
          <a:lstStyle/>
          <a:p>
            <a:pPr algn="ctr"/>
            <a:r>
              <a:rPr lang="sv-SE" b="1" dirty="0">
                <a:solidFill>
                  <a:schemeClr val="bg1"/>
                </a:solidFill>
              </a:rPr>
              <a:t>Sätt gränser</a:t>
            </a:r>
          </a:p>
        </p:txBody>
      </p:sp>
      <p:sp>
        <p:nvSpPr>
          <p:cNvPr id="4" name="textruta 3">
            <a:extLst>
              <a:ext uri="{FF2B5EF4-FFF2-40B4-BE49-F238E27FC236}">
                <a16:creationId xmlns:a16="http://schemas.microsoft.com/office/drawing/2014/main" id="{3CBF2DE0-9A79-4D76-A0A1-0625F8C5AEFA}"/>
              </a:ext>
            </a:extLst>
          </p:cNvPr>
          <p:cNvSpPr txBox="1"/>
          <p:nvPr/>
        </p:nvSpPr>
        <p:spPr>
          <a:xfrm>
            <a:off x="6213246" y="3013501"/>
            <a:ext cx="863600" cy="830997"/>
          </a:xfrm>
          <a:prstGeom prst="rect">
            <a:avLst/>
          </a:prstGeom>
          <a:noFill/>
        </p:spPr>
        <p:txBody>
          <a:bodyPr wrap="square" rtlCol="0">
            <a:spAutoFit/>
          </a:bodyPr>
          <a:lstStyle/>
          <a:p>
            <a:r>
              <a:rPr lang="sv-SE" sz="4800" b="1" dirty="0"/>
              <a:t>+</a:t>
            </a:r>
          </a:p>
        </p:txBody>
      </p:sp>
    </p:spTree>
    <p:extLst>
      <p:ext uri="{BB962C8B-B14F-4D97-AF65-F5344CB8AC3E}">
        <p14:creationId xmlns:p14="http://schemas.microsoft.com/office/powerpoint/2010/main" val="81189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D9555F89-D230-48C0-BAF4-D91EB41562CD}"/>
              </a:ext>
            </a:extLst>
          </p:cNvPr>
          <p:cNvSpPr txBox="1"/>
          <p:nvPr/>
        </p:nvSpPr>
        <p:spPr>
          <a:xfrm>
            <a:off x="4498552" y="302800"/>
            <a:ext cx="3082565"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sv-SE" dirty="0"/>
              <a:t>Är du stressad?</a:t>
            </a:r>
          </a:p>
        </p:txBody>
      </p:sp>
      <p:cxnSp>
        <p:nvCxnSpPr>
          <p:cNvPr id="7" name="Rak pilkoppling 6">
            <a:extLst>
              <a:ext uri="{FF2B5EF4-FFF2-40B4-BE49-F238E27FC236}">
                <a16:creationId xmlns:a16="http://schemas.microsoft.com/office/drawing/2014/main" id="{2AA130A1-631D-4C42-B55F-62D8D27F780E}"/>
              </a:ext>
            </a:extLst>
          </p:cNvPr>
          <p:cNvCxnSpPr>
            <a:cxnSpLocks/>
            <a:stCxn id="5" idx="2"/>
            <a:endCxn id="8" idx="0"/>
          </p:cNvCxnSpPr>
          <p:nvPr/>
        </p:nvCxnSpPr>
        <p:spPr>
          <a:xfrm flipH="1">
            <a:off x="3776912" y="672132"/>
            <a:ext cx="2262923" cy="353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ruta 7">
            <a:extLst>
              <a:ext uri="{FF2B5EF4-FFF2-40B4-BE49-F238E27FC236}">
                <a16:creationId xmlns:a16="http://schemas.microsoft.com/office/drawing/2014/main" id="{9DB404D9-B027-4E4F-9117-F3E87C71F492}"/>
              </a:ext>
            </a:extLst>
          </p:cNvPr>
          <p:cNvSpPr txBox="1"/>
          <p:nvPr/>
        </p:nvSpPr>
        <p:spPr>
          <a:xfrm>
            <a:off x="3216017" y="1025164"/>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Ja</a:t>
            </a:r>
          </a:p>
        </p:txBody>
      </p:sp>
      <p:sp>
        <p:nvSpPr>
          <p:cNvPr id="9" name="textruta 8">
            <a:extLst>
              <a:ext uri="{FF2B5EF4-FFF2-40B4-BE49-F238E27FC236}">
                <a16:creationId xmlns:a16="http://schemas.microsoft.com/office/drawing/2014/main" id="{CA729FAD-740C-403C-9649-3B866EAAC138}"/>
              </a:ext>
            </a:extLst>
          </p:cNvPr>
          <p:cNvSpPr txBox="1"/>
          <p:nvPr/>
        </p:nvSpPr>
        <p:spPr>
          <a:xfrm>
            <a:off x="6878820" y="1016597"/>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Nej</a:t>
            </a:r>
          </a:p>
        </p:txBody>
      </p:sp>
      <p:cxnSp>
        <p:nvCxnSpPr>
          <p:cNvPr id="11" name="Rak pilkoppling 10">
            <a:extLst>
              <a:ext uri="{FF2B5EF4-FFF2-40B4-BE49-F238E27FC236}">
                <a16:creationId xmlns:a16="http://schemas.microsoft.com/office/drawing/2014/main" id="{6CCFB41D-9778-4785-B77A-8A6DABE07239}"/>
              </a:ext>
            </a:extLst>
          </p:cNvPr>
          <p:cNvCxnSpPr>
            <a:stCxn id="5" idx="2"/>
            <a:endCxn id="9" idx="0"/>
          </p:cNvCxnSpPr>
          <p:nvPr/>
        </p:nvCxnSpPr>
        <p:spPr>
          <a:xfrm>
            <a:off x="6039835" y="672132"/>
            <a:ext cx="1399880" cy="344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F58D8D6-334A-4023-8DE6-4DDA8B4A82CA}"/>
              </a:ext>
            </a:extLst>
          </p:cNvPr>
          <p:cNvSpPr txBox="1"/>
          <p:nvPr/>
        </p:nvSpPr>
        <p:spPr>
          <a:xfrm>
            <a:off x="8069888" y="1016596"/>
            <a:ext cx="2309567" cy="338554"/>
          </a:xfrm>
          <a:prstGeom prst="rect">
            <a:avLst/>
          </a:prstGeom>
          <a:noFill/>
        </p:spPr>
        <p:txBody>
          <a:bodyPr wrap="square" rtlCol="0">
            <a:spAutoFit/>
          </a:bodyPr>
          <a:lstStyle/>
          <a:p>
            <a:r>
              <a:rPr lang="sv-SE" sz="1600" dirty="0"/>
              <a:t>Skönt för dig!</a:t>
            </a:r>
          </a:p>
        </p:txBody>
      </p:sp>
      <p:sp>
        <p:nvSpPr>
          <p:cNvPr id="14" name="textruta 13">
            <a:extLst>
              <a:ext uri="{FF2B5EF4-FFF2-40B4-BE49-F238E27FC236}">
                <a16:creationId xmlns:a16="http://schemas.microsoft.com/office/drawing/2014/main" id="{C1815C97-91CF-46F5-A5AA-0E6FE8E67A6D}"/>
              </a:ext>
            </a:extLst>
          </p:cNvPr>
          <p:cNvSpPr txBox="1"/>
          <p:nvPr/>
        </p:nvSpPr>
        <p:spPr>
          <a:xfrm>
            <a:off x="1371686" y="2495491"/>
            <a:ext cx="2521669" cy="338554"/>
          </a:xfrm>
          <a:prstGeom prst="rect">
            <a:avLst/>
          </a:prstGeom>
          <a:noFill/>
        </p:spPr>
        <p:txBody>
          <a:bodyPr wrap="square" rtlCol="0">
            <a:spAutoFit/>
          </a:bodyPr>
          <a:lstStyle/>
          <a:p>
            <a:r>
              <a:rPr lang="sv-SE" sz="1600" dirty="0"/>
              <a:t>Kan du påverka den?</a:t>
            </a:r>
          </a:p>
        </p:txBody>
      </p:sp>
      <p:sp>
        <p:nvSpPr>
          <p:cNvPr id="16" name="textruta 15">
            <a:extLst>
              <a:ext uri="{FF2B5EF4-FFF2-40B4-BE49-F238E27FC236}">
                <a16:creationId xmlns:a16="http://schemas.microsoft.com/office/drawing/2014/main" id="{01626D96-7C02-41A2-8EF3-068A89D57730}"/>
              </a:ext>
            </a:extLst>
          </p:cNvPr>
          <p:cNvSpPr txBox="1"/>
          <p:nvPr/>
        </p:nvSpPr>
        <p:spPr>
          <a:xfrm>
            <a:off x="2029710" y="3219437"/>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Ja</a:t>
            </a:r>
          </a:p>
        </p:txBody>
      </p:sp>
      <p:sp>
        <p:nvSpPr>
          <p:cNvPr id="17" name="textruta 16">
            <a:extLst>
              <a:ext uri="{FF2B5EF4-FFF2-40B4-BE49-F238E27FC236}">
                <a16:creationId xmlns:a16="http://schemas.microsoft.com/office/drawing/2014/main" id="{20E1C0CD-7BF3-473E-9D3F-00B4DDC9FDA6}"/>
              </a:ext>
            </a:extLst>
          </p:cNvPr>
          <p:cNvSpPr txBox="1"/>
          <p:nvPr/>
        </p:nvSpPr>
        <p:spPr>
          <a:xfrm>
            <a:off x="5549247" y="3225540"/>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Nej</a:t>
            </a:r>
          </a:p>
        </p:txBody>
      </p:sp>
      <p:sp>
        <p:nvSpPr>
          <p:cNvPr id="19" name="textruta 18">
            <a:extLst>
              <a:ext uri="{FF2B5EF4-FFF2-40B4-BE49-F238E27FC236}">
                <a16:creationId xmlns:a16="http://schemas.microsoft.com/office/drawing/2014/main" id="{3E82F52D-152F-4ED1-B589-63E31CADE157}"/>
              </a:ext>
            </a:extLst>
          </p:cNvPr>
          <p:cNvSpPr txBox="1"/>
          <p:nvPr/>
        </p:nvSpPr>
        <p:spPr>
          <a:xfrm>
            <a:off x="6748161" y="3219194"/>
            <a:ext cx="3184690" cy="338554"/>
          </a:xfrm>
          <a:prstGeom prst="rect">
            <a:avLst/>
          </a:prstGeom>
          <a:noFill/>
        </p:spPr>
        <p:txBody>
          <a:bodyPr wrap="square" rtlCol="0">
            <a:spAutoFit/>
          </a:bodyPr>
          <a:lstStyle/>
          <a:p>
            <a:r>
              <a:rPr lang="sv-SE" sz="1600" dirty="0"/>
              <a:t>Testa känslohantering</a:t>
            </a:r>
          </a:p>
        </p:txBody>
      </p:sp>
      <p:sp>
        <p:nvSpPr>
          <p:cNvPr id="22" name="textruta 21">
            <a:extLst>
              <a:ext uri="{FF2B5EF4-FFF2-40B4-BE49-F238E27FC236}">
                <a16:creationId xmlns:a16="http://schemas.microsoft.com/office/drawing/2014/main" id="{5CA58B8D-B192-4537-A513-89FD1A818442}"/>
              </a:ext>
            </a:extLst>
          </p:cNvPr>
          <p:cNvSpPr txBox="1"/>
          <p:nvPr/>
        </p:nvSpPr>
        <p:spPr>
          <a:xfrm>
            <a:off x="1086438" y="4641129"/>
            <a:ext cx="137542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Planering</a:t>
            </a:r>
          </a:p>
        </p:txBody>
      </p:sp>
      <p:sp>
        <p:nvSpPr>
          <p:cNvPr id="25" name="textruta 24">
            <a:extLst>
              <a:ext uri="{FF2B5EF4-FFF2-40B4-BE49-F238E27FC236}">
                <a16:creationId xmlns:a16="http://schemas.microsoft.com/office/drawing/2014/main" id="{A5C9F054-B320-437E-9B06-C216A9CB3CE4}"/>
              </a:ext>
            </a:extLst>
          </p:cNvPr>
          <p:cNvSpPr txBox="1"/>
          <p:nvPr/>
        </p:nvSpPr>
        <p:spPr>
          <a:xfrm>
            <a:off x="1412354" y="3618939"/>
            <a:ext cx="2925453" cy="338554"/>
          </a:xfrm>
          <a:prstGeom prst="rect">
            <a:avLst/>
          </a:prstGeom>
          <a:noFill/>
        </p:spPr>
        <p:txBody>
          <a:bodyPr wrap="square" rtlCol="0">
            <a:spAutoFit/>
          </a:bodyPr>
          <a:lstStyle/>
          <a:p>
            <a:r>
              <a:rPr lang="sv-SE" sz="1600" dirty="0"/>
              <a:t>Hur kan du påverka?</a:t>
            </a:r>
          </a:p>
        </p:txBody>
      </p:sp>
      <p:sp>
        <p:nvSpPr>
          <p:cNvPr id="26" name="textruta 25">
            <a:extLst>
              <a:ext uri="{FF2B5EF4-FFF2-40B4-BE49-F238E27FC236}">
                <a16:creationId xmlns:a16="http://schemas.microsoft.com/office/drawing/2014/main" id="{49A75920-B1B1-4F11-AD44-7F17651F89A6}"/>
              </a:ext>
            </a:extLst>
          </p:cNvPr>
          <p:cNvSpPr txBox="1"/>
          <p:nvPr/>
        </p:nvSpPr>
        <p:spPr>
          <a:xfrm>
            <a:off x="3087581" y="4636533"/>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Ta hjälp</a:t>
            </a:r>
          </a:p>
        </p:txBody>
      </p:sp>
      <p:sp>
        <p:nvSpPr>
          <p:cNvPr id="27" name="textruta 26">
            <a:extLst>
              <a:ext uri="{FF2B5EF4-FFF2-40B4-BE49-F238E27FC236}">
                <a16:creationId xmlns:a16="http://schemas.microsoft.com/office/drawing/2014/main" id="{A4CD3FB4-A416-4E14-8566-9548BB2619CE}"/>
              </a:ext>
            </a:extLst>
          </p:cNvPr>
          <p:cNvSpPr txBox="1"/>
          <p:nvPr/>
        </p:nvSpPr>
        <p:spPr>
          <a:xfrm>
            <a:off x="4749404" y="4629822"/>
            <a:ext cx="191354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Lösa en konflikt</a:t>
            </a:r>
          </a:p>
        </p:txBody>
      </p:sp>
      <p:sp>
        <p:nvSpPr>
          <p:cNvPr id="28" name="textruta 27">
            <a:extLst>
              <a:ext uri="{FF2B5EF4-FFF2-40B4-BE49-F238E27FC236}">
                <a16:creationId xmlns:a16="http://schemas.microsoft.com/office/drawing/2014/main" id="{6B4F4B10-C980-49DF-940C-BB5EA9D1783A}"/>
              </a:ext>
            </a:extLst>
          </p:cNvPr>
          <p:cNvSpPr txBox="1"/>
          <p:nvPr/>
        </p:nvSpPr>
        <p:spPr>
          <a:xfrm>
            <a:off x="7267676" y="4636533"/>
            <a:ext cx="160442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Sätta gränser</a:t>
            </a:r>
          </a:p>
        </p:txBody>
      </p:sp>
      <p:sp>
        <p:nvSpPr>
          <p:cNvPr id="29" name="textruta 28">
            <a:extLst>
              <a:ext uri="{FF2B5EF4-FFF2-40B4-BE49-F238E27FC236}">
                <a16:creationId xmlns:a16="http://schemas.microsoft.com/office/drawing/2014/main" id="{991CBD8B-0577-4F55-97D4-06BFE9E536F6}"/>
              </a:ext>
            </a:extLst>
          </p:cNvPr>
          <p:cNvSpPr txBox="1"/>
          <p:nvPr/>
        </p:nvSpPr>
        <p:spPr>
          <a:xfrm>
            <a:off x="9260956" y="4636533"/>
            <a:ext cx="155770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Annat</a:t>
            </a:r>
          </a:p>
        </p:txBody>
      </p:sp>
      <p:sp>
        <p:nvSpPr>
          <p:cNvPr id="38" name="textruta 37">
            <a:extLst>
              <a:ext uri="{FF2B5EF4-FFF2-40B4-BE49-F238E27FC236}">
                <a16:creationId xmlns:a16="http://schemas.microsoft.com/office/drawing/2014/main" id="{C2AFC80C-F43B-46CF-BCFC-8558B474521A}"/>
              </a:ext>
            </a:extLst>
          </p:cNvPr>
          <p:cNvSpPr txBox="1"/>
          <p:nvPr/>
        </p:nvSpPr>
        <p:spPr>
          <a:xfrm>
            <a:off x="961533" y="5156461"/>
            <a:ext cx="1913548" cy="1077218"/>
          </a:xfrm>
          <a:prstGeom prst="rect">
            <a:avLst/>
          </a:prstGeom>
          <a:noFill/>
        </p:spPr>
        <p:txBody>
          <a:bodyPr wrap="square" rtlCol="0">
            <a:spAutoFit/>
          </a:bodyPr>
          <a:lstStyle/>
          <a:p>
            <a:r>
              <a:rPr lang="sv-SE" sz="1600" dirty="0"/>
              <a:t>Hur håller du koll på planering idag?</a:t>
            </a:r>
          </a:p>
          <a:p>
            <a:r>
              <a:rPr lang="sv-SE" sz="1600" dirty="0"/>
              <a:t>Kan du prioritera annorlunda?</a:t>
            </a:r>
          </a:p>
        </p:txBody>
      </p:sp>
      <p:sp>
        <p:nvSpPr>
          <p:cNvPr id="40" name="textruta 39">
            <a:extLst>
              <a:ext uri="{FF2B5EF4-FFF2-40B4-BE49-F238E27FC236}">
                <a16:creationId xmlns:a16="http://schemas.microsoft.com/office/drawing/2014/main" id="{82B39179-76D0-4EFE-A810-110CF1AB4822}"/>
              </a:ext>
            </a:extLst>
          </p:cNvPr>
          <p:cNvSpPr txBox="1"/>
          <p:nvPr/>
        </p:nvSpPr>
        <p:spPr>
          <a:xfrm>
            <a:off x="3008235" y="5156461"/>
            <a:ext cx="1557709" cy="830997"/>
          </a:xfrm>
          <a:prstGeom prst="rect">
            <a:avLst/>
          </a:prstGeom>
          <a:noFill/>
        </p:spPr>
        <p:txBody>
          <a:bodyPr wrap="square" rtlCol="0">
            <a:spAutoFit/>
          </a:bodyPr>
          <a:lstStyle/>
          <a:p>
            <a:r>
              <a:rPr lang="sv-SE" sz="1600" dirty="0"/>
              <a:t>Vem skulle kunna hjälpa dig? Hur?</a:t>
            </a:r>
          </a:p>
        </p:txBody>
      </p:sp>
      <p:sp>
        <p:nvSpPr>
          <p:cNvPr id="41" name="textruta 40">
            <a:extLst>
              <a:ext uri="{FF2B5EF4-FFF2-40B4-BE49-F238E27FC236}">
                <a16:creationId xmlns:a16="http://schemas.microsoft.com/office/drawing/2014/main" id="{71B3706F-7A1A-435C-8FB9-F4362FDF0209}"/>
              </a:ext>
            </a:extLst>
          </p:cNvPr>
          <p:cNvSpPr txBox="1"/>
          <p:nvPr/>
        </p:nvSpPr>
        <p:spPr>
          <a:xfrm>
            <a:off x="4749404" y="5159817"/>
            <a:ext cx="1913548" cy="1077218"/>
          </a:xfrm>
          <a:prstGeom prst="rect">
            <a:avLst/>
          </a:prstGeom>
          <a:noFill/>
        </p:spPr>
        <p:txBody>
          <a:bodyPr wrap="square" rtlCol="0">
            <a:spAutoFit/>
          </a:bodyPr>
          <a:lstStyle/>
          <a:p>
            <a:r>
              <a:rPr lang="sv-SE" sz="1600" dirty="0"/>
              <a:t>Vem/vilka borde du prata med? Hitta en lösning som funkar för båda.</a:t>
            </a:r>
          </a:p>
        </p:txBody>
      </p:sp>
      <p:sp>
        <p:nvSpPr>
          <p:cNvPr id="42" name="textruta 41">
            <a:extLst>
              <a:ext uri="{FF2B5EF4-FFF2-40B4-BE49-F238E27FC236}">
                <a16:creationId xmlns:a16="http://schemas.microsoft.com/office/drawing/2014/main" id="{A5A2222F-C6CF-44B1-AE31-A19236A50103}"/>
              </a:ext>
            </a:extLst>
          </p:cNvPr>
          <p:cNvSpPr txBox="1"/>
          <p:nvPr/>
        </p:nvSpPr>
        <p:spPr>
          <a:xfrm>
            <a:off x="7198397" y="5156461"/>
            <a:ext cx="1913547" cy="584775"/>
          </a:xfrm>
          <a:prstGeom prst="rect">
            <a:avLst/>
          </a:prstGeom>
          <a:noFill/>
        </p:spPr>
        <p:txBody>
          <a:bodyPr wrap="square" rtlCol="0">
            <a:spAutoFit/>
          </a:bodyPr>
          <a:lstStyle/>
          <a:p>
            <a:r>
              <a:rPr lang="sv-SE" sz="1600" dirty="0"/>
              <a:t>Hur kan du säga nej på ett bra sätt?</a:t>
            </a:r>
          </a:p>
        </p:txBody>
      </p:sp>
      <p:sp>
        <p:nvSpPr>
          <p:cNvPr id="51" name="textruta 50">
            <a:extLst>
              <a:ext uri="{FF2B5EF4-FFF2-40B4-BE49-F238E27FC236}">
                <a16:creationId xmlns:a16="http://schemas.microsoft.com/office/drawing/2014/main" id="{2F4704BB-175D-48A1-AA85-E8BFD60D4041}"/>
              </a:ext>
            </a:extLst>
          </p:cNvPr>
          <p:cNvSpPr txBox="1"/>
          <p:nvPr/>
        </p:nvSpPr>
        <p:spPr>
          <a:xfrm>
            <a:off x="2479248" y="1360758"/>
            <a:ext cx="4399571" cy="584775"/>
          </a:xfrm>
          <a:prstGeom prst="rect">
            <a:avLst/>
          </a:prstGeom>
          <a:noFill/>
        </p:spPr>
        <p:txBody>
          <a:bodyPr wrap="square" rtlCol="0">
            <a:spAutoFit/>
          </a:bodyPr>
          <a:lstStyle/>
          <a:p>
            <a:r>
              <a:rPr lang="sv-SE" sz="1600" dirty="0"/>
              <a:t>Beskriv din situation.</a:t>
            </a:r>
          </a:p>
          <a:p>
            <a:r>
              <a:rPr lang="sv-SE" sz="1600" dirty="0"/>
              <a:t>Är det en eller flera saker som stressar?</a:t>
            </a:r>
          </a:p>
        </p:txBody>
      </p:sp>
      <p:sp>
        <p:nvSpPr>
          <p:cNvPr id="53" name="textruta 52">
            <a:extLst>
              <a:ext uri="{FF2B5EF4-FFF2-40B4-BE49-F238E27FC236}">
                <a16:creationId xmlns:a16="http://schemas.microsoft.com/office/drawing/2014/main" id="{AECA265C-C311-4D72-8A81-779E16DF88B8}"/>
              </a:ext>
            </a:extLst>
          </p:cNvPr>
          <p:cNvSpPr txBox="1"/>
          <p:nvPr/>
        </p:nvSpPr>
        <p:spPr>
          <a:xfrm>
            <a:off x="2029710" y="2131229"/>
            <a:ext cx="11217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En sak</a:t>
            </a:r>
          </a:p>
        </p:txBody>
      </p:sp>
      <p:sp>
        <p:nvSpPr>
          <p:cNvPr id="34" name="textruta 33">
            <a:extLst>
              <a:ext uri="{FF2B5EF4-FFF2-40B4-BE49-F238E27FC236}">
                <a16:creationId xmlns:a16="http://schemas.microsoft.com/office/drawing/2014/main" id="{6B6C3B8B-F52A-49C0-A0ED-03A69E329E6D}"/>
              </a:ext>
            </a:extLst>
          </p:cNvPr>
          <p:cNvSpPr txBox="1"/>
          <p:nvPr/>
        </p:nvSpPr>
        <p:spPr>
          <a:xfrm>
            <a:off x="6465464" y="2126159"/>
            <a:ext cx="155188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dirty="0"/>
              <a:t>Flera saker</a:t>
            </a:r>
          </a:p>
        </p:txBody>
      </p:sp>
      <p:sp>
        <p:nvSpPr>
          <p:cNvPr id="36" name="textruta 35">
            <a:extLst>
              <a:ext uri="{FF2B5EF4-FFF2-40B4-BE49-F238E27FC236}">
                <a16:creationId xmlns:a16="http://schemas.microsoft.com/office/drawing/2014/main" id="{429BE1A9-53DE-4468-9A57-751AF2CB4A5B}"/>
              </a:ext>
            </a:extLst>
          </p:cNvPr>
          <p:cNvSpPr txBox="1"/>
          <p:nvPr/>
        </p:nvSpPr>
        <p:spPr>
          <a:xfrm>
            <a:off x="8069888" y="2018437"/>
            <a:ext cx="3358133" cy="584775"/>
          </a:xfrm>
          <a:prstGeom prst="rect">
            <a:avLst/>
          </a:prstGeom>
          <a:noFill/>
        </p:spPr>
        <p:txBody>
          <a:bodyPr wrap="square" rtlCol="0">
            <a:spAutoFit/>
          </a:bodyPr>
          <a:lstStyle/>
          <a:p>
            <a:r>
              <a:rPr lang="sv-SE" sz="1600" dirty="0"/>
              <a:t>Förstår. Välj den viktigaste och fortsätt med den som ”En sak”!</a:t>
            </a:r>
          </a:p>
        </p:txBody>
      </p:sp>
      <p:cxnSp>
        <p:nvCxnSpPr>
          <p:cNvPr id="3" name="Rak pilkoppling 2">
            <a:extLst>
              <a:ext uri="{FF2B5EF4-FFF2-40B4-BE49-F238E27FC236}">
                <a16:creationId xmlns:a16="http://schemas.microsoft.com/office/drawing/2014/main" id="{D6C4B224-B878-4DB8-A9FD-ED946219EB83}"/>
              </a:ext>
            </a:extLst>
          </p:cNvPr>
          <p:cNvCxnSpPr>
            <a:stCxn id="51" idx="2"/>
            <a:endCxn id="53" idx="0"/>
          </p:cNvCxnSpPr>
          <p:nvPr/>
        </p:nvCxnSpPr>
        <p:spPr>
          <a:xfrm flipH="1">
            <a:off x="2590605" y="1945533"/>
            <a:ext cx="2088429" cy="185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Rak pilkoppling 5">
            <a:extLst>
              <a:ext uri="{FF2B5EF4-FFF2-40B4-BE49-F238E27FC236}">
                <a16:creationId xmlns:a16="http://schemas.microsoft.com/office/drawing/2014/main" id="{EB7F9A45-B455-49E3-A168-9CE0F814353E}"/>
              </a:ext>
            </a:extLst>
          </p:cNvPr>
          <p:cNvCxnSpPr>
            <a:stCxn id="51" idx="2"/>
            <a:endCxn id="34" idx="0"/>
          </p:cNvCxnSpPr>
          <p:nvPr/>
        </p:nvCxnSpPr>
        <p:spPr>
          <a:xfrm>
            <a:off x="4679034" y="1945533"/>
            <a:ext cx="2562373" cy="180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Rak pilkoppling 11">
            <a:extLst>
              <a:ext uri="{FF2B5EF4-FFF2-40B4-BE49-F238E27FC236}">
                <a16:creationId xmlns:a16="http://schemas.microsoft.com/office/drawing/2014/main" id="{109D9605-BA00-4436-9E00-F5EED029C1C1}"/>
              </a:ext>
            </a:extLst>
          </p:cNvPr>
          <p:cNvCxnSpPr>
            <a:stCxn id="14" idx="2"/>
            <a:endCxn id="16" idx="0"/>
          </p:cNvCxnSpPr>
          <p:nvPr/>
        </p:nvCxnSpPr>
        <p:spPr>
          <a:xfrm flipH="1">
            <a:off x="2590605" y="2834045"/>
            <a:ext cx="41916" cy="385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ak pilkoppling 29">
            <a:extLst>
              <a:ext uri="{FF2B5EF4-FFF2-40B4-BE49-F238E27FC236}">
                <a16:creationId xmlns:a16="http://schemas.microsoft.com/office/drawing/2014/main" id="{4B8D89C8-02F1-4E46-8176-21BEE9724B40}"/>
              </a:ext>
            </a:extLst>
          </p:cNvPr>
          <p:cNvCxnSpPr>
            <a:stCxn id="14" idx="2"/>
            <a:endCxn id="17" idx="0"/>
          </p:cNvCxnSpPr>
          <p:nvPr/>
        </p:nvCxnSpPr>
        <p:spPr>
          <a:xfrm>
            <a:off x="2632521" y="2834045"/>
            <a:ext cx="3477621" cy="391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Rak pilkoppling 42">
            <a:extLst>
              <a:ext uri="{FF2B5EF4-FFF2-40B4-BE49-F238E27FC236}">
                <a16:creationId xmlns:a16="http://schemas.microsoft.com/office/drawing/2014/main" id="{7F936A00-39F5-495E-AEE4-211453A6327F}"/>
              </a:ext>
            </a:extLst>
          </p:cNvPr>
          <p:cNvCxnSpPr>
            <a:cxnSpLocks/>
            <a:stCxn id="25" idx="2"/>
            <a:endCxn id="22" idx="0"/>
          </p:cNvCxnSpPr>
          <p:nvPr/>
        </p:nvCxnSpPr>
        <p:spPr>
          <a:xfrm flipH="1">
            <a:off x="1774153" y="3957493"/>
            <a:ext cx="1100928" cy="683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Rak pilkoppling 46">
            <a:extLst>
              <a:ext uri="{FF2B5EF4-FFF2-40B4-BE49-F238E27FC236}">
                <a16:creationId xmlns:a16="http://schemas.microsoft.com/office/drawing/2014/main" id="{7E6EFB5B-F2AC-4904-82C0-45107B70C702}"/>
              </a:ext>
            </a:extLst>
          </p:cNvPr>
          <p:cNvCxnSpPr>
            <a:stCxn id="25" idx="2"/>
            <a:endCxn id="26" idx="0"/>
          </p:cNvCxnSpPr>
          <p:nvPr/>
        </p:nvCxnSpPr>
        <p:spPr>
          <a:xfrm>
            <a:off x="2875081" y="3957493"/>
            <a:ext cx="773395" cy="679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Rak pilkoppling 48">
            <a:extLst>
              <a:ext uri="{FF2B5EF4-FFF2-40B4-BE49-F238E27FC236}">
                <a16:creationId xmlns:a16="http://schemas.microsoft.com/office/drawing/2014/main" id="{0C7E7BBB-942A-44A8-B0A1-02743E48DE5C}"/>
              </a:ext>
            </a:extLst>
          </p:cNvPr>
          <p:cNvCxnSpPr>
            <a:cxnSpLocks/>
            <a:stCxn id="25" idx="2"/>
            <a:endCxn id="27" idx="0"/>
          </p:cNvCxnSpPr>
          <p:nvPr/>
        </p:nvCxnSpPr>
        <p:spPr>
          <a:xfrm>
            <a:off x="2875081" y="3957493"/>
            <a:ext cx="2831097" cy="672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Rak pilkoppling 51">
            <a:extLst>
              <a:ext uri="{FF2B5EF4-FFF2-40B4-BE49-F238E27FC236}">
                <a16:creationId xmlns:a16="http://schemas.microsoft.com/office/drawing/2014/main" id="{BBB8A5FE-BF83-4B60-B450-EED03994D7D4}"/>
              </a:ext>
            </a:extLst>
          </p:cNvPr>
          <p:cNvCxnSpPr>
            <a:cxnSpLocks/>
            <a:stCxn id="25" idx="2"/>
            <a:endCxn id="28" idx="0"/>
          </p:cNvCxnSpPr>
          <p:nvPr/>
        </p:nvCxnSpPr>
        <p:spPr>
          <a:xfrm>
            <a:off x="2875081" y="3957493"/>
            <a:ext cx="5194807" cy="679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Rak pilkoppling 54">
            <a:extLst>
              <a:ext uri="{FF2B5EF4-FFF2-40B4-BE49-F238E27FC236}">
                <a16:creationId xmlns:a16="http://schemas.microsoft.com/office/drawing/2014/main" id="{B147D655-75CE-47F1-B8A9-87D432120045}"/>
              </a:ext>
            </a:extLst>
          </p:cNvPr>
          <p:cNvCxnSpPr>
            <a:cxnSpLocks/>
            <a:stCxn id="25" idx="2"/>
            <a:endCxn id="29" idx="0"/>
          </p:cNvCxnSpPr>
          <p:nvPr/>
        </p:nvCxnSpPr>
        <p:spPr>
          <a:xfrm>
            <a:off x="2875081" y="3957493"/>
            <a:ext cx="7164730" cy="679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ruta 45">
            <a:extLst>
              <a:ext uri="{FF2B5EF4-FFF2-40B4-BE49-F238E27FC236}">
                <a16:creationId xmlns:a16="http://schemas.microsoft.com/office/drawing/2014/main" id="{644C7FCD-F101-48EE-BDC6-DF8B003E2ED2}"/>
              </a:ext>
            </a:extLst>
          </p:cNvPr>
          <p:cNvSpPr txBox="1"/>
          <p:nvPr/>
        </p:nvSpPr>
        <p:spPr>
          <a:xfrm>
            <a:off x="9183766" y="5150110"/>
            <a:ext cx="1634900" cy="584775"/>
          </a:xfrm>
          <a:prstGeom prst="rect">
            <a:avLst/>
          </a:prstGeom>
          <a:noFill/>
        </p:spPr>
        <p:txBody>
          <a:bodyPr wrap="square" rtlCol="0">
            <a:spAutoFit/>
          </a:bodyPr>
          <a:lstStyle/>
          <a:p>
            <a:r>
              <a:rPr lang="sv-SE" sz="1600" dirty="0"/>
              <a:t>Något du kommer på?</a:t>
            </a:r>
          </a:p>
        </p:txBody>
      </p:sp>
      <p:sp>
        <p:nvSpPr>
          <p:cNvPr id="37" name="Pratbubbla: oval 36">
            <a:extLst>
              <a:ext uri="{FF2B5EF4-FFF2-40B4-BE49-F238E27FC236}">
                <a16:creationId xmlns:a16="http://schemas.microsoft.com/office/drawing/2014/main" id="{901B098D-FA9E-4D6A-97EB-7D0CAF13F946}"/>
              </a:ext>
            </a:extLst>
          </p:cNvPr>
          <p:cNvSpPr/>
          <p:nvPr/>
        </p:nvSpPr>
        <p:spPr>
          <a:xfrm>
            <a:off x="8851382" y="2746621"/>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1575232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BD03A-5F7D-D6F9-7C42-6B18B506BC24}"/>
            </a:ext>
          </a:extLst>
        </p:cNvPr>
        <p:cNvGrpSpPr/>
        <p:nvPr/>
      </p:nvGrpSpPr>
      <p:grpSpPr>
        <a:xfrm>
          <a:off x="0" y="0"/>
          <a:ext cx="0" cy="0"/>
          <a:chOff x="0" y="0"/>
          <a:chExt cx="0" cy="0"/>
        </a:xfrm>
      </p:grpSpPr>
      <p:pic>
        <p:nvPicPr>
          <p:cNvPr id="7" name="Bildobjekt 6" descr="Kvinna med silhuett">
            <a:extLst>
              <a:ext uri="{FF2B5EF4-FFF2-40B4-BE49-F238E27FC236}">
                <a16:creationId xmlns:a16="http://schemas.microsoft.com/office/drawing/2014/main" id="{36A85B3D-A32E-198C-D400-F46DCCC9FA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2192000" cy="6857999"/>
          </a:xfrm>
          <a:prstGeom prst="rect">
            <a:avLst/>
          </a:prstGeom>
        </p:spPr>
      </p:pic>
      <p:sp>
        <p:nvSpPr>
          <p:cNvPr id="5" name="Rubrik 4">
            <a:extLst>
              <a:ext uri="{FF2B5EF4-FFF2-40B4-BE49-F238E27FC236}">
                <a16:creationId xmlns:a16="http://schemas.microsoft.com/office/drawing/2014/main" id="{46E2688C-E33E-C964-0A98-08E1B342C2F9}"/>
              </a:ext>
            </a:extLst>
          </p:cNvPr>
          <p:cNvSpPr>
            <a:spLocks noGrp="1"/>
          </p:cNvSpPr>
          <p:nvPr>
            <p:ph type="title"/>
          </p:nvPr>
        </p:nvSpPr>
        <p:spPr>
          <a:xfrm>
            <a:off x="621914" y="5292235"/>
            <a:ext cx="10948171" cy="716142"/>
          </a:xfrm>
        </p:spPr>
        <p:txBody>
          <a:bodyPr/>
          <a:lstStyle/>
          <a:p>
            <a:pPr algn="ctr"/>
            <a:r>
              <a:rPr lang="sv-SE" sz="3200" b="1" kern="100" dirty="0">
                <a:solidFill>
                  <a:schemeClr val="bg1"/>
                </a:solidFill>
                <a:ea typeface="Calibri" panose="020F0502020204030204" pitchFamily="34" charset="0"/>
                <a:cs typeface="Arial" panose="020B0604020202020204" pitchFamily="34" charset="0"/>
              </a:rPr>
              <a:t>A</a:t>
            </a:r>
            <a:r>
              <a:rPr lang="sv-SE" sz="3200" b="1" kern="100" dirty="0">
                <a:solidFill>
                  <a:schemeClr val="bg1"/>
                </a:solidFill>
                <a:effectLst/>
                <a:ea typeface="Calibri" panose="020F0502020204030204" pitchFamily="34" charset="0"/>
                <a:cs typeface="Arial" panose="020B0604020202020204" pitchFamily="34" charset="0"/>
              </a:rPr>
              <a:t>tt hantera hur du tänker och känner för situationen</a:t>
            </a:r>
            <a:br>
              <a:rPr lang="sv-SE" sz="3200" dirty="0"/>
            </a:br>
            <a:endParaRPr lang="sv-SE" b="1" dirty="0">
              <a:solidFill>
                <a:schemeClr val="bg1"/>
              </a:solidFill>
            </a:endParaRPr>
          </a:p>
        </p:txBody>
      </p:sp>
      <p:sp>
        <p:nvSpPr>
          <p:cNvPr id="2" name="textruta 1">
            <a:extLst>
              <a:ext uri="{FF2B5EF4-FFF2-40B4-BE49-F238E27FC236}">
                <a16:creationId xmlns:a16="http://schemas.microsoft.com/office/drawing/2014/main" id="{8D4F06B8-8987-4A9E-95E9-3CEDB78DAC5F}"/>
              </a:ext>
            </a:extLst>
          </p:cNvPr>
          <p:cNvSpPr txBox="1"/>
          <p:nvPr/>
        </p:nvSpPr>
        <p:spPr>
          <a:xfrm>
            <a:off x="944088" y="644258"/>
            <a:ext cx="9350482" cy="707886"/>
          </a:xfrm>
          <a:prstGeom prst="rect">
            <a:avLst/>
          </a:prstGeom>
          <a:noFill/>
        </p:spPr>
        <p:txBody>
          <a:bodyPr wrap="square" rtlCol="0">
            <a:spAutoFit/>
          </a:bodyPr>
          <a:lstStyle/>
          <a:p>
            <a:pPr algn="ctr"/>
            <a:r>
              <a:rPr lang="sv-SE" sz="4000" b="1" dirty="0">
                <a:solidFill>
                  <a:schemeClr val="bg1"/>
                </a:solidFill>
              </a:rPr>
              <a:t>Känslohantering</a:t>
            </a:r>
          </a:p>
        </p:txBody>
      </p:sp>
    </p:spTree>
    <p:extLst>
      <p:ext uri="{BB962C8B-B14F-4D97-AF65-F5344CB8AC3E}">
        <p14:creationId xmlns:p14="http://schemas.microsoft.com/office/powerpoint/2010/main" val="1483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1E608-61C9-8330-C1F9-7269A5B587F9}"/>
            </a:ext>
          </a:extLst>
        </p:cNvPr>
        <p:cNvGrpSpPr/>
        <p:nvPr/>
      </p:nvGrpSpPr>
      <p:grpSpPr>
        <a:xfrm>
          <a:off x="0" y="0"/>
          <a:ext cx="0" cy="0"/>
          <a:chOff x="0" y="0"/>
          <a:chExt cx="0" cy="0"/>
        </a:xfrm>
      </p:grpSpPr>
      <p:pic>
        <p:nvPicPr>
          <p:cNvPr id="18" name="Bildobjekt 17">
            <a:extLst>
              <a:ext uri="{FF2B5EF4-FFF2-40B4-BE49-F238E27FC236}">
                <a16:creationId xmlns:a16="http://schemas.microsoft.com/office/drawing/2014/main" id="{B23C82AA-6C96-D9C1-56A4-BC8F5B0FEED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36295" y="3489959"/>
            <a:ext cx="4090161" cy="2500042"/>
          </a:xfrm>
          <a:prstGeom prst="rect">
            <a:avLst/>
          </a:prstGeom>
        </p:spPr>
      </p:pic>
      <p:pic>
        <p:nvPicPr>
          <p:cNvPr id="5" name="Bildobjekt 4" descr="Tre kvinnor som snor på säng">
            <a:extLst>
              <a:ext uri="{FF2B5EF4-FFF2-40B4-BE49-F238E27FC236}">
                <a16:creationId xmlns:a16="http://schemas.microsoft.com/office/drawing/2014/main" id="{CAA91FCE-C74A-4FA9-39DB-CD96C0EECDB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82990" y="255838"/>
            <a:ext cx="3724383" cy="2887034"/>
          </a:xfrm>
          <a:prstGeom prst="rect">
            <a:avLst/>
          </a:prstGeom>
        </p:spPr>
      </p:pic>
      <p:sp>
        <p:nvSpPr>
          <p:cNvPr id="12" name="textruta 11">
            <a:extLst>
              <a:ext uri="{FF2B5EF4-FFF2-40B4-BE49-F238E27FC236}">
                <a16:creationId xmlns:a16="http://schemas.microsoft.com/office/drawing/2014/main" id="{808D47ED-F891-E149-642E-62C5FCB5BDBA}"/>
              </a:ext>
            </a:extLst>
          </p:cNvPr>
          <p:cNvSpPr txBox="1"/>
          <p:nvPr/>
        </p:nvSpPr>
        <p:spPr>
          <a:xfrm>
            <a:off x="1357591" y="2581353"/>
            <a:ext cx="2043631"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r"/>
            <a:r>
              <a:rPr lang="sv-SE" b="1" dirty="0">
                <a:solidFill>
                  <a:schemeClr val="bg1"/>
                </a:solidFill>
              </a:rPr>
              <a:t>Prata med någon</a:t>
            </a:r>
          </a:p>
        </p:txBody>
      </p:sp>
      <p:pic>
        <p:nvPicPr>
          <p:cNvPr id="11" name="Bildobjekt 10" descr="En bild som visar Träningsbyxor, yoga, Balans, Dans&#10;&#10;AI-genererat innehåll kan vara felaktigt.">
            <a:extLst>
              <a:ext uri="{FF2B5EF4-FFF2-40B4-BE49-F238E27FC236}">
                <a16:creationId xmlns:a16="http://schemas.microsoft.com/office/drawing/2014/main" id="{3FCD4A1D-05A4-5D28-A952-3ED56A6232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2990" y="3429000"/>
            <a:ext cx="3832521" cy="2557752"/>
          </a:xfrm>
          <a:prstGeom prst="rect">
            <a:avLst/>
          </a:prstGeom>
        </p:spPr>
      </p:pic>
      <p:sp>
        <p:nvSpPr>
          <p:cNvPr id="17" name="textruta 16">
            <a:extLst>
              <a:ext uri="{FF2B5EF4-FFF2-40B4-BE49-F238E27FC236}">
                <a16:creationId xmlns:a16="http://schemas.microsoft.com/office/drawing/2014/main" id="{181C2080-44A8-2E1C-2B5A-EF2164DF16D2}"/>
              </a:ext>
            </a:extLst>
          </p:cNvPr>
          <p:cNvSpPr txBox="1"/>
          <p:nvPr/>
        </p:nvSpPr>
        <p:spPr>
          <a:xfrm>
            <a:off x="5828542" y="5308127"/>
            <a:ext cx="1968137"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r"/>
            <a:r>
              <a:rPr lang="sv-SE" b="1" dirty="0">
                <a:solidFill>
                  <a:schemeClr val="bg1"/>
                </a:solidFill>
              </a:rPr>
              <a:t>Självmedkänsla</a:t>
            </a:r>
          </a:p>
        </p:txBody>
      </p:sp>
      <p:pic>
        <p:nvPicPr>
          <p:cNvPr id="23" name="Bildobjekt 22">
            <a:extLst>
              <a:ext uri="{FF2B5EF4-FFF2-40B4-BE49-F238E27FC236}">
                <a16:creationId xmlns:a16="http://schemas.microsoft.com/office/drawing/2014/main" id="{4DE3E8E9-6332-BC3B-658C-221F599538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7531" y="425823"/>
            <a:ext cx="4090161" cy="2726774"/>
          </a:xfrm>
          <a:prstGeom prst="rect">
            <a:avLst/>
          </a:prstGeom>
        </p:spPr>
      </p:pic>
      <p:sp>
        <p:nvSpPr>
          <p:cNvPr id="15" name="textruta 14">
            <a:extLst>
              <a:ext uri="{FF2B5EF4-FFF2-40B4-BE49-F238E27FC236}">
                <a16:creationId xmlns:a16="http://schemas.microsoft.com/office/drawing/2014/main" id="{6A7D9C65-AD94-3B46-0F9B-E4D1BEAC4C0F}"/>
              </a:ext>
            </a:extLst>
          </p:cNvPr>
          <p:cNvSpPr txBox="1"/>
          <p:nvPr/>
        </p:nvSpPr>
        <p:spPr>
          <a:xfrm>
            <a:off x="1278497" y="5283721"/>
            <a:ext cx="2122725"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r"/>
            <a:r>
              <a:rPr lang="sv-SE" b="1" dirty="0">
                <a:solidFill>
                  <a:schemeClr val="bg1"/>
                </a:solidFill>
              </a:rPr>
              <a:t>Använd kroppen</a:t>
            </a:r>
          </a:p>
        </p:txBody>
      </p:sp>
      <p:sp>
        <p:nvSpPr>
          <p:cNvPr id="13" name="textruta 12">
            <a:extLst>
              <a:ext uri="{FF2B5EF4-FFF2-40B4-BE49-F238E27FC236}">
                <a16:creationId xmlns:a16="http://schemas.microsoft.com/office/drawing/2014/main" id="{478252AA-9A63-186A-9BF8-54E6864560BE}"/>
              </a:ext>
            </a:extLst>
          </p:cNvPr>
          <p:cNvSpPr txBox="1"/>
          <p:nvPr/>
        </p:nvSpPr>
        <p:spPr>
          <a:xfrm>
            <a:off x="5971009" y="2581353"/>
            <a:ext cx="1712180"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r"/>
            <a:r>
              <a:rPr lang="sv-SE" b="1" dirty="0">
                <a:solidFill>
                  <a:schemeClr val="bg1"/>
                </a:solidFill>
              </a:rPr>
              <a:t>Få perspektiv</a:t>
            </a:r>
          </a:p>
        </p:txBody>
      </p:sp>
    </p:spTree>
    <p:extLst>
      <p:ext uri="{BB962C8B-B14F-4D97-AF65-F5344CB8AC3E}">
        <p14:creationId xmlns:p14="http://schemas.microsoft.com/office/powerpoint/2010/main" val="771087476"/>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F72760-8E18-47B0-BF1D-BF0FEBC982D2}">
  <ds:schemaRefs>
    <ds:schemaRef ds:uri="http://purl.org/dc/elements/1.1/"/>
    <ds:schemaRef ds:uri="http://schemas.microsoft.com/office/infopath/2007/PartnerControls"/>
    <ds:schemaRef ds:uri="d983f884-cf2b-42fe-8dd4-6dcef711fb29"/>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terms/"/>
    <ds:schemaRef ds:uri="159fc815-cfde-43ef-96b9-8d0316057556"/>
    <ds:schemaRef ds:uri="http://purl.org/dc/dcmitype/"/>
  </ds:schemaRefs>
</ds:datastoreItem>
</file>

<file path=customXml/itemProps2.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3.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UU_mall_2024-05-02 (1)</Template>
  <TotalTime>15665</TotalTime>
  <Words>7549</Words>
  <Application>Microsoft Office PowerPoint</Application>
  <PresentationFormat>Bredbild</PresentationFormat>
  <Paragraphs>659</Paragraphs>
  <Slides>24</Slides>
  <Notes>24</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24</vt:i4>
      </vt:variant>
    </vt:vector>
  </HeadingPairs>
  <TitlesOfParts>
    <vt:vector size="30" baseType="lpstr">
      <vt:lpstr>Arial</vt:lpstr>
      <vt:lpstr>Calibri</vt:lpstr>
      <vt:lpstr>Calibri Light</vt:lpstr>
      <vt:lpstr>Aptos</vt:lpstr>
      <vt:lpstr>UU-tema LJUSGRÅ</vt:lpstr>
      <vt:lpstr>Anpassad formgivning</vt:lpstr>
      <vt:lpstr>PowerPoint-presentation</vt:lpstr>
      <vt:lpstr>PowerPoint-presentation</vt:lpstr>
      <vt:lpstr>Coping - strategier</vt:lpstr>
      <vt:lpstr>Coping - strategier</vt:lpstr>
      <vt:lpstr>Problemlösning</vt:lpstr>
      <vt:lpstr>PowerPoint-presentation</vt:lpstr>
      <vt:lpstr>PowerPoint-presentation</vt:lpstr>
      <vt:lpstr>Att hantera hur du tänker och känner för situationen </vt:lpstr>
      <vt:lpstr>PowerPoint-presentation</vt:lpstr>
      <vt:lpstr>Prata med någon Sätt ord på det</vt:lpstr>
      <vt:lpstr>Hm… Vad vill känslan säga mig just nu?</vt:lpstr>
      <vt:lpstr>Få perspektiv Skrivövning – släpp ut det </vt:lpstr>
      <vt:lpstr>PowerPoint-presentation</vt:lpstr>
      <vt:lpstr>PowerPoint-presentation</vt:lpstr>
      <vt:lpstr>Övning medveten närvaro: 5–4–3–2–1</vt:lpstr>
      <vt:lpstr>Använda kroppen Andnings- och närvaroövning </vt:lpstr>
      <vt:lpstr>PowerPoint-presentation</vt:lpstr>
      <vt:lpstr>Blunda och stå på ett ben</vt:lpstr>
      <vt:lpstr>Självmedkänsla –  utmana självkritiska tankar </vt:lpstr>
      <vt:lpstr>PowerPoint-presentation</vt:lpstr>
      <vt:lpstr>Undvikande coping</vt:lpstr>
      <vt:lpstr>Acceptans Släppa vissa tankar</vt:lpstr>
      <vt:lpstr>Mitt kit för psykisk hälsa (första hjälpen vid starka känslor och jobbiga tankar)</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273</cp:revision>
  <dcterms:created xsi:type="dcterms:W3CDTF">2025-01-16T10:13:56Z</dcterms:created>
  <dcterms:modified xsi:type="dcterms:W3CDTF">2025-09-22T16:06:31Z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