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67" r:id="rId1"/>
    <p:sldMasterId id="2147483650" r:id="rId2"/>
  </p:sldMasterIdLst>
  <p:notesMasterIdLst>
    <p:notesMasterId r:id="rId43"/>
  </p:notesMasterIdLst>
  <p:sldIdLst>
    <p:sldId id="270" r:id="rId3"/>
    <p:sldId id="272" r:id="rId4"/>
    <p:sldId id="274" r:id="rId5"/>
    <p:sldId id="2429" r:id="rId6"/>
    <p:sldId id="2443" r:id="rId7"/>
    <p:sldId id="2441" r:id="rId8"/>
    <p:sldId id="2449" r:id="rId9"/>
    <p:sldId id="282" r:id="rId10"/>
    <p:sldId id="2446" r:id="rId11"/>
    <p:sldId id="2427" r:id="rId12"/>
    <p:sldId id="2450" r:id="rId13"/>
    <p:sldId id="2444" r:id="rId14"/>
    <p:sldId id="2445" r:id="rId15"/>
    <p:sldId id="2421" r:id="rId16"/>
    <p:sldId id="2409" r:id="rId17"/>
    <p:sldId id="280" r:id="rId18"/>
    <p:sldId id="2438" r:id="rId19"/>
    <p:sldId id="2405" r:id="rId20"/>
    <p:sldId id="2437" r:id="rId21"/>
    <p:sldId id="2423" r:id="rId22"/>
    <p:sldId id="278" r:id="rId23"/>
    <p:sldId id="285" r:id="rId24"/>
    <p:sldId id="279" r:id="rId25"/>
    <p:sldId id="284" r:id="rId26"/>
    <p:sldId id="286" r:id="rId27"/>
    <p:sldId id="2448" r:id="rId28"/>
    <p:sldId id="2428" r:id="rId29"/>
    <p:sldId id="2430" r:id="rId30"/>
    <p:sldId id="2436" r:id="rId31"/>
    <p:sldId id="2433" r:id="rId32"/>
    <p:sldId id="2434" r:id="rId33"/>
    <p:sldId id="293" r:id="rId34"/>
    <p:sldId id="292" r:id="rId35"/>
    <p:sldId id="294" r:id="rId36"/>
    <p:sldId id="275" r:id="rId37"/>
    <p:sldId id="273" r:id="rId38"/>
    <p:sldId id="2435" r:id="rId39"/>
    <p:sldId id="276" r:id="rId40"/>
    <p:sldId id="289" r:id="rId41"/>
    <p:sldId id="2412" r:id="rId42"/>
  </p:sldIdLst>
  <p:sldSz cx="12192000" cy="6858000"/>
  <p:notesSz cx="7315200" cy="9601200"/>
  <p:embeddedFontLst>
    <p:embeddedFont>
      <p:font typeface="Calibri" panose="020F0502020204030204" pitchFamily="34" charset="0"/>
      <p:regular r:id="rId44"/>
      <p:bold r:id="rId45"/>
      <p:italic r:id="rId46"/>
      <p:boldItalic r:id="rId47"/>
    </p:embeddedFont>
    <p:embeddedFont>
      <p:font typeface="Work Sans Medium" pitchFamily="2" charset="0"/>
      <p:regular r:id="rId48"/>
      <p:italic r:id="rId49"/>
    </p:embeddedFont>
    <p:embeddedFont>
      <p:font typeface="Work Sans SemiBold" pitchFamily="2" charset="0"/>
      <p:regular r:id="rId50"/>
      <p:bold r:id="rId51"/>
      <p:italic r:id="rId52"/>
      <p:boldItalic r:id="rId53"/>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1344" userDrawn="1">
          <p15:clr>
            <a:srgbClr val="A4A3A4"/>
          </p15:clr>
        </p15:guide>
        <p15:guide id="4" pos="597" userDrawn="1">
          <p15:clr>
            <a:srgbClr val="A4A3A4"/>
          </p15:clr>
        </p15:guide>
        <p15:guide id="5" pos="3273" userDrawn="1">
          <p15:clr>
            <a:srgbClr val="A4A3A4"/>
          </p15:clr>
        </p15:guide>
        <p15:guide id="6" pos="3500" userDrawn="1">
          <p15:clr>
            <a:srgbClr val="A4A3A4"/>
          </p15:clr>
        </p15:guide>
        <p15:guide id="7" pos="6153" userDrawn="1">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9039E9E-9332-0BF8-9B2B-DEF848416C30}" name="Lolita Gelinder" initials="LG" userId="Lolita Gelinder"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nonymous reviewer" initials="AR" lastIdx="62" clrIdx="0">
    <p:extLst>
      <p:ext uri="{19B8F6BF-5375-455C-9EA6-DF929625EA0E}">
        <p15:presenceInfo xmlns:p15="http://schemas.microsoft.com/office/powerpoint/2012/main" userId="Anonymous 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9C6D"/>
    <a:srgbClr val="FF99CC"/>
    <a:srgbClr val="3B9B25"/>
    <a:srgbClr val="BFBF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016" autoAdjust="0"/>
    <p:restoredTop sz="66003" autoAdjust="0"/>
  </p:normalViewPr>
  <p:slideViewPr>
    <p:cSldViewPr snapToGrid="0" showGuides="1">
      <p:cViewPr varScale="1">
        <p:scale>
          <a:sx n="108" d="100"/>
          <a:sy n="108" d="100"/>
        </p:scale>
        <p:origin x="580" y="52"/>
      </p:cViewPr>
      <p:guideLst>
        <p:guide orient="horz" pos="2160"/>
        <p:guide pos="3840"/>
        <p:guide orient="horz" pos="1344"/>
        <p:guide pos="597"/>
        <p:guide pos="3273"/>
        <p:guide pos="3500"/>
        <p:guide pos="6153"/>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118" d="100"/>
          <a:sy n="118" d="100"/>
        </p:scale>
        <p:origin x="3528" y="72"/>
      </p:cViewPr>
      <p:guideLst>
        <p:guide orient="horz" pos="3024"/>
        <p:guide pos="2304"/>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font" Target="fonts/font4.fntdata"/><Relationship Id="rId50" Type="http://schemas.openxmlformats.org/officeDocument/2006/relationships/font" Target="fonts/font7.fntdata"/><Relationship Id="rId55"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2.fntdata"/><Relationship Id="rId53" Type="http://schemas.openxmlformats.org/officeDocument/2006/relationships/font" Target="fonts/font10.fntdata"/><Relationship Id="rId58" Type="http://schemas.openxmlformats.org/officeDocument/2006/relationships/tableStyles" Target="tableStyle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48" Type="http://schemas.openxmlformats.org/officeDocument/2006/relationships/font" Target="fonts/font5.fntdata"/><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font" Target="fonts/font8.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3.fntdata"/><Relationship Id="rId59" Type="http://schemas.microsoft.com/office/2018/10/relationships/authors" Target="author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6.fntdata"/><Relationship Id="rId57"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font" Target="fonts/font1.fntdata"/><Relationship Id="rId52" Type="http://schemas.openxmlformats.org/officeDocument/2006/relationships/font" Target="fonts/font9.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0" i="0" u="none" strike="noStrike" kern="1200" spc="0" baseline="0">
                <a:solidFill>
                  <a:schemeClr val="tx1">
                    <a:lumMod val="65000"/>
                    <a:lumOff val="35000"/>
                  </a:schemeClr>
                </a:solidFill>
                <a:latin typeface="+mn-lt"/>
                <a:ea typeface="+mn-ea"/>
                <a:cs typeface="+mn-cs"/>
              </a:defRPr>
            </a:pPr>
            <a:r>
              <a:rPr lang="sv-SE" sz="2800" dirty="0"/>
              <a:t>Koffein</a:t>
            </a:r>
            <a:r>
              <a:rPr lang="sv-SE" sz="2800" baseline="0" dirty="0"/>
              <a:t> i olika drycker</a:t>
            </a:r>
            <a:endParaRPr lang="sv-SE" sz="2800" dirty="0"/>
          </a:p>
        </c:rich>
      </c:tx>
      <c:overlay val="0"/>
      <c:spPr>
        <a:noFill/>
        <a:ln>
          <a:noFill/>
        </a:ln>
        <a:effectLst/>
      </c:spPr>
      <c:txPr>
        <a:bodyPr rot="0" spcFirstLastPara="1" vertOverflow="ellipsis" vert="horz" wrap="square" anchor="ctr" anchorCtr="1"/>
        <a:lstStyle/>
        <a:p>
          <a:pPr>
            <a:defRPr sz="2800" b="0"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barChart>
        <c:barDir val="col"/>
        <c:grouping val="clustered"/>
        <c:varyColors val="0"/>
        <c:ser>
          <c:idx val="0"/>
          <c:order val="0"/>
          <c:tx>
            <c:strRef>
              <c:f>Blad1!$B$1</c:f>
              <c:strCache>
                <c:ptCount val="1"/>
                <c:pt idx="0">
                  <c:v>Red Bull</c:v>
                </c:pt>
              </c:strCache>
            </c:strRef>
          </c:tx>
          <c:spPr>
            <a:solidFill>
              <a:schemeClr val="accent1"/>
            </a:solidFill>
            <a:ln>
              <a:noFill/>
            </a:ln>
            <a:effectLst/>
          </c:spPr>
          <c:invertIfNegative val="0"/>
          <c:cat>
            <c:strRef>
              <c:f>Blad1!$A$2:$A$3</c:f>
              <c:strCache>
                <c:ptCount val="2"/>
                <c:pt idx="0">
                  <c:v>Total mängd koffein per burk/kopp (mg, milligram)</c:v>
                </c:pt>
                <c:pt idx="1">
                  <c:v>Mängd per volym                    (mg/l, milligram per liter)</c:v>
                </c:pt>
              </c:strCache>
            </c:strRef>
          </c:cat>
          <c:val>
            <c:numRef>
              <c:f>Blad1!$B$2:$B$3</c:f>
              <c:numCache>
                <c:formatCode>General</c:formatCode>
                <c:ptCount val="2"/>
                <c:pt idx="0">
                  <c:v>80</c:v>
                </c:pt>
                <c:pt idx="1">
                  <c:v>320</c:v>
                </c:pt>
              </c:numCache>
            </c:numRef>
          </c:val>
          <c:extLst>
            <c:ext xmlns:c16="http://schemas.microsoft.com/office/drawing/2014/chart" uri="{C3380CC4-5D6E-409C-BE32-E72D297353CC}">
              <c16:uniqueId val="{00000000-1FBA-4936-8F54-AFD701ABA12C}"/>
            </c:ext>
          </c:extLst>
        </c:ser>
        <c:ser>
          <c:idx val="1"/>
          <c:order val="1"/>
          <c:tx>
            <c:strRef>
              <c:f>Blad1!$C$1</c:f>
              <c:strCache>
                <c:ptCount val="1"/>
                <c:pt idx="0">
                  <c:v>Monster</c:v>
                </c:pt>
              </c:strCache>
            </c:strRef>
          </c:tx>
          <c:spPr>
            <a:solidFill>
              <a:schemeClr val="accent2"/>
            </a:solidFill>
            <a:ln>
              <a:noFill/>
            </a:ln>
            <a:effectLst/>
          </c:spPr>
          <c:invertIfNegative val="0"/>
          <c:cat>
            <c:strRef>
              <c:f>Blad1!$A$2:$A$3</c:f>
              <c:strCache>
                <c:ptCount val="2"/>
                <c:pt idx="0">
                  <c:v>Total mängd koffein per burk/kopp (mg, milligram)</c:v>
                </c:pt>
                <c:pt idx="1">
                  <c:v>Mängd per volym                    (mg/l, milligram per liter)</c:v>
                </c:pt>
              </c:strCache>
            </c:strRef>
          </c:cat>
          <c:val>
            <c:numRef>
              <c:f>Blad1!$C$2:$C$3</c:f>
              <c:numCache>
                <c:formatCode>General</c:formatCode>
                <c:ptCount val="2"/>
                <c:pt idx="0">
                  <c:v>150</c:v>
                </c:pt>
                <c:pt idx="1">
                  <c:v>300</c:v>
                </c:pt>
              </c:numCache>
            </c:numRef>
          </c:val>
          <c:extLst>
            <c:ext xmlns:c16="http://schemas.microsoft.com/office/drawing/2014/chart" uri="{C3380CC4-5D6E-409C-BE32-E72D297353CC}">
              <c16:uniqueId val="{00000001-1FBA-4936-8F54-AFD701ABA12C}"/>
            </c:ext>
          </c:extLst>
        </c:ser>
        <c:ser>
          <c:idx val="2"/>
          <c:order val="2"/>
          <c:tx>
            <c:strRef>
              <c:f>Blad1!$D$1</c:f>
              <c:strCache>
                <c:ptCount val="1"/>
                <c:pt idx="0">
                  <c:v>Celcius</c:v>
                </c:pt>
              </c:strCache>
            </c:strRef>
          </c:tx>
          <c:spPr>
            <a:solidFill>
              <a:schemeClr val="accent3"/>
            </a:solidFill>
            <a:ln>
              <a:noFill/>
            </a:ln>
            <a:effectLst/>
          </c:spPr>
          <c:invertIfNegative val="0"/>
          <c:cat>
            <c:strRef>
              <c:f>Blad1!$A$2:$A$3</c:f>
              <c:strCache>
                <c:ptCount val="2"/>
                <c:pt idx="0">
                  <c:v>Total mängd koffein per burk/kopp (mg, milligram)</c:v>
                </c:pt>
                <c:pt idx="1">
                  <c:v>Mängd per volym                    (mg/l, milligram per liter)</c:v>
                </c:pt>
              </c:strCache>
            </c:strRef>
          </c:cat>
          <c:val>
            <c:numRef>
              <c:f>Blad1!$D$2:$D$3</c:f>
              <c:numCache>
                <c:formatCode>General</c:formatCode>
                <c:ptCount val="2"/>
                <c:pt idx="0">
                  <c:v>200</c:v>
                </c:pt>
                <c:pt idx="1">
                  <c:v>563.38028169014092</c:v>
                </c:pt>
              </c:numCache>
            </c:numRef>
          </c:val>
          <c:extLst>
            <c:ext xmlns:c16="http://schemas.microsoft.com/office/drawing/2014/chart" uri="{C3380CC4-5D6E-409C-BE32-E72D297353CC}">
              <c16:uniqueId val="{00000002-1FBA-4936-8F54-AFD701ABA12C}"/>
            </c:ext>
          </c:extLst>
        </c:ser>
        <c:ser>
          <c:idx val="3"/>
          <c:order val="3"/>
          <c:tx>
            <c:strRef>
              <c:f>Blad1!$E$1</c:f>
              <c:strCache>
                <c:ptCount val="1"/>
                <c:pt idx="0">
                  <c:v>Kaffe</c:v>
                </c:pt>
              </c:strCache>
            </c:strRef>
          </c:tx>
          <c:spPr>
            <a:solidFill>
              <a:schemeClr val="accent4"/>
            </a:solidFill>
            <a:ln>
              <a:noFill/>
            </a:ln>
            <a:effectLst/>
          </c:spPr>
          <c:invertIfNegative val="0"/>
          <c:cat>
            <c:strRef>
              <c:f>Blad1!$A$2:$A$3</c:f>
              <c:strCache>
                <c:ptCount val="2"/>
                <c:pt idx="0">
                  <c:v>Total mängd koffein per burk/kopp (mg, milligram)</c:v>
                </c:pt>
                <c:pt idx="1">
                  <c:v>Mängd per volym                    (mg/l, milligram per liter)</c:v>
                </c:pt>
              </c:strCache>
            </c:strRef>
          </c:cat>
          <c:val>
            <c:numRef>
              <c:f>Blad1!$E$2:$E$3</c:f>
              <c:numCache>
                <c:formatCode>General</c:formatCode>
                <c:ptCount val="2"/>
                <c:pt idx="0">
                  <c:v>70</c:v>
                </c:pt>
                <c:pt idx="1">
                  <c:v>466.66666666666669</c:v>
                </c:pt>
              </c:numCache>
            </c:numRef>
          </c:val>
          <c:extLst>
            <c:ext xmlns:c16="http://schemas.microsoft.com/office/drawing/2014/chart" uri="{C3380CC4-5D6E-409C-BE32-E72D297353CC}">
              <c16:uniqueId val="{00000004-1FBA-4936-8F54-AFD701ABA12C}"/>
            </c:ext>
          </c:extLst>
        </c:ser>
        <c:dLbls>
          <c:showLegendKey val="0"/>
          <c:showVal val="0"/>
          <c:showCatName val="0"/>
          <c:showSerName val="0"/>
          <c:showPercent val="0"/>
          <c:showBubbleSize val="0"/>
        </c:dLbls>
        <c:gapWidth val="219"/>
        <c:overlap val="-27"/>
        <c:axId val="1799079615"/>
        <c:axId val="1799081695"/>
      </c:barChart>
      <c:catAx>
        <c:axId val="17990796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sv-SE"/>
          </a:p>
        </c:txPr>
        <c:crossAx val="1799081695"/>
        <c:crosses val="autoZero"/>
        <c:auto val="1"/>
        <c:lblAlgn val="ctr"/>
        <c:lblOffset val="100"/>
        <c:noMultiLvlLbl val="0"/>
      </c:catAx>
      <c:valAx>
        <c:axId val="179908169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sv-SE" dirty="0"/>
                  <a:t>mg (milligram)</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sv-SE"/>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sv-SE"/>
          </a:p>
        </c:txPr>
        <c:crossAx val="1799079615"/>
        <c:crosses val="autoZero"/>
        <c:crossBetween val="between"/>
      </c:valAx>
      <c:spPr>
        <a:noFill/>
        <a:ln>
          <a:noFill/>
        </a:ln>
        <a:effectLst/>
      </c:spPr>
    </c:plotArea>
    <c:legend>
      <c:legendPos val="b"/>
      <c:layout>
        <c:manualLayout>
          <c:xMode val="edge"/>
          <c:yMode val="edge"/>
          <c:x val="0.13081889763779531"/>
          <c:y val="0.27757103361398661"/>
          <c:w val="0.52938797770112311"/>
          <c:h val="5.5297320379878237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22D530-97FE-47AC-848A-64E62D5E47AA}"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sv-SE"/>
        </a:p>
      </dgm:t>
    </dgm:pt>
    <dgm:pt modelId="{B8A5D913-F5FB-4AC0-A5C1-B9309D98CE54}">
      <dgm:prSet phldrT="[Text]" custT="1"/>
      <dgm:spPr/>
      <dgm:t>
        <a:bodyPr/>
        <a:lstStyle/>
        <a:p>
          <a:r>
            <a:rPr lang="sv-SE" sz="2000" dirty="0"/>
            <a:t>Du vaknar på morgonen Hjärnan använder energi (ATP) ATP = ”uppladdat </a:t>
          </a:r>
          <a:r>
            <a:rPr lang="sv-SE" sz="2000" dirty="0" err="1"/>
            <a:t>adenosin</a:t>
          </a:r>
          <a:r>
            <a:rPr lang="sv-SE" sz="2000" dirty="0"/>
            <a:t>”</a:t>
          </a:r>
        </a:p>
      </dgm:t>
    </dgm:pt>
    <dgm:pt modelId="{C9B267FD-B323-4FB7-8098-89892C28C750}" type="parTrans" cxnId="{A68DB572-D2CE-40C1-A5E5-865C99F2DFA5}">
      <dgm:prSet/>
      <dgm:spPr/>
      <dgm:t>
        <a:bodyPr/>
        <a:lstStyle/>
        <a:p>
          <a:endParaRPr lang="sv-SE" sz="2000"/>
        </a:p>
      </dgm:t>
    </dgm:pt>
    <dgm:pt modelId="{B57234CF-5F24-4896-9F8F-70F0CF910C73}" type="sibTrans" cxnId="{A68DB572-D2CE-40C1-A5E5-865C99F2DFA5}">
      <dgm:prSet/>
      <dgm:spPr/>
      <dgm:t>
        <a:bodyPr/>
        <a:lstStyle/>
        <a:p>
          <a:endParaRPr lang="sv-SE" sz="2000"/>
        </a:p>
      </dgm:t>
    </dgm:pt>
    <dgm:pt modelId="{C9656A6A-9053-49B8-BA5B-283174A9FF01}">
      <dgm:prSet phldrT="[Text]" custT="1"/>
      <dgm:spPr/>
      <dgm:t>
        <a:bodyPr/>
        <a:lstStyle/>
        <a:p>
          <a:r>
            <a:rPr lang="sv-SE" sz="2000" dirty="0"/>
            <a:t>Mängden ”urladdat” </a:t>
          </a:r>
          <a:r>
            <a:rPr lang="sv-SE" sz="2000" dirty="0" err="1"/>
            <a:t>adenosin</a:t>
          </a:r>
          <a:r>
            <a:rPr lang="sv-SE" sz="2000" dirty="0"/>
            <a:t> ökar</a:t>
          </a:r>
        </a:p>
      </dgm:t>
    </dgm:pt>
    <dgm:pt modelId="{473C1C34-9FCD-4384-9F43-31FA28A8334E}" type="parTrans" cxnId="{31F13A0E-1FA4-453B-98CE-3BF8B787AC54}">
      <dgm:prSet/>
      <dgm:spPr/>
      <dgm:t>
        <a:bodyPr/>
        <a:lstStyle/>
        <a:p>
          <a:endParaRPr lang="sv-SE" sz="2000"/>
        </a:p>
      </dgm:t>
    </dgm:pt>
    <dgm:pt modelId="{B3C31F20-29A0-4CF6-A2C2-E988CC93099B}" type="sibTrans" cxnId="{31F13A0E-1FA4-453B-98CE-3BF8B787AC54}">
      <dgm:prSet/>
      <dgm:spPr/>
      <dgm:t>
        <a:bodyPr/>
        <a:lstStyle/>
        <a:p>
          <a:endParaRPr lang="sv-SE" sz="2000"/>
        </a:p>
      </dgm:t>
    </dgm:pt>
    <dgm:pt modelId="{9C4280EF-542B-4CB6-9906-9B06F981B912}">
      <dgm:prSet phldrT="[Text]" custT="1"/>
      <dgm:spPr/>
      <dgm:t>
        <a:bodyPr/>
        <a:lstStyle/>
        <a:p>
          <a:r>
            <a:rPr lang="sv-SE" sz="2000" dirty="0"/>
            <a:t>Du känner dig sömnig/trött</a:t>
          </a:r>
        </a:p>
      </dgm:t>
    </dgm:pt>
    <dgm:pt modelId="{917D8392-2C9B-4158-8E21-A07A215CC9BE}" type="parTrans" cxnId="{D69D58E8-C6D9-4BD1-819C-B09E4DB33282}">
      <dgm:prSet/>
      <dgm:spPr/>
      <dgm:t>
        <a:bodyPr/>
        <a:lstStyle/>
        <a:p>
          <a:endParaRPr lang="sv-SE" sz="2000"/>
        </a:p>
      </dgm:t>
    </dgm:pt>
    <dgm:pt modelId="{E81B94E3-EA65-4496-8C98-4B6EC19004E5}" type="sibTrans" cxnId="{D69D58E8-C6D9-4BD1-819C-B09E4DB33282}">
      <dgm:prSet/>
      <dgm:spPr/>
      <dgm:t>
        <a:bodyPr/>
        <a:lstStyle/>
        <a:p>
          <a:endParaRPr lang="sv-SE" sz="2000"/>
        </a:p>
      </dgm:t>
    </dgm:pt>
    <dgm:pt modelId="{73EB70A5-C366-4A8C-B1C1-5F2220D04F12}">
      <dgm:prSet phldrT="[Text]" custT="1"/>
      <dgm:spPr/>
      <dgm:t>
        <a:bodyPr/>
        <a:lstStyle/>
        <a:p>
          <a:r>
            <a:rPr lang="sv-SE" sz="2000" dirty="0"/>
            <a:t>Du kan somna Hjärnan får vila</a:t>
          </a:r>
        </a:p>
      </dgm:t>
    </dgm:pt>
    <dgm:pt modelId="{A9B7B692-67AD-4A18-8563-D6C8E25573C3}" type="parTrans" cxnId="{4824FC74-ADEA-42EF-8307-21FF7B139A5B}">
      <dgm:prSet/>
      <dgm:spPr/>
      <dgm:t>
        <a:bodyPr/>
        <a:lstStyle/>
        <a:p>
          <a:endParaRPr lang="sv-SE" sz="2000"/>
        </a:p>
      </dgm:t>
    </dgm:pt>
    <dgm:pt modelId="{CA5268DF-ABD0-47D6-86E6-CC87B7650507}" type="sibTrans" cxnId="{4824FC74-ADEA-42EF-8307-21FF7B139A5B}">
      <dgm:prSet/>
      <dgm:spPr/>
      <dgm:t>
        <a:bodyPr/>
        <a:lstStyle/>
        <a:p>
          <a:endParaRPr lang="sv-SE" sz="2000"/>
        </a:p>
      </dgm:t>
    </dgm:pt>
    <dgm:pt modelId="{6145DEF2-6D86-4412-B43A-8E951C78D84A}">
      <dgm:prSet phldrT="[Text]" custT="1"/>
      <dgm:spPr/>
      <dgm:t>
        <a:bodyPr/>
        <a:lstStyle/>
        <a:p>
          <a:r>
            <a:rPr lang="sv-SE" sz="2000" dirty="0"/>
            <a:t>”Urladdat” </a:t>
          </a:r>
          <a:r>
            <a:rPr lang="sv-SE" sz="2000" dirty="0" err="1"/>
            <a:t>adenosin</a:t>
          </a:r>
          <a:r>
            <a:rPr lang="sv-SE" sz="2000" dirty="0"/>
            <a:t> fastnar på hjärnceller </a:t>
          </a:r>
        </a:p>
      </dgm:t>
    </dgm:pt>
    <dgm:pt modelId="{59EC3372-E019-4F8E-BAC9-7B2F48301FFB}" type="sibTrans" cxnId="{D5578AF0-1BEC-4FA3-971A-625B6CCE8C51}">
      <dgm:prSet/>
      <dgm:spPr/>
      <dgm:t>
        <a:bodyPr/>
        <a:lstStyle/>
        <a:p>
          <a:endParaRPr lang="sv-SE" sz="2000"/>
        </a:p>
      </dgm:t>
    </dgm:pt>
    <dgm:pt modelId="{B5C88903-5A54-450A-9AE9-28ED54D0D8CB}" type="parTrans" cxnId="{D5578AF0-1BEC-4FA3-971A-625B6CCE8C51}">
      <dgm:prSet/>
      <dgm:spPr/>
      <dgm:t>
        <a:bodyPr/>
        <a:lstStyle/>
        <a:p>
          <a:endParaRPr lang="sv-SE" sz="2000"/>
        </a:p>
      </dgm:t>
    </dgm:pt>
    <dgm:pt modelId="{E9DA5EDB-88EF-4C91-811E-FB6C49961BE5}">
      <dgm:prSet phldrT="[Text]" custT="1"/>
      <dgm:spPr/>
      <dgm:t>
        <a:bodyPr/>
        <a:lstStyle/>
        <a:p>
          <a:r>
            <a:rPr lang="sv-SE" sz="2000" dirty="0"/>
            <a:t>Hjärnceller reagerar långsammare</a:t>
          </a:r>
        </a:p>
      </dgm:t>
    </dgm:pt>
    <dgm:pt modelId="{1858AD8C-DD6D-4C67-954D-03B855735651}" type="parTrans" cxnId="{2F51F286-0FC3-43B7-885A-A6AB09D1CC1C}">
      <dgm:prSet/>
      <dgm:spPr/>
      <dgm:t>
        <a:bodyPr/>
        <a:lstStyle/>
        <a:p>
          <a:endParaRPr lang="sv-SE"/>
        </a:p>
      </dgm:t>
    </dgm:pt>
    <dgm:pt modelId="{E18A5718-0FED-4731-8FCE-686B7B334361}" type="sibTrans" cxnId="{2F51F286-0FC3-43B7-885A-A6AB09D1CC1C}">
      <dgm:prSet/>
      <dgm:spPr/>
      <dgm:t>
        <a:bodyPr/>
        <a:lstStyle/>
        <a:p>
          <a:endParaRPr lang="sv-SE"/>
        </a:p>
      </dgm:t>
    </dgm:pt>
    <dgm:pt modelId="{3C93C725-BF52-4F18-8CAA-1A0D12FE6771}" type="pres">
      <dgm:prSet presAssocID="{E922D530-97FE-47AC-848A-64E62D5E47AA}" presName="rootnode" presStyleCnt="0">
        <dgm:presLayoutVars>
          <dgm:chMax/>
          <dgm:chPref/>
          <dgm:dir/>
          <dgm:animLvl val="lvl"/>
        </dgm:presLayoutVars>
      </dgm:prSet>
      <dgm:spPr/>
    </dgm:pt>
    <dgm:pt modelId="{8EA1741D-E3D4-41E8-A562-82BC650DEDBF}" type="pres">
      <dgm:prSet presAssocID="{B8A5D913-F5FB-4AC0-A5C1-B9309D98CE54}" presName="composite" presStyleCnt="0"/>
      <dgm:spPr/>
    </dgm:pt>
    <dgm:pt modelId="{1BD0F6A1-DB7B-4317-9406-E9FF38770625}" type="pres">
      <dgm:prSet presAssocID="{B8A5D913-F5FB-4AC0-A5C1-B9309D98CE54}" presName="bentUpArrow1" presStyleLbl="alignImgPlace1" presStyleIdx="0" presStyleCnt="5" custLinFactX="-77145" custLinFactNeighborX="-100000" custLinFactNeighborY="-6534"/>
      <dgm:spPr/>
    </dgm:pt>
    <dgm:pt modelId="{FD6204FC-8732-4756-894C-6D1358904E81}" type="pres">
      <dgm:prSet presAssocID="{B8A5D913-F5FB-4AC0-A5C1-B9309D98CE54}" presName="ParentText" presStyleLbl="node1" presStyleIdx="0" presStyleCnt="6" custScaleX="464710" custScaleY="154794" custLinFactNeighborX="59019" custLinFactNeighborY="-31348">
        <dgm:presLayoutVars>
          <dgm:chMax val="1"/>
          <dgm:chPref val="1"/>
          <dgm:bulletEnabled val="1"/>
        </dgm:presLayoutVars>
      </dgm:prSet>
      <dgm:spPr/>
    </dgm:pt>
    <dgm:pt modelId="{EE3DD572-D88B-456D-8175-46BBB8C9F668}" type="pres">
      <dgm:prSet presAssocID="{B8A5D913-F5FB-4AC0-A5C1-B9309D98CE54}" presName="ChildText" presStyleLbl="revTx" presStyleIdx="0" presStyleCnt="5">
        <dgm:presLayoutVars>
          <dgm:chMax val="0"/>
          <dgm:chPref val="0"/>
          <dgm:bulletEnabled val="1"/>
        </dgm:presLayoutVars>
      </dgm:prSet>
      <dgm:spPr/>
    </dgm:pt>
    <dgm:pt modelId="{07171763-A81B-4D60-AD64-EE76A592C873}" type="pres">
      <dgm:prSet presAssocID="{B57234CF-5F24-4896-9F8F-70F0CF910C73}" presName="sibTrans" presStyleCnt="0"/>
      <dgm:spPr/>
    </dgm:pt>
    <dgm:pt modelId="{6E6E08E9-2617-451F-A3C3-30A9268566A5}" type="pres">
      <dgm:prSet presAssocID="{C9656A6A-9053-49B8-BA5B-283174A9FF01}" presName="composite" presStyleCnt="0"/>
      <dgm:spPr/>
    </dgm:pt>
    <dgm:pt modelId="{18F87745-4548-469F-B113-EABF81EE5AD5}" type="pres">
      <dgm:prSet presAssocID="{C9656A6A-9053-49B8-BA5B-283174A9FF01}" presName="bentUpArrow1" presStyleLbl="alignImgPlace1" presStyleIdx="1" presStyleCnt="5" custLinFactX="-120259" custLinFactNeighborX="-200000" custLinFactNeighborY="32705"/>
      <dgm:spPr/>
    </dgm:pt>
    <dgm:pt modelId="{D10B51B3-833D-4F10-87F8-F595B59A1523}" type="pres">
      <dgm:prSet presAssocID="{C9656A6A-9053-49B8-BA5B-283174A9FF01}" presName="ParentText" presStyleLbl="node1" presStyleIdx="1" presStyleCnt="6" custScaleX="404335" custScaleY="142157" custLinFactNeighborX="-84141" custLinFactNeighborY="6628">
        <dgm:presLayoutVars>
          <dgm:chMax val="1"/>
          <dgm:chPref val="1"/>
          <dgm:bulletEnabled val="1"/>
        </dgm:presLayoutVars>
      </dgm:prSet>
      <dgm:spPr/>
    </dgm:pt>
    <dgm:pt modelId="{24C8C2EA-470C-431F-BC1E-E8BD1F303784}" type="pres">
      <dgm:prSet presAssocID="{C9656A6A-9053-49B8-BA5B-283174A9FF01}" presName="ChildText" presStyleLbl="revTx" presStyleIdx="1" presStyleCnt="5">
        <dgm:presLayoutVars>
          <dgm:chMax val="0"/>
          <dgm:chPref val="0"/>
          <dgm:bulletEnabled val="1"/>
        </dgm:presLayoutVars>
      </dgm:prSet>
      <dgm:spPr/>
    </dgm:pt>
    <dgm:pt modelId="{79454860-D758-481B-8733-AE6866048F48}" type="pres">
      <dgm:prSet presAssocID="{B3C31F20-29A0-4CF6-A2C2-E988CC93099B}" presName="sibTrans" presStyleCnt="0"/>
      <dgm:spPr/>
    </dgm:pt>
    <dgm:pt modelId="{D9E3EE54-0AF3-4C0A-8599-30B2BA64C713}" type="pres">
      <dgm:prSet presAssocID="{6145DEF2-6D86-4412-B43A-8E951C78D84A}" presName="composite" presStyleCnt="0"/>
      <dgm:spPr/>
    </dgm:pt>
    <dgm:pt modelId="{2F996B0D-063E-47CE-B071-514B0096FA2B}" type="pres">
      <dgm:prSet presAssocID="{6145DEF2-6D86-4412-B43A-8E951C78D84A}" presName="bentUpArrow1" presStyleLbl="alignImgPlace1" presStyleIdx="2" presStyleCnt="5" custLinFactX="-200000" custLinFactNeighborX="-247458" custLinFactNeighborY="56394"/>
      <dgm:spPr/>
    </dgm:pt>
    <dgm:pt modelId="{27D83149-C12C-49D7-8411-DFF5179A08FE}" type="pres">
      <dgm:prSet presAssocID="{6145DEF2-6D86-4412-B43A-8E951C78D84A}" presName="ParentText" presStyleLbl="node1" presStyleIdx="2" presStyleCnt="6" custScaleX="316969" custScaleY="121141" custLinFactX="-100000" custLinFactNeighborX="-108225" custLinFactNeighborY="36935">
        <dgm:presLayoutVars>
          <dgm:chMax val="1"/>
          <dgm:chPref val="1"/>
          <dgm:bulletEnabled val="1"/>
        </dgm:presLayoutVars>
      </dgm:prSet>
      <dgm:spPr/>
    </dgm:pt>
    <dgm:pt modelId="{507A7D09-66EC-4852-8159-7C371F10474F}" type="pres">
      <dgm:prSet presAssocID="{6145DEF2-6D86-4412-B43A-8E951C78D84A}" presName="ChildText" presStyleLbl="revTx" presStyleIdx="2" presStyleCnt="5">
        <dgm:presLayoutVars>
          <dgm:chMax val="0"/>
          <dgm:chPref val="0"/>
          <dgm:bulletEnabled val="1"/>
        </dgm:presLayoutVars>
      </dgm:prSet>
      <dgm:spPr/>
    </dgm:pt>
    <dgm:pt modelId="{9A2ECB44-F559-481F-8039-FDACE7C4FA10}" type="pres">
      <dgm:prSet presAssocID="{59EC3372-E019-4F8E-BAC9-7B2F48301FFB}" presName="sibTrans" presStyleCnt="0"/>
      <dgm:spPr/>
    </dgm:pt>
    <dgm:pt modelId="{02835EEA-FD2A-4FA2-96F6-BD3467697D9D}" type="pres">
      <dgm:prSet presAssocID="{E9DA5EDB-88EF-4C91-811E-FB6C49961BE5}" presName="composite" presStyleCnt="0"/>
      <dgm:spPr/>
    </dgm:pt>
    <dgm:pt modelId="{6690F62A-6708-445C-8FA0-D0BCF140A83D}" type="pres">
      <dgm:prSet presAssocID="{E9DA5EDB-88EF-4C91-811E-FB6C49961BE5}" presName="bentUpArrow1" presStyleLbl="alignImgPlace1" presStyleIdx="3" presStyleCnt="5" custLinFactX="-300000" custLinFactNeighborX="-359768" custLinFactNeighborY="70832"/>
      <dgm:spPr/>
    </dgm:pt>
    <dgm:pt modelId="{84B03E1A-F81F-47B1-BC3D-73849FAE91EB}" type="pres">
      <dgm:prSet presAssocID="{E9DA5EDB-88EF-4C91-811E-FB6C49961BE5}" presName="ParentText" presStyleLbl="node1" presStyleIdx="3" presStyleCnt="6" custScaleX="323824" custLinFactX="-138380" custLinFactNeighborX="-200000" custLinFactNeighborY="59213">
        <dgm:presLayoutVars>
          <dgm:chMax val="1"/>
          <dgm:chPref val="1"/>
          <dgm:bulletEnabled val="1"/>
        </dgm:presLayoutVars>
      </dgm:prSet>
      <dgm:spPr/>
    </dgm:pt>
    <dgm:pt modelId="{D7BC54EE-B296-45A4-8479-7A18024BB2FE}" type="pres">
      <dgm:prSet presAssocID="{E9DA5EDB-88EF-4C91-811E-FB6C49961BE5}" presName="ChildText" presStyleLbl="revTx" presStyleIdx="3" presStyleCnt="5">
        <dgm:presLayoutVars>
          <dgm:chMax val="0"/>
          <dgm:chPref val="0"/>
          <dgm:bulletEnabled val="1"/>
        </dgm:presLayoutVars>
      </dgm:prSet>
      <dgm:spPr/>
    </dgm:pt>
    <dgm:pt modelId="{3640205C-BB5C-4651-8B4D-182CDB35B9AA}" type="pres">
      <dgm:prSet presAssocID="{E18A5718-0FED-4731-8FCE-686B7B334361}" presName="sibTrans" presStyleCnt="0"/>
      <dgm:spPr/>
    </dgm:pt>
    <dgm:pt modelId="{5B1A752B-2609-4544-8EA9-887AFC7F3BA5}" type="pres">
      <dgm:prSet presAssocID="{9C4280EF-542B-4CB6-9906-9B06F981B912}" presName="composite" presStyleCnt="0"/>
      <dgm:spPr/>
    </dgm:pt>
    <dgm:pt modelId="{E1422F1E-D34D-4729-969E-FA54BCA03B61}" type="pres">
      <dgm:prSet presAssocID="{9C4280EF-542B-4CB6-9906-9B06F981B912}" presName="bentUpArrow1" presStyleLbl="alignImgPlace1" presStyleIdx="4" presStyleCnt="5" custLinFactX="-400000" custLinFactNeighborX="-403462" custLinFactNeighborY="82776"/>
      <dgm:spPr/>
    </dgm:pt>
    <dgm:pt modelId="{215290E7-13FC-4FFA-BDDD-18F17410713C}" type="pres">
      <dgm:prSet presAssocID="{9C4280EF-542B-4CB6-9906-9B06F981B912}" presName="ParentText" presStyleLbl="node1" presStyleIdx="4" presStyleCnt="6" custScaleX="246631" custScaleY="99019" custLinFactX="-200000" custLinFactNeighborX="-284094" custLinFactNeighborY="71762">
        <dgm:presLayoutVars>
          <dgm:chMax val="1"/>
          <dgm:chPref val="1"/>
          <dgm:bulletEnabled val="1"/>
        </dgm:presLayoutVars>
      </dgm:prSet>
      <dgm:spPr/>
    </dgm:pt>
    <dgm:pt modelId="{B94AA8BE-44DC-4E11-B36F-D9F6BB3A86D4}" type="pres">
      <dgm:prSet presAssocID="{9C4280EF-542B-4CB6-9906-9B06F981B912}" presName="ChildText" presStyleLbl="revTx" presStyleIdx="4" presStyleCnt="5">
        <dgm:presLayoutVars>
          <dgm:chMax val="0"/>
          <dgm:chPref val="0"/>
          <dgm:bulletEnabled val="1"/>
        </dgm:presLayoutVars>
      </dgm:prSet>
      <dgm:spPr/>
    </dgm:pt>
    <dgm:pt modelId="{5060D1C2-D95F-4270-B166-6033E8182FFB}" type="pres">
      <dgm:prSet presAssocID="{E81B94E3-EA65-4496-8C98-4B6EC19004E5}" presName="sibTrans" presStyleCnt="0"/>
      <dgm:spPr/>
    </dgm:pt>
    <dgm:pt modelId="{FED2DAAF-EB65-44D1-835B-550A19E2CC26}" type="pres">
      <dgm:prSet presAssocID="{73EB70A5-C366-4A8C-B1C1-5F2220D04F12}" presName="composite" presStyleCnt="0"/>
      <dgm:spPr/>
    </dgm:pt>
    <dgm:pt modelId="{3C9EA5EE-8486-45B9-8082-C2892619AB9A}" type="pres">
      <dgm:prSet presAssocID="{73EB70A5-C366-4A8C-B1C1-5F2220D04F12}" presName="ParentText" presStyleLbl="node1" presStyleIdx="5" presStyleCnt="6" custScaleX="256590" custScaleY="117503" custLinFactX="-300000" custLinFactNeighborX="-319435" custLinFactNeighborY="72415">
        <dgm:presLayoutVars>
          <dgm:chMax val="1"/>
          <dgm:chPref val="1"/>
          <dgm:bulletEnabled val="1"/>
        </dgm:presLayoutVars>
      </dgm:prSet>
      <dgm:spPr/>
    </dgm:pt>
  </dgm:ptLst>
  <dgm:cxnLst>
    <dgm:cxn modelId="{31F13A0E-1FA4-453B-98CE-3BF8B787AC54}" srcId="{E922D530-97FE-47AC-848A-64E62D5E47AA}" destId="{C9656A6A-9053-49B8-BA5B-283174A9FF01}" srcOrd="1" destOrd="0" parTransId="{473C1C34-9FCD-4384-9F43-31FA28A8334E}" sibTransId="{B3C31F20-29A0-4CF6-A2C2-E988CC93099B}"/>
    <dgm:cxn modelId="{0FB0B00F-276B-4210-954E-305FEFFEC851}" type="presOf" srcId="{C9656A6A-9053-49B8-BA5B-283174A9FF01}" destId="{D10B51B3-833D-4F10-87F8-F595B59A1523}" srcOrd="0" destOrd="0" presId="urn:microsoft.com/office/officeart/2005/8/layout/StepDownProcess"/>
    <dgm:cxn modelId="{E2F1CA2A-2106-4CBE-A2C4-4CE222170653}" type="presOf" srcId="{E9DA5EDB-88EF-4C91-811E-FB6C49961BE5}" destId="{84B03E1A-F81F-47B1-BC3D-73849FAE91EB}" srcOrd="0" destOrd="0" presId="urn:microsoft.com/office/officeart/2005/8/layout/StepDownProcess"/>
    <dgm:cxn modelId="{B2DC083B-2F38-49BF-8952-D5F03305AD36}" type="presOf" srcId="{6145DEF2-6D86-4412-B43A-8E951C78D84A}" destId="{27D83149-C12C-49D7-8411-DFF5179A08FE}" srcOrd="0" destOrd="0" presId="urn:microsoft.com/office/officeart/2005/8/layout/StepDownProcess"/>
    <dgm:cxn modelId="{0BD6BA43-607F-45BC-B98B-BC9074A364FF}" type="presOf" srcId="{B8A5D913-F5FB-4AC0-A5C1-B9309D98CE54}" destId="{FD6204FC-8732-4756-894C-6D1358904E81}" srcOrd="0" destOrd="0" presId="urn:microsoft.com/office/officeart/2005/8/layout/StepDownProcess"/>
    <dgm:cxn modelId="{A68DB572-D2CE-40C1-A5E5-865C99F2DFA5}" srcId="{E922D530-97FE-47AC-848A-64E62D5E47AA}" destId="{B8A5D913-F5FB-4AC0-A5C1-B9309D98CE54}" srcOrd="0" destOrd="0" parTransId="{C9B267FD-B323-4FB7-8098-89892C28C750}" sibTransId="{B57234CF-5F24-4896-9F8F-70F0CF910C73}"/>
    <dgm:cxn modelId="{4824FC74-ADEA-42EF-8307-21FF7B139A5B}" srcId="{E922D530-97FE-47AC-848A-64E62D5E47AA}" destId="{73EB70A5-C366-4A8C-B1C1-5F2220D04F12}" srcOrd="5" destOrd="0" parTransId="{A9B7B692-67AD-4A18-8563-D6C8E25573C3}" sibTransId="{CA5268DF-ABD0-47D6-86E6-CC87B7650507}"/>
    <dgm:cxn modelId="{2F51F286-0FC3-43B7-885A-A6AB09D1CC1C}" srcId="{E922D530-97FE-47AC-848A-64E62D5E47AA}" destId="{E9DA5EDB-88EF-4C91-811E-FB6C49961BE5}" srcOrd="3" destOrd="0" parTransId="{1858AD8C-DD6D-4C67-954D-03B855735651}" sibTransId="{E18A5718-0FED-4731-8FCE-686B7B334361}"/>
    <dgm:cxn modelId="{4FA1BCA7-C3DA-4C99-BFA7-1463E33A958E}" type="presOf" srcId="{E922D530-97FE-47AC-848A-64E62D5E47AA}" destId="{3C93C725-BF52-4F18-8CAA-1A0D12FE6771}" srcOrd="0" destOrd="0" presId="urn:microsoft.com/office/officeart/2005/8/layout/StepDownProcess"/>
    <dgm:cxn modelId="{5FCD65D1-482B-40A4-A482-96A38298CD35}" type="presOf" srcId="{73EB70A5-C366-4A8C-B1C1-5F2220D04F12}" destId="{3C9EA5EE-8486-45B9-8082-C2892619AB9A}" srcOrd="0" destOrd="0" presId="urn:microsoft.com/office/officeart/2005/8/layout/StepDownProcess"/>
    <dgm:cxn modelId="{D69D58E8-C6D9-4BD1-819C-B09E4DB33282}" srcId="{E922D530-97FE-47AC-848A-64E62D5E47AA}" destId="{9C4280EF-542B-4CB6-9906-9B06F981B912}" srcOrd="4" destOrd="0" parTransId="{917D8392-2C9B-4158-8E21-A07A215CC9BE}" sibTransId="{E81B94E3-EA65-4496-8C98-4B6EC19004E5}"/>
    <dgm:cxn modelId="{8F2EC7ED-8D6B-42A2-AEC7-E10D16DF2614}" type="presOf" srcId="{9C4280EF-542B-4CB6-9906-9B06F981B912}" destId="{215290E7-13FC-4FFA-BDDD-18F17410713C}" srcOrd="0" destOrd="0" presId="urn:microsoft.com/office/officeart/2005/8/layout/StepDownProcess"/>
    <dgm:cxn modelId="{D5578AF0-1BEC-4FA3-971A-625B6CCE8C51}" srcId="{E922D530-97FE-47AC-848A-64E62D5E47AA}" destId="{6145DEF2-6D86-4412-B43A-8E951C78D84A}" srcOrd="2" destOrd="0" parTransId="{B5C88903-5A54-450A-9AE9-28ED54D0D8CB}" sibTransId="{59EC3372-E019-4F8E-BAC9-7B2F48301FFB}"/>
    <dgm:cxn modelId="{9BB30DFD-619C-459D-8793-18A0A719C163}" type="presParOf" srcId="{3C93C725-BF52-4F18-8CAA-1A0D12FE6771}" destId="{8EA1741D-E3D4-41E8-A562-82BC650DEDBF}" srcOrd="0" destOrd="0" presId="urn:microsoft.com/office/officeart/2005/8/layout/StepDownProcess"/>
    <dgm:cxn modelId="{925E9E96-B4D6-4F1B-9572-62C325BDBAAD}" type="presParOf" srcId="{8EA1741D-E3D4-41E8-A562-82BC650DEDBF}" destId="{1BD0F6A1-DB7B-4317-9406-E9FF38770625}" srcOrd="0" destOrd="0" presId="urn:microsoft.com/office/officeart/2005/8/layout/StepDownProcess"/>
    <dgm:cxn modelId="{9B728352-2791-402D-8308-52CA84B8C487}" type="presParOf" srcId="{8EA1741D-E3D4-41E8-A562-82BC650DEDBF}" destId="{FD6204FC-8732-4756-894C-6D1358904E81}" srcOrd="1" destOrd="0" presId="urn:microsoft.com/office/officeart/2005/8/layout/StepDownProcess"/>
    <dgm:cxn modelId="{085DDB48-9207-4D42-BBA7-153450135F94}" type="presParOf" srcId="{8EA1741D-E3D4-41E8-A562-82BC650DEDBF}" destId="{EE3DD572-D88B-456D-8175-46BBB8C9F668}" srcOrd="2" destOrd="0" presId="urn:microsoft.com/office/officeart/2005/8/layout/StepDownProcess"/>
    <dgm:cxn modelId="{C234912E-56FB-435E-9185-FB5F9A22E6C0}" type="presParOf" srcId="{3C93C725-BF52-4F18-8CAA-1A0D12FE6771}" destId="{07171763-A81B-4D60-AD64-EE76A592C873}" srcOrd="1" destOrd="0" presId="urn:microsoft.com/office/officeart/2005/8/layout/StepDownProcess"/>
    <dgm:cxn modelId="{266F1371-21EC-4389-ACDD-169086179117}" type="presParOf" srcId="{3C93C725-BF52-4F18-8CAA-1A0D12FE6771}" destId="{6E6E08E9-2617-451F-A3C3-30A9268566A5}" srcOrd="2" destOrd="0" presId="urn:microsoft.com/office/officeart/2005/8/layout/StepDownProcess"/>
    <dgm:cxn modelId="{C03CFC8D-3C9C-4C99-82F6-AE66C0DDFA18}" type="presParOf" srcId="{6E6E08E9-2617-451F-A3C3-30A9268566A5}" destId="{18F87745-4548-469F-B113-EABF81EE5AD5}" srcOrd="0" destOrd="0" presId="urn:microsoft.com/office/officeart/2005/8/layout/StepDownProcess"/>
    <dgm:cxn modelId="{5713A141-43B2-4797-9BF1-0D35C5DCB449}" type="presParOf" srcId="{6E6E08E9-2617-451F-A3C3-30A9268566A5}" destId="{D10B51B3-833D-4F10-87F8-F595B59A1523}" srcOrd="1" destOrd="0" presId="urn:microsoft.com/office/officeart/2005/8/layout/StepDownProcess"/>
    <dgm:cxn modelId="{E7F599F0-B77D-475E-B301-A47F97A50671}" type="presParOf" srcId="{6E6E08E9-2617-451F-A3C3-30A9268566A5}" destId="{24C8C2EA-470C-431F-BC1E-E8BD1F303784}" srcOrd="2" destOrd="0" presId="urn:microsoft.com/office/officeart/2005/8/layout/StepDownProcess"/>
    <dgm:cxn modelId="{F1CC30A9-7673-4CD8-9868-01EBD30CF7E9}" type="presParOf" srcId="{3C93C725-BF52-4F18-8CAA-1A0D12FE6771}" destId="{79454860-D758-481B-8733-AE6866048F48}" srcOrd="3" destOrd="0" presId="urn:microsoft.com/office/officeart/2005/8/layout/StepDownProcess"/>
    <dgm:cxn modelId="{C2920461-C588-4D21-BCE7-4A2B76336695}" type="presParOf" srcId="{3C93C725-BF52-4F18-8CAA-1A0D12FE6771}" destId="{D9E3EE54-0AF3-4C0A-8599-30B2BA64C713}" srcOrd="4" destOrd="0" presId="urn:microsoft.com/office/officeart/2005/8/layout/StepDownProcess"/>
    <dgm:cxn modelId="{0064F47C-D3B7-4D9E-969E-8F0BEEF9BD9D}" type="presParOf" srcId="{D9E3EE54-0AF3-4C0A-8599-30B2BA64C713}" destId="{2F996B0D-063E-47CE-B071-514B0096FA2B}" srcOrd="0" destOrd="0" presId="urn:microsoft.com/office/officeart/2005/8/layout/StepDownProcess"/>
    <dgm:cxn modelId="{631CFB5C-DFD6-44A6-8950-A094E09AE222}" type="presParOf" srcId="{D9E3EE54-0AF3-4C0A-8599-30B2BA64C713}" destId="{27D83149-C12C-49D7-8411-DFF5179A08FE}" srcOrd="1" destOrd="0" presId="urn:microsoft.com/office/officeart/2005/8/layout/StepDownProcess"/>
    <dgm:cxn modelId="{ED38C48C-F5FB-4007-B2CE-96A5EEDABF96}" type="presParOf" srcId="{D9E3EE54-0AF3-4C0A-8599-30B2BA64C713}" destId="{507A7D09-66EC-4852-8159-7C371F10474F}" srcOrd="2" destOrd="0" presId="urn:microsoft.com/office/officeart/2005/8/layout/StepDownProcess"/>
    <dgm:cxn modelId="{199BCD97-7ABC-4C95-8AC0-5F7F4FB34514}" type="presParOf" srcId="{3C93C725-BF52-4F18-8CAA-1A0D12FE6771}" destId="{9A2ECB44-F559-481F-8039-FDACE7C4FA10}" srcOrd="5" destOrd="0" presId="urn:microsoft.com/office/officeart/2005/8/layout/StepDownProcess"/>
    <dgm:cxn modelId="{C02F5B97-4710-42B0-BEF6-44137299791C}" type="presParOf" srcId="{3C93C725-BF52-4F18-8CAA-1A0D12FE6771}" destId="{02835EEA-FD2A-4FA2-96F6-BD3467697D9D}" srcOrd="6" destOrd="0" presId="urn:microsoft.com/office/officeart/2005/8/layout/StepDownProcess"/>
    <dgm:cxn modelId="{E49C706A-E411-4658-928E-08C81D657C57}" type="presParOf" srcId="{02835EEA-FD2A-4FA2-96F6-BD3467697D9D}" destId="{6690F62A-6708-445C-8FA0-D0BCF140A83D}" srcOrd="0" destOrd="0" presId="urn:microsoft.com/office/officeart/2005/8/layout/StepDownProcess"/>
    <dgm:cxn modelId="{E9CB9A9C-18CA-49F8-ACD4-7C7D12BE9CF4}" type="presParOf" srcId="{02835EEA-FD2A-4FA2-96F6-BD3467697D9D}" destId="{84B03E1A-F81F-47B1-BC3D-73849FAE91EB}" srcOrd="1" destOrd="0" presId="urn:microsoft.com/office/officeart/2005/8/layout/StepDownProcess"/>
    <dgm:cxn modelId="{7D31DFA1-D9BE-49FA-BDA5-A4E09D172431}" type="presParOf" srcId="{02835EEA-FD2A-4FA2-96F6-BD3467697D9D}" destId="{D7BC54EE-B296-45A4-8479-7A18024BB2FE}" srcOrd="2" destOrd="0" presId="urn:microsoft.com/office/officeart/2005/8/layout/StepDownProcess"/>
    <dgm:cxn modelId="{6F30C70D-83A0-431E-9864-9BC3164CEAF1}" type="presParOf" srcId="{3C93C725-BF52-4F18-8CAA-1A0D12FE6771}" destId="{3640205C-BB5C-4651-8B4D-182CDB35B9AA}" srcOrd="7" destOrd="0" presId="urn:microsoft.com/office/officeart/2005/8/layout/StepDownProcess"/>
    <dgm:cxn modelId="{77CE55E6-D3F4-480A-90DD-D3A489B9EC22}" type="presParOf" srcId="{3C93C725-BF52-4F18-8CAA-1A0D12FE6771}" destId="{5B1A752B-2609-4544-8EA9-887AFC7F3BA5}" srcOrd="8" destOrd="0" presId="urn:microsoft.com/office/officeart/2005/8/layout/StepDownProcess"/>
    <dgm:cxn modelId="{EBD567D3-8992-4359-85C0-9AAF881DBCD9}" type="presParOf" srcId="{5B1A752B-2609-4544-8EA9-887AFC7F3BA5}" destId="{E1422F1E-D34D-4729-969E-FA54BCA03B61}" srcOrd="0" destOrd="0" presId="urn:microsoft.com/office/officeart/2005/8/layout/StepDownProcess"/>
    <dgm:cxn modelId="{BD0C7DC8-7204-4613-9D36-AF67F86246EB}" type="presParOf" srcId="{5B1A752B-2609-4544-8EA9-887AFC7F3BA5}" destId="{215290E7-13FC-4FFA-BDDD-18F17410713C}" srcOrd="1" destOrd="0" presId="urn:microsoft.com/office/officeart/2005/8/layout/StepDownProcess"/>
    <dgm:cxn modelId="{AB7C57D4-8594-4F96-8FB8-78DA971D3831}" type="presParOf" srcId="{5B1A752B-2609-4544-8EA9-887AFC7F3BA5}" destId="{B94AA8BE-44DC-4E11-B36F-D9F6BB3A86D4}" srcOrd="2" destOrd="0" presId="urn:microsoft.com/office/officeart/2005/8/layout/StepDownProcess"/>
    <dgm:cxn modelId="{66745D1B-FDF0-41D8-AEDE-4BB441767536}" type="presParOf" srcId="{3C93C725-BF52-4F18-8CAA-1A0D12FE6771}" destId="{5060D1C2-D95F-4270-B166-6033E8182FFB}" srcOrd="9" destOrd="0" presId="urn:microsoft.com/office/officeart/2005/8/layout/StepDownProcess"/>
    <dgm:cxn modelId="{3ABF867A-E9B2-43DD-9128-59210BE423BB}" type="presParOf" srcId="{3C93C725-BF52-4F18-8CAA-1A0D12FE6771}" destId="{FED2DAAF-EB65-44D1-835B-550A19E2CC26}" srcOrd="10" destOrd="0" presId="urn:microsoft.com/office/officeart/2005/8/layout/StepDownProcess"/>
    <dgm:cxn modelId="{606C1633-8BB7-4531-B384-227283D0858D}" type="presParOf" srcId="{FED2DAAF-EB65-44D1-835B-550A19E2CC26}" destId="{3C9EA5EE-8486-45B9-8082-C2892619AB9A}" srcOrd="0"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922D530-97FE-47AC-848A-64E62D5E47AA}"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sv-SE"/>
        </a:p>
      </dgm:t>
    </dgm:pt>
    <dgm:pt modelId="{B8A5D913-F5FB-4AC0-A5C1-B9309D98CE54}">
      <dgm:prSet phldrT="[Text]" custT="1"/>
      <dgm:spPr/>
      <dgm:t>
        <a:bodyPr/>
        <a:lstStyle/>
        <a:p>
          <a:r>
            <a:rPr lang="sv-SE" sz="2000" dirty="0"/>
            <a:t>Du vaknar på morgonen Hjärnan använder energi (ATP) ATP = ”uppladdat </a:t>
          </a:r>
          <a:r>
            <a:rPr lang="sv-SE" sz="2000" dirty="0" err="1"/>
            <a:t>adenosin</a:t>
          </a:r>
          <a:r>
            <a:rPr lang="sv-SE" sz="2000" dirty="0"/>
            <a:t>”</a:t>
          </a:r>
        </a:p>
      </dgm:t>
    </dgm:pt>
    <dgm:pt modelId="{C9B267FD-B323-4FB7-8098-89892C28C750}" type="parTrans" cxnId="{A68DB572-D2CE-40C1-A5E5-865C99F2DFA5}">
      <dgm:prSet/>
      <dgm:spPr/>
      <dgm:t>
        <a:bodyPr/>
        <a:lstStyle/>
        <a:p>
          <a:endParaRPr lang="sv-SE" sz="2000"/>
        </a:p>
      </dgm:t>
    </dgm:pt>
    <dgm:pt modelId="{B57234CF-5F24-4896-9F8F-70F0CF910C73}" type="sibTrans" cxnId="{A68DB572-D2CE-40C1-A5E5-865C99F2DFA5}">
      <dgm:prSet/>
      <dgm:spPr/>
      <dgm:t>
        <a:bodyPr/>
        <a:lstStyle/>
        <a:p>
          <a:endParaRPr lang="sv-SE" sz="2000"/>
        </a:p>
      </dgm:t>
    </dgm:pt>
    <dgm:pt modelId="{C9656A6A-9053-49B8-BA5B-283174A9FF01}">
      <dgm:prSet phldrT="[Text]" custT="1"/>
      <dgm:spPr/>
      <dgm:t>
        <a:bodyPr/>
        <a:lstStyle/>
        <a:p>
          <a:r>
            <a:rPr lang="sv-SE" sz="2000" dirty="0"/>
            <a:t>Mängden ”urladdat” </a:t>
          </a:r>
          <a:r>
            <a:rPr lang="sv-SE" sz="2000" dirty="0" err="1"/>
            <a:t>adenosin</a:t>
          </a:r>
          <a:r>
            <a:rPr lang="sv-SE" sz="2000" dirty="0"/>
            <a:t> ökar</a:t>
          </a:r>
        </a:p>
      </dgm:t>
    </dgm:pt>
    <dgm:pt modelId="{473C1C34-9FCD-4384-9F43-31FA28A8334E}" type="parTrans" cxnId="{31F13A0E-1FA4-453B-98CE-3BF8B787AC54}">
      <dgm:prSet/>
      <dgm:spPr/>
      <dgm:t>
        <a:bodyPr/>
        <a:lstStyle/>
        <a:p>
          <a:endParaRPr lang="sv-SE" sz="2000"/>
        </a:p>
      </dgm:t>
    </dgm:pt>
    <dgm:pt modelId="{B3C31F20-29A0-4CF6-A2C2-E988CC93099B}" type="sibTrans" cxnId="{31F13A0E-1FA4-453B-98CE-3BF8B787AC54}">
      <dgm:prSet/>
      <dgm:spPr/>
      <dgm:t>
        <a:bodyPr/>
        <a:lstStyle/>
        <a:p>
          <a:endParaRPr lang="sv-SE" sz="2000"/>
        </a:p>
      </dgm:t>
    </dgm:pt>
    <dgm:pt modelId="{9C4280EF-542B-4CB6-9906-9B06F981B912}">
      <dgm:prSet phldrT="[Text]" custT="1"/>
      <dgm:spPr/>
      <dgm:t>
        <a:bodyPr/>
        <a:lstStyle/>
        <a:p>
          <a:r>
            <a:rPr lang="sv-SE" sz="2000" dirty="0"/>
            <a:t>Du känner dig sömnig/trött</a:t>
          </a:r>
        </a:p>
      </dgm:t>
    </dgm:pt>
    <dgm:pt modelId="{917D8392-2C9B-4158-8E21-A07A215CC9BE}" type="parTrans" cxnId="{D69D58E8-C6D9-4BD1-819C-B09E4DB33282}">
      <dgm:prSet/>
      <dgm:spPr/>
      <dgm:t>
        <a:bodyPr/>
        <a:lstStyle/>
        <a:p>
          <a:endParaRPr lang="sv-SE" sz="2000"/>
        </a:p>
      </dgm:t>
    </dgm:pt>
    <dgm:pt modelId="{E81B94E3-EA65-4496-8C98-4B6EC19004E5}" type="sibTrans" cxnId="{D69D58E8-C6D9-4BD1-819C-B09E4DB33282}">
      <dgm:prSet/>
      <dgm:spPr/>
      <dgm:t>
        <a:bodyPr/>
        <a:lstStyle/>
        <a:p>
          <a:endParaRPr lang="sv-SE" sz="2000"/>
        </a:p>
      </dgm:t>
    </dgm:pt>
    <dgm:pt modelId="{73EB70A5-C366-4A8C-B1C1-5F2220D04F12}">
      <dgm:prSet phldrT="[Text]" custT="1"/>
      <dgm:spPr/>
      <dgm:t>
        <a:bodyPr/>
        <a:lstStyle/>
        <a:p>
          <a:r>
            <a:rPr lang="sv-SE" sz="2000" dirty="0"/>
            <a:t>Du kan somna Hjärnan får vila</a:t>
          </a:r>
        </a:p>
      </dgm:t>
    </dgm:pt>
    <dgm:pt modelId="{A9B7B692-67AD-4A18-8563-D6C8E25573C3}" type="parTrans" cxnId="{4824FC74-ADEA-42EF-8307-21FF7B139A5B}">
      <dgm:prSet/>
      <dgm:spPr/>
      <dgm:t>
        <a:bodyPr/>
        <a:lstStyle/>
        <a:p>
          <a:endParaRPr lang="sv-SE" sz="2000"/>
        </a:p>
      </dgm:t>
    </dgm:pt>
    <dgm:pt modelId="{CA5268DF-ABD0-47D6-86E6-CC87B7650507}" type="sibTrans" cxnId="{4824FC74-ADEA-42EF-8307-21FF7B139A5B}">
      <dgm:prSet/>
      <dgm:spPr/>
      <dgm:t>
        <a:bodyPr/>
        <a:lstStyle/>
        <a:p>
          <a:endParaRPr lang="sv-SE" sz="2000"/>
        </a:p>
      </dgm:t>
    </dgm:pt>
    <dgm:pt modelId="{6145DEF2-6D86-4412-B43A-8E951C78D84A}">
      <dgm:prSet phldrT="[Text]" custT="1"/>
      <dgm:spPr/>
      <dgm:t>
        <a:bodyPr/>
        <a:lstStyle/>
        <a:p>
          <a:r>
            <a:rPr lang="sv-SE" sz="2000" dirty="0"/>
            <a:t>”Urladdat” </a:t>
          </a:r>
          <a:r>
            <a:rPr lang="sv-SE" sz="2000" dirty="0" err="1"/>
            <a:t>adenosin</a:t>
          </a:r>
          <a:r>
            <a:rPr lang="sv-SE" sz="2000" dirty="0"/>
            <a:t> fastnar på hjärnceller </a:t>
          </a:r>
        </a:p>
      </dgm:t>
    </dgm:pt>
    <dgm:pt modelId="{59EC3372-E019-4F8E-BAC9-7B2F48301FFB}" type="sibTrans" cxnId="{D5578AF0-1BEC-4FA3-971A-625B6CCE8C51}">
      <dgm:prSet/>
      <dgm:spPr/>
      <dgm:t>
        <a:bodyPr/>
        <a:lstStyle/>
        <a:p>
          <a:endParaRPr lang="sv-SE" sz="2000"/>
        </a:p>
      </dgm:t>
    </dgm:pt>
    <dgm:pt modelId="{B5C88903-5A54-450A-9AE9-28ED54D0D8CB}" type="parTrans" cxnId="{D5578AF0-1BEC-4FA3-971A-625B6CCE8C51}">
      <dgm:prSet/>
      <dgm:spPr/>
      <dgm:t>
        <a:bodyPr/>
        <a:lstStyle/>
        <a:p>
          <a:endParaRPr lang="sv-SE" sz="2000"/>
        </a:p>
      </dgm:t>
    </dgm:pt>
    <dgm:pt modelId="{E9DA5EDB-88EF-4C91-811E-FB6C49961BE5}">
      <dgm:prSet phldrT="[Text]" custT="1"/>
      <dgm:spPr/>
      <dgm:t>
        <a:bodyPr/>
        <a:lstStyle/>
        <a:p>
          <a:r>
            <a:rPr lang="sv-SE" sz="2000" dirty="0"/>
            <a:t>Hjärnceller reagerar långsammare</a:t>
          </a:r>
        </a:p>
      </dgm:t>
    </dgm:pt>
    <dgm:pt modelId="{1858AD8C-DD6D-4C67-954D-03B855735651}" type="parTrans" cxnId="{2F51F286-0FC3-43B7-885A-A6AB09D1CC1C}">
      <dgm:prSet/>
      <dgm:spPr/>
      <dgm:t>
        <a:bodyPr/>
        <a:lstStyle/>
        <a:p>
          <a:endParaRPr lang="sv-SE"/>
        </a:p>
      </dgm:t>
    </dgm:pt>
    <dgm:pt modelId="{E18A5718-0FED-4731-8FCE-686B7B334361}" type="sibTrans" cxnId="{2F51F286-0FC3-43B7-885A-A6AB09D1CC1C}">
      <dgm:prSet/>
      <dgm:spPr/>
      <dgm:t>
        <a:bodyPr/>
        <a:lstStyle/>
        <a:p>
          <a:endParaRPr lang="sv-SE"/>
        </a:p>
      </dgm:t>
    </dgm:pt>
    <dgm:pt modelId="{3C93C725-BF52-4F18-8CAA-1A0D12FE6771}" type="pres">
      <dgm:prSet presAssocID="{E922D530-97FE-47AC-848A-64E62D5E47AA}" presName="rootnode" presStyleCnt="0">
        <dgm:presLayoutVars>
          <dgm:chMax/>
          <dgm:chPref/>
          <dgm:dir/>
          <dgm:animLvl val="lvl"/>
        </dgm:presLayoutVars>
      </dgm:prSet>
      <dgm:spPr/>
    </dgm:pt>
    <dgm:pt modelId="{8EA1741D-E3D4-41E8-A562-82BC650DEDBF}" type="pres">
      <dgm:prSet presAssocID="{B8A5D913-F5FB-4AC0-A5C1-B9309D98CE54}" presName="composite" presStyleCnt="0"/>
      <dgm:spPr/>
    </dgm:pt>
    <dgm:pt modelId="{1BD0F6A1-DB7B-4317-9406-E9FF38770625}" type="pres">
      <dgm:prSet presAssocID="{B8A5D913-F5FB-4AC0-A5C1-B9309D98CE54}" presName="bentUpArrow1" presStyleLbl="alignImgPlace1" presStyleIdx="0" presStyleCnt="5" custLinFactX="-77145" custLinFactNeighborX="-100000" custLinFactNeighborY="-6534"/>
      <dgm:spPr/>
    </dgm:pt>
    <dgm:pt modelId="{FD6204FC-8732-4756-894C-6D1358904E81}" type="pres">
      <dgm:prSet presAssocID="{B8A5D913-F5FB-4AC0-A5C1-B9309D98CE54}" presName="ParentText" presStyleLbl="node1" presStyleIdx="0" presStyleCnt="6" custScaleX="464710" custScaleY="154794" custLinFactNeighborX="59019" custLinFactNeighborY="-31348">
        <dgm:presLayoutVars>
          <dgm:chMax val="1"/>
          <dgm:chPref val="1"/>
          <dgm:bulletEnabled val="1"/>
        </dgm:presLayoutVars>
      </dgm:prSet>
      <dgm:spPr/>
    </dgm:pt>
    <dgm:pt modelId="{EE3DD572-D88B-456D-8175-46BBB8C9F668}" type="pres">
      <dgm:prSet presAssocID="{B8A5D913-F5FB-4AC0-A5C1-B9309D98CE54}" presName="ChildText" presStyleLbl="revTx" presStyleIdx="0" presStyleCnt="5">
        <dgm:presLayoutVars>
          <dgm:chMax val="0"/>
          <dgm:chPref val="0"/>
          <dgm:bulletEnabled val="1"/>
        </dgm:presLayoutVars>
      </dgm:prSet>
      <dgm:spPr/>
    </dgm:pt>
    <dgm:pt modelId="{07171763-A81B-4D60-AD64-EE76A592C873}" type="pres">
      <dgm:prSet presAssocID="{B57234CF-5F24-4896-9F8F-70F0CF910C73}" presName="sibTrans" presStyleCnt="0"/>
      <dgm:spPr/>
    </dgm:pt>
    <dgm:pt modelId="{6E6E08E9-2617-451F-A3C3-30A9268566A5}" type="pres">
      <dgm:prSet presAssocID="{C9656A6A-9053-49B8-BA5B-283174A9FF01}" presName="composite" presStyleCnt="0"/>
      <dgm:spPr/>
    </dgm:pt>
    <dgm:pt modelId="{18F87745-4548-469F-B113-EABF81EE5AD5}" type="pres">
      <dgm:prSet presAssocID="{C9656A6A-9053-49B8-BA5B-283174A9FF01}" presName="bentUpArrow1" presStyleLbl="alignImgPlace1" presStyleIdx="1" presStyleCnt="5" custLinFactX="-120259" custLinFactNeighborX="-200000" custLinFactNeighborY="32705"/>
      <dgm:spPr/>
    </dgm:pt>
    <dgm:pt modelId="{D10B51B3-833D-4F10-87F8-F595B59A1523}" type="pres">
      <dgm:prSet presAssocID="{C9656A6A-9053-49B8-BA5B-283174A9FF01}" presName="ParentText" presStyleLbl="node1" presStyleIdx="1" presStyleCnt="6" custScaleX="404335" custScaleY="142157" custLinFactNeighborX="-84141" custLinFactNeighborY="6628">
        <dgm:presLayoutVars>
          <dgm:chMax val="1"/>
          <dgm:chPref val="1"/>
          <dgm:bulletEnabled val="1"/>
        </dgm:presLayoutVars>
      </dgm:prSet>
      <dgm:spPr/>
    </dgm:pt>
    <dgm:pt modelId="{24C8C2EA-470C-431F-BC1E-E8BD1F303784}" type="pres">
      <dgm:prSet presAssocID="{C9656A6A-9053-49B8-BA5B-283174A9FF01}" presName="ChildText" presStyleLbl="revTx" presStyleIdx="1" presStyleCnt="5">
        <dgm:presLayoutVars>
          <dgm:chMax val="0"/>
          <dgm:chPref val="0"/>
          <dgm:bulletEnabled val="1"/>
        </dgm:presLayoutVars>
      </dgm:prSet>
      <dgm:spPr/>
    </dgm:pt>
    <dgm:pt modelId="{79454860-D758-481B-8733-AE6866048F48}" type="pres">
      <dgm:prSet presAssocID="{B3C31F20-29A0-4CF6-A2C2-E988CC93099B}" presName="sibTrans" presStyleCnt="0"/>
      <dgm:spPr/>
    </dgm:pt>
    <dgm:pt modelId="{D9E3EE54-0AF3-4C0A-8599-30B2BA64C713}" type="pres">
      <dgm:prSet presAssocID="{6145DEF2-6D86-4412-B43A-8E951C78D84A}" presName="composite" presStyleCnt="0"/>
      <dgm:spPr/>
    </dgm:pt>
    <dgm:pt modelId="{2F996B0D-063E-47CE-B071-514B0096FA2B}" type="pres">
      <dgm:prSet presAssocID="{6145DEF2-6D86-4412-B43A-8E951C78D84A}" presName="bentUpArrow1" presStyleLbl="alignImgPlace1" presStyleIdx="2" presStyleCnt="5" custLinFactX="-200000" custLinFactNeighborX="-247458" custLinFactNeighborY="56394"/>
      <dgm:spPr/>
    </dgm:pt>
    <dgm:pt modelId="{27D83149-C12C-49D7-8411-DFF5179A08FE}" type="pres">
      <dgm:prSet presAssocID="{6145DEF2-6D86-4412-B43A-8E951C78D84A}" presName="ParentText" presStyleLbl="node1" presStyleIdx="2" presStyleCnt="6" custScaleX="316969" custScaleY="121141" custLinFactX="-100000" custLinFactNeighborX="-108225" custLinFactNeighborY="36935">
        <dgm:presLayoutVars>
          <dgm:chMax val="1"/>
          <dgm:chPref val="1"/>
          <dgm:bulletEnabled val="1"/>
        </dgm:presLayoutVars>
      </dgm:prSet>
      <dgm:spPr/>
    </dgm:pt>
    <dgm:pt modelId="{507A7D09-66EC-4852-8159-7C371F10474F}" type="pres">
      <dgm:prSet presAssocID="{6145DEF2-6D86-4412-B43A-8E951C78D84A}" presName="ChildText" presStyleLbl="revTx" presStyleIdx="2" presStyleCnt="5">
        <dgm:presLayoutVars>
          <dgm:chMax val="0"/>
          <dgm:chPref val="0"/>
          <dgm:bulletEnabled val="1"/>
        </dgm:presLayoutVars>
      </dgm:prSet>
      <dgm:spPr/>
    </dgm:pt>
    <dgm:pt modelId="{9A2ECB44-F559-481F-8039-FDACE7C4FA10}" type="pres">
      <dgm:prSet presAssocID="{59EC3372-E019-4F8E-BAC9-7B2F48301FFB}" presName="sibTrans" presStyleCnt="0"/>
      <dgm:spPr/>
    </dgm:pt>
    <dgm:pt modelId="{02835EEA-FD2A-4FA2-96F6-BD3467697D9D}" type="pres">
      <dgm:prSet presAssocID="{E9DA5EDB-88EF-4C91-811E-FB6C49961BE5}" presName="composite" presStyleCnt="0"/>
      <dgm:spPr/>
    </dgm:pt>
    <dgm:pt modelId="{6690F62A-6708-445C-8FA0-D0BCF140A83D}" type="pres">
      <dgm:prSet presAssocID="{E9DA5EDB-88EF-4C91-811E-FB6C49961BE5}" presName="bentUpArrow1" presStyleLbl="alignImgPlace1" presStyleIdx="3" presStyleCnt="5" custLinFactX="-300000" custLinFactNeighborX="-359768" custLinFactNeighborY="70832"/>
      <dgm:spPr/>
    </dgm:pt>
    <dgm:pt modelId="{84B03E1A-F81F-47B1-BC3D-73849FAE91EB}" type="pres">
      <dgm:prSet presAssocID="{E9DA5EDB-88EF-4C91-811E-FB6C49961BE5}" presName="ParentText" presStyleLbl="node1" presStyleIdx="3" presStyleCnt="6" custScaleX="323824" custLinFactX="-138380" custLinFactNeighborX="-200000" custLinFactNeighborY="59213">
        <dgm:presLayoutVars>
          <dgm:chMax val="1"/>
          <dgm:chPref val="1"/>
          <dgm:bulletEnabled val="1"/>
        </dgm:presLayoutVars>
      </dgm:prSet>
      <dgm:spPr/>
    </dgm:pt>
    <dgm:pt modelId="{D7BC54EE-B296-45A4-8479-7A18024BB2FE}" type="pres">
      <dgm:prSet presAssocID="{E9DA5EDB-88EF-4C91-811E-FB6C49961BE5}" presName="ChildText" presStyleLbl="revTx" presStyleIdx="3" presStyleCnt="5">
        <dgm:presLayoutVars>
          <dgm:chMax val="0"/>
          <dgm:chPref val="0"/>
          <dgm:bulletEnabled val="1"/>
        </dgm:presLayoutVars>
      </dgm:prSet>
      <dgm:spPr/>
    </dgm:pt>
    <dgm:pt modelId="{3640205C-BB5C-4651-8B4D-182CDB35B9AA}" type="pres">
      <dgm:prSet presAssocID="{E18A5718-0FED-4731-8FCE-686B7B334361}" presName="sibTrans" presStyleCnt="0"/>
      <dgm:spPr/>
    </dgm:pt>
    <dgm:pt modelId="{5B1A752B-2609-4544-8EA9-887AFC7F3BA5}" type="pres">
      <dgm:prSet presAssocID="{9C4280EF-542B-4CB6-9906-9B06F981B912}" presName="composite" presStyleCnt="0"/>
      <dgm:spPr/>
    </dgm:pt>
    <dgm:pt modelId="{E1422F1E-D34D-4729-969E-FA54BCA03B61}" type="pres">
      <dgm:prSet presAssocID="{9C4280EF-542B-4CB6-9906-9B06F981B912}" presName="bentUpArrow1" presStyleLbl="alignImgPlace1" presStyleIdx="4" presStyleCnt="5" custLinFactX="-400000" custLinFactNeighborX="-403462" custLinFactNeighborY="82776"/>
      <dgm:spPr/>
    </dgm:pt>
    <dgm:pt modelId="{215290E7-13FC-4FFA-BDDD-18F17410713C}" type="pres">
      <dgm:prSet presAssocID="{9C4280EF-542B-4CB6-9906-9B06F981B912}" presName="ParentText" presStyleLbl="node1" presStyleIdx="4" presStyleCnt="6" custScaleX="246631" custScaleY="99019" custLinFactX="-200000" custLinFactNeighborX="-284094" custLinFactNeighborY="71762">
        <dgm:presLayoutVars>
          <dgm:chMax val="1"/>
          <dgm:chPref val="1"/>
          <dgm:bulletEnabled val="1"/>
        </dgm:presLayoutVars>
      </dgm:prSet>
      <dgm:spPr/>
    </dgm:pt>
    <dgm:pt modelId="{B94AA8BE-44DC-4E11-B36F-D9F6BB3A86D4}" type="pres">
      <dgm:prSet presAssocID="{9C4280EF-542B-4CB6-9906-9B06F981B912}" presName="ChildText" presStyleLbl="revTx" presStyleIdx="4" presStyleCnt="5">
        <dgm:presLayoutVars>
          <dgm:chMax val="0"/>
          <dgm:chPref val="0"/>
          <dgm:bulletEnabled val="1"/>
        </dgm:presLayoutVars>
      </dgm:prSet>
      <dgm:spPr/>
    </dgm:pt>
    <dgm:pt modelId="{5060D1C2-D95F-4270-B166-6033E8182FFB}" type="pres">
      <dgm:prSet presAssocID="{E81B94E3-EA65-4496-8C98-4B6EC19004E5}" presName="sibTrans" presStyleCnt="0"/>
      <dgm:spPr/>
    </dgm:pt>
    <dgm:pt modelId="{FED2DAAF-EB65-44D1-835B-550A19E2CC26}" type="pres">
      <dgm:prSet presAssocID="{73EB70A5-C366-4A8C-B1C1-5F2220D04F12}" presName="composite" presStyleCnt="0"/>
      <dgm:spPr/>
    </dgm:pt>
    <dgm:pt modelId="{3C9EA5EE-8486-45B9-8082-C2892619AB9A}" type="pres">
      <dgm:prSet presAssocID="{73EB70A5-C366-4A8C-B1C1-5F2220D04F12}" presName="ParentText" presStyleLbl="node1" presStyleIdx="5" presStyleCnt="6" custScaleX="256590" custScaleY="117503" custLinFactX="-300000" custLinFactNeighborX="-319435" custLinFactNeighborY="72415">
        <dgm:presLayoutVars>
          <dgm:chMax val="1"/>
          <dgm:chPref val="1"/>
          <dgm:bulletEnabled val="1"/>
        </dgm:presLayoutVars>
      </dgm:prSet>
      <dgm:spPr/>
    </dgm:pt>
  </dgm:ptLst>
  <dgm:cxnLst>
    <dgm:cxn modelId="{31F13A0E-1FA4-453B-98CE-3BF8B787AC54}" srcId="{E922D530-97FE-47AC-848A-64E62D5E47AA}" destId="{C9656A6A-9053-49B8-BA5B-283174A9FF01}" srcOrd="1" destOrd="0" parTransId="{473C1C34-9FCD-4384-9F43-31FA28A8334E}" sibTransId="{B3C31F20-29A0-4CF6-A2C2-E988CC93099B}"/>
    <dgm:cxn modelId="{0FB0B00F-276B-4210-954E-305FEFFEC851}" type="presOf" srcId="{C9656A6A-9053-49B8-BA5B-283174A9FF01}" destId="{D10B51B3-833D-4F10-87F8-F595B59A1523}" srcOrd="0" destOrd="0" presId="urn:microsoft.com/office/officeart/2005/8/layout/StepDownProcess"/>
    <dgm:cxn modelId="{E2F1CA2A-2106-4CBE-A2C4-4CE222170653}" type="presOf" srcId="{E9DA5EDB-88EF-4C91-811E-FB6C49961BE5}" destId="{84B03E1A-F81F-47B1-BC3D-73849FAE91EB}" srcOrd="0" destOrd="0" presId="urn:microsoft.com/office/officeart/2005/8/layout/StepDownProcess"/>
    <dgm:cxn modelId="{B2DC083B-2F38-49BF-8952-D5F03305AD36}" type="presOf" srcId="{6145DEF2-6D86-4412-B43A-8E951C78D84A}" destId="{27D83149-C12C-49D7-8411-DFF5179A08FE}" srcOrd="0" destOrd="0" presId="urn:microsoft.com/office/officeart/2005/8/layout/StepDownProcess"/>
    <dgm:cxn modelId="{0BD6BA43-607F-45BC-B98B-BC9074A364FF}" type="presOf" srcId="{B8A5D913-F5FB-4AC0-A5C1-B9309D98CE54}" destId="{FD6204FC-8732-4756-894C-6D1358904E81}" srcOrd="0" destOrd="0" presId="urn:microsoft.com/office/officeart/2005/8/layout/StepDownProcess"/>
    <dgm:cxn modelId="{A68DB572-D2CE-40C1-A5E5-865C99F2DFA5}" srcId="{E922D530-97FE-47AC-848A-64E62D5E47AA}" destId="{B8A5D913-F5FB-4AC0-A5C1-B9309D98CE54}" srcOrd="0" destOrd="0" parTransId="{C9B267FD-B323-4FB7-8098-89892C28C750}" sibTransId="{B57234CF-5F24-4896-9F8F-70F0CF910C73}"/>
    <dgm:cxn modelId="{4824FC74-ADEA-42EF-8307-21FF7B139A5B}" srcId="{E922D530-97FE-47AC-848A-64E62D5E47AA}" destId="{73EB70A5-C366-4A8C-B1C1-5F2220D04F12}" srcOrd="5" destOrd="0" parTransId="{A9B7B692-67AD-4A18-8563-D6C8E25573C3}" sibTransId="{CA5268DF-ABD0-47D6-86E6-CC87B7650507}"/>
    <dgm:cxn modelId="{2F51F286-0FC3-43B7-885A-A6AB09D1CC1C}" srcId="{E922D530-97FE-47AC-848A-64E62D5E47AA}" destId="{E9DA5EDB-88EF-4C91-811E-FB6C49961BE5}" srcOrd="3" destOrd="0" parTransId="{1858AD8C-DD6D-4C67-954D-03B855735651}" sibTransId="{E18A5718-0FED-4731-8FCE-686B7B334361}"/>
    <dgm:cxn modelId="{4FA1BCA7-C3DA-4C99-BFA7-1463E33A958E}" type="presOf" srcId="{E922D530-97FE-47AC-848A-64E62D5E47AA}" destId="{3C93C725-BF52-4F18-8CAA-1A0D12FE6771}" srcOrd="0" destOrd="0" presId="urn:microsoft.com/office/officeart/2005/8/layout/StepDownProcess"/>
    <dgm:cxn modelId="{5FCD65D1-482B-40A4-A482-96A38298CD35}" type="presOf" srcId="{73EB70A5-C366-4A8C-B1C1-5F2220D04F12}" destId="{3C9EA5EE-8486-45B9-8082-C2892619AB9A}" srcOrd="0" destOrd="0" presId="urn:microsoft.com/office/officeart/2005/8/layout/StepDownProcess"/>
    <dgm:cxn modelId="{D69D58E8-C6D9-4BD1-819C-B09E4DB33282}" srcId="{E922D530-97FE-47AC-848A-64E62D5E47AA}" destId="{9C4280EF-542B-4CB6-9906-9B06F981B912}" srcOrd="4" destOrd="0" parTransId="{917D8392-2C9B-4158-8E21-A07A215CC9BE}" sibTransId="{E81B94E3-EA65-4496-8C98-4B6EC19004E5}"/>
    <dgm:cxn modelId="{8F2EC7ED-8D6B-42A2-AEC7-E10D16DF2614}" type="presOf" srcId="{9C4280EF-542B-4CB6-9906-9B06F981B912}" destId="{215290E7-13FC-4FFA-BDDD-18F17410713C}" srcOrd="0" destOrd="0" presId="urn:microsoft.com/office/officeart/2005/8/layout/StepDownProcess"/>
    <dgm:cxn modelId="{D5578AF0-1BEC-4FA3-971A-625B6CCE8C51}" srcId="{E922D530-97FE-47AC-848A-64E62D5E47AA}" destId="{6145DEF2-6D86-4412-B43A-8E951C78D84A}" srcOrd="2" destOrd="0" parTransId="{B5C88903-5A54-450A-9AE9-28ED54D0D8CB}" sibTransId="{59EC3372-E019-4F8E-BAC9-7B2F48301FFB}"/>
    <dgm:cxn modelId="{9BB30DFD-619C-459D-8793-18A0A719C163}" type="presParOf" srcId="{3C93C725-BF52-4F18-8CAA-1A0D12FE6771}" destId="{8EA1741D-E3D4-41E8-A562-82BC650DEDBF}" srcOrd="0" destOrd="0" presId="urn:microsoft.com/office/officeart/2005/8/layout/StepDownProcess"/>
    <dgm:cxn modelId="{925E9E96-B4D6-4F1B-9572-62C325BDBAAD}" type="presParOf" srcId="{8EA1741D-E3D4-41E8-A562-82BC650DEDBF}" destId="{1BD0F6A1-DB7B-4317-9406-E9FF38770625}" srcOrd="0" destOrd="0" presId="urn:microsoft.com/office/officeart/2005/8/layout/StepDownProcess"/>
    <dgm:cxn modelId="{9B728352-2791-402D-8308-52CA84B8C487}" type="presParOf" srcId="{8EA1741D-E3D4-41E8-A562-82BC650DEDBF}" destId="{FD6204FC-8732-4756-894C-6D1358904E81}" srcOrd="1" destOrd="0" presId="urn:microsoft.com/office/officeart/2005/8/layout/StepDownProcess"/>
    <dgm:cxn modelId="{085DDB48-9207-4D42-BBA7-153450135F94}" type="presParOf" srcId="{8EA1741D-E3D4-41E8-A562-82BC650DEDBF}" destId="{EE3DD572-D88B-456D-8175-46BBB8C9F668}" srcOrd="2" destOrd="0" presId="urn:microsoft.com/office/officeart/2005/8/layout/StepDownProcess"/>
    <dgm:cxn modelId="{C234912E-56FB-435E-9185-FB5F9A22E6C0}" type="presParOf" srcId="{3C93C725-BF52-4F18-8CAA-1A0D12FE6771}" destId="{07171763-A81B-4D60-AD64-EE76A592C873}" srcOrd="1" destOrd="0" presId="urn:microsoft.com/office/officeart/2005/8/layout/StepDownProcess"/>
    <dgm:cxn modelId="{266F1371-21EC-4389-ACDD-169086179117}" type="presParOf" srcId="{3C93C725-BF52-4F18-8CAA-1A0D12FE6771}" destId="{6E6E08E9-2617-451F-A3C3-30A9268566A5}" srcOrd="2" destOrd="0" presId="urn:microsoft.com/office/officeart/2005/8/layout/StepDownProcess"/>
    <dgm:cxn modelId="{C03CFC8D-3C9C-4C99-82F6-AE66C0DDFA18}" type="presParOf" srcId="{6E6E08E9-2617-451F-A3C3-30A9268566A5}" destId="{18F87745-4548-469F-B113-EABF81EE5AD5}" srcOrd="0" destOrd="0" presId="urn:microsoft.com/office/officeart/2005/8/layout/StepDownProcess"/>
    <dgm:cxn modelId="{5713A141-43B2-4797-9BF1-0D35C5DCB449}" type="presParOf" srcId="{6E6E08E9-2617-451F-A3C3-30A9268566A5}" destId="{D10B51B3-833D-4F10-87F8-F595B59A1523}" srcOrd="1" destOrd="0" presId="urn:microsoft.com/office/officeart/2005/8/layout/StepDownProcess"/>
    <dgm:cxn modelId="{E7F599F0-B77D-475E-B301-A47F97A50671}" type="presParOf" srcId="{6E6E08E9-2617-451F-A3C3-30A9268566A5}" destId="{24C8C2EA-470C-431F-BC1E-E8BD1F303784}" srcOrd="2" destOrd="0" presId="urn:microsoft.com/office/officeart/2005/8/layout/StepDownProcess"/>
    <dgm:cxn modelId="{F1CC30A9-7673-4CD8-9868-01EBD30CF7E9}" type="presParOf" srcId="{3C93C725-BF52-4F18-8CAA-1A0D12FE6771}" destId="{79454860-D758-481B-8733-AE6866048F48}" srcOrd="3" destOrd="0" presId="urn:microsoft.com/office/officeart/2005/8/layout/StepDownProcess"/>
    <dgm:cxn modelId="{C2920461-C588-4D21-BCE7-4A2B76336695}" type="presParOf" srcId="{3C93C725-BF52-4F18-8CAA-1A0D12FE6771}" destId="{D9E3EE54-0AF3-4C0A-8599-30B2BA64C713}" srcOrd="4" destOrd="0" presId="urn:microsoft.com/office/officeart/2005/8/layout/StepDownProcess"/>
    <dgm:cxn modelId="{0064F47C-D3B7-4D9E-969E-8F0BEEF9BD9D}" type="presParOf" srcId="{D9E3EE54-0AF3-4C0A-8599-30B2BA64C713}" destId="{2F996B0D-063E-47CE-B071-514B0096FA2B}" srcOrd="0" destOrd="0" presId="urn:microsoft.com/office/officeart/2005/8/layout/StepDownProcess"/>
    <dgm:cxn modelId="{631CFB5C-DFD6-44A6-8950-A094E09AE222}" type="presParOf" srcId="{D9E3EE54-0AF3-4C0A-8599-30B2BA64C713}" destId="{27D83149-C12C-49D7-8411-DFF5179A08FE}" srcOrd="1" destOrd="0" presId="urn:microsoft.com/office/officeart/2005/8/layout/StepDownProcess"/>
    <dgm:cxn modelId="{ED38C48C-F5FB-4007-B2CE-96A5EEDABF96}" type="presParOf" srcId="{D9E3EE54-0AF3-4C0A-8599-30B2BA64C713}" destId="{507A7D09-66EC-4852-8159-7C371F10474F}" srcOrd="2" destOrd="0" presId="urn:microsoft.com/office/officeart/2005/8/layout/StepDownProcess"/>
    <dgm:cxn modelId="{199BCD97-7ABC-4C95-8AC0-5F7F4FB34514}" type="presParOf" srcId="{3C93C725-BF52-4F18-8CAA-1A0D12FE6771}" destId="{9A2ECB44-F559-481F-8039-FDACE7C4FA10}" srcOrd="5" destOrd="0" presId="urn:microsoft.com/office/officeart/2005/8/layout/StepDownProcess"/>
    <dgm:cxn modelId="{C02F5B97-4710-42B0-BEF6-44137299791C}" type="presParOf" srcId="{3C93C725-BF52-4F18-8CAA-1A0D12FE6771}" destId="{02835EEA-FD2A-4FA2-96F6-BD3467697D9D}" srcOrd="6" destOrd="0" presId="urn:microsoft.com/office/officeart/2005/8/layout/StepDownProcess"/>
    <dgm:cxn modelId="{E49C706A-E411-4658-928E-08C81D657C57}" type="presParOf" srcId="{02835EEA-FD2A-4FA2-96F6-BD3467697D9D}" destId="{6690F62A-6708-445C-8FA0-D0BCF140A83D}" srcOrd="0" destOrd="0" presId="urn:microsoft.com/office/officeart/2005/8/layout/StepDownProcess"/>
    <dgm:cxn modelId="{E9CB9A9C-18CA-49F8-ACD4-7C7D12BE9CF4}" type="presParOf" srcId="{02835EEA-FD2A-4FA2-96F6-BD3467697D9D}" destId="{84B03E1A-F81F-47B1-BC3D-73849FAE91EB}" srcOrd="1" destOrd="0" presId="urn:microsoft.com/office/officeart/2005/8/layout/StepDownProcess"/>
    <dgm:cxn modelId="{7D31DFA1-D9BE-49FA-BDA5-A4E09D172431}" type="presParOf" srcId="{02835EEA-FD2A-4FA2-96F6-BD3467697D9D}" destId="{D7BC54EE-B296-45A4-8479-7A18024BB2FE}" srcOrd="2" destOrd="0" presId="urn:microsoft.com/office/officeart/2005/8/layout/StepDownProcess"/>
    <dgm:cxn modelId="{6F30C70D-83A0-431E-9864-9BC3164CEAF1}" type="presParOf" srcId="{3C93C725-BF52-4F18-8CAA-1A0D12FE6771}" destId="{3640205C-BB5C-4651-8B4D-182CDB35B9AA}" srcOrd="7" destOrd="0" presId="urn:microsoft.com/office/officeart/2005/8/layout/StepDownProcess"/>
    <dgm:cxn modelId="{77CE55E6-D3F4-480A-90DD-D3A489B9EC22}" type="presParOf" srcId="{3C93C725-BF52-4F18-8CAA-1A0D12FE6771}" destId="{5B1A752B-2609-4544-8EA9-887AFC7F3BA5}" srcOrd="8" destOrd="0" presId="urn:microsoft.com/office/officeart/2005/8/layout/StepDownProcess"/>
    <dgm:cxn modelId="{EBD567D3-8992-4359-85C0-9AAF881DBCD9}" type="presParOf" srcId="{5B1A752B-2609-4544-8EA9-887AFC7F3BA5}" destId="{E1422F1E-D34D-4729-969E-FA54BCA03B61}" srcOrd="0" destOrd="0" presId="urn:microsoft.com/office/officeart/2005/8/layout/StepDownProcess"/>
    <dgm:cxn modelId="{BD0C7DC8-7204-4613-9D36-AF67F86246EB}" type="presParOf" srcId="{5B1A752B-2609-4544-8EA9-887AFC7F3BA5}" destId="{215290E7-13FC-4FFA-BDDD-18F17410713C}" srcOrd="1" destOrd="0" presId="urn:microsoft.com/office/officeart/2005/8/layout/StepDownProcess"/>
    <dgm:cxn modelId="{AB7C57D4-8594-4F96-8FB8-78DA971D3831}" type="presParOf" srcId="{5B1A752B-2609-4544-8EA9-887AFC7F3BA5}" destId="{B94AA8BE-44DC-4E11-B36F-D9F6BB3A86D4}" srcOrd="2" destOrd="0" presId="urn:microsoft.com/office/officeart/2005/8/layout/StepDownProcess"/>
    <dgm:cxn modelId="{66745D1B-FDF0-41D8-AEDE-4BB441767536}" type="presParOf" srcId="{3C93C725-BF52-4F18-8CAA-1A0D12FE6771}" destId="{5060D1C2-D95F-4270-B166-6033E8182FFB}" srcOrd="9" destOrd="0" presId="urn:microsoft.com/office/officeart/2005/8/layout/StepDownProcess"/>
    <dgm:cxn modelId="{3ABF867A-E9B2-43DD-9128-59210BE423BB}" type="presParOf" srcId="{3C93C725-BF52-4F18-8CAA-1A0D12FE6771}" destId="{FED2DAAF-EB65-44D1-835B-550A19E2CC26}" srcOrd="10" destOrd="0" presId="urn:microsoft.com/office/officeart/2005/8/layout/StepDownProcess"/>
    <dgm:cxn modelId="{606C1633-8BB7-4531-B384-227283D0858D}" type="presParOf" srcId="{FED2DAAF-EB65-44D1-835B-550A19E2CC26}" destId="{3C9EA5EE-8486-45B9-8082-C2892619AB9A}" srcOrd="0"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D0F6A1-DB7B-4317-9406-E9FF38770625}">
      <dsp:nvSpPr>
        <dsp:cNvPr id="0" name=""/>
        <dsp:cNvSpPr/>
      </dsp:nvSpPr>
      <dsp:spPr>
        <a:xfrm rot="5400000">
          <a:off x="664533" y="1215628"/>
          <a:ext cx="501173" cy="570568"/>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D6204FC-8732-4756-894C-6D1358904E81}">
      <dsp:nvSpPr>
        <dsp:cNvPr id="0" name=""/>
        <dsp:cNvSpPr/>
      </dsp:nvSpPr>
      <dsp:spPr>
        <a:xfrm>
          <a:off x="501923" y="345895"/>
          <a:ext cx="3920672" cy="914135"/>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sv-SE" sz="2000" kern="1200" dirty="0"/>
            <a:t>Du vaknar på morgonen Hjärnan använder energi (ATP) ATP = ”uppladdat </a:t>
          </a:r>
          <a:r>
            <a:rPr lang="sv-SE" sz="2000" kern="1200" dirty="0" err="1"/>
            <a:t>adenosin</a:t>
          </a:r>
          <a:r>
            <a:rPr lang="sv-SE" sz="2000" kern="1200" dirty="0"/>
            <a:t>”</a:t>
          </a:r>
        </a:p>
      </dsp:txBody>
      <dsp:txXfrm>
        <a:off x="546555" y="390527"/>
        <a:ext cx="3831408" cy="824871"/>
      </dsp:txXfrm>
    </dsp:sp>
    <dsp:sp modelId="{EE3DD572-D88B-456D-8175-46BBB8C9F668}">
      <dsp:nvSpPr>
        <dsp:cNvPr id="0" name=""/>
        <dsp:cNvSpPr/>
      </dsp:nvSpPr>
      <dsp:spPr>
        <a:xfrm>
          <a:off x="2386168" y="749136"/>
          <a:ext cx="613613" cy="477308"/>
        </a:xfrm>
        <a:prstGeom prst="rect">
          <a:avLst/>
        </a:prstGeom>
        <a:noFill/>
        <a:ln>
          <a:noFill/>
        </a:ln>
        <a:effectLst/>
      </dsp:spPr>
      <dsp:style>
        <a:lnRef idx="0">
          <a:scrgbClr r="0" g="0" b="0"/>
        </a:lnRef>
        <a:fillRef idx="0">
          <a:scrgbClr r="0" g="0" b="0"/>
        </a:fillRef>
        <a:effectRef idx="0">
          <a:scrgbClr r="0" g="0" b="0"/>
        </a:effectRef>
        <a:fontRef idx="minor"/>
      </dsp:style>
    </dsp:sp>
    <dsp:sp modelId="{18F87745-4548-469F-B113-EABF81EE5AD5}">
      <dsp:nvSpPr>
        <dsp:cNvPr id="0" name=""/>
        <dsp:cNvSpPr/>
      </dsp:nvSpPr>
      <dsp:spPr>
        <a:xfrm rot="5400000">
          <a:off x="1475206" y="2200145"/>
          <a:ext cx="501173" cy="570568"/>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10B51B3-833D-4F10-87F8-F595B59A1523}">
      <dsp:nvSpPr>
        <dsp:cNvPr id="0" name=""/>
        <dsp:cNvSpPr/>
      </dsp:nvSpPr>
      <dsp:spPr>
        <a:xfrm>
          <a:off x="1176032" y="1395338"/>
          <a:ext cx="3411300" cy="839507"/>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sv-SE" sz="2000" kern="1200" dirty="0"/>
            <a:t>Mängden ”urladdat” </a:t>
          </a:r>
          <a:r>
            <a:rPr lang="sv-SE" sz="2000" kern="1200" dirty="0" err="1"/>
            <a:t>adenosin</a:t>
          </a:r>
          <a:r>
            <a:rPr lang="sv-SE" sz="2000" kern="1200" dirty="0"/>
            <a:t> ökar</a:t>
          </a:r>
        </a:p>
      </dsp:txBody>
      <dsp:txXfrm>
        <a:off x="1217021" y="1436327"/>
        <a:ext cx="3329322" cy="757529"/>
      </dsp:txXfrm>
    </dsp:sp>
    <dsp:sp modelId="{24C8C2EA-470C-431F-BC1E-E8BD1F303784}">
      <dsp:nvSpPr>
        <dsp:cNvPr id="0" name=""/>
        <dsp:cNvSpPr/>
      </dsp:nvSpPr>
      <dsp:spPr>
        <a:xfrm>
          <a:off x="4013405" y="1536997"/>
          <a:ext cx="613613" cy="477308"/>
        </a:xfrm>
        <a:prstGeom prst="rect">
          <a:avLst/>
        </a:prstGeom>
        <a:noFill/>
        <a:ln>
          <a:noFill/>
        </a:ln>
        <a:effectLst/>
      </dsp:spPr>
      <dsp:style>
        <a:lnRef idx="0">
          <a:scrgbClr r="0" g="0" b="0"/>
        </a:lnRef>
        <a:fillRef idx="0">
          <a:scrgbClr r="0" g="0" b="0"/>
        </a:fillRef>
        <a:effectRef idx="0">
          <a:scrgbClr r="0" g="0" b="0"/>
        </a:effectRef>
        <a:fontRef idx="minor"/>
      </dsp:style>
    </dsp:sp>
    <dsp:sp modelId="{2F996B0D-063E-47CE-B071-514B0096FA2B}">
      <dsp:nvSpPr>
        <dsp:cNvPr id="0" name=""/>
        <dsp:cNvSpPr/>
      </dsp:nvSpPr>
      <dsp:spPr>
        <a:xfrm rot="5400000">
          <a:off x="2262826" y="3044674"/>
          <a:ext cx="501173" cy="570568"/>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D83149-C12C-49D7-8411-DFF5179A08FE}">
      <dsp:nvSpPr>
        <dsp:cNvPr id="0" name=""/>
        <dsp:cNvSpPr/>
      </dsp:nvSpPr>
      <dsp:spPr>
        <a:xfrm>
          <a:off x="2011081" y="2362177"/>
          <a:ext cx="2674209" cy="715397"/>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sv-SE" sz="2000" kern="1200" dirty="0"/>
            <a:t>”Urladdat” </a:t>
          </a:r>
          <a:r>
            <a:rPr lang="sv-SE" sz="2000" kern="1200" dirty="0" err="1"/>
            <a:t>adenosin</a:t>
          </a:r>
          <a:r>
            <a:rPr lang="sv-SE" sz="2000" kern="1200" dirty="0"/>
            <a:t> fastnar på hjärnceller </a:t>
          </a:r>
        </a:p>
      </dsp:txBody>
      <dsp:txXfrm>
        <a:off x="2046010" y="2397106"/>
        <a:ext cx="2604351" cy="645539"/>
      </dsp:txXfrm>
    </dsp:sp>
    <dsp:sp modelId="{507A7D09-66EC-4852-8159-7C371F10474F}">
      <dsp:nvSpPr>
        <dsp:cNvPr id="0" name=""/>
        <dsp:cNvSpPr/>
      </dsp:nvSpPr>
      <dsp:spPr>
        <a:xfrm>
          <a:off x="5526782" y="2262804"/>
          <a:ext cx="613613" cy="477308"/>
        </a:xfrm>
        <a:prstGeom prst="rect">
          <a:avLst/>
        </a:prstGeom>
        <a:noFill/>
        <a:ln>
          <a:noFill/>
        </a:ln>
        <a:effectLst/>
      </dsp:spPr>
      <dsp:style>
        <a:lnRef idx="0">
          <a:scrgbClr r="0" g="0" b="0"/>
        </a:lnRef>
        <a:fillRef idx="0">
          <a:scrgbClr r="0" g="0" b="0"/>
        </a:fillRef>
        <a:effectRef idx="0">
          <a:scrgbClr r="0" g="0" b="0"/>
        </a:effectRef>
        <a:fontRef idx="minor"/>
      </dsp:style>
    </dsp:sp>
    <dsp:sp modelId="{6690F62A-6708-445C-8FA0-D0BCF140A83D}">
      <dsp:nvSpPr>
        <dsp:cNvPr id="0" name=""/>
        <dsp:cNvSpPr/>
      </dsp:nvSpPr>
      <dsp:spPr>
        <a:xfrm rot="5400000">
          <a:off x="2962292" y="3780416"/>
          <a:ext cx="501173" cy="570568"/>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4B03E1A-F81F-47B1-BC3D-73849FAE91EB}">
      <dsp:nvSpPr>
        <dsp:cNvPr id="0" name=""/>
        <dsp:cNvSpPr/>
      </dsp:nvSpPr>
      <dsp:spPr>
        <a:xfrm>
          <a:off x="2794910" y="3219546"/>
          <a:ext cx="2732043" cy="590549"/>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sv-SE" sz="2000" kern="1200" dirty="0"/>
            <a:t>Hjärnceller reagerar långsammare</a:t>
          </a:r>
        </a:p>
      </dsp:txBody>
      <dsp:txXfrm>
        <a:off x="2823743" y="3248379"/>
        <a:ext cx="2674377" cy="532883"/>
      </dsp:txXfrm>
    </dsp:sp>
    <dsp:sp modelId="{D7BC54EE-B296-45A4-8479-7A18024BB2FE}">
      <dsp:nvSpPr>
        <dsp:cNvPr id="0" name=""/>
        <dsp:cNvSpPr/>
      </dsp:nvSpPr>
      <dsp:spPr>
        <a:xfrm>
          <a:off x="7437622" y="2926186"/>
          <a:ext cx="613613" cy="477308"/>
        </a:xfrm>
        <a:prstGeom prst="rect">
          <a:avLst/>
        </a:prstGeom>
        <a:noFill/>
        <a:ln>
          <a:noFill/>
        </a:ln>
        <a:effectLst/>
      </dsp:spPr>
      <dsp:style>
        <a:lnRef idx="0">
          <a:scrgbClr r="0" g="0" b="0"/>
        </a:lnRef>
        <a:fillRef idx="0">
          <a:scrgbClr r="0" g="0" b="0"/>
        </a:fillRef>
        <a:effectRef idx="0">
          <a:scrgbClr r="0" g="0" b="0"/>
        </a:effectRef>
        <a:fontRef idx="minor"/>
      </dsp:style>
    </dsp:sp>
    <dsp:sp modelId="{E1422F1E-D34D-4729-969E-FA54BCA03B61}">
      <dsp:nvSpPr>
        <dsp:cNvPr id="0" name=""/>
        <dsp:cNvSpPr/>
      </dsp:nvSpPr>
      <dsp:spPr>
        <a:xfrm rot="5400000">
          <a:off x="3698710" y="4500762"/>
          <a:ext cx="501173" cy="570568"/>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15290E7-13FC-4FFA-BDDD-18F17410713C}">
      <dsp:nvSpPr>
        <dsp:cNvPr id="0" name=""/>
        <dsp:cNvSpPr/>
      </dsp:nvSpPr>
      <dsp:spPr>
        <a:xfrm>
          <a:off x="3447471" y="3957036"/>
          <a:ext cx="2080780" cy="584756"/>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sv-SE" sz="2000" kern="1200" dirty="0"/>
            <a:t>Du känner dig sömnig/trött</a:t>
          </a:r>
        </a:p>
      </dsp:txBody>
      <dsp:txXfrm>
        <a:off x="3476022" y="3985587"/>
        <a:ext cx="2023678" cy="527654"/>
      </dsp:txXfrm>
    </dsp:sp>
    <dsp:sp modelId="{B94AA8BE-44DC-4E11-B36F-D9F6BB3A86D4}">
      <dsp:nvSpPr>
        <dsp:cNvPr id="0" name=""/>
        <dsp:cNvSpPr/>
      </dsp:nvSpPr>
      <dsp:spPr>
        <a:xfrm>
          <a:off x="8993914" y="3586672"/>
          <a:ext cx="613613" cy="477308"/>
        </a:xfrm>
        <a:prstGeom prst="rect">
          <a:avLst/>
        </a:prstGeom>
        <a:noFill/>
        <a:ln>
          <a:noFill/>
        </a:ln>
        <a:effectLst/>
      </dsp:spPr>
      <dsp:style>
        <a:lnRef idx="0">
          <a:scrgbClr r="0" g="0" b="0"/>
        </a:lnRef>
        <a:fillRef idx="0">
          <a:scrgbClr r="0" g="0" b="0"/>
        </a:fillRef>
        <a:effectRef idx="0">
          <a:scrgbClr r="0" g="0" b="0"/>
        </a:effectRef>
        <a:fontRef idx="minor"/>
      </dsp:style>
    </dsp:sp>
    <dsp:sp modelId="{3C9EA5EE-8486-45B9-8082-C2892619AB9A}">
      <dsp:nvSpPr>
        <dsp:cNvPr id="0" name=""/>
        <dsp:cNvSpPr/>
      </dsp:nvSpPr>
      <dsp:spPr>
        <a:xfrm>
          <a:off x="4187546" y="4621378"/>
          <a:ext cx="2164802" cy="693913"/>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sv-SE" sz="2000" kern="1200" dirty="0"/>
            <a:t>Du kan somna Hjärnan får vila</a:t>
          </a:r>
        </a:p>
      </dsp:txBody>
      <dsp:txXfrm>
        <a:off x="4221426" y="4655258"/>
        <a:ext cx="2097042" cy="6261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D0F6A1-DB7B-4317-9406-E9FF38770625}">
      <dsp:nvSpPr>
        <dsp:cNvPr id="0" name=""/>
        <dsp:cNvSpPr/>
      </dsp:nvSpPr>
      <dsp:spPr>
        <a:xfrm rot="5400000">
          <a:off x="664533" y="1215628"/>
          <a:ext cx="501173" cy="570568"/>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D6204FC-8732-4756-894C-6D1358904E81}">
      <dsp:nvSpPr>
        <dsp:cNvPr id="0" name=""/>
        <dsp:cNvSpPr/>
      </dsp:nvSpPr>
      <dsp:spPr>
        <a:xfrm>
          <a:off x="501923" y="345895"/>
          <a:ext cx="3920672" cy="914135"/>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sv-SE" sz="2000" kern="1200" dirty="0"/>
            <a:t>Du vaknar på morgonen Hjärnan använder energi (ATP) ATP = ”uppladdat </a:t>
          </a:r>
          <a:r>
            <a:rPr lang="sv-SE" sz="2000" kern="1200" dirty="0" err="1"/>
            <a:t>adenosin</a:t>
          </a:r>
          <a:r>
            <a:rPr lang="sv-SE" sz="2000" kern="1200" dirty="0"/>
            <a:t>”</a:t>
          </a:r>
        </a:p>
      </dsp:txBody>
      <dsp:txXfrm>
        <a:off x="546555" y="390527"/>
        <a:ext cx="3831408" cy="824871"/>
      </dsp:txXfrm>
    </dsp:sp>
    <dsp:sp modelId="{EE3DD572-D88B-456D-8175-46BBB8C9F668}">
      <dsp:nvSpPr>
        <dsp:cNvPr id="0" name=""/>
        <dsp:cNvSpPr/>
      </dsp:nvSpPr>
      <dsp:spPr>
        <a:xfrm>
          <a:off x="2386168" y="749136"/>
          <a:ext cx="613613" cy="477308"/>
        </a:xfrm>
        <a:prstGeom prst="rect">
          <a:avLst/>
        </a:prstGeom>
        <a:noFill/>
        <a:ln>
          <a:noFill/>
        </a:ln>
        <a:effectLst/>
      </dsp:spPr>
      <dsp:style>
        <a:lnRef idx="0">
          <a:scrgbClr r="0" g="0" b="0"/>
        </a:lnRef>
        <a:fillRef idx="0">
          <a:scrgbClr r="0" g="0" b="0"/>
        </a:fillRef>
        <a:effectRef idx="0">
          <a:scrgbClr r="0" g="0" b="0"/>
        </a:effectRef>
        <a:fontRef idx="minor"/>
      </dsp:style>
    </dsp:sp>
    <dsp:sp modelId="{18F87745-4548-469F-B113-EABF81EE5AD5}">
      <dsp:nvSpPr>
        <dsp:cNvPr id="0" name=""/>
        <dsp:cNvSpPr/>
      </dsp:nvSpPr>
      <dsp:spPr>
        <a:xfrm rot="5400000">
          <a:off x="1475206" y="2200145"/>
          <a:ext cx="501173" cy="570568"/>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10B51B3-833D-4F10-87F8-F595B59A1523}">
      <dsp:nvSpPr>
        <dsp:cNvPr id="0" name=""/>
        <dsp:cNvSpPr/>
      </dsp:nvSpPr>
      <dsp:spPr>
        <a:xfrm>
          <a:off x="1176032" y="1395338"/>
          <a:ext cx="3411300" cy="839507"/>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sv-SE" sz="2000" kern="1200" dirty="0"/>
            <a:t>Mängden ”urladdat” </a:t>
          </a:r>
          <a:r>
            <a:rPr lang="sv-SE" sz="2000" kern="1200" dirty="0" err="1"/>
            <a:t>adenosin</a:t>
          </a:r>
          <a:r>
            <a:rPr lang="sv-SE" sz="2000" kern="1200" dirty="0"/>
            <a:t> ökar</a:t>
          </a:r>
        </a:p>
      </dsp:txBody>
      <dsp:txXfrm>
        <a:off x="1217021" y="1436327"/>
        <a:ext cx="3329322" cy="757529"/>
      </dsp:txXfrm>
    </dsp:sp>
    <dsp:sp modelId="{24C8C2EA-470C-431F-BC1E-E8BD1F303784}">
      <dsp:nvSpPr>
        <dsp:cNvPr id="0" name=""/>
        <dsp:cNvSpPr/>
      </dsp:nvSpPr>
      <dsp:spPr>
        <a:xfrm>
          <a:off x="4013405" y="1536997"/>
          <a:ext cx="613613" cy="477308"/>
        </a:xfrm>
        <a:prstGeom prst="rect">
          <a:avLst/>
        </a:prstGeom>
        <a:noFill/>
        <a:ln>
          <a:noFill/>
        </a:ln>
        <a:effectLst/>
      </dsp:spPr>
      <dsp:style>
        <a:lnRef idx="0">
          <a:scrgbClr r="0" g="0" b="0"/>
        </a:lnRef>
        <a:fillRef idx="0">
          <a:scrgbClr r="0" g="0" b="0"/>
        </a:fillRef>
        <a:effectRef idx="0">
          <a:scrgbClr r="0" g="0" b="0"/>
        </a:effectRef>
        <a:fontRef idx="minor"/>
      </dsp:style>
    </dsp:sp>
    <dsp:sp modelId="{2F996B0D-063E-47CE-B071-514B0096FA2B}">
      <dsp:nvSpPr>
        <dsp:cNvPr id="0" name=""/>
        <dsp:cNvSpPr/>
      </dsp:nvSpPr>
      <dsp:spPr>
        <a:xfrm rot="5400000">
          <a:off x="2262826" y="3044674"/>
          <a:ext cx="501173" cy="570568"/>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D83149-C12C-49D7-8411-DFF5179A08FE}">
      <dsp:nvSpPr>
        <dsp:cNvPr id="0" name=""/>
        <dsp:cNvSpPr/>
      </dsp:nvSpPr>
      <dsp:spPr>
        <a:xfrm>
          <a:off x="2011081" y="2362177"/>
          <a:ext cx="2674209" cy="715397"/>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sv-SE" sz="2000" kern="1200" dirty="0"/>
            <a:t>”Urladdat” </a:t>
          </a:r>
          <a:r>
            <a:rPr lang="sv-SE" sz="2000" kern="1200" dirty="0" err="1"/>
            <a:t>adenosin</a:t>
          </a:r>
          <a:r>
            <a:rPr lang="sv-SE" sz="2000" kern="1200" dirty="0"/>
            <a:t> fastnar på hjärnceller </a:t>
          </a:r>
        </a:p>
      </dsp:txBody>
      <dsp:txXfrm>
        <a:off x="2046010" y="2397106"/>
        <a:ext cx="2604351" cy="645539"/>
      </dsp:txXfrm>
    </dsp:sp>
    <dsp:sp modelId="{507A7D09-66EC-4852-8159-7C371F10474F}">
      <dsp:nvSpPr>
        <dsp:cNvPr id="0" name=""/>
        <dsp:cNvSpPr/>
      </dsp:nvSpPr>
      <dsp:spPr>
        <a:xfrm>
          <a:off x="5526782" y="2262804"/>
          <a:ext cx="613613" cy="477308"/>
        </a:xfrm>
        <a:prstGeom prst="rect">
          <a:avLst/>
        </a:prstGeom>
        <a:noFill/>
        <a:ln>
          <a:noFill/>
        </a:ln>
        <a:effectLst/>
      </dsp:spPr>
      <dsp:style>
        <a:lnRef idx="0">
          <a:scrgbClr r="0" g="0" b="0"/>
        </a:lnRef>
        <a:fillRef idx="0">
          <a:scrgbClr r="0" g="0" b="0"/>
        </a:fillRef>
        <a:effectRef idx="0">
          <a:scrgbClr r="0" g="0" b="0"/>
        </a:effectRef>
        <a:fontRef idx="minor"/>
      </dsp:style>
    </dsp:sp>
    <dsp:sp modelId="{6690F62A-6708-445C-8FA0-D0BCF140A83D}">
      <dsp:nvSpPr>
        <dsp:cNvPr id="0" name=""/>
        <dsp:cNvSpPr/>
      </dsp:nvSpPr>
      <dsp:spPr>
        <a:xfrm rot="5400000">
          <a:off x="2962292" y="3780416"/>
          <a:ext cx="501173" cy="570568"/>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4B03E1A-F81F-47B1-BC3D-73849FAE91EB}">
      <dsp:nvSpPr>
        <dsp:cNvPr id="0" name=""/>
        <dsp:cNvSpPr/>
      </dsp:nvSpPr>
      <dsp:spPr>
        <a:xfrm>
          <a:off x="2794910" y="3219546"/>
          <a:ext cx="2732043" cy="590549"/>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sv-SE" sz="2000" kern="1200" dirty="0"/>
            <a:t>Hjärnceller reagerar långsammare</a:t>
          </a:r>
        </a:p>
      </dsp:txBody>
      <dsp:txXfrm>
        <a:off x="2823743" y="3248379"/>
        <a:ext cx="2674377" cy="532883"/>
      </dsp:txXfrm>
    </dsp:sp>
    <dsp:sp modelId="{D7BC54EE-B296-45A4-8479-7A18024BB2FE}">
      <dsp:nvSpPr>
        <dsp:cNvPr id="0" name=""/>
        <dsp:cNvSpPr/>
      </dsp:nvSpPr>
      <dsp:spPr>
        <a:xfrm>
          <a:off x="7437622" y="2926186"/>
          <a:ext cx="613613" cy="477308"/>
        </a:xfrm>
        <a:prstGeom prst="rect">
          <a:avLst/>
        </a:prstGeom>
        <a:noFill/>
        <a:ln>
          <a:noFill/>
        </a:ln>
        <a:effectLst/>
      </dsp:spPr>
      <dsp:style>
        <a:lnRef idx="0">
          <a:scrgbClr r="0" g="0" b="0"/>
        </a:lnRef>
        <a:fillRef idx="0">
          <a:scrgbClr r="0" g="0" b="0"/>
        </a:fillRef>
        <a:effectRef idx="0">
          <a:scrgbClr r="0" g="0" b="0"/>
        </a:effectRef>
        <a:fontRef idx="minor"/>
      </dsp:style>
    </dsp:sp>
    <dsp:sp modelId="{E1422F1E-D34D-4729-969E-FA54BCA03B61}">
      <dsp:nvSpPr>
        <dsp:cNvPr id="0" name=""/>
        <dsp:cNvSpPr/>
      </dsp:nvSpPr>
      <dsp:spPr>
        <a:xfrm rot="5400000">
          <a:off x="3698710" y="4500762"/>
          <a:ext cx="501173" cy="570568"/>
        </a:xfrm>
        <a:prstGeom prst="bentUpArrow">
          <a:avLst>
            <a:gd name="adj1" fmla="val 32840"/>
            <a:gd name="adj2" fmla="val 25000"/>
            <a:gd name="adj3" fmla="val 3578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15290E7-13FC-4FFA-BDDD-18F17410713C}">
      <dsp:nvSpPr>
        <dsp:cNvPr id="0" name=""/>
        <dsp:cNvSpPr/>
      </dsp:nvSpPr>
      <dsp:spPr>
        <a:xfrm>
          <a:off x="3447471" y="3957036"/>
          <a:ext cx="2080780" cy="584756"/>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sv-SE" sz="2000" kern="1200" dirty="0"/>
            <a:t>Du känner dig sömnig/trött</a:t>
          </a:r>
        </a:p>
      </dsp:txBody>
      <dsp:txXfrm>
        <a:off x="3476022" y="3985587"/>
        <a:ext cx="2023678" cy="527654"/>
      </dsp:txXfrm>
    </dsp:sp>
    <dsp:sp modelId="{B94AA8BE-44DC-4E11-B36F-D9F6BB3A86D4}">
      <dsp:nvSpPr>
        <dsp:cNvPr id="0" name=""/>
        <dsp:cNvSpPr/>
      </dsp:nvSpPr>
      <dsp:spPr>
        <a:xfrm>
          <a:off x="8993914" y="3586672"/>
          <a:ext cx="613613" cy="477308"/>
        </a:xfrm>
        <a:prstGeom prst="rect">
          <a:avLst/>
        </a:prstGeom>
        <a:noFill/>
        <a:ln>
          <a:noFill/>
        </a:ln>
        <a:effectLst/>
      </dsp:spPr>
      <dsp:style>
        <a:lnRef idx="0">
          <a:scrgbClr r="0" g="0" b="0"/>
        </a:lnRef>
        <a:fillRef idx="0">
          <a:scrgbClr r="0" g="0" b="0"/>
        </a:fillRef>
        <a:effectRef idx="0">
          <a:scrgbClr r="0" g="0" b="0"/>
        </a:effectRef>
        <a:fontRef idx="minor"/>
      </dsp:style>
    </dsp:sp>
    <dsp:sp modelId="{3C9EA5EE-8486-45B9-8082-C2892619AB9A}">
      <dsp:nvSpPr>
        <dsp:cNvPr id="0" name=""/>
        <dsp:cNvSpPr/>
      </dsp:nvSpPr>
      <dsp:spPr>
        <a:xfrm>
          <a:off x="4187546" y="4621378"/>
          <a:ext cx="2164802" cy="693913"/>
        </a:xfrm>
        <a:prstGeom prst="roundRect">
          <a:avLst>
            <a:gd name="adj" fmla="val 166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sv-SE" sz="2000" kern="1200" dirty="0"/>
            <a:t>Du kan somna Hjärnan får vila</a:t>
          </a:r>
        </a:p>
      </dsp:txBody>
      <dsp:txXfrm>
        <a:off x="4221426" y="4655258"/>
        <a:ext cx="2097042" cy="626153"/>
      </dsp:txXfrm>
    </dsp:sp>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3169920" cy="481728"/>
          </a:xfrm>
          <a:prstGeom prst="rect">
            <a:avLst/>
          </a:prstGeom>
        </p:spPr>
        <p:txBody>
          <a:bodyPr vert="horz" lIns="91440" tIns="45720" rIns="91440" bIns="45720" rtlCol="0"/>
          <a:lstStyle>
            <a:lvl1pPr algn="l">
              <a:defRPr sz="1200"/>
            </a:lvl1pPr>
          </a:lstStyle>
          <a:p>
            <a:endParaRPr lang="en-GB"/>
          </a:p>
        </p:txBody>
      </p:sp>
      <p:sp>
        <p:nvSpPr>
          <p:cNvPr id="3" name="Platshållare för datum 2"/>
          <p:cNvSpPr>
            <a:spLocks noGrp="1"/>
          </p:cNvSpPr>
          <p:nvPr>
            <p:ph type="dt" idx="1"/>
          </p:nvPr>
        </p:nvSpPr>
        <p:spPr>
          <a:xfrm>
            <a:off x="4143588" y="0"/>
            <a:ext cx="3169920" cy="481728"/>
          </a:xfrm>
          <a:prstGeom prst="rect">
            <a:avLst/>
          </a:prstGeom>
        </p:spPr>
        <p:txBody>
          <a:bodyPr vert="horz" lIns="91440" tIns="45720" rIns="91440" bIns="45720" rtlCol="0"/>
          <a:lstStyle>
            <a:lvl1pPr algn="r">
              <a:defRPr sz="1200"/>
            </a:lvl1pPr>
          </a:lstStyle>
          <a:p>
            <a:fld id="{E8E67863-098D-7443-8C24-5FBC4AB783A3}" type="datetimeFigureOut">
              <a:t>2026-05-29</a:t>
            </a:fld>
            <a:endParaRPr lang="en-GB"/>
          </a:p>
        </p:txBody>
      </p:sp>
      <p:sp>
        <p:nvSpPr>
          <p:cNvPr id="4" name="Platshållare för bildobjekt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1440" tIns="45720" rIns="91440" bIns="45720" rtlCol="0" anchor="ctr"/>
          <a:lstStyle/>
          <a:p>
            <a:endParaRPr lang="en-GB"/>
          </a:p>
        </p:txBody>
      </p:sp>
      <p:sp>
        <p:nvSpPr>
          <p:cNvPr id="5" name="Platshållare för anteckningar 4"/>
          <p:cNvSpPr>
            <a:spLocks noGrp="1"/>
          </p:cNvSpPr>
          <p:nvPr>
            <p:ph type="body" sz="quarter" idx="3"/>
          </p:nvPr>
        </p:nvSpPr>
        <p:spPr>
          <a:xfrm>
            <a:off x="731520" y="4620578"/>
            <a:ext cx="5852160" cy="3780473"/>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6" name="Platshållare för sidfot 5"/>
          <p:cNvSpPr>
            <a:spLocks noGrp="1"/>
          </p:cNvSpPr>
          <p:nvPr>
            <p:ph type="ftr" sz="quarter" idx="4"/>
          </p:nvPr>
        </p:nvSpPr>
        <p:spPr>
          <a:xfrm>
            <a:off x="0" y="9119474"/>
            <a:ext cx="3169920" cy="481727"/>
          </a:xfrm>
          <a:prstGeom prst="rect">
            <a:avLst/>
          </a:prstGeom>
        </p:spPr>
        <p:txBody>
          <a:bodyPr vert="horz" lIns="91440" tIns="45720" rIns="91440" bIns="45720" rtlCol="0" anchor="b"/>
          <a:lstStyle>
            <a:lvl1pPr algn="l">
              <a:defRPr sz="1200"/>
            </a:lvl1pPr>
          </a:lstStyle>
          <a:p>
            <a:endParaRPr lang="en-GB"/>
          </a:p>
        </p:txBody>
      </p:sp>
      <p:sp>
        <p:nvSpPr>
          <p:cNvPr id="7" name="Platshållare för bildnummer 6"/>
          <p:cNvSpPr>
            <a:spLocks noGrp="1"/>
          </p:cNvSpPr>
          <p:nvPr>
            <p:ph type="sldNum" sz="quarter" idx="5"/>
          </p:nvPr>
        </p:nvSpPr>
        <p:spPr>
          <a:xfrm>
            <a:off x="4143588" y="9119474"/>
            <a:ext cx="3169920" cy="481727"/>
          </a:xfrm>
          <a:prstGeom prst="rect">
            <a:avLst/>
          </a:prstGeom>
        </p:spPr>
        <p:txBody>
          <a:bodyPr vert="horz" lIns="91440" tIns="45720" rIns="91440" bIns="45720" rtlCol="0" anchor="b"/>
          <a:lstStyle>
            <a:lvl1pPr algn="r">
              <a:defRPr sz="1200"/>
            </a:lvl1pPr>
          </a:lstStyle>
          <a:p>
            <a:fld id="{FAD31592-3C66-914C-8F2B-350F777116DA}" type="slidenum">
              <a:t>‹#›</a:t>
            </a:fld>
            <a:endParaRPr lang="en-GB"/>
          </a:p>
        </p:txBody>
      </p:sp>
    </p:spTree>
    <p:extLst>
      <p:ext uri="{BB962C8B-B14F-4D97-AF65-F5344CB8AC3E}">
        <p14:creationId xmlns:p14="http://schemas.microsoft.com/office/powerpoint/2010/main" val="3567713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www.svt.se/nyheter/video/2a66e9389e275e1d-sant-och-falskt-om-koffein/n464tw" TargetMode="External"/><Relationship Id="rId2" Type="http://schemas.openxmlformats.org/officeDocument/2006/relationships/slide" Target="../slides/slide35.xml"/><Relationship Id="rId1" Type="http://schemas.openxmlformats.org/officeDocument/2006/relationships/notesMaster" Target="../notesMasters/notesMaster1.xml"/><Relationship Id="rId4" Type="http://schemas.openxmlformats.org/officeDocument/2006/relationships/hyperlink" Target="https://www.svt.se/nyheter/inrikes/nytt-rad-sa-lite-energidryck-bor-unga-dricka" TargetMode="Externa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1</a:t>
            </a:fld>
            <a:endParaRPr lang="sv-SE"/>
          </a:p>
        </p:txBody>
      </p:sp>
    </p:spTree>
    <p:extLst>
      <p:ext uri="{BB962C8B-B14F-4D97-AF65-F5344CB8AC3E}">
        <p14:creationId xmlns:p14="http://schemas.microsoft.com/office/powerpoint/2010/main" val="18014859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31838" y="588963"/>
            <a:ext cx="4178300" cy="2351087"/>
          </a:xfrm>
        </p:spPr>
      </p:sp>
      <p:sp>
        <p:nvSpPr>
          <p:cNvPr id="3" name="Platshållare för anteckningar 2"/>
          <p:cNvSpPr>
            <a:spLocks noGrp="1"/>
          </p:cNvSpPr>
          <p:nvPr>
            <p:ph type="body" idx="1"/>
          </p:nvPr>
        </p:nvSpPr>
        <p:spPr>
          <a:xfrm>
            <a:off x="731520" y="3008322"/>
            <a:ext cx="5852160" cy="543770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Vitaminer och mineraler är viktiga för hjärnans funktion.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I bilden visas hur järn ingår som viktig del i hemoglobin (syretransport).</a:t>
            </a:r>
          </a:p>
          <a:p>
            <a:r>
              <a:rPr lang="sv-SE" sz="1100" dirty="0"/>
              <a:t>Röda blodkroppar innehåller många molekyler av proteinet hemoglobin. I figuren ser det ut som det är en hemoglobin, men i en röd blodkropp får det plats cirka 300 miljoner hemoglobinmolekyler!</a:t>
            </a:r>
          </a:p>
          <a:p>
            <a:endParaRPr lang="sv-SE" sz="1100" dirty="0"/>
          </a:p>
          <a:p>
            <a:r>
              <a:rPr lang="sv-SE" sz="1100" dirty="0"/>
              <a:t>Varje hemoglobinmolekyl kan binda till sig fyra syremolekyler.</a:t>
            </a:r>
          </a:p>
          <a:p>
            <a:r>
              <a:rPr lang="sv-SE" sz="1100" dirty="0"/>
              <a:t>Syremolekylerna fäster till hemgrupper som innehåller järn (gula ringar med röd prick i bilden).</a:t>
            </a:r>
          </a:p>
          <a:p>
            <a:r>
              <a:rPr lang="sv-SE" sz="1100" dirty="0"/>
              <a:t>Om man har brist på järn kan det leda till sämre syreupptag, och man känner sig tröttare.</a:t>
            </a:r>
          </a:p>
          <a:p>
            <a:r>
              <a:rPr lang="sv-SE" sz="1100" dirty="0"/>
              <a:t>I kött finns järn i en form som lätt kan tas upp i kroppen (”hem-järn”).</a:t>
            </a:r>
          </a:p>
          <a:p>
            <a:r>
              <a:rPr lang="sv-SE" sz="1100" dirty="0"/>
              <a:t>I bönor, linser, frön, grönsaker finns järnet i annan form som är svårare att ta upp.</a:t>
            </a:r>
          </a:p>
          <a:p>
            <a:r>
              <a:rPr lang="sv-SE" sz="1100" dirty="0"/>
              <a:t>I bröd finns </a:t>
            </a:r>
            <a:r>
              <a:rPr lang="sv-SE" sz="1100" dirty="0" err="1"/>
              <a:t>futinsyra</a:t>
            </a:r>
            <a:r>
              <a:rPr lang="sv-SE" sz="1100" dirty="0"/>
              <a:t> som kan motverka upptag av järn.</a:t>
            </a:r>
          </a:p>
          <a:p>
            <a:endParaRPr lang="sv-SE" sz="1100" dirty="0"/>
          </a:p>
          <a:p>
            <a:r>
              <a:rPr lang="sv-SE" sz="1100" dirty="0"/>
              <a:t>I livsmedlen i bilden ingår även många B-vitaminer. En varierad kost ger i regel tillräckligt med mineraler och vitaminer.</a:t>
            </a:r>
          </a:p>
          <a:p>
            <a:r>
              <a:rPr lang="sv-SE" sz="1100" dirty="0"/>
              <a:t>Vitamin B12 är lite speciellt då det inte finns i en form som går att ta upp särskilt effektivt i vegetabiliska produkter.</a:t>
            </a:r>
          </a:p>
          <a:p>
            <a:r>
              <a:rPr lang="sv-SE" sz="1100" dirty="0"/>
              <a:t>Veganer behöver få tillskott av B12 (produkter kan vara berikade med B12).</a:t>
            </a:r>
          </a:p>
          <a:p>
            <a:r>
              <a:rPr lang="sv-SE" sz="1100" dirty="0"/>
              <a:t>Vitamin B12 behövs för att bygga och reparera nervceller, bland annat det viktiga </a:t>
            </a:r>
            <a:r>
              <a:rPr lang="sv-SE" sz="1100" dirty="0" err="1"/>
              <a:t>myelinskiktet</a:t>
            </a:r>
            <a:r>
              <a:rPr lang="sv-SE" sz="1100" dirty="0"/>
              <a:t> som isolerar </a:t>
            </a:r>
            <a:r>
              <a:rPr lang="sv-SE" sz="1100" dirty="0" err="1"/>
              <a:t>axonen</a:t>
            </a:r>
            <a:r>
              <a:rPr lang="sv-SE" sz="1100" dirty="0"/>
              <a:t> där den elektriska signalen skickas.</a:t>
            </a:r>
          </a:p>
          <a:p>
            <a:endParaRPr lang="sv-SE" sz="1100" dirty="0"/>
          </a:p>
          <a:p>
            <a:r>
              <a:rPr lang="sv-SE" sz="1100" dirty="0"/>
              <a:t>Vatten behövs också, bland för värmereglering. Vätskebrist kan ge koncentrationssvårigheter.</a:t>
            </a:r>
          </a:p>
          <a:p>
            <a:endParaRPr lang="sv-SE" sz="1100" i="1" dirty="0"/>
          </a:p>
          <a:p>
            <a:r>
              <a:rPr lang="sv-SE" sz="1100" i="1" dirty="0" err="1"/>
              <a:t>Fun</a:t>
            </a:r>
            <a:r>
              <a:rPr lang="sv-SE" sz="1100" i="1" dirty="0"/>
              <a:t> </a:t>
            </a:r>
            <a:r>
              <a:rPr lang="sv-SE" sz="1100" i="1" dirty="0" err="1"/>
              <a:t>fact</a:t>
            </a:r>
            <a:r>
              <a:rPr lang="sv-SE" sz="1100" i="1" dirty="0"/>
              <a:t>: Hemoglobin utan syre har en lite mörkrödare färg än hemoglobin med syre i sig.</a:t>
            </a:r>
          </a:p>
          <a:p>
            <a:r>
              <a:rPr lang="sv-SE" sz="1100" i="1" dirty="0"/>
              <a:t>I illustrationer ritar man ofta syrefattigt blod som blått, men vi har inte blått blod – det är mörkrött när det är syrefattigt alltså.</a:t>
            </a:r>
          </a:p>
          <a:p>
            <a:endParaRPr lang="sv-SE" sz="1100" dirty="0"/>
          </a:p>
          <a:p>
            <a:r>
              <a:rPr lang="sv-SE" sz="1000" dirty="0"/>
              <a:t>Bildkälla: AI-genererad bild med Microsoft 365 (</a:t>
            </a:r>
            <a:r>
              <a:rPr lang="sv-SE" sz="1000" dirty="0" err="1"/>
              <a:t>promt</a:t>
            </a:r>
            <a:r>
              <a:rPr lang="sv-SE" sz="1000" dirty="0"/>
              <a:t>: ”kollage av kött och grönsaker som är rika på järn”)</a:t>
            </a:r>
          </a:p>
          <a:p>
            <a:endParaRPr lang="sv-SE" sz="1100" dirty="0"/>
          </a:p>
          <a:p>
            <a:r>
              <a:rPr lang="sv-SE" sz="1100" b="1" dirty="0"/>
              <a:t>Övergång till nästa bild: </a:t>
            </a:r>
            <a:r>
              <a:rPr lang="sv-SE" sz="1100" dirty="0"/>
              <a:t>Om man har järnbrist kan man ta järntillskott. Och för att underlätta upptaget av järn kan man se till att få i sig vitamin C. Vitamin C säljs som kosttillskott, men det innehåller extremt mycket mer än vi behöver.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10</a:t>
            </a:fld>
            <a:endParaRPr lang="sv-SE"/>
          </a:p>
        </p:txBody>
      </p:sp>
    </p:spTree>
    <p:extLst>
      <p:ext uri="{BB962C8B-B14F-4D97-AF65-F5344CB8AC3E}">
        <p14:creationId xmlns:p14="http://schemas.microsoft.com/office/powerpoint/2010/main" val="37070209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31838" y="766763"/>
            <a:ext cx="4308475" cy="2424112"/>
          </a:xfrm>
        </p:spPr>
      </p:sp>
      <p:sp>
        <p:nvSpPr>
          <p:cNvPr id="3" name="Platshållare för anteckningar 2"/>
          <p:cNvSpPr>
            <a:spLocks noGrp="1"/>
          </p:cNvSpPr>
          <p:nvPr>
            <p:ph type="body" idx="1"/>
          </p:nvPr>
        </p:nvSpPr>
        <p:spPr>
          <a:xfrm>
            <a:off x="731520" y="3381658"/>
            <a:ext cx="5852160" cy="5019394"/>
          </a:xfrm>
        </p:spPr>
        <p:txBody>
          <a:bodyPr/>
          <a:lstStyle/>
          <a:p>
            <a:r>
              <a:rPr lang="sv-SE" sz="1100" dirty="0"/>
              <a:t>Vitamin C är ett vattenlösligt vitamin vilket gör att vi kan kissa ut eventuellt överskott. Så det är väl inte farligt att ta en C-vitamintablett, men då många tillskott innehåller så mycket som 1000 mg per tablett kan det vara bra att relatera det till vad vi faktiskt behöver, så kallat rekommenderat dagligt intag som ligger på en tiondel, ca 100 mg/dag. Med en halv paprika kan dagsbehovet tillgodoses.</a:t>
            </a:r>
          </a:p>
          <a:p>
            <a:endParaRPr lang="sv-SE" sz="1100" dirty="0"/>
          </a:p>
          <a:p>
            <a:r>
              <a:rPr lang="sv-SE" sz="1100" dirty="0"/>
              <a:t>Förutom att vitamin C hjälper till så att kroppen tar upp järn från födan så har det andra intressanta funktioner kopplat till hjärnan och psykisk hälsa. Det man vet är att det finns särskilda system som säkerställer att hjärnan tar in vitamin C även när det är låga halter av vitamin C i blodet. Det pumpas alltså aktivt in vitamin C mot en koncentrationsgradient, vilket tyder på att det har en viktig roll för hjärnans fysiologi.</a:t>
            </a:r>
          </a:p>
          <a:p>
            <a:endParaRPr lang="sv-SE" sz="1100" dirty="0"/>
          </a:p>
          <a:p>
            <a:r>
              <a:rPr lang="sv-SE" sz="1100" dirty="0"/>
              <a:t>Bland annat hjälper vitamin C till så att tillverkningen blir effektiv av två viktiga signalämnen i hjärnan:</a:t>
            </a:r>
          </a:p>
          <a:p>
            <a:r>
              <a:rPr lang="sv-SE" sz="1100" b="1" dirty="0"/>
              <a:t>Serotonin</a:t>
            </a:r>
            <a:r>
              <a:rPr lang="sv-SE" sz="1100" dirty="0"/>
              <a:t> som bidrar till upplevelsen av lugn och välmående (bildas från aminosyran </a:t>
            </a:r>
            <a:r>
              <a:rPr lang="sv-SE" sz="1100" dirty="0" err="1"/>
              <a:t>tryptofan</a:t>
            </a:r>
            <a:r>
              <a:rPr lang="sv-SE" sz="1100" dirty="0"/>
              <a:t> – återkommer till det senare) och</a:t>
            </a:r>
          </a:p>
          <a:p>
            <a:r>
              <a:rPr lang="sv-SE" sz="1100" b="1" dirty="0"/>
              <a:t>Dopamin</a:t>
            </a:r>
            <a:r>
              <a:rPr lang="sv-SE" sz="1100" dirty="0"/>
              <a:t> som påverkar motivation och drivkraft, ingår i hjärnans belöningssystem (bildas från aminosyran </a:t>
            </a:r>
            <a:r>
              <a:rPr lang="sv-SE" sz="1100" dirty="0" err="1"/>
              <a:t>tyrosin</a:t>
            </a:r>
            <a:r>
              <a:rPr lang="sv-SE" sz="1100" dirty="0"/>
              <a:t> – återkommer till det senare).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t>Övergång till nästa bild: </a:t>
            </a:r>
            <a:r>
              <a:rPr lang="sv-SE" sz="1100" dirty="0"/>
              <a:t>Protein i kosten har också stor betydelse för hjärnans funktion. Men proteiner omnämns kanske oftare med koppling till att bygga muskler.</a:t>
            </a:r>
          </a:p>
          <a:p>
            <a:endParaRPr lang="sv-SE" sz="1100" dirty="0"/>
          </a:p>
          <a:p>
            <a:r>
              <a:rPr lang="sv-SE" sz="1100" dirty="0"/>
              <a:t>Källa till halter av vitamin C i paprika: Livsmedelsverkets databas.</a:t>
            </a:r>
          </a:p>
          <a:p>
            <a:r>
              <a:rPr lang="sv-SE" sz="1100" dirty="0"/>
              <a:t>Källa till fakta om funktion och upptag av vitamin C i hjärnan: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Portugal, </a:t>
            </a:r>
            <a:r>
              <a:rPr lang="sv-SE" sz="1100" dirty="0" err="1"/>
              <a:t>Camila</a:t>
            </a:r>
            <a:r>
              <a:rPr lang="sv-SE" sz="1100" dirty="0"/>
              <a:t> C. (2024). </a:t>
            </a:r>
            <a:r>
              <a:rPr lang="sv-SE" sz="1100" dirty="0" err="1"/>
              <a:t>Ascorbate</a:t>
            </a:r>
            <a:r>
              <a:rPr lang="sv-SE" sz="1100" dirty="0"/>
              <a:t> and </a:t>
            </a:r>
            <a:r>
              <a:rPr lang="sv-SE" sz="1100" dirty="0" err="1"/>
              <a:t>its</a:t>
            </a:r>
            <a:r>
              <a:rPr lang="sv-SE" sz="1100" dirty="0"/>
              <a:t> transporter SVCT2: The </a:t>
            </a:r>
            <a:r>
              <a:rPr lang="sv-SE" sz="1100" dirty="0" err="1"/>
              <a:t>dynamic</a:t>
            </a:r>
            <a:r>
              <a:rPr lang="sv-SE" sz="1100" dirty="0"/>
              <a:t> </a:t>
            </a:r>
            <a:r>
              <a:rPr lang="sv-SE" sz="1100" dirty="0" err="1"/>
              <a:t>duo’s</a:t>
            </a:r>
            <a:r>
              <a:rPr lang="sv-SE" sz="1100" dirty="0"/>
              <a:t> </a:t>
            </a:r>
            <a:r>
              <a:rPr lang="sv-SE" sz="1100" dirty="0" err="1"/>
              <a:t>integrated</a:t>
            </a:r>
            <a:r>
              <a:rPr lang="sv-SE" sz="1100" dirty="0"/>
              <a:t> </a:t>
            </a:r>
            <a:r>
              <a:rPr lang="sv-SE" sz="1100" dirty="0" err="1"/>
              <a:t>roles</a:t>
            </a:r>
            <a:r>
              <a:rPr lang="sv-SE" sz="1100" dirty="0"/>
              <a:t> in CNS </a:t>
            </a:r>
            <a:r>
              <a:rPr lang="sv-SE" sz="1100" dirty="0" err="1"/>
              <a:t>neurobiology</a:t>
            </a:r>
            <a:r>
              <a:rPr lang="sv-SE" sz="1100" dirty="0"/>
              <a:t> and </a:t>
            </a:r>
            <a:r>
              <a:rPr lang="sv-SE" sz="1100" dirty="0" err="1"/>
              <a:t>pathophysiology</a:t>
            </a:r>
            <a:r>
              <a:rPr lang="sv-SE" sz="1100" dirty="0"/>
              <a:t>. </a:t>
            </a:r>
            <a:r>
              <a:rPr lang="sv-SE" sz="1100" i="1" dirty="0" err="1"/>
              <a:t>Free</a:t>
            </a:r>
            <a:r>
              <a:rPr lang="sv-SE" sz="1100" i="1" dirty="0"/>
              <a:t> </a:t>
            </a:r>
            <a:r>
              <a:rPr lang="sv-SE" sz="1100" i="1" dirty="0" err="1"/>
              <a:t>radical</a:t>
            </a:r>
            <a:r>
              <a:rPr lang="sv-SE" sz="1100" i="1" dirty="0"/>
              <a:t> </a:t>
            </a:r>
            <a:r>
              <a:rPr lang="sv-SE" sz="1100" i="1" dirty="0" err="1"/>
              <a:t>biology</a:t>
            </a:r>
            <a:r>
              <a:rPr lang="sv-SE" sz="1100" i="1" dirty="0"/>
              <a:t> &amp; medicine</a:t>
            </a:r>
            <a:r>
              <a:rPr lang="sv-SE" sz="1100" dirty="0"/>
              <a:t>, 212, p. 448–462, doi:10.1016/j.freeradbiomed.2023.12.040.</a:t>
            </a:r>
          </a:p>
          <a:p>
            <a:endParaRPr lang="sv-SE" sz="1100" dirty="0"/>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11</a:t>
            </a:fld>
            <a:endParaRPr lang="sv-SE"/>
          </a:p>
        </p:txBody>
      </p:sp>
    </p:spTree>
    <p:extLst>
      <p:ext uri="{BB962C8B-B14F-4D97-AF65-F5344CB8AC3E}">
        <p14:creationId xmlns:p14="http://schemas.microsoft.com/office/powerpoint/2010/main" val="1283681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63588" y="838200"/>
            <a:ext cx="4508500" cy="2536825"/>
          </a:xfrm>
        </p:spPr>
      </p:sp>
      <p:sp>
        <p:nvSpPr>
          <p:cNvPr id="3" name="Platshållare för anteckningar 2"/>
          <p:cNvSpPr>
            <a:spLocks noGrp="1"/>
          </p:cNvSpPr>
          <p:nvPr>
            <p:ph type="body" idx="1"/>
          </p:nvPr>
        </p:nvSpPr>
        <p:spPr>
          <a:xfrm>
            <a:off x="731520" y="3538566"/>
            <a:ext cx="5852160" cy="4862485"/>
          </a:xfrm>
        </p:spPr>
        <p:txBody>
          <a:bodyPr/>
          <a:lstStyle/>
          <a:p>
            <a:r>
              <a:rPr lang="sv-SE" sz="1100" dirty="0"/>
              <a:t>Mängden proteiner diskuteras ofta i medier, inte minst i relation till proteinpulver och gymträning.</a:t>
            </a:r>
          </a:p>
          <a:p>
            <a:r>
              <a:rPr lang="sv-SE" sz="1100" dirty="0"/>
              <a:t>Anledningen är att för att bygga muskler behövs byggmaterial, aminosyror, som vi får i oss via protein i kosten. Men, de flesta behöver inga proteintillskott utan en varierad kost ger dagsbehovet.</a:t>
            </a:r>
          </a:p>
          <a:p>
            <a:r>
              <a:rPr lang="sv-SE" sz="1100" dirty="0"/>
              <a:t>Exemplet från livsmedelsverket kan illustrera detta.</a:t>
            </a:r>
          </a:p>
          <a:p>
            <a:endParaRPr lang="sv-SE" sz="1100" dirty="0"/>
          </a:p>
          <a:p>
            <a:r>
              <a:rPr lang="sv-SE" sz="1100" dirty="0"/>
              <a:t>För att få i sig 53g protein räcker det att äta vanliga måltider, till exempel normala portioner (enligt Livsmedelsverkets databas, https://soknaringsinnehall.livsmedelsverket.se/):</a:t>
            </a:r>
          </a:p>
          <a:p>
            <a:endParaRPr lang="sv-SE" sz="1100" dirty="0"/>
          </a:p>
          <a:p>
            <a:r>
              <a:rPr lang="sv-SE" sz="1100" dirty="0"/>
              <a:t>Frukost: havregrynsgröt med mjölk (ger ca 10 g protein)</a:t>
            </a:r>
          </a:p>
          <a:p>
            <a:r>
              <a:rPr lang="sv-SE" sz="1100" dirty="0"/>
              <a:t>Lunch: kycklingbröstfilé med pasta (ger ca 30 g protein)</a:t>
            </a:r>
          </a:p>
          <a:p>
            <a:r>
              <a:rPr lang="sv-SE" sz="1100" dirty="0"/>
              <a:t>Mellanmål: 2 dl yoghurt (ger ca 7 g protein)</a:t>
            </a:r>
          </a:p>
          <a:p>
            <a:r>
              <a:rPr lang="sv-SE" sz="1100" dirty="0"/>
              <a:t>Middag: Vegetarisk chiligryta med </a:t>
            </a:r>
            <a:r>
              <a:rPr lang="sv-SE" sz="1100" dirty="0" err="1"/>
              <a:t>havreris</a:t>
            </a:r>
            <a:r>
              <a:rPr lang="sv-SE" sz="1100" dirty="0"/>
              <a:t> (ger ca 15 g protein)</a:t>
            </a:r>
          </a:p>
          <a:p>
            <a:endParaRPr lang="sv-SE" sz="1100" dirty="0"/>
          </a:p>
          <a:p>
            <a:r>
              <a:rPr lang="sv-SE" sz="1100" dirty="0"/>
              <a:t>Källa citat Jacob </a:t>
            </a:r>
            <a:r>
              <a:rPr lang="sv-SE" sz="1100" dirty="0" err="1"/>
              <a:t>Gudiol</a:t>
            </a:r>
            <a:r>
              <a:rPr lang="sv-SE" sz="1100" dirty="0"/>
              <a:t> (2017):</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https://tyngre.se/artiklar/forskning/proteinbehov-for-dig-som-vill-bygga-muskler</a:t>
            </a:r>
          </a:p>
          <a:p>
            <a:endParaRPr lang="sv-SE" sz="1100" dirty="0"/>
          </a:p>
          <a:p>
            <a:r>
              <a:rPr lang="sv-SE" sz="1100" dirty="0"/>
              <a:t>För att komma upp i så mycket som 140 g protein per dag (högsta värdet i exemplet för styrkeidrottare på högsta elitnivå som kanske tränar 3 timmar 5-6 dagar i veckan) behövs större portioner alternativt fler måltider och/eller tillskott. Ett argument för att tillskott kan behövas är att  matspjälkningsapparaten inte hinner med att hantera de större matmängderna. Men detta är som sagt ett extremt högt proteinbehov för en liten andel av befolkningen. Äter man mer protein än vad som behövs för uppbyggnad av muskler med mera så används det som energikälla.</a:t>
            </a:r>
          </a:p>
          <a:p>
            <a:endParaRPr lang="sv-SE" sz="1100" dirty="0"/>
          </a:p>
          <a:p>
            <a:r>
              <a:rPr lang="sv-SE" sz="1100" b="1" dirty="0"/>
              <a:t>Övergång till nästa bild:</a:t>
            </a:r>
          </a:p>
          <a:p>
            <a:r>
              <a:rPr lang="sv-SE" sz="1100" dirty="0"/>
              <a:t>För hjärnans del och för den psykiska hälsans del behövs protein i kosten, och framförallt behövs en bra mix av olika aminosyror.</a:t>
            </a:r>
          </a:p>
        </p:txBody>
      </p:sp>
      <p:sp>
        <p:nvSpPr>
          <p:cNvPr id="4" name="Platshållare för bildnummer 3"/>
          <p:cNvSpPr>
            <a:spLocks noGrp="1"/>
          </p:cNvSpPr>
          <p:nvPr>
            <p:ph type="sldNum" sz="quarter" idx="5"/>
          </p:nvPr>
        </p:nvSpPr>
        <p:spPr/>
        <p:txBody>
          <a:bodyPr/>
          <a:lstStyle/>
          <a:p>
            <a:fld id="{FAD31592-3C66-914C-8F2B-350F777116DA}" type="slidenum">
              <a:rPr lang="sv-SE" smtClean="0"/>
              <a:t>12</a:t>
            </a:fld>
            <a:endParaRPr lang="sv-SE"/>
          </a:p>
        </p:txBody>
      </p:sp>
    </p:spTree>
    <p:extLst>
      <p:ext uri="{BB962C8B-B14F-4D97-AF65-F5344CB8AC3E}">
        <p14:creationId xmlns:p14="http://schemas.microsoft.com/office/powerpoint/2010/main" val="8804669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t>Proteiner som vi äter är byggda av 20 olika sorters aminosyror (de kan vara mycket stora molekyler, hundratals aminosyror som sitter ihop). Tabellen visar de 20 olika aminosyrorna. Färgerna symboliserar att de har lite olika kemiska egenskaper. Lila färg är polära aminosyror, gröna är </a:t>
            </a:r>
            <a:r>
              <a:rPr lang="sv-SE" sz="1100" dirty="0" err="1"/>
              <a:t>opolära</a:t>
            </a:r>
            <a:r>
              <a:rPr lang="sv-SE" sz="1100" dirty="0"/>
              <a:t>, blå är positiv laddade och orange negativt laddade. De med röda stjärnor är de essentiella som vi inte kan bilda själva.</a:t>
            </a:r>
          </a:p>
          <a:p>
            <a:endParaRPr lang="sv-SE" sz="1100" dirty="0"/>
          </a:p>
          <a:p>
            <a:r>
              <a:rPr lang="sv-SE" sz="1100" dirty="0"/>
              <a:t>I matspjälkningen bryts de ner till fria aminosyror som tas upp i tarmen till blodet.</a:t>
            </a:r>
          </a:p>
          <a:p>
            <a:r>
              <a:rPr lang="sv-SE" sz="1100" dirty="0"/>
              <a:t>Via blodet kan hjärnan få in aminosyror till sina celler.</a:t>
            </a:r>
          </a:p>
          <a:p>
            <a:endParaRPr lang="sv-SE" sz="1100" dirty="0"/>
          </a:p>
          <a:p>
            <a:r>
              <a:rPr lang="sv-SE" sz="1100" dirty="0"/>
              <a:t>I hjärnan behöver cellerna bygga nya proteiner, bland annat för att kunna skicka elektriska signaler (proteinpumpar) och för att bygga mottagare för olika ämnen (receptorer). För att kunna bygga rätt protein behövs rätt mängd av de olika sorterna av aminosyror. Det är särskilt viktigt att vi får i oss av de nio essentiella aminosyrorna, eftersom vi inte kan bygga dem själva.</a:t>
            </a:r>
          </a:p>
          <a:p>
            <a:endParaRPr lang="sv-SE" sz="1100" dirty="0"/>
          </a:p>
          <a:p>
            <a:r>
              <a:rPr lang="sv-SE" sz="1100" b="1" dirty="0"/>
              <a:t>Övergång till nästa bild:</a:t>
            </a:r>
          </a:p>
          <a:p>
            <a:r>
              <a:rPr lang="sv-SE" sz="1100" dirty="0"/>
              <a:t>Två aminosyror är inramade i tabellen: </a:t>
            </a:r>
            <a:r>
              <a:rPr lang="sv-SE" sz="1100" dirty="0" err="1"/>
              <a:t>tryptofan</a:t>
            </a:r>
            <a:r>
              <a:rPr lang="sv-SE" sz="1100" dirty="0"/>
              <a:t> och </a:t>
            </a:r>
            <a:r>
              <a:rPr lang="sv-SE" sz="1100" dirty="0" err="1"/>
              <a:t>tyrosin</a:t>
            </a:r>
            <a:r>
              <a:rPr lang="sv-SE" sz="1100" dirty="0"/>
              <a:t>.</a:t>
            </a:r>
          </a:p>
          <a:p>
            <a:r>
              <a:rPr lang="sv-SE" sz="1100" dirty="0"/>
              <a:t>De är intressanta med koppling till psykisk hälsa.</a:t>
            </a:r>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13</a:t>
            </a:fld>
            <a:endParaRPr lang="sv-SE"/>
          </a:p>
        </p:txBody>
      </p:sp>
    </p:spTree>
    <p:extLst>
      <p:ext uri="{BB962C8B-B14F-4D97-AF65-F5344CB8AC3E}">
        <p14:creationId xmlns:p14="http://schemas.microsoft.com/office/powerpoint/2010/main" val="18569320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31838" y="712788"/>
            <a:ext cx="4227512" cy="2378075"/>
          </a:xfrm>
        </p:spPr>
      </p:sp>
      <p:sp>
        <p:nvSpPr>
          <p:cNvPr id="3" name="Platshållare för anteckningar 2"/>
          <p:cNvSpPr>
            <a:spLocks noGrp="1"/>
          </p:cNvSpPr>
          <p:nvPr>
            <p:ph type="body" idx="1"/>
          </p:nvPr>
        </p:nvSpPr>
        <p:spPr>
          <a:xfrm>
            <a:off x="731520" y="3143588"/>
            <a:ext cx="5852160" cy="5257463"/>
          </a:xfrm>
        </p:spPr>
        <p:txBody>
          <a:bodyPr/>
          <a:lstStyle/>
          <a:p>
            <a:r>
              <a:rPr lang="sv-SE" sz="1100" dirty="0"/>
              <a:t>Hjärnan består av många celler och kommunikationen mellan dem beror på olika signalmolekyler.</a:t>
            </a:r>
          </a:p>
          <a:p>
            <a:r>
              <a:rPr lang="sv-SE" sz="1100" dirty="0"/>
              <a:t>Flera av dem tillverkas med aminosyror som byggmaterial.</a:t>
            </a:r>
          </a:p>
          <a:p>
            <a:endParaRPr lang="sv-SE" sz="1100" dirty="0"/>
          </a:p>
          <a:p>
            <a:r>
              <a:rPr lang="sv-SE" sz="1100" dirty="0"/>
              <a:t>Efter att vi ätit och </a:t>
            </a:r>
            <a:r>
              <a:rPr lang="sv-SE" sz="1100" dirty="0" err="1"/>
              <a:t>matpjälkningen</a:t>
            </a:r>
            <a:r>
              <a:rPr lang="sv-SE" sz="1100" dirty="0"/>
              <a:t> har brutit ner maten till mindre molekyler sker ett näringsupptag i tunntarmen. Blodet fylls på med aminosyror som sedan kan tas upp av hjärnans celler.</a:t>
            </a:r>
          </a:p>
          <a:p>
            <a:endParaRPr lang="sv-SE" sz="1100" dirty="0"/>
          </a:p>
          <a:p>
            <a:r>
              <a:rPr lang="sv-SE" sz="1100" dirty="0"/>
              <a:t>Aminosyran </a:t>
            </a:r>
            <a:r>
              <a:rPr lang="sv-SE" sz="1100" dirty="0" err="1"/>
              <a:t>tryptofan</a:t>
            </a:r>
            <a:r>
              <a:rPr lang="sv-SE" sz="1100" dirty="0"/>
              <a:t> byggs om till serotonin, ett signalämne som är inblandat i ”må bra”-känslor.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Aminosyran </a:t>
            </a:r>
            <a:r>
              <a:rPr lang="sv-SE" sz="1100" dirty="0" err="1"/>
              <a:t>tyrosin</a:t>
            </a:r>
            <a:r>
              <a:rPr lang="sv-SE" sz="1100" dirty="0"/>
              <a:t> kan vi bilda själva utifrån ombyggnad av andra aminosyror med hjälp av kroppens olika enzymer, framförallt i levern. Från </a:t>
            </a:r>
            <a:r>
              <a:rPr lang="sv-SE" sz="1100" dirty="0" err="1"/>
              <a:t>tyrosin</a:t>
            </a:r>
            <a:r>
              <a:rPr lang="sv-SE" sz="1100" dirty="0"/>
              <a:t> kan hjärncellerna bygga dopamin, ett mycket viktigt signalämne som är inblandat i motivation med mera.</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t>Ta reda på…. </a:t>
            </a:r>
            <a:r>
              <a:rPr lang="sv-SE" sz="1100" dirty="0"/>
              <a:t>Här kan man låta eleverna ta hjälp av vanliga sökmotorer eller AI för att få fram förslag på snabbt svar på frågan ” Vilka livsmedel i bilden är bra att äta för att få i sig </a:t>
            </a:r>
            <a:r>
              <a:rPr lang="sv-SE" sz="1100" dirty="0" err="1"/>
              <a:t>tryptofan</a:t>
            </a:r>
            <a:r>
              <a:rPr lang="sv-SE" sz="11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Man kan också kontrollera fakta via dessa sökmetoder, genom att använda Livsmedelsverkets datablad över aminosyror i livsmedel:</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https://www.livsmedelsverket.se/49532e/globalassets/livsmedel-innehall/naringsamnen/livsmedelsdatabas/aminosyrorper-100g.pdf</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err="1"/>
              <a:t>Tryptofan</a:t>
            </a:r>
            <a:r>
              <a:rPr lang="sv-SE" sz="1100" dirty="0"/>
              <a:t> finns i många olika livsmedel, men lite högre halter finns i exempelvis i kött, fisk och mejeriprodukter, men även vetegroddar och pumpafrön har en hel del av denna aminosyra i sig.</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dirty="0"/>
          </a:p>
          <a:p>
            <a:r>
              <a:rPr lang="sv-SE" sz="1100" dirty="0"/>
              <a:t>Eftersom det är en hjärna placerad mitt i bilden (AI-genererad bild) så kan man tänka sig att eleverna frågar om man kan äta hjärna. Då kan man svara att nej, det är olämpligt. Anledningen är framförallt risk för att hjärnan från olika djur innehåller prioner, ett slags små felveckade proteiner som är väldigt svåra att bryta ner. Om man äter dem och de tas upp av blodet så kommer de in i ens egen hjärna och när man får in dem kan de påverka ens egna proteiner så att fler och fler veckas fel vilket leder till allvarlig sjukdom.</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dirty="0"/>
          </a:p>
          <a:p>
            <a:r>
              <a:rPr lang="sv-SE" sz="1100" b="1" dirty="0"/>
              <a:t>Övergång till nästa bild: </a:t>
            </a:r>
            <a:r>
              <a:rPr lang="sv-SE" sz="1100" dirty="0"/>
              <a:t>Vad händer i hjärnan vid brist på serotoninbrist?</a:t>
            </a:r>
          </a:p>
        </p:txBody>
      </p:sp>
      <p:sp>
        <p:nvSpPr>
          <p:cNvPr id="4" name="Platshållare för bildnummer 3"/>
          <p:cNvSpPr>
            <a:spLocks noGrp="1"/>
          </p:cNvSpPr>
          <p:nvPr>
            <p:ph type="sldNum" sz="quarter" idx="5"/>
          </p:nvPr>
        </p:nvSpPr>
        <p:spPr/>
        <p:txBody>
          <a:bodyPr/>
          <a:lstStyle/>
          <a:p>
            <a:fld id="{FAD31592-3C66-914C-8F2B-350F777116DA}" type="slidenum">
              <a:rPr lang="sv-SE" smtClean="0"/>
              <a:t>14</a:t>
            </a:fld>
            <a:endParaRPr lang="sv-SE"/>
          </a:p>
        </p:txBody>
      </p:sp>
    </p:spTree>
    <p:extLst>
      <p:ext uri="{BB962C8B-B14F-4D97-AF65-F5344CB8AC3E}">
        <p14:creationId xmlns:p14="http://schemas.microsoft.com/office/powerpoint/2010/main" val="36041713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55650" y="527050"/>
            <a:ext cx="3602038" cy="2027238"/>
          </a:xfrm>
        </p:spPr>
      </p:sp>
      <p:sp>
        <p:nvSpPr>
          <p:cNvPr id="3" name="Platshållare för anteckningar 2"/>
          <p:cNvSpPr>
            <a:spLocks noGrp="1"/>
          </p:cNvSpPr>
          <p:nvPr>
            <p:ph type="body" idx="1"/>
          </p:nvPr>
        </p:nvSpPr>
        <p:spPr>
          <a:xfrm>
            <a:off x="731520" y="2764842"/>
            <a:ext cx="5852160" cy="5636207"/>
          </a:xfrm>
        </p:spPr>
        <p:txBody>
          <a:bodyPr/>
          <a:lstStyle/>
          <a:p>
            <a:r>
              <a:rPr lang="sv-SE" sz="1100" dirty="0"/>
              <a:t>Flera viktiga strukturer påverkas av mängden serotonin i hjärnan. </a:t>
            </a:r>
          </a:p>
          <a:p>
            <a:r>
              <a:rPr lang="sv-SE" sz="1100" dirty="0"/>
              <a:t>För lågt serotonin, till exempel som effekt av brist via kosten på aminosyran </a:t>
            </a:r>
            <a:r>
              <a:rPr lang="sv-SE" sz="1100" dirty="0" err="1"/>
              <a:t>tryptofan</a:t>
            </a:r>
            <a:r>
              <a:rPr lang="sv-SE" sz="1100" dirty="0"/>
              <a:t>, ger oro, ångest, nedstämdhet.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i="1"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i="1" dirty="0"/>
              <a:t>För mycket serotonin i hjärnan kan ge rastlöshet, men det beror inte på det vi äter utan är oftast en biverkan av läkemedel eller någon sjukdom.</a:t>
            </a:r>
          </a:p>
          <a:p>
            <a:endParaRPr lang="sv-SE" sz="1100" dirty="0"/>
          </a:p>
          <a:p>
            <a:r>
              <a:rPr lang="sv-SE" sz="1100" b="1" dirty="0"/>
              <a:t>Lagom</a:t>
            </a:r>
            <a:r>
              <a:rPr lang="sv-SE" sz="1100" dirty="0"/>
              <a:t> mängd serotonin som binder till serotoninreceptorer ger:</a:t>
            </a:r>
          </a:p>
          <a:p>
            <a:pPr marL="171450" indent="-171450">
              <a:buFont typeface="Arial" panose="020B0604020202020204" pitchFamily="34" charset="0"/>
              <a:buChar char="•"/>
            </a:pPr>
            <a:r>
              <a:rPr lang="sv-SE" sz="1100" dirty="0"/>
              <a:t>Lugnare </a:t>
            </a:r>
            <a:r>
              <a:rPr lang="sv-SE" sz="1100" b="1" dirty="0" err="1"/>
              <a:t>amygdala</a:t>
            </a:r>
            <a:r>
              <a:rPr lang="sv-SE" sz="1100" dirty="0"/>
              <a:t>, vårt ”inre larmsystem” som reagerar snabbt på hot och startar en stressreaktion i kroppen.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b="0" dirty="0"/>
              <a:t>Fungerande</a:t>
            </a:r>
            <a:r>
              <a:rPr lang="sv-SE" sz="1100" b="1" dirty="0"/>
              <a:t> </a:t>
            </a:r>
            <a:r>
              <a:rPr lang="sv-SE" sz="1100" b="1" dirty="0" err="1"/>
              <a:t>hippocampus</a:t>
            </a:r>
            <a:r>
              <a:rPr lang="sv-SE" sz="1100" dirty="0"/>
              <a:t> som lagrar minnen genom att nya synapser bildas (via mer tillverkning av </a:t>
            </a:r>
            <a:r>
              <a:rPr lang="en-US" sz="1100" b="1" dirty="0"/>
              <a:t>BDNF</a:t>
            </a:r>
            <a:r>
              <a:rPr lang="en-US" sz="1100" dirty="0"/>
              <a:t> (brain‑derived neurotrophic factor))</a:t>
            </a:r>
            <a:r>
              <a:rPr lang="sv-SE" sz="1100" dirty="0"/>
              <a:t>. reglerar även reaktionen från </a:t>
            </a:r>
            <a:r>
              <a:rPr lang="sv-SE" sz="1100" dirty="0" err="1"/>
              <a:t>amygdala</a:t>
            </a:r>
            <a:r>
              <a:rPr lang="sv-SE" sz="1100" dirty="0"/>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b="0" dirty="0"/>
              <a:t>Lugnare</a:t>
            </a:r>
            <a:r>
              <a:rPr lang="sv-SE" sz="1100" b="1" dirty="0"/>
              <a:t> hypotalamus</a:t>
            </a:r>
            <a:r>
              <a:rPr lang="sv-SE" sz="1100" dirty="0"/>
              <a:t> som styr stressnivån i hela kroppen via två vägar (en snabb och en långsam)</a:t>
            </a:r>
          </a:p>
          <a:p>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t>Övergång till nästa bild (för gymnasiet): </a:t>
            </a:r>
            <a:r>
              <a:rPr lang="sv-SE" sz="1100" dirty="0"/>
              <a:t>Lite mer detaljerat om nervcellernas behov av aminosyror och fettsyror.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dirty="0"/>
          </a:p>
          <a:p>
            <a:r>
              <a:rPr lang="sv-SE" sz="1100" b="1" dirty="0"/>
              <a:t>Övergång till nästa bild: </a:t>
            </a:r>
          </a:p>
          <a:p>
            <a:r>
              <a:rPr lang="sv-SE" sz="1100" dirty="0"/>
              <a:t>Det finns fler kopplingar mellan hjärnan, våra tankar och känslor och det vi äter och hur magen fungerar.</a:t>
            </a:r>
          </a:p>
          <a:p>
            <a:r>
              <a:rPr lang="sv-SE" sz="1100" dirty="0"/>
              <a:t>Faktum är att våra tankar påverkas mer än vad vi kan tro av både maten och det som händer i matspjälningssystemet.</a:t>
            </a:r>
          </a:p>
        </p:txBody>
      </p:sp>
      <p:sp>
        <p:nvSpPr>
          <p:cNvPr id="4" name="Platshållare för bildnummer 3"/>
          <p:cNvSpPr>
            <a:spLocks noGrp="1"/>
          </p:cNvSpPr>
          <p:nvPr>
            <p:ph type="sldNum" sz="quarter" idx="5"/>
          </p:nvPr>
        </p:nvSpPr>
        <p:spPr/>
        <p:txBody>
          <a:bodyPr/>
          <a:lstStyle/>
          <a:p>
            <a:fld id="{FAD31592-3C66-914C-8F2B-350F777116DA}" type="slidenum">
              <a:rPr lang="sv-SE" smtClean="0"/>
              <a:t>15</a:t>
            </a:fld>
            <a:endParaRPr lang="sv-SE"/>
          </a:p>
        </p:txBody>
      </p:sp>
    </p:spTree>
    <p:extLst>
      <p:ext uri="{BB962C8B-B14F-4D97-AF65-F5344CB8AC3E}">
        <p14:creationId xmlns:p14="http://schemas.microsoft.com/office/powerpoint/2010/main" val="5055803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31838" y="712788"/>
            <a:ext cx="3597275" cy="2024062"/>
          </a:xfrm>
        </p:spPr>
      </p:sp>
      <p:sp>
        <p:nvSpPr>
          <p:cNvPr id="3" name="Platshållare för anteckningar 2"/>
          <p:cNvSpPr>
            <a:spLocks noGrp="1"/>
          </p:cNvSpPr>
          <p:nvPr>
            <p:ph type="body" idx="1"/>
          </p:nvPr>
        </p:nvSpPr>
        <p:spPr>
          <a:xfrm>
            <a:off x="731520" y="2802717"/>
            <a:ext cx="5852160" cy="5598335"/>
          </a:xfrm>
        </p:spPr>
        <p:txBody>
          <a:bodyPr/>
          <a:lstStyle/>
          <a:p>
            <a:r>
              <a:rPr lang="sv-SE" sz="1100" dirty="0"/>
              <a:t>Vad vi äter har betydelse för vilka näringsämnen vi tar upp och som kan bidra till god hälsa.</a:t>
            </a:r>
          </a:p>
          <a:p>
            <a:r>
              <a:rPr lang="sv-SE" sz="1100" dirty="0"/>
              <a:t>Men förutom det pågår hela tiden ett samspel – ett ”samtal” - mellan hjärnan och mag-tarmsystemet.</a:t>
            </a:r>
          </a:p>
          <a:p>
            <a:r>
              <a:rPr lang="sv-SE" sz="1100" dirty="0"/>
              <a:t>På engelska pratar man om </a:t>
            </a:r>
            <a:r>
              <a:rPr lang="sv-SE" sz="1100" i="1" dirty="0"/>
              <a:t>gut-</a:t>
            </a:r>
            <a:r>
              <a:rPr lang="sv-SE" sz="1100" i="1" dirty="0" err="1"/>
              <a:t>brain</a:t>
            </a:r>
            <a:r>
              <a:rPr lang="sv-SE" sz="1100" i="1" dirty="0"/>
              <a:t> </a:t>
            </a:r>
            <a:r>
              <a:rPr lang="sv-SE" sz="1100" i="1" dirty="0" err="1"/>
              <a:t>axis</a:t>
            </a:r>
            <a:r>
              <a:rPr lang="sv-SE" sz="1100" dirty="0"/>
              <a:t>.</a:t>
            </a:r>
          </a:p>
          <a:p>
            <a:r>
              <a:rPr lang="sv-SE" sz="1100" dirty="0"/>
              <a:t>Det är en dubbelriktad påverkan. Vi tar några exempel:</a:t>
            </a:r>
          </a:p>
          <a:p>
            <a:endParaRPr lang="sv-SE" sz="1100" dirty="0"/>
          </a:p>
          <a:p>
            <a:r>
              <a:rPr lang="sv-SE" sz="1100" b="1" dirty="0"/>
              <a:t>Nervsignaler – snabb effekt</a:t>
            </a:r>
          </a:p>
          <a:p>
            <a:r>
              <a:rPr lang="sv-SE" sz="1100" dirty="0"/>
              <a:t>Tänk dig att du blir stressad när du ska göra en presentation för andra. Plötsligt känna att du måste springa på toaletten. Varför? </a:t>
            </a:r>
          </a:p>
          <a:p>
            <a:r>
              <a:rPr lang="sv-SE" sz="1100" dirty="0"/>
              <a:t>Snabba nervsignaler (motoriska, i det sympatiska nervsystemet) har skickats från hjärnan till tarmarna som börjar röra sig snabbare och det gör att tarmens innehåll färdas snabbare i systemet.</a:t>
            </a:r>
            <a:br>
              <a:rPr lang="sv-SE" sz="1100" dirty="0"/>
            </a:br>
            <a:r>
              <a:rPr lang="sv-SE" sz="1100" dirty="0"/>
              <a:t>Trycket i ändtarmen signalerar med snabba nervsignaler (sensoriska) in till hjärnan, du känner att du måste springa på toaletten.</a:t>
            </a:r>
          </a:p>
          <a:p>
            <a:endParaRPr lang="sv-SE" sz="1100" b="1" dirty="0"/>
          </a:p>
          <a:p>
            <a:r>
              <a:rPr lang="sv-SE" sz="1100" b="1" dirty="0"/>
              <a:t>Hormoner – lite långsammare effekt</a:t>
            </a:r>
          </a:p>
          <a:p>
            <a:r>
              <a:rPr lang="sv-SE" sz="1100" dirty="0"/>
              <a:t>Tänk dig att du inte ätit på flera timmar. Magsäcken blir mer och mer tom. Då bildas mer och mer av ett hormon (</a:t>
            </a:r>
            <a:r>
              <a:rPr lang="sv-SE" sz="1100" dirty="0" err="1"/>
              <a:t>ghrelin</a:t>
            </a:r>
            <a:r>
              <a:rPr lang="sv-SE" sz="1100" dirty="0"/>
              <a:t>, blidas i celler vid magsäcken) som släpps ut i blodet och som färdas till hjärnan.</a:t>
            </a:r>
          </a:p>
          <a:p>
            <a:r>
              <a:rPr lang="sv-SE" sz="1100" dirty="0"/>
              <a:t>I hjärnan finns mottagare för detta hormon. När hormonet fäster på mottagarna skapar de en känsla av hunger (i hjärnan). Det leder i sin tur till att vi vill söka efter något att äta.</a:t>
            </a:r>
          </a:p>
          <a:p>
            <a:endParaRPr lang="sv-SE" sz="1100" dirty="0"/>
          </a:p>
          <a:p>
            <a:r>
              <a:rPr lang="sv-SE" sz="1100" b="1" dirty="0"/>
              <a:t>Mikroorganismer kan påverka hur vi hanterar stress</a:t>
            </a:r>
          </a:p>
          <a:p>
            <a:r>
              <a:rPr lang="sv-SE" sz="1100" dirty="0"/>
              <a:t>Hur tarmsystemet fungerar beror mycket på alla bakterier och andra mikroorganismer som finns i tarmarna. De kan hjälpa till med nedbrytningen av det vi ätit och även bilda olika ämnen som vi tar upp med blodet.</a:t>
            </a:r>
          </a:p>
          <a:p>
            <a:r>
              <a:rPr lang="sv-SE" sz="1100" dirty="0"/>
              <a:t>Mängderna vi tar upp av olika ämnen kan påverka hur vi tänker och känner.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Ett exempel är bakterier som gör att det bildas </a:t>
            </a:r>
            <a:r>
              <a:rPr lang="sv-SE" sz="1100" b="1" dirty="0"/>
              <a:t>mycket av aminosyran </a:t>
            </a:r>
            <a:r>
              <a:rPr lang="sv-SE" sz="1100" b="1" dirty="0" err="1"/>
              <a:t>t</a:t>
            </a:r>
            <a:r>
              <a:rPr lang="sv-SE" sz="1100" b="1" dirty="0" err="1">
                <a:effectLst/>
                <a:ea typeface="Calibri" panose="020F0502020204030204" pitchFamily="34" charset="0"/>
              </a:rPr>
              <a:t>ryptofan</a:t>
            </a:r>
            <a:r>
              <a:rPr lang="sv-SE" sz="1100" dirty="0">
                <a:effectLst/>
                <a:ea typeface="Calibri" panose="020F0502020204030204" pitchFamily="34" charset="0"/>
              </a:rPr>
              <a:t>. Då kan tarmarna ta upp mycket </a:t>
            </a:r>
            <a:r>
              <a:rPr lang="sv-SE" sz="1100" dirty="0" err="1">
                <a:effectLst/>
                <a:ea typeface="Calibri" panose="020F0502020204030204" pitchFamily="34" charset="0"/>
              </a:rPr>
              <a:t>tryptofan</a:t>
            </a:r>
            <a:r>
              <a:rPr lang="sv-SE" sz="1100" dirty="0">
                <a:effectLst/>
                <a:ea typeface="Calibri" panose="020F0502020204030204" pitchFamily="34" charset="0"/>
              </a:rPr>
              <a:t> och när det åker med blodet till hjärnan så kan cellerna där i hjärnan bilda signalämnet </a:t>
            </a:r>
            <a:r>
              <a:rPr lang="sv-SE" sz="1100" b="1" dirty="0">
                <a:effectLst/>
                <a:ea typeface="Calibri" panose="020F0502020204030204" pitchFamily="34" charset="0"/>
              </a:rPr>
              <a:t>serotonin</a:t>
            </a:r>
            <a:r>
              <a:rPr lang="sv-SE" sz="1100" dirty="0">
                <a:effectLst/>
                <a:ea typeface="Calibri" panose="020F0502020204030204" pitchFamily="34" charset="0"/>
              </a:rPr>
              <a:t>. Med mer serotonin i hjärnan kan området </a:t>
            </a:r>
            <a:r>
              <a:rPr lang="sv-SE" sz="1100" dirty="0" err="1">
                <a:effectLst/>
                <a:ea typeface="Calibri" panose="020F0502020204030204" pitchFamily="34" charset="0"/>
              </a:rPr>
              <a:t>amygdala</a:t>
            </a:r>
            <a:r>
              <a:rPr lang="sv-SE" sz="1100" dirty="0">
                <a:effectLst/>
                <a:ea typeface="Calibri" panose="020F0502020204030204" pitchFamily="34" charset="0"/>
              </a:rPr>
              <a:t> ”lugnas” (man blir inte lika lättstressad). Så vilka arter av bakterier som bor i dina tarmar kan påverka hur du mår psykiskt!</a:t>
            </a:r>
          </a:p>
          <a:p>
            <a:endParaRPr lang="sv-SE" sz="1100" dirty="0"/>
          </a:p>
          <a:p>
            <a:r>
              <a:rPr lang="sv-SE" sz="1100" b="1" dirty="0"/>
              <a:t>Övergång till nästa bild: </a:t>
            </a:r>
            <a:r>
              <a:rPr lang="sv-SE" sz="1100" dirty="0"/>
              <a:t> Går det att själv lugna ner sina tarmar?</a:t>
            </a:r>
          </a:p>
          <a:p>
            <a:endParaRPr lang="sv-SE" sz="1100" dirty="0"/>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16</a:t>
            </a:fld>
            <a:endParaRPr lang="sv-SE"/>
          </a:p>
        </p:txBody>
      </p:sp>
    </p:spTree>
    <p:extLst>
      <p:ext uri="{BB962C8B-B14F-4D97-AF65-F5344CB8AC3E}">
        <p14:creationId xmlns:p14="http://schemas.microsoft.com/office/powerpoint/2010/main" val="11080660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31838" y="620713"/>
            <a:ext cx="4356100" cy="2451100"/>
          </a:xfrm>
        </p:spPr>
      </p:sp>
      <p:sp>
        <p:nvSpPr>
          <p:cNvPr id="3" name="Platshållare för anteckningar 2"/>
          <p:cNvSpPr>
            <a:spLocks noGrp="1"/>
          </p:cNvSpPr>
          <p:nvPr>
            <p:ph type="body" idx="1"/>
          </p:nvPr>
        </p:nvSpPr>
        <p:spPr>
          <a:xfrm>
            <a:off x="731520" y="3592672"/>
            <a:ext cx="5852160" cy="4808379"/>
          </a:xfrm>
        </p:spPr>
        <p:txBody>
          <a:bodyPr/>
          <a:lstStyle/>
          <a:p>
            <a:r>
              <a:rPr lang="sv-SE" sz="1100" b="1" dirty="0"/>
              <a:t>Går det att lugna ner sina tarmar?</a:t>
            </a:r>
          </a:p>
          <a:p>
            <a:r>
              <a:rPr lang="sv-SE" sz="1100" b="0" dirty="0"/>
              <a:t>Våra inre organ, inklusive magsäck och tarmar kontrolleras av nerver som ingår i det ”icke viljestyrda nervsystemet” (autonoma nervsystemet).</a:t>
            </a:r>
          </a:p>
          <a:p>
            <a:r>
              <a:rPr lang="sv-SE" sz="1100" b="0" dirty="0"/>
              <a:t>Så på ett sätt kan vi säga att det inte går att direkt styra tarmarna hur de rör sig.</a:t>
            </a:r>
          </a:p>
          <a:p>
            <a:r>
              <a:rPr lang="sv-SE" sz="1100" b="0" dirty="0"/>
              <a:t>Men, vi kan indirekt påverka tarmsystemet genom att försöka aktivera den del av det autonoma nervsystemet som fungerar som ”broms” (i motsats till ”gasen” som aktiveras när vi är stressade).</a:t>
            </a:r>
          </a:p>
          <a:p>
            <a:r>
              <a:rPr lang="sv-SE" sz="1100" b="0" dirty="0"/>
              <a:t>Det parasympatiska systemet, bromsen, har kontakt med alla inre organ (se bilden). Den stora nerven (gulorange i bilden) kallas för </a:t>
            </a:r>
            <a:r>
              <a:rPr lang="sv-SE" sz="1100" b="0" dirty="0" err="1"/>
              <a:t>vagusnerven</a:t>
            </a:r>
            <a:r>
              <a:rPr lang="sv-SE" sz="1100" b="0" dirty="0"/>
              <a:t>.</a:t>
            </a:r>
          </a:p>
          <a:p>
            <a:r>
              <a:rPr lang="sv-SE" sz="1100" b="0" dirty="0"/>
              <a:t>Det går att aktivera med olika avslappningsövningar.</a:t>
            </a:r>
          </a:p>
          <a:p>
            <a:r>
              <a:rPr lang="sv-SE" sz="1100" b="0" dirty="0"/>
              <a:t>Exempelvis kan en andningsövning som rör diafragman (muskel mellan brösthåla och bukhåla) aktivera </a:t>
            </a:r>
            <a:r>
              <a:rPr lang="sv-SE" sz="1100" b="1" dirty="0" err="1"/>
              <a:t>vagusnerven</a:t>
            </a:r>
            <a:r>
              <a:rPr lang="sv-SE" sz="1100" b="1" dirty="0"/>
              <a:t> </a:t>
            </a:r>
            <a:r>
              <a:rPr lang="sv-SE" sz="1100" b="0" dirty="0"/>
              <a:t>(det finns två, höger/vänster).</a:t>
            </a:r>
          </a:p>
          <a:p>
            <a:r>
              <a:rPr lang="sv-SE" sz="1100" b="0" dirty="0"/>
              <a:t>När </a:t>
            </a:r>
            <a:r>
              <a:rPr lang="sv-SE" sz="1100" b="0" dirty="0" err="1"/>
              <a:t>vagusnerven</a:t>
            </a:r>
            <a:r>
              <a:rPr lang="sv-SE" sz="1100" b="0" dirty="0"/>
              <a:t> är aktiv så får den tarmarna att röra sig rytmiskt och det bildas mer tarmsafter vilket är bra för matspjälkningen.</a:t>
            </a:r>
          </a:p>
          <a:p>
            <a:r>
              <a:rPr lang="sv-SE" sz="1100" b="0" dirty="0"/>
              <a:t>Att ta det lugnt i samband med att man äter, och en stund efter måltiden, är klokt, det gynnar matspjälkningen.</a:t>
            </a:r>
          </a:p>
          <a:p>
            <a:endParaRPr lang="sv-SE" sz="1100" b="0" dirty="0"/>
          </a:p>
          <a:p>
            <a:r>
              <a:rPr lang="sv-SE" sz="1100" b="1" dirty="0"/>
              <a:t>Bild 18 ger exempel på en andningsövning som kan göras som en pausövning.</a:t>
            </a:r>
          </a:p>
          <a:p>
            <a:endParaRPr lang="sv-SE" sz="1100" b="1" dirty="0"/>
          </a:p>
          <a:p>
            <a:r>
              <a:rPr lang="sv-SE" sz="1100" b="1" dirty="0"/>
              <a:t>Övergång till nästa bild (bild 19, för gymnasiet): </a:t>
            </a:r>
            <a:r>
              <a:rPr lang="sv-SE" sz="1100" dirty="0"/>
              <a:t>Hur ser signalerna ut mellan hjärnan och tarmarna med varandra lite mer i detalj?</a:t>
            </a:r>
          </a:p>
          <a:p>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t>Övergång till nästa bild (bild 20): </a:t>
            </a:r>
            <a:r>
              <a:rPr lang="sv-SE" sz="1100" dirty="0"/>
              <a:t>Vad händer om vi inte får i oss det vi behöver?</a:t>
            </a:r>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17</a:t>
            </a:fld>
            <a:endParaRPr lang="sv-SE"/>
          </a:p>
        </p:txBody>
      </p:sp>
    </p:spTree>
    <p:extLst>
      <p:ext uri="{BB962C8B-B14F-4D97-AF65-F5344CB8AC3E}">
        <p14:creationId xmlns:p14="http://schemas.microsoft.com/office/powerpoint/2010/main" val="42786648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t>En andningsövning som kan vara bra för att lugna ner kroppen.</a:t>
            </a:r>
          </a:p>
          <a:p>
            <a:endParaRPr lang="sv-SE" sz="1100" dirty="0"/>
          </a:p>
          <a:p>
            <a:r>
              <a:rPr lang="sv-SE" sz="1100" dirty="0"/>
              <a:t>OBS! Om det känns länge att hålla andan i sju sekunder och att andas ut i åtta sekunder går det förstås bra att ändra till exempelvis:</a:t>
            </a:r>
          </a:p>
          <a:p>
            <a:r>
              <a:rPr lang="sv-SE" sz="1100" dirty="0"/>
              <a:t>3 s (andas in)</a:t>
            </a:r>
          </a:p>
          <a:p>
            <a:r>
              <a:rPr lang="sv-SE" sz="1100" dirty="0"/>
              <a:t>5 s (håll andan)</a:t>
            </a:r>
          </a:p>
          <a:p>
            <a:r>
              <a:rPr lang="sv-SE" sz="1100" dirty="0"/>
              <a:t>6 s (andas ut) </a:t>
            </a:r>
          </a:p>
          <a:p>
            <a:r>
              <a:rPr lang="sv-SE" sz="1100" dirty="0"/>
              <a:t>Eller 4s-6s-7s. Det viktiga är att </a:t>
            </a:r>
            <a:r>
              <a:rPr lang="sv-SE" sz="1100" b="1" dirty="0"/>
              <a:t>utandningen är längre än inandningen</a:t>
            </a:r>
            <a:r>
              <a:rPr lang="sv-SE" sz="1100" dirty="0"/>
              <a:t>. En långsam utandning bidrar till lugn. </a:t>
            </a:r>
          </a:p>
        </p:txBody>
      </p:sp>
      <p:sp>
        <p:nvSpPr>
          <p:cNvPr id="4" name="Platshållare för bildnummer 3"/>
          <p:cNvSpPr>
            <a:spLocks noGrp="1"/>
          </p:cNvSpPr>
          <p:nvPr>
            <p:ph type="sldNum" sz="quarter" idx="5"/>
          </p:nvPr>
        </p:nvSpPr>
        <p:spPr/>
        <p:txBody>
          <a:bodyPr/>
          <a:lstStyle/>
          <a:p>
            <a:fld id="{FAD31592-3C66-914C-8F2B-350F777116DA}" type="slidenum">
              <a:rPr lang="sv-SE" smtClean="0"/>
              <a:t>18</a:t>
            </a:fld>
            <a:endParaRPr lang="sv-SE"/>
          </a:p>
        </p:txBody>
      </p:sp>
    </p:spTree>
    <p:extLst>
      <p:ext uri="{BB962C8B-B14F-4D97-AF65-F5344CB8AC3E}">
        <p14:creationId xmlns:p14="http://schemas.microsoft.com/office/powerpoint/2010/main" val="37351673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31838" y="685800"/>
            <a:ext cx="3228975" cy="1816100"/>
          </a:xfrm>
        </p:spPr>
      </p:sp>
      <p:sp>
        <p:nvSpPr>
          <p:cNvPr id="3" name="Platshållare för anteckningar 2"/>
          <p:cNvSpPr>
            <a:spLocks noGrp="1"/>
          </p:cNvSpPr>
          <p:nvPr>
            <p:ph type="body" idx="1"/>
          </p:nvPr>
        </p:nvSpPr>
        <p:spPr>
          <a:xfrm>
            <a:off x="731520" y="2543006"/>
            <a:ext cx="5852160" cy="6151910"/>
          </a:xfrm>
        </p:spPr>
        <p:txBody>
          <a:bodyPr/>
          <a:lstStyle/>
          <a:p>
            <a:r>
              <a:rPr lang="sv-SE" sz="1100" i="1" dirty="0">
                <a:effectLst/>
                <a:ea typeface="Calibri" panose="020F0502020204030204" pitchFamily="34" charset="0"/>
              </a:rPr>
              <a:t>För gymnasiet: </a:t>
            </a:r>
            <a:r>
              <a:rPr lang="sv-SE" sz="1100" dirty="0">
                <a:effectLst/>
                <a:ea typeface="Calibri" panose="020F0502020204030204" pitchFamily="34" charset="0"/>
              </a:rPr>
              <a:t>”Samtalet” mellan hjärna och tarm sker bland annat via nerver och ämnen som färdas via blodet. Här ger vi några exempel på hur ”pratet” kan gå till ur ett biologiskt perspektiv.</a:t>
            </a:r>
          </a:p>
          <a:p>
            <a:endParaRPr lang="sv-SE" sz="1100" b="1" dirty="0">
              <a:effectLst/>
              <a:ea typeface="Calibri" panose="020F0502020204030204" pitchFamily="34" charset="0"/>
            </a:endParaRPr>
          </a:p>
          <a:p>
            <a:r>
              <a:rPr lang="sv-SE" sz="1100" b="1" dirty="0">
                <a:effectLst/>
                <a:ea typeface="Calibri" panose="020F0502020204030204" pitchFamily="34" charset="0"/>
              </a:rPr>
              <a:t>Hur pratar hjärnan med tarmen? </a:t>
            </a:r>
            <a:r>
              <a:rPr lang="sv-SE" sz="1100" dirty="0" err="1">
                <a:effectLst/>
                <a:ea typeface="Calibri" panose="020F0502020204030204" pitchFamily="34" charset="0"/>
              </a:rPr>
              <a:t>Vagusnerven</a:t>
            </a:r>
            <a:r>
              <a:rPr lang="sv-SE" sz="1100" dirty="0">
                <a:effectLst/>
                <a:ea typeface="Calibri" panose="020F0502020204030204" pitchFamily="34" charset="0"/>
              </a:rPr>
              <a:t> (det finns två, här visas bara den ena sidan) är en parasympatisk nerv som när den är aktiv stimulerar så kallade </a:t>
            </a:r>
            <a:r>
              <a:rPr lang="sv-SE" sz="1100" dirty="0" err="1">
                <a:effectLst/>
                <a:ea typeface="Calibri" panose="020F0502020204030204" pitchFamily="34" charset="0"/>
              </a:rPr>
              <a:t>enteriska</a:t>
            </a:r>
            <a:r>
              <a:rPr lang="sv-SE" sz="1100" dirty="0">
                <a:effectLst/>
                <a:ea typeface="Calibri" panose="020F0502020204030204" pitchFamily="34" charset="0"/>
              </a:rPr>
              <a:t> nervceller (”tarmnervceller”) som styr tarmrörelser. När man är avslappnad så är </a:t>
            </a:r>
            <a:r>
              <a:rPr lang="sv-SE" sz="1100" dirty="0" err="1">
                <a:effectLst/>
                <a:ea typeface="Calibri" panose="020F0502020204030204" pitchFamily="34" charset="0"/>
              </a:rPr>
              <a:t>vagusnerven</a:t>
            </a:r>
            <a:r>
              <a:rPr lang="sv-SE" sz="1100" dirty="0">
                <a:effectLst/>
                <a:ea typeface="Calibri" panose="020F0502020204030204" pitchFamily="34" charset="0"/>
              </a:rPr>
              <a:t> aktiv och tarmrörelserna blir rytmiska och effektiva. De </a:t>
            </a:r>
            <a:r>
              <a:rPr lang="sv-SE" sz="1100" dirty="0" err="1">
                <a:effectLst/>
                <a:ea typeface="Calibri" panose="020F0502020204030204" pitchFamily="34" charset="0"/>
              </a:rPr>
              <a:t>enteriska</a:t>
            </a:r>
            <a:r>
              <a:rPr lang="sv-SE" sz="1100" dirty="0">
                <a:effectLst/>
                <a:ea typeface="Calibri" panose="020F0502020204030204" pitchFamily="34" charset="0"/>
              </a:rPr>
              <a:t> cellerna stimulerar samtidigt andra celler som bildar tarmsaft (ej visat i bilden). Det ger en effektiv nedbrytning av födan när man är i vila.</a:t>
            </a:r>
          </a:p>
          <a:p>
            <a:r>
              <a:rPr lang="sv-SE" sz="1100" dirty="0">
                <a:effectLst/>
                <a:ea typeface="Calibri" panose="020F0502020204030204" pitchFamily="34" charset="0"/>
              </a:rPr>
              <a:t> </a:t>
            </a:r>
          </a:p>
          <a:p>
            <a:r>
              <a:rPr lang="sv-SE" sz="1100" dirty="0">
                <a:effectLst/>
                <a:ea typeface="Calibri" panose="020F0502020204030204" pitchFamily="34" charset="0"/>
              </a:rPr>
              <a:t>Vid stress är istället det sympatiska nervsystemet aktivt (inte visat i bild). Kortisol och adrenalin bildas vid stress och de binder till receptorer och påverkar också de </a:t>
            </a:r>
            <a:r>
              <a:rPr lang="sv-SE" sz="1100" dirty="0" err="1">
                <a:effectLst/>
                <a:ea typeface="Calibri" panose="020F0502020204030204" pitchFamily="34" charset="0"/>
              </a:rPr>
              <a:t>enteriska</a:t>
            </a:r>
            <a:r>
              <a:rPr lang="sv-SE" sz="1100" dirty="0">
                <a:effectLst/>
                <a:ea typeface="Calibri" panose="020F0502020204030204" pitchFamily="34" charset="0"/>
              </a:rPr>
              <a:t> nervcellerna.</a:t>
            </a:r>
          </a:p>
          <a:p>
            <a:r>
              <a:rPr lang="sv-SE" sz="1100" dirty="0">
                <a:effectLst/>
                <a:ea typeface="Calibri" panose="020F0502020204030204" pitchFamily="34" charset="0"/>
              </a:rPr>
              <a:t>Detta leder ibland till att tarmrörelserna stannar av, mindre mängd tarmsaft bildas vilket kan leda till förstoppning. I andra fall leder stressen till diarré. Ofta ger akut stress, som vid tillfällig nervositet, snarare till diarré än förstoppning. Långvarig stress kan leda till både förstoppning, diarré och att det växlar mellan de båda tillstånden.</a:t>
            </a:r>
          </a:p>
          <a:p>
            <a:r>
              <a:rPr lang="sv-SE" sz="1100" dirty="0">
                <a:effectLst/>
                <a:ea typeface="Calibri" panose="020F0502020204030204" pitchFamily="34" charset="0"/>
              </a:rPr>
              <a:t> </a:t>
            </a:r>
          </a:p>
          <a:p>
            <a:r>
              <a:rPr lang="sv-SE" sz="1100" b="1" dirty="0">
                <a:effectLst/>
                <a:ea typeface="Calibri" panose="020F0502020204030204" pitchFamily="34" charset="0"/>
              </a:rPr>
              <a:t>Hur pratar tarmen med hjärnan? </a:t>
            </a:r>
            <a:r>
              <a:rPr lang="sv-SE" sz="1100" dirty="0">
                <a:effectLst/>
                <a:ea typeface="Calibri" panose="020F0502020204030204" pitchFamily="34" charset="0"/>
              </a:rPr>
              <a:t>Ett exempel är hur bakterier i tarmarna bildar korta fettsyror när de bryter ner ämnen i födosoppan. Fettsyrorna kan påverka en speciell typ av celler (ej visade i bild) som kallas </a:t>
            </a:r>
            <a:r>
              <a:rPr lang="sv-SE" sz="1100" dirty="0" err="1">
                <a:effectLst/>
                <a:ea typeface="Calibri" panose="020F0502020204030204" pitchFamily="34" charset="0"/>
              </a:rPr>
              <a:t>enteroendokrina</a:t>
            </a:r>
            <a:r>
              <a:rPr lang="sv-SE" sz="1100" dirty="0">
                <a:effectLst/>
                <a:ea typeface="Calibri" panose="020F0502020204030204" pitchFamily="34" charset="0"/>
              </a:rPr>
              <a:t> celler som bildar serotonin som retar sensoriska delar av </a:t>
            </a:r>
            <a:r>
              <a:rPr lang="sv-SE" sz="1100" dirty="0" err="1">
                <a:effectLst/>
                <a:ea typeface="Calibri" panose="020F0502020204030204" pitchFamily="34" charset="0"/>
              </a:rPr>
              <a:t>vagusnerven</a:t>
            </a:r>
            <a:r>
              <a:rPr lang="sv-SE" sz="1100" dirty="0">
                <a:effectLst/>
                <a:ea typeface="Calibri" panose="020F0502020204030204" pitchFamily="34" charset="0"/>
              </a:rPr>
              <a:t> (visas ovanför de blåfärgade bakterierna). Vad leder dessa signaler till? Det beror på dos, alltså hur mycket serotonin som bildas. ”Lagom är bäst” verkar det som. För mycket skapar många signaler som retar </a:t>
            </a:r>
            <a:r>
              <a:rPr lang="sv-SE" sz="1100" dirty="0" err="1">
                <a:effectLst/>
                <a:ea typeface="Calibri" panose="020F0502020204030204" pitchFamily="34" charset="0"/>
              </a:rPr>
              <a:t>vagussignalerna</a:t>
            </a:r>
            <a:r>
              <a:rPr lang="sv-SE" sz="1100" dirty="0">
                <a:effectLst/>
                <a:ea typeface="Calibri" panose="020F0502020204030204" pitchFamily="34" charset="0"/>
              </a:rPr>
              <a:t> in mot hjärnan och vi kan uppleva en stress/oros-känsla. För lite serotonin leder till för låg aktivitet i systemet (dålig tarmfunktion). OBS! Serotoninet som bildas i tarmarna åker inte till hjärnan, kommunikationen sker via </a:t>
            </a:r>
            <a:r>
              <a:rPr lang="sv-SE" sz="1100" dirty="0" err="1">
                <a:effectLst/>
                <a:ea typeface="Calibri" panose="020F0502020204030204" pitchFamily="34" charset="0"/>
              </a:rPr>
              <a:t>vagusnervens</a:t>
            </a:r>
            <a:r>
              <a:rPr lang="sv-SE" sz="1100" dirty="0">
                <a:effectLst/>
                <a:ea typeface="Calibri" panose="020F0502020204030204" pitchFamily="34" charset="0"/>
              </a:rPr>
              <a:t> inkommande signalering.</a:t>
            </a:r>
          </a:p>
          <a:p>
            <a:endParaRPr lang="sv-SE" sz="1100" dirty="0">
              <a:effectLst/>
              <a:ea typeface="Calibri" panose="020F0502020204030204" pitchFamily="34" charset="0"/>
            </a:endParaRPr>
          </a:p>
          <a:p>
            <a:r>
              <a:rPr lang="sv-SE" sz="1100" dirty="0">
                <a:effectLst/>
                <a:ea typeface="Calibri" panose="020F0502020204030204" pitchFamily="34" charset="0"/>
              </a:rPr>
              <a:t>Andra bakterier, till exempel </a:t>
            </a:r>
            <a:r>
              <a:rPr lang="sv-SE" sz="1100" i="1" dirty="0" err="1">
                <a:effectLst/>
                <a:ea typeface="Calibri" panose="020F0502020204030204" pitchFamily="34" charset="0"/>
              </a:rPr>
              <a:t>Lactobacillus</a:t>
            </a:r>
            <a:r>
              <a:rPr lang="sv-SE" sz="1100" i="0" dirty="0">
                <a:effectLst/>
                <a:ea typeface="Calibri" panose="020F0502020204030204" pitchFamily="34" charset="0"/>
              </a:rPr>
              <a:t>-bakterier </a:t>
            </a:r>
            <a:r>
              <a:rPr lang="sv-SE" sz="1100" dirty="0">
                <a:effectLst/>
                <a:ea typeface="Calibri" panose="020F0502020204030204" pitchFamily="34" charset="0"/>
              </a:rPr>
              <a:t>(ej visat i bild) bildar signalämnet GABA som kan dämpa/lugna aktiviteten hos både tarmnervcellerna och de sensoriska delarna av </a:t>
            </a:r>
            <a:r>
              <a:rPr lang="sv-SE" sz="1100" dirty="0" err="1">
                <a:effectLst/>
                <a:ea typeface="Calibri" panose="020F0502020204030204" pitchFamily="34" charset="0"/>
              </a:rPr>
              <a:t>vagusnerven</a:t>
            </a:r>
            <a:r>
              <a:rPr lang="sv-SE" sz="1100" dirty="0">
                <a:effectLst/>
                <a:ea typeface="Calibri" panose="020F0502020204030204" pitchFamily="34" charset="0"/>
              </a:rPr>
              <a:t>, vilket i regel skapar en känsla av lugn. Bakterier kan också bilda ämnen som tas upp i tarmepitelet och går in i blodcirkulationen (högra delen av illustrationen). Vissa ämnen kan passera blod-hjärn-barriären och nå hjärnan. Till exempel är </a:t>
            </a:r>
            <a:r>
              <a:rPr lang="sv-SE" sz="1100" dirty="0" err="1">
                <a:effectLst/>
                <a:ea typeface="Calibri" panose="020F0502020204030204" pitchFamily="34" charset="0"/>
              </a:rPr>
              <a:t>tryptofan</a:t>
            </a:r>
            <a:r>
              <a:rPr lang="sv-SE" sz="1100" dirty="0">
                <a:effectLst/>
                <a:ea typeface="Calibri" panose="020F0502020204030204" pitchFamily="34" charset="0"/>
              </a:rPr>
              <a:t> (en aminosyra) ett sådant ämne som har betydelse för vårt psyke. </a:t>
            </a:r>
            <a:r>
              <a:rPr lang="sv-SE" sz="1100" dirty="0" err="1">
                <a:effectLst/>
                <a:ea typeface="Calibri" panose="020F0502020204030204" pitchFamily="34" charset="0"/>
              </a:rPr>
              <a:t>Tryptofan</a:t>
            </a:r>
            <a:r>
              <a:rPr lang="sv-SE" sz="1100" dirty="0">
                <a:effectLst/>
                <a:ea typeface="Calibri" panose="020F0502020204030204" pitchFamily="34" charset="0"/>
              </a:rPr>
              <a:t> är råvaran för att bilda serotonin på plats i hjärnan.</a:t>
            </a:r>
          </a:p>
          <a:p>
            <a:r>
              <a:rPr lang="sv-SE" sz="1100" dirty="0">
                <a:effectLst/>
                <a:ea typeface="Calibri" panose="020F0502020204030204" pitchFamily="34" charset="0"/>
              </a:rPr>
              <a:t>Om det finns gott om </a:t>
            </a:r>
            <a:r>
              <a:rPr lang="sv-SE" sz="1100" dirty="0" err="1">
                <a:effectLst/>
                <a:ea typeface="Calibri" panose="020F0502020204030204" pitchFamily="34" charset="0"/>
              </a:rPr>
              <a:t>tryptofan</a:t>
            </a:r>
            <a:r>
              <a:rPr lang="sv-SE" sz="1100" dirty="0">
                <a:effectLst/>
                <a:ea typeface="Calibri" panose="020F0502020204030204" pitchFamily="34" charset="0"/>
              </a:rPr>
              <a:t> i ett område i hjärnstammen bildas </a:t>
            </a:r>
            <a:r>
              <a:rPr lang="sv-SE" sz="1100" b="1" dirty="0">
                <a:effectLst/>
                <a:ea typeface="Calibri" panose="020F0502020204030204" pitchFamily="34" charset="0"/>
              </a:rPr>
              <a:t>serotonin</a:t>
            </a:r>
            <a:r>
              <a:rPr lang="sv-SE" sz="1100" dirty="0">
                <a:effectLst/>
                <a:ea typeface="Calibri" panose="020F0502020204030204" pitchFamily="34" charset="0"/>
              </a:rPr>
              <a:t> där och skickas ut mot olika områden i hjärnan. Bland annat gör </a:t>
            </a:r>
            <a:r>
              <a:rPr lang="sv-SE" sz="1100" dirty="0" err="1">
                <a:effectLst/>
                <a:ea typeface="Calibri" panose="020F0502020204030204" pitchFamily="34" charset="0"/>
              </a:rPr>
              <a:t>serotininfrisättning</a:t>
            </a:r>
            <a:r>
              <a:rPr lang="sv-SE" sz="1100" dirty="0">
                <a:effectLst/>
                <a:ea typeface="Calibri" panose="020F0502020204030204" pitchFamily="34" charset="0"/>
              </a:rPr>
              <a:t> att </a:t>
            </a:r>
            <a:r>
              <a:rPr lang="sv-SE" sz="1100" dirty="0" err="1">
                <a:effectLst/>
                <a:ea typeface="Calibri" panose="020F0502020204030204" pitchFamily="34" charset="0"/>
              </a:rPr>
              <a:t>amygdala</a:t>
            </a:r>
            <a:r>
              <a:rPr lang="sv-SE" sz="1100" dirty="0">
                <a:effectLst/>
                <a:ea typeface="Calibri" panose="020F0502020204030204" pitchFamily="34" charset="0"/>
              </a:rPr>
              <a:t> ”lugnas” (man blir inte lika lättstressad). </a:t>
            </a:r>
          </a:p>
          <a:p>
            <a:endParaRPr lang="sv-SE" sz="1100" dirty="0">
              <a:effectLst/>
              <a:ea typeface="Calibri" panose="020F0502020204030204" pitchFamily="34" charset="0"/>
            </a:endParaRPr>
          </a:p>
          <a:p>
            <a:r>
              <a:rPr lang="sv-SE" sz="1100" b="1" dirty="0"/>
              <a:t>Övergång till nästa bild: </a:t>
            </a:r>
            <a:r>
              <a:rPr lang="sv-SE" sz="1100" dirty="0"/>
              <a:t>Vad händer om vi inte får i oss det vi behöver?</a:t>
            </a:r>
          </a:p>
        </p:txBody>
      </p:sp>
      <p:sp>
        <p:nvSpPr>
          <p:cNvPr id="4" name="Platshållare för bildnummer 3"/>
          <p:cNvSpPr>
            <a:spLocks noGrp="1"/>
          </p:cNvSpPr>
          <p:nvPr>
            <p:ph type="sldNum" sz="quarter" idx="5"/>
          </p:nvPr>
        </p:nvSpPr>
        <p:spPr/>
        <p:txBody>
          <a:bodyPr/>
          <a:lstStyle/>
          <a:p>
            <a:fld id="{FAD31592-3C66-914C-8F2B-350F777116DA}" type="slidenum">
              <a:rPr lang="sv-SE" smtClean="0"/>
              <a:t>19</a:t>
            </a:fld>
            <a:endParaRPr lang="sv-SE"/>
          </a:p>
        </p:txBody>
      </p:sp>
    </p:spTree>
    <p:extLst>
      <p:ext uri="{BB962C8B-B14F-4D97-AF65-F5344CB8AC3E}">
        <p14:creationId xmlns:p14="http://schemas.microsoft.com/office/powerpoint/2010/main" val="14967280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b="1" dirty="0"/>
              <a:t>Innan du börjar: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Bakgrund till förslaget på inledning till denna modul:</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Tanken med startuppgiften är att väcka intresse genom att knyta an till ett välbekant fenomen som dessutom diskuteras i samhället i relation till psykisk hälsa.</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Startuppgiften utgår från att man sett en trend med allt större konsumtion av energidrycker bland unga människor.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Kopplingen till psykisk hälsa görs här genom dryckernas innehåll av koffein som i högre doser kan leda till sömnproblem.</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Sömnen är mycket viktig för att hjärnan ska kunna återhämta sig och för att vi ska kunna hantera olika utmaningar, som stressiga tankar och jobbiga känslor.</a:t>
            </a:r>
          </a:p>
          <a:p>
            <a:endParaRPr lang="sv-SE" sz="1100" b="1" dirty="0"/>
          </a:p>
          <a:p>
            <a:r>
              <a:rPr lang="sv-SE" sz="1100" b="1" dirty="0"/>
              <a:t>Startuppgift</a:t>
            </a:r>
          </a:p>
          <a:p>
            <a:r>
              <a:rPr lang="sv-SE" sz="1100" dirty="0"/>
              <a:t>Eleverna skattar först sitt eget intag av energidryck (tyst reflektion).</a:t>
            </a:r>
          </a:p>
          <a:p>
            <a:r>
              <a:rPr lang="sv-SE" sz="1100" dirty="0"/>
              <a:t>Fånga eventuellt upp skattningarna på gruppnivå genom ett digitalt enkätverktyg (menti.com)</a:t>
            </a:r>
          </a:p>
          <a:p>
            <a:endParaRPr lang="sv-SE" sz="1100" b="1" dirty="0"/>
          </a:p>
          <a:p>
            <a:r>
              <a:rPr lang="sv-SE" sz="1100" b="1" dirty="0"/>
              <a:t>Övergång till nästa bild: </a:t>
            </a:r>
          </a:p>
          <a:p>
            <a:r>
              <a:rPr lang="sv-SE" sz="1100" dirty="0"/>
              <a:t>Det finns en ganska tydlig trend i att allt fler dricker energidrycker.</a:t>
            </a:r>
          </a:p>
          <a:p>
            <a:endParaRPr lang="sv-SE" sz="1100" dirty="0"/>
          </a:p>
          <a:p>
            <a:endParaRPr lang="sv-SE" sz="1100" dirty="0"/>
          </a:p>
          <a:p>
            <a:endParaRPr lang="sv-SE" sz="1100" dirty="0"/>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2</a:t>
            </a:fld>
            <a:endParaRPr lang="sv-SE"/>
          </a:p>
        </p:txBody>
      </p:sp>
    </p:spTree>
    <p:extLst>
      <p:ext uri="{BB962C8B-B14F-4D97-AF65-F5344CB8AC3E}">
        <p14:creationId xmlns:p14="http://schemas.microsoft.com/office/powerpoint/2010/main" val="22592289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solidFill>
                  <a:schemeClr val="tx1"/>
                </a:solidFill>
                <a:latin typeface="+mn-lt"/>
              </a:rPr>
              <a:t>När vi äter för lite, har ett ojämnt näringsintag, snabba blodsockersvängningar, för lång tid mellan måltiderna kan vi uppleva: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dirty="0">
                <a:solidFill>
                  <a:schemeClr val="tx1"/>
                </a:solidFill>
                <a:latin typeface="+mn-lt"/>
              </a:rPr>
              <a:t>Trötthet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dirty="0">
                <a:solidFill>
                  <a:schemeClr val="tx1"/>
                </a:solidFill>
                <a:latin typeface="+mn-lt"/>
              </a:rPr>
              <a:t>Koncentrationssvårigheter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dirty="0">
                <a:solidFill>
                  <a:schemeClr val="tx1"/>
                </a:solidFill>
                <a:latin typeface="+mn-lt"/>
              </a:rPr>
              <a:t>Långsamma tankar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dirty="0">
                <a:solidFill>
                  <a:schemeClr val="tx1"/>
                </a:solidFill>
                <a:latin typeface="+mn-lt"/>
              </a:rPr>
              <a:t>Irritation och/eller nedstämdhet</a:t>
            </a:r>
          </a:p>
          <a:p>
            <a:endParaRPr lang="sv-SE" sz="1100" dirty="0"/>
          </a:p>
          <a:p>
            <a:r>
              <a:rPr lang="sv-SE" sz="1100" b="1" dirty="0"/>
              <a:t>Övergång till nästa bild: </a:t>
            </a:r>
            <a:r>
              <a:rPr lang="sv-SE" sz="1100" dirty="0"/>
              <a:t>Mycket att tänka på – men det finns verktyg för att underlätta valen av det vi ska äta.</a:t>
            </a:r>
          </a:p>
          <a:p>
            <a:endParaRPr lang="sv-SE" sz="1100" dirty="0"/>
          </a:p>
          <a:p>
            <a:r>
              <a:rPr lang="sv-SE" sz="1100" dirty="0"/>
              <a:t>Bildkälla: AI-genererad bild med Microsoft 365 (</a:t>
            </a:r>
            <a:r>
              <a:rPr lang="sv-SE" sz="1100" dirty="0" err="1"/>
              <a:t>promt</a:t>
            </a:r>
            <a:r>
              <a:rPr lang="sv-SE" sz="1100" dirty="0"/>
              <a:t>: ”komisk bild av trött hjärna”)</a:t>
            </a:r>
          </a:p>
        </p:txBody>
      </p:sp>
      <p:sp>
        <p:nvSpPr>
          <p:cNvPr id="4" name="Platshållare för bildnummer 3"/>
          <p:cNvSpPr>
            <a:spLocks noGrp="1"/>
          </p:cNvSpPr>
          <p:nvPr>
            <p:ph type="sldNum" sz="quarter" idx="5"/>
          </p:nvPr>
        </p:nvSpPr>
        <p:spPr/>
        <p:txBody>
          <a:bodyPr/>
          <a:lstStyle/>
          <a:p>
            <a:fld id="{FAD31592-3C66-914C-8F2B-350F777116DA}" type="slidenum">
              <a:rPr lang="sv-SE" smtClean="0"/>
              <a:t>20</a:t>
            </a:fld>
            <a:endParaRPr lang="sv-SE"/>
          </a:p>
        </p:txBody>
      </p:sp>
    </p:spTree>
    <p:extLst>
      <p:ext uri="{BB962C8B-B14F-4D97-AF65-F5344CB8AC3E}">
        <p14:creationId xmlns:p14="http://schemas.microsoft.com/office/powerpoint/2010/main" val="28265407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t>Summerat kan vi konstatera att hjärnan behöver en allsidig kost.</a:t>
            </a:r>
          </a:p>
          <a:p>
            <a:r>
              <a:rPr lang="sv-SE" sz="1100" dirty="0"/>
              <a:t>Det är enkelt att bedöma när vi tittar på bilderna. Mer färger och olika former i bilden till vänster signalerar variation som finns där även på molekylnivå.</a:t>
            </a:r>
          </a:p>
          <a:p>
            <a:r>
              <a:rPr lang="sv-SE" sz="1100" dirty="0"/>
              <a:t>Bilden till höger som ska illustrera ensidig kost kan ju diskuteras. Färgerna är inte så varierande, men tittar man nära kan ju exempelvis tomatröran innehålla både olivolja, lök, eller till och med kanske lite tonfisk – det vet vi inte.</a:t>
            </a:r>
          </a:p>
          <a:p>
            <a:endParaRPr lang="sv-SE" sz="1100" dirty="0"/>
          </a:p>
          <a:p>
            <a:r>
              <a:rPr lang="sv-SE" sz="1100" dirty="0"/>
              <a:t>Riskerna med ensidig kost är att vi hjärnan inte får en bra balans av de byggmaterial som krävs för bra balans på signalämnen.</a:t>
            </a:r>
          </a:p>
          <a:p>
            <a:r>
              <a:rPr lang="sv-SE" sz="1100" dirty="0"/>
              <a:t>Plus att energinivåerna hålls mer stabila med en allsidig kost jämfört med en ensidig kost som här i bilden domineras av snabba kolhydrater.</a:t>
            </a:r>
          </a:p>
          <a:p>
            <a:endParaRPr lang="sv-SE" sz="1100" dirty="0"/>
          </a:p>
          <a:p>
            <a:r>
              <a:rPr lang="sv-SE" sz="1100" b="1" dirty="0"/>
              <a:t>Övergång till nästa bild:</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Bilderna ger en tydlig kontrast och en signal om vad som är bättre, men det finns även olika modeller som kan ge guidning till sammansättningen av den allsidiga kosten.</a:t>
            </a:r>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21</a:t>
            </a:fld>
            <a:endParaRPr lang="sv-SE"/>
          </a:p>
        </p:txBody>
      </p:sp>
    </p:spTree>
    <p:extLst>
      <p:ext uri="{BB962C8B-B14F-4D97-AF65-F5344CB8AC3E}">
        <p14:creationId xmlns:p14="http://schemas.microsoft.com/office/powerpoint/2010/main" val="23250999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31838" y="627063"/>
            <a:ext cx="2152650" cy="1211262"/>
          </a:xfrm>
        </p:spPr>
      </p:sp>
      <p:sp>
        <p:nvSpPr>
          <p:cNvPr id="3" name="Platshållare för anteckningar 2"/>
          <p:cNvSpPr>
            <a:spLocks noGrp="1"/>
          </p:cNvSpPr>
          <p:nvPr>
            <p:ph type="body" idx="1"/>
          </p:nvPr>
        </p:nvSpPr>
        <p:spPr>
          <a:xfrm>
            <a:off x="731520" y="1838325"/>
            <a:ext cx="5852160" cy="6562727"/>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i="0" kern="1200" dirty="0">
                <a:solidFill>
                  <a:schemeClr val="tx1"/>
                </a:solidFill>
                <a:effectLst/>
                <a:latin typeface="+mn-lt"/>
                <a:ea typeface="+mn-ea"/>
                <a:cs typeface="+mn-cs"/>
              </a:rPr>
              <a:t>Det finns olika verktyg som vi lätt kan använda och som kan ge en bra och tydlig överblick över vad och hur vi ska äta.  Här visas modeller som bygger på näringsrekommendationer från Livsmedelsverket. De uppdateras utifrån att det kommer nya råd.  Exempelvis har de anpassats för miljön genom att kostcirkeln som uppdateras till en ”grönare version” (mer vegetariska alternativ).</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0" i="0" kern="1200" dirty="0">
              <a:solidFill>
                <a:schemeClr val="tx1"/>
              </a:solidFill>
              <a:effectLst/>
              <a:latin typeface="+mn-lt"/>
              <a:ea typeface="+mn-ea"/>
              <a:cs typeface="+mn-cs"/>
            </a:endParaRPr>
          </a:p>
          <a:p>
            <a:r>
              <a:rPr lang="sv-SE" sz="1100" b="1" dirty="0"/>
              <a:t>Diskussionsuppgift: </a:t>
            </a:r>
            <a:r>
              <a:rPr lang="sv-SE" sz="1100" dirty="0"/>
              <a:t>Titta på hur modellerna illustreras och diskutera om bara bilderna kan ge er en uppfattning om vilket syfte modellerna har? Vad visar de? Vem/vilka har nytta av dem? Varför?</a:t>
            </a:r>
          </a:p>
          <a:p>
            <a:r>
              <a:rPr lang="sv-SE" sz="1100" dirty="0"/>
              <a:t>Kan man använda modellerna för att veta hur mycket man ska äta? Varför/varför inte?</a:t>
            </a:r>
          </a:p>
          <a:p>
            <a:r>
              <a:rPr lang="sv-SE" sz="1100" dirty="0"/>
              <a:t>Vilken eller vilka delar i modellerna ger bäst råd för ”hjärnmat”?</a:t>
            </a:r>
          </a:p>
          <a:p>
            <a:endParaRPr lang="sv-SE" sz="1100" b="0" i="0" kern="1200" dirty="0">
              <a:solidFill>
                <a:schemeClr val="tx1"/>
              </a:solidFill>
              <a:effectLst/>
              <a:latin typeface="+mn-lt"/>
              <a:ea typeface="+mn-ea"/>
              <a:cs typeface="+mn-cs"/>
            </a:endParaRPr>
          </a:p>
          <a:p>
            <a:r>
              <a:rPr lang="sv-SE" sz="1100" b="1" i="0" kern="1200" dirty="0">
                <a:solidFill>
                  <a:schemeClr val="tx1"/>
                </a:solidFill>
                <a:effectLst/>
                <a:latin typeface="+mn-lt"/>
                <a:ea typeface="+mn-ea"/>
                <a:cs typeface="+mn-cs"/>
              </a:rPr>
              <a:t>Kostcirkeln</a:t>
            </a:r>
            <a:r>
              <a:rPr lang="sv-SE" sz="1100" b="0" i="0" kern="1200" dirty="0">
                <a:solidFill>
                  <a:schemeClr val="tx1"/>
                </a:solidFill>
                <a:effectLst/>
                <a:latin typeface="+mn-lt"/>
                <a:ea typeface="+mn-ea"/>
                <a:cs typeface="+mn-cs"/>
              </a:rPr>
              <a:t> är uppdelad i sju delar där varje del innehåller olika typer av livsmedel med liknande näringsinnehåll. Genom att äta något från alla delar varje dag är det lättare att få i sig alla näringsämnen. En del livsmedel påverkar miljön mer än andra.</a:t>
            </a:r>
          </a:p>
          <a:p>
            <a:r>
              <a:rPr lang="sv-SE" sz="1100" b="1" i="0" u="none" strike="noStrike" kern="1200" dirty="0">
                <a:solidFill>
                  <a:schemeClr val="tx1"/>
                </a:solidFill>
                <a:effectLst/>
                <a:latin typeface="+mn-lt"/>
                <a:ea typeface="+mn-ea"/>
                <a:cs typeface="+mn-cs"/>
              </a:rPr>
              <a:t>Matpyramiden</a:t>
            </a:r>
            <a:r>
              <a:rPr lang="sv-SE" sz="1100" b="0" i="0" u="none" strike="noStrike" kern="1200" dirty="0">
                <a:solidFill>
                  <a:schemeClr val="tx1"/>
                </a:solidFill>
                <a:effectLst/>
                <a:latin typeface="+mn-lt"/>
                <a:ea typeface="+mn-ea"/>
                <a:cs typeface="+mn-cs"/>
              </a:rPr>
              <a:t> visar på ett enkelt sätt hur man kan äta hälsosamt. I basen hittar du mat som det är bra att äta mycket av. I mitten och lite högre upp finns mat du behöver, men lite mindre av. Allra högst upp i toppen finns mat som det är bäst att bara äta lite av, till exempel till helgen eller festen.</a:t>
            </a:r>
            <a:br>
              <a:rPr lang="sv-SE" sz="1100" dirty="0"/>
            </a:br>
            <a:r>
              <a:rPr lang="sv-SE" sz="1100" b="1" i="0" kern="1200" dirty="0">
                <a:solidFill>
                  <a:schemeClr val="tx1"/>
                </a:solidFill>
                <a:effectLst/>
                <a:latin typeface="+mn-lt"/>
                <a:ea typeface="+mn-ea"/>
                <a:cs typeface="+mn-cs"/>
              </a:rPr>
              <a:t>Tallriksmodellen </a:t>
            </a:r>
            <a:r>
              <a:rPr lang="sv-SE" sz="1100" b="0" i="0" u="none" strike="noStrike" kern="1200" dirty="0">
                <a:solidFill>
                  <a:schemeClr val="tx1"/>
                </a:solidFill>
                <a:effectLst/>
                <a:latin typeface="+mn-lt"/>
                <a:ea typeface="+mn-ea"/>
                <a:cs typeface="+mn-cs"/>
              </a:rPr>
              <a:t>finns i olika versioner anpassade för nivå på fysisk aktivitet och därmed behov av energi</a:t>
            </a:r>
            <a:r>
              <a:rPr lang="sv-SE" sz="1100" dirty="0"/>
              <a:t>, och</a:t>
            </a:r>
            <a:r>
              <a:rPr lang="sv-SE" sz="1100" b="0" i="0" u="none" strike="noStrike" kern="1200" dirty="0">
                <a:solidFill>
                  <a:schemeClr val="tx1"/>
                </a:solidFill>
                <a:effectLst/>
                <a:latin typeface="+mn-lt"/>
                <a:ea typeface="+mn-ea"/>
                <a:cs typeface="+mn-cs"/>
              </a:rPr>
              <a:t> för äldre med nedsatt aptit (ej i bild). </a:t>
            </a:r>
            <a:r>
              <a:rPr lang="sv-SE" sz="1100" b="0" i="0" kern="1200" dirty="0">
                <a:solidFill>
                  <a:schemeClr val="tx1"/>
                </a:solidFill>
                <a:effectLst/>
                <a:latin typeface="+mn-lt"/>
                <a:ea typeface="+mn-ea"/>
                <a:cs typeface="+mn-cs"/>
              </a:rPr>
              <a:t>Tallriksmodellen är ett pedagogiskt sätt att visa hur maten kan fördelas på tallriken för att öka på mängden grönsaker och få en bra balans i måltiden. I Livsmedelsverkets tallriksmodell är delen för kött, fisk, ägg eller baljväxter en femtedel av mängden mat på tallriken. Storleken på grönsaksdelen och potatis-pasta-bröd-gryn-delen är flexibel, och beror på hur mycket en person rör sig, det vill säga graden av fysisk aktivitet. En fysiskt aktiv person behöver mer energi än en person med stillasittande livsstil. Tallriksmodellens tre delar: </a:t>
            </a:r>
            <a:r>
              <a:rPr lang="sv-SE" sz="1100" b="0" i="1" kern="1200" dirty="0">
                <a:solidFill>
                  <a:schemeClr val="tx1"/>
                </a:solidFill>
                <a:effectLst/>
                <a:latin typeface="+mn-lt"/>
                <a:ea typeface="+mn-ea"/>
                <a:cs typeface="+mn-cs"/>
              </a:rPr>
              <a:t>Grönsaker och rotfrukter </a:t>
            </a:r>
            <a:r>
              <a:rPr lang="sv-SE" sz="1100" b="0" i="0" kern="1200" dirty="0">
                <a:solidFill>
                  <a:schemeClr val="tx1"/>
                </a:solidFill>
                <a:effectLst/>
                <a:latin typeface="+mn-lt"/>
                <a:ea typeface="+mn-ea"/>
                <a:cs typeface="+mn-cs"/>
              </a:rPr>
              <a:t>(stor del av tallriken). Den som inte rör sig så mycket kan låta grönsaker och rotfrukter fylla halva tallriken. </a:t>
            </a:r>
            <a:r>
              <a:rPr lang="sv-SE" sz="1100" b="0" i="1" kern="1200" dirty="0">
                <a:solidFill>
                  <a:schemeClr val="tx1"/>
                </a:solidFill>
                <a:effectLst/>
                <a:latin typeface="+mn-lt"/>
                <a:ea typeface="+mn-ea"/>
                <a:cs typeface="+mn-cs"/>
              </a:rPr>
              <a:t>Potatis, pasta, bröd eller gryn</a:t>
            </a:r>
            <a:r>
              <a:rPr lang="sv-SE" sz="1100" b="0" i="0" kern="1200" dirty="0">
                <a:solidFill>
                  <a:schemeClr val="tx1"/>
                </a:solidFill>
                <a:effectLst/>
                <a:latin typeface="+mn-lt"/>
                <a:ea typeface="+mn-ea"/>
                <a:cs typeface="+mn-cs"/>
              </a:rPr>
              <a:t> som ris, bulgur, mathavre och </a:t>
            </a:r>
            <a:r>
              <a:rPr lang="sv-SE" sz="1100" b="0" i="0" kern="1200" dirty="0" err="1">
                <a:solidFill>
                  <a:schemeClr val="tx1"/>
                </a:solidFill>
                <a:effectLst/>
                <a:latin typeface="+mn-lt"/>
                <a:ea typeface="+mn-ea"/>
                <a:cs typeface="+mn-cs"/>
              </a:rPr>
              <a:t>matkorn</a:t>
            </a:r>
            <a:r>
              <a:rPr lang="sv-SE" sz="1100" b="0" i="0" kern="1200" dirty="0">
                <a:solidFill>
                  <a:schemeClr val="tx1"/>
                </a:solidFill>
                <a:effectLst/>
                <a:latin typeface="+mn-lt"/>
                <a:ea typeface="+mn-ea"/>
                <a:cs typeface="+mn-cs"/>
              </a:rPr>
              <a:t>. Välj i första hand fullkornsvarianterna. Den som rör sig mycket kan göra denna del ännu större. Den minsta delen är avsedd för </a:t>
            </a:r>
            <a:r>
              <a:rPr lang="sv-SE" sz="1100" b="0" i="1" kern="1200" dirty="0">
                <a:solidFill>
                  <a:schemeClr val="tx1"/>
                </a:solidFill>
                <a:effectLst/>
                <a:latin typeface="+mn-lt"/>
                <a:ea typeface="+mn-ea"/>
                <a:cs typeface="+mn-cs"/>
              </a:rPr>
              <a:t>kött, fisk, ägg och baljväxter</a:t>
            </a:r>
            <a:r>
              <a:rPr lang="sv-SE" sz="1100" b="0" i="0" kern="1200" dirty="0">
                <a:solidFill>
                  <a:schemeClr val="tx1"/>
                </a:solidFill>
                <a:effectLst/>
                <a:latin typeface="+mn-lt"/>
                <a:ea typeface="+mn-ea"/>
                <a:cs typeface="+mn-cs"/>
              </a:rPr>
              <a:t>, som bönor, linser och ärter. Tallriksmodellen visar proportionerna mellan de tre delarna. Modellen säger ingenting om hur mycket som är lagom att äta - det avgör hunger och energibehov.</a:t>
            </a:r>
          </a:p>
          <a:p>
            <a:r>
              <a:rPr lang="sv-SE" sz="1100" b="1" dirty="0"/>
              <a:t>Nyckelhålet </a:t>
            </a:r>
            <a:r>
              <a:rPr lang="sv-SE" sz="1100" dirty="0"/>
              <a:t>är en märkning </a:t>
            </a:r>
            <a:r>
              <a:rPr lang="sv-SE" sz="1100" b="0" i="0" u="none" strike="noStrike" kern="1200" dirty="0">
                <a:solidFill>
                  <a:schemeClr val="tx1"/>
                </a:solidFill>
                <a:effectLst/>
                <a:latin typeface="+mn-lt"/>
                <a:ea typeface="+mn-ea"/>
                <a:cs typeface="+mn-cs"/>
              </a:rPr>
              <a:t>på livsmedel. För att ett företag ska få märka mat med Nyckelhålet ska maten uppfylla vissa regler. Reglerna, kriterierna, handlar om mindre socker och salt, mer fullkorn och fibrer och nyttigare fett.</a:t>
            </a:r>
          </a:p>
          <a:p>
            <a:r>
              <a:rPr lang="sv-SE" sz="1100" b="1" i="0" kern="1200" dirty="0">
                <a:solidFill>
                  <a:schemeClr val="tx1"/>
                </a:solidFill>
                <a:effectLst/>
                <a:latin typeface="+mn-lt"/>
                <a:ea typeface="+mn-ea"/>
                <a:cs typeface="+mn-cs"/>
              </a:rPr>
              <a:t>Kost för psykisk hälsa kan sammanfattas som:</a:t>
            </a:r>
          </a:p>
          <a:p>
            <a:pPr marL="171450" indent="-171450">
              <a:buFont typeface="Arial" panose="020B0604020202020204" pitchFamily="34" charset="0"/>
              <a:buChar char="•"/>
            </a:pPr>
            <a:r>
              <a:rPr lang="sv-SE" sz="1100" b="0" i="0" kern="1200" dirty="0">
                <a:solidFill>
                  <a:schemeClr val="tx1"/>
                </a:solidFill>
                <a:effectLst/>
                <a:latin typeface="+mn-lt"/>
                <a:ea typeface="+mn-ea"/>
                <a:cs typeface="+mn-cs"/>
              </a:rPr>
              <a:t>Energi till hjärnan (kolhydrater)</a:t>
            </a:r>
          </a:p>
          <a:p>
            <a:pPr marL="171450" indent="-171450">
              <a:buFont typeface="Arial" panose="020B0604020202020204" pitchFamily="34" charset="0"/>
              <a:buChar char="•"/>
            </a:pPr>
            <a:r>
              <a:rPr lang="sv-SE" sz="1100" b="0" i="0" kern="1200" dirty="0">
                <a:solidFill>
                  <a:schemeClr val="tx1"/>
                </a:solidFill>
                <a:effectLst/>
                <a:latin typeface="+mn-lt"/>
                <a:ea typeface="+mn-ea"/>
                <a:cs typeface="+mn-cs"/>
              </a:rPr>
              <a:t>Signalsubstanser (protein)</a:t>
            </a:r>
          </a:p>
          <a:p>
            <a:pPr marL="171450" indent="-171450">
              <a:buFont typeface="Arial" panose="020B0604020202020204" pitchFamily="34" charset="0"/>
              <a:buChar char="•"/>
            </a:pPr>
            <a:r>
              <a:rPr lang="sv-SE" sz="1100" b="0" i="0" kern="1200" dirty="0">
                <a:solidFill>
                  <a:schemeClr val="tx1"/>
                </a:solidFill>
                <a:effectLst/>
                <a:latin typeface="+mn-lt"/>
                <a:ea typeface="+mn-ea"/>
                <a:cs typeface="+mn-cs"/>
              </a:rPr>
              <a:t>Hjärnans byggstenar (fett)</a:t>
            </a:r>
          </a:p>
          <a:p>
            <a:pPr marL="171450" indent="-171450">
              <a:buFont typeface="Arial" panose="020B0604020202020204" pitchFamily="34" charset="0"/>
              <a:buChar char="•"/>
            </a:pPr>
            <a:r>
              <a:rPr lang="sv-SE" sz="1100" b="0" i="0" kern="1200" dirty="0">
                <a:solidFill>
                  <a:schemeClr val="tx1"/>
                </a:solidFill>
                <a:effectLst/>
                <a:latin typeface="+mn-lt"/>
                <a:ea typeface="+mn-ea"/>
                <a:cs typeface="+mn-cs"/>
              </a:rPr>
              <a:t>Skydd &amp; balans (vitaminer, mineraler)</a:t>
            </a:r>
          </a:p>
          <a:p>
            <a:r>
              <a:rPr lang="sv-SE" sz="1100" b="1" i="0" u="none" strike="noStrike" kern="1200" dirty="0">
                <a:solidFill>
                  <a:schemeClr val="tx1"/>
                </a:solidFill>
                <a:effectLst/>
                <a:latin typeface="+mn-lt"/>
                <a:ea typeface="+mn-ea"/>
                <a:cs typeface="+mn-cs"/>
              </a:rPr>
              <a:t>Övergång till nästa bild: </a:t>
            </a:r>
            <a:r>
              <a:rPr lang="sv-SE" sz="1100" b="0" i="0" u="none" strike="noStrike" kern="1200" dirty="0">
                <a:solidFill>
                  <a:schemeClr val="tx1"/>
                </a:solidFill>
                <a:effectLst/>
                <a:latin typeface="+mn-lt"/>
                <a:ea typeface="+mn-ea"/>
                <a:cs typeface="+mn-cs"/>
              </a:rPr>
              <a:t>Äter vi som de råd vi får? </a:t>
            </a:r>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22</a:t>
            </a:fld>
            <a:endParaRPr lang="sv-SE"/>
          </a:p>
        </p:txBody>
      </p:sp>
    </p:spTree>
    <p:extLst>
      <p:ext uri="{BB962C8B-B14F-4D97-AF65-F5344CB8AC3E}">
        <p14:creationId xmlns:p14="http://schemas.microsoft.com/office/powerpoint/2010/main" val="41925234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t>Även om vi vet hur man ska äta, enligt kostråd och modeller, så funkar det inte riktigt så i verkligheten. Allt för många äter inte det som rekommenderas.</a:t>
            </a:r>
          </a:p>
          <a:p>
            <a:endParaRPr lang="sv-SE" sz="1100" dirty="0"/>
          </a:p>
          <a:p>
            <a:r>
              <a:rPr lang="sv-SE" sz="1100" b="1" dirty="0"/>
              <a:t>Diskutera!</a:t>
            </a:r>
          </a:p>
          <a:p>
            <a:r>
              <a:rPr lang="sv-SE" sz="1100" dirty="0"/>
              <a:t>Vad är det mer som påverkar vad vi äter?</a:t>
            </a:r>
          </a:p>
          <a:p>
            <a:r>
              <a:rPr lang="sv-SE" sz="1100" dirty="0"/>
              <a:t>Vad vi väljer att stoppa i munnen? I stunden? Över lite längre tid?</a:t>
            </a:r>
          </a:p>
          <a:p>
            <a:endParaRPr lang="sv-SE" sz="1100" dirty="0"/>
          </a:p>
          <a:p>
            <a:r>
              <a:rPr lang="sv-SE" sz="1100" b="1" dirty="0"/>
              <a:t>Övergång till nästa bild: </a:t>
            </a:r>
            <a:r>
              <a:rPr lang="sv-SE" sz="1100" dirty="0"/>
              <a:t>Varför är det så svårt?</a:t>
            </a:r>
          </a:p>
        </p:txBody>
      </p:sp>
      <p:sp>
        <p:nvSpPr>
          <p:cNvPr id="4" name="Platshållare för bildnummer 3"/>
          <p:cNvSpPr>
            <a:spLocks noGrp="1"/>
          </p:cNvSpPr>
          <p:nvPr>
            <p:ph type="sldNum" sz="quarter" idx="5"/>
          </p:nvPr>
        </p:nvSpPr>
        <p:spPr/>
        <p:txBody>
          <a:bodyPr/>
          <a:lstStyle/>
          <a:p>
            <a:fld id="{FAD31592-3C66-914C-8F2B-350F777116DA}" type="slidenum">
              <a:rPr lang="sv-SE" smtClean="0"/>
              <a:t>23</a:t>
            </a:fld>
            <a:endParaRPr lang="sv-SE"/>
          </a:p>
        </p:txBody>
      </p:sp>
    </p:spTree>
    <p:extLst>
      <p:ext uri="{BB962C8B-B14F-4D97-AF65-F5344CB8AC3E}">
        <p14:creationId xmlns:p14="http://schemas.microsoft.com/office/powerpoint/2010/main" val="34738854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t>Detta är exempel på vad som påverkar vad vi äter. Det är ett komplext område och det är aldrig bara en faktor som är styr. </a:t>
            </a:r>
          </a:p>
          <a:p>
            <a:endParaRPr lang="sv-SE" sz="1100" dirty="0"/>
          </a:p>
          <a:p>
            <a:r>
              <a:rPr lang="sv-SE" sz="1100" b="1" dirty="0"/>
              <a:t>Övergång till nästa bild:</a:t>
            </a:r>
          </a:p>
          <a:p>
            <a:r>
              <a:rPr lang="sv-SE" sz="1100" dirty="0"/>
              <a:t>När man tittat på detta i forskning så ser man att </a:t>
            </a:r>
            <a:r>
              <a:rPr lang="sv-SE" sz="1100" b="1" dirty="0"/>
              <a:t>smak</a:t>
            </a:r>
            <a:r>
              <a:rPr lang="sv-SE" sz="1100" dirty="0"/>
              <a:t> är den faktor som styr våra matval mest (när vi har möjligheten att välja). </a:t>
            </a:r>
          </a:p>
          <a:p>
            <a:endParaRPr lang="sv-SE" sz="1100" dirty="0"/>
          </a:p>
          <a:p>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Bildkälla: AI-genererad bild med Microsoft 365 (</a:t>
            </a:r>
            <a:r>
              <a:rPr lang="sv-SE" sz="1100" dirty="0" err="1"/>
              <a:t>promt</a:t>
            </a:r>
            <a:r>
              <a:rPr lang="sv-SE" sz="1100" dirty="0"/>
              <a:t>: kollage av de begrepp som listas)</a:t>
            </a:r>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24</a:t>
            </a:fld>
            <a:endParaRPr lang="sv-SE"/>
          </a:p>
        </p:txBody>
      </p:sp>
    </p:spTree>
    <p:extLst>
      <p:ext uri="{BB962C8B-B14F-4D97-AF65-F5344CB8AC3E}">
        <p14:creationId xmlns:p14="http://schemas.microsoft.com/office/powerpoint/2010/main" val="36138249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31838" y="708025"/>
            <a:ext cx="3365500" cy="1893888"/>
          </a:xfrm>
        </p:spPr>
      </p:sp>
      <p:sp>
        <p:nvSpPr>
          <p:cNvPr id="3" name="Platshållare för anteckningar 2"/>
          <p:cNvSpPr>
            <a:spLocks noGrp="1"/>
          </p:cNvSpPr>
          <p:nvPr>
            <p:ph type="body" idx="1"/>
          </p:nvPr>
        </p:nvSpPr>
        <p:spPr>
          <a:xfrm>
            <a:off x="731520" y="2601914"/>
            <a:ext cx="5852160" cy="5799138"/>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i="0" kern="1200" dirty="0">
                <a:solidFill>
                  <a:schemeClr val="tx1"/>
                </a:solidFill>
                <a:effectLst/>
                <a:latin typeface="+mn-lt"/>
                <a:ea typeface="+mn-ea"/>
                <a:cs typeface="+mn-cs"/>
              </a:rPr>
              <a:t>Smak – mer än en sinnesupplevelse</a:t>
            </a:r>
          </a:p>
          <a:p>
            <a:r>
              <a:rPr lang="sv-SE" sz="1100" b="0" i="0" kern="1200" dirty="0">
                <a:solidFill>
                  <a:schemeClr val="tx1"/>
                </a:solidFill>
                <a:effectLst/>
                <a:latin typeface="+mn-lt"/>
                <a:ea typeface="+mn-ea"/>
                <a:cs typeface="+mn-cs"/>
              </a:rPr>
              <a:t>Smak är inte något statisk eller ”medfött” i enkel mening, utan formas genom erfarenhet.</a:t>
            </a:r>
          </a:p>
          <a:p>
            <a:r>
              <a:rPr lang="sv-SE" sz="1100" b="0" i="0" kern="1200" dirty="0">
                <a:solidFill>
                  <a:schemeClr val="tx1"/>
                </a:solidFill>
                <a:effectLst/>
                <a:latin typeface="+mn-lt"/>
                <a:ea typeface="+mn-ea"/>
                <a:cs typeface="+mn-cs"/>
              </a:rPr>
              <a:t>Smakpreferenser utvecklas genom </a:t>
            </a:r>
            <a:r>
              <a:rPr lang="sv-SE" sz="1100" b="1" i="0" kern="1200" dirty="0">
                <a:solidFill>
                  <a:schemeClr val="tx1"/>
                </a:solidFill>
                <a:effectLst/>
                <a:latin typeface="+mn-lt"/>
                <a:ea typeface="+mn-ea"/>
                <a:cs typeface="+mn-cs"/>
              </a:rPr>
              <a:t>upprepade möten</a:t>
            </a:r>
            <a:r>
              <a:rPr lang="sv-SE" sz="1100" b="0" i="0" kern="1200" dirty="0">
                <a:solidFill>
                  <a:schemeClr val="tx1"/>
                </a:solidFill>
                <a:effectLst/>
                <a:latin typeface="+mn-lt"/>
                <a:ea typeface="+mn-ea"/>
                <a:cs typeface="+mn-cs"/>
              </a:rPr>
              <a:t> med livsmedel (man brukar säga 8-15 ggr för att acceptera en smak). Det vi lär oss att tycka om är kopplat till:</a:t>
            </a:r>
          </a:p>
          <a:p>
            <a:pPr lvl="1"/>
            <a:r>
              <a:rPr lang="sv-SE" sz="1100" b="0" i="0" kern="1200" dirty="0">
                <a:solidFill>
                  <a:schemeClr val="tx1"/>
                </a:solidFill>
                <a:effectLst/>
                <a:latin typeface="+mn-lt"/>
                <a:ea typeface="+mn-ea"/>
                <a:cs typeface="+mn-cs"/>
              </a:rPr>
              <a:t>barndom och familj</a:t>
            </a:r>
          </a:p>
          <a:p>
            <a:pPr lvl="1"/>
            <a:r>
              <a:rPr lang="sv-SE" sz="1100" b="0" i="0" kern="1200" dirty="0">
                <a:solidFill>
                  <a:schemeClr val="tx1"/>
                </a:solidFill>
                <a:effectLst/>
                <a:latin typeface="+mn-lt"/>
                <a:ea typeface="+mn-ea"/>
                <a:cs typeface="+mn-cs"/>
              </a:rPr>
              <a:t>kultur och normer</a:t>
            </a:r>
          </a:p>
          <a:p>
            <a:pPr lvl="1"/>
            <a:r>
              <a:rPr lang="sv-SE" sz="1100" b="0" i="0" kern="1200" dirty="0">
                <a:solidFill>
                  <a:schemeClr val="tx1"/>
                </a:solidFill>
                <a:effectLst/>
                <a:latin typeface="+mn-lt"/>
                <a:ea typeface="+mn-ea"/>
                <a:cs typeface="+mn-cs"/>
              </a:rPr>
              <a:t>sociala sammanhang (vem vi äter med)</a:t>
            </a:r>
          </a:p>
          <a:p>
            <a:pPr lvl="1"/>
            <a:r>
              <a:rPr lang="sv-SE" sz="1100" b="0" i="0" kern="1200" dirty="0">
                <a:solidFill>
                  <a:schemeClr val="tx1"/>
                </a:solidFill>
                <a:effectLst/>
                <a:latin typeface="+mn-lt"/>
                <a:ea typeface="+mn-ea"/>
                <a:cs typeface="+mn-cs"/>
              </a:rPr>
              <a:t>känslor och minnen</a:t>
            </a:r>
          </a:p>
          <a:p>
            <a:pPr lvl="1"/>
            <a:endParaRPr lang="sv-SE" sz="1100" b="0" i="0" kern="1200" dirty="0">
              <a:solidFill>
                <a:schemeClr val="tx1"/>
              </a:solidFill>
              <a:effectLst/>
              <a:latin typeface="+mn-lt"/>
              <a:ea typeface="+mn-ea"/>
              <a:cs typeface="+mn-cs"/>
            </a:endParaRPr>
          </a:p>
          <a:p>
            <a:r>
              <a:rPr lang="sv-SE" sz="1100" b="0" i="0" kern="1200" dirty="0">
                <a:solidFill>
                  <a:schemeClr val="tx1"/>
                </a:solidFill>
                <a:effectLst/>
                <a:latin typeface="+mn-lt"/>
                <a:ea typeface="+mn-ea"/>
                <a:cs typeface="+mn-cs"/>
              </a:rPr>
              <a:t>Smak spelar en avgörande roll i människors relation till mat och är en av de faktorer som starkast påverkar våra matval. Samtidigt är smak inte enbart en biologisk förutsättning, utan formas i samspel med erfarenheter, sociala sammanhang och kulturella normer. Det innebär att smak kan förstås som något som lärs och utvecklas över tid, snarare än som en fast och oföränderlig egenskap. Smakpreferenser formas genom upprepade möten med mat och genom de betydelser som kopplas till dessa erfarenheter. Att uppskatta vissa smaker, såsom bitterhet, syrlighet eller komplexa kombinationer av smaker, kräver ofta tillvänjning och exponering. Smakutveckling kan därför ses som ett kroppsligt och erfarenhetsbaserat lärande, där människor successivt tränar sin förmåga att uppleva, tolka och värdera sina sinnesintryck. Motstånd eller tveksamhet inför nya livsmedel behöver i detta perspektiv inte tolkas som ett slutgiltigt avståndstagande, utan som en del av en pågående process där smaken ännu inte har fått möjlighet att utvecklas.</a:t>
            </a:r>
          </a:p>
          <a:p>
            <a:endParaRPr lang="sv-SE" sz="1100" b="0" i="0" kern="1200" dirty="0">
              <a:solidFill>
                <a:schemeClr val="tx1"/>
              </a:solidFill>
              <a:effectLst/>
              <a:latin typeface="+mn-lt"/>
              <a:ea typeface="+mn-ea"/>
              <a:cs typeface="+mn-cs"/>
            </a:endParaRPr>
          </a:p>
          <a:p>
            <a:r>
              <a:rPr lang="sv-SE" sz="1100" b="1" i="0" kern="1200" dirty="0">
                <a:solidFill>
                  <a:schemeClr val="tx1"/>
                </a:solidFill>
                <a:effectLst/>
                <a:latin typeface="+mn-lt"/>
                <a:ea typeface="+mn-ea"/>
                <a:cs typeface="+mn-cs"/>
              </a:rPr>
              <a:t>Eftersom smak i hög grad styr våra matval </a:t>
            </a:r>
            <a:r>
              <a:rPr lang="sv-SE" sz="1100" b="0" i="0" kern="1200" dirty="0">
                <a:solidFill>
                  <a:schemeClr val="tx1"/>
                </a:solidFill>
                <a:effectLst/>
                <a:latin typeface="+mn-lt"/>
                <a:ea typeface="+mn-ea"/>
                <a:cs typeface="+mn-cs"/>
              </a:rPr>
              <a:t>har den också stor betydelse för både hälsa och hållbarhet. Kunskap om näringsinnehåll eller miljöpåverkan är sällan tillräcklig för att förändra matvanor om maten inte samtidigt upplevs som god.  För att hälsosamma och hållbara livsmedel ska bli en naturlig del av vardagens </a:t>
            </a:r>
            <a:r>
              <a:rPr lang="sv-SE" sz="1100" b="1" i="0" kern="1200" dirty="0">
                <a:solidFill>
                  <a:schemeClr val="tx1"/>
                </a:solidFill>
                <a:effectLst/>
                <a:latin typeface="+mn-lt"/>
                <a:ea typeface="+mn-ea"/>
                <a:cs typeface="+mn-cs"/>
              </a:rPr>
              <a:t>matval behöver de därför kopplas till positiva smakupplevelser</a:t>
            </a:r>
            <a:r>
              <a:rPr lang="sv-SE" sz="1100" b="0" i="0" kern="1200" dirty="0">
                <a:solidFill>
                  <a:schemeClr val="tx1"/>
                </a:solidFill>
                <a:effectLst/>
                <a:latin typeface="+mn-lt"/>
                <a:ea typeface="+mn-ea"/>
                <a:cs typeface="+mn-cs"/>
              </a:rPr>
              <a:t>. Detta gäller särskilt livsmedel och maträtter som kan upplevas som ovana, exempelvis växtbaserade alternativ, där tillagning, kryddning och balans mellan smaker har stor betydelse för hur maten upplevs.</a:t>
            </a:r>
          </a:p>
          <a:p>
            <a:endParaRPr lang="sv-SE" sz="1100" b="0" i="0" kern="1200" dirty="0">
              <a:solidFill>
                <a:schemeClr val="tx1"/>
              </a:solidFill>
              <a:effectLst/>
              <a:latin typeface="+mn-lt"/>
              <a:ea typeface="+mn-ea"/>
              <a:cs typeface="+mn-cs"/>
            </a:endParaRPr>
          </a:p>
          <a:p>
            <a:r>
              <a:rPr lang="sv-SE" sz="1100" b="1" dirty="0"/>
              <a:t>Övergång till nästa bild: </a:t>
            </a:r>
            <a:r>
              <a:rPr lang="sv-SE" sz="1100" dirty="0"/>
              <a:t>Vad vi äter påverkas mycket av vårt belöningssystem. Men det kan hamna i obalans så att vi inte äter det vi behöver.</a:t>
            </a:r>
          </a:p>
          <a:p>
            <a:endParaRPr lang="sv-SE" sz="1100" b="0" i="0" kern="1200" dirty="0">
              <a:solidFill>
                <a:schemeClr val="tx1"/>
              </a:solidFill>
              <a:effectLst/>
              <a:latin typeface="+mn-lt"/>
              <a:ea typeface="+mn-ea"/>
              <a:cs typeface="+mn-cs"/>
            </a:endParaRPr>
          </a:p>
          <a:p>
            <a:endParaRPr lang="sv-SE" sz="1100" b="0" i="0" kern="1200" dirty="0">
              <a:solidFill>
                <a:schemeClr val="tx1"/>
              </a:solidFill>
              <a:effectLst/>
              <a:latin typeface="+mn-lt"/>
              <a:ea typeface="+mn-ea"/>
              <a:cs typeface="+mn-cs"/>
            </a:endParaRPr>
          </a:p>
          <a:p>
            <a:endParaRPr lang="sv-SE" sz="1100" b="0" i="0" kern="1200" dirty="0">
              <a:solidFill>
                <a:schemeClr val="tx1"/>
              </a:solidFill>
              <a:effectLst/>
              <a:latin typeface="+mn-lt"/>
              <a:ea typeface="+mn-ea"/>
              <a:cs typeface="+mn-cs"/>
            </a:endParaRPr>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25</a:t>
            </a:fld>
            <a:endParaRPr lang="sv-SE"/>
          </a:p>
        </p:txBody>
      </p:sp>
    </p:spTree>
    <p:extLst>
      <p:ext uri="{BB962C8B-B14F-4D97-AF65-F5344CB8AC3E}">
        <p14:creationId xmlns:p14="http://schemas.microsoft.com/office/powerpoint/2010/main" val="10940867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t>Energiunderskott leder till trötthet, infektionskänslighet, förstoppning och hormonstörningar.</a:t>
            </a:r>
          </a:p>
          <a:p>
            <a:endParaRPr lang="sv-SE" sz="1100" dirty="0"/>
          </a:p>
          <a:p>
            <a:r>
              <a:rPr lang="sv-SE" sz="1100" dirty="0"/>
              <a:t>En relativt vanlig ätstörning, anorexi, klassas idag som en neurobiologisk sjukdom där signalerna för hunger och mättnad förändrats så pass mycket att personen inte kan/vill äta trots att kroppen behöver mer mat.</a:t>
            </a:r>
          </a:p>
          <a:p>
            <a:endParaRPr lang="sv-SE" sz="1100" dirty="0"/>
          </a:p>
          <a:p>
            <a:r>
              <a:rPr lang="sv-SE" sz="1100" dirty="0"/>
              <a:t>En koppling till hjärnan är till belöningssystemet med dopamin (bild på hjärna) som har betydelse för vår motivation att söka mat när vi är hungriga. Men systemet kan hamna i obalans så att det inte fungerar.</a:t>
            </a:r>
          </a:p>
          <a:p>
            <a:r>
              <a:rPr lang="sv-SE" sz="1100" dirty="0"/>
              <a:t>Anorexi behöver man oftast hjälp att behandla, och hjälp finns.</a:t>
            </a:r>
          </a:p>
          <a:p>
            <a:endParaRPr lang="sv-SE" sz="1100" dirty="0"/>
          </a:p>
          <a:p>
            <a:r>
              <a:rPr lang="sv-SE" sz="1100" dirty="0"/>
              <a:t>https://atstorning.se/</a:t>
            </a:r>
          </a:p>
          <a:p>
            <a:r>
              <a:rPr lang="sv-SE" sz="1100" dirty="0"/>
              <a:t>https://www.umo.se/att-ma-daligt/atstorningar/om-nagon-du-kanner-har-atstorningar/</a:t>
            </a:r>
          </a:p>
          <a:p>
            <a:r>
              <a:rPr lang="sv-SE" sz="1100" dirty="0"/>
              <a:t>https://www.1177.se/Uppsala-lan/sjukdomar--besvar/psykiska-sjukdomar-och-besvar/atstorningar/atstorningar/</a:t>
            </a:r>
          </a:p>
          <a:p>
            <a:r>
              <a:rPr lang="sv-SE" sz="1100" dirty="0"/>
              <a:t>https://www.friskfri.se/</a:t>
            </a:r>
          </a:p>
          <a:p>
            <a:endParaRPr lang="sv-SE" sz="1100" dirty="0"/>
          </a:p>
          <a:p>
            <a:r>
              <a:rPr lang="sv-SE" sz="1100" b="1" dirty="0"/>
              <a:t>Övergång till nästa bild:</a:t>
            </a:r>
          </a:p>
          <a:p>
            <a:r>
              <a:rPr lang="sv-SE" sz="1100" dirty="0"/>
              <a:t>Belöningssystemet med dopamin kan också bli extra aktivt så att vi överdrivet söker mat. Exempelvis när vi är trötta. </a:t>
            </a:r>
          </a:p>
        </p:txBody>
      </p:sp>
      <p:sp>
        <p:nvSpPr>
          <p:cNvPr id="4" name="Platshållare för bildnummer 3"/>
          <p:cNvSpPr>
            <a:spLocks noGrp="1"/>
          </p:cNvSpPr>
          <p:nvPr>
            <p:ph type="sldNum" sz="quarter" idx="5"/>
          </p:nvPr>
        </p:nvSpPr>
        <p:spPr/>
        <p:txBody>
          <a:bodyPr/>
          <a:lstStyle/>
          <a:p>
            <a:fld id="{FAD31592-3C66-914C-8F2B-350F777116DA}" type="slidenum">
              <a:rPr lang="sv-SE" smtClean="0"/>
              <a:t>26</a:t>
            </a:fld>
            <a:endParaRPr lang="sv-SE"/>
          </a:p>
        </p:txBody>
      </p:sp>
    </p:spTree>
    <p:extLst>
      <p:ext uri="{BB962C8B-B14F-4D97-AF65-F5344CB8AC3E}">
        <p14:creationId xmlns:p14="http://schemas.microsoft.com/office/powerpoint/2010/main" val="35558177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31838" y="665163"/>
            <a:ext cx="4027487" cy="2265362"/>
          </a:xfrm>
        </p:spPr>
      </p:sp>
      <p:sp>
        <p:nvSpPr>
          <p:cNvPr id="3" name="Platshållare för anteckningar 2"/>
          <p:cNvSpPr>
            <a:spLocks noGrp="1"/>
          </p:cNvSpPr>
          <p:nvPr>
            <p:ph type="body" idx="1"/>
          </p:nvPr>
        </p:nvSpPr>
        <p:spPr>
          <a:xfrm>
            <a:off x="731520" y="3181464"/>
            <a:ext cx="5852160" cy="5219588"/>
          </a:xfrm>
        </p:spPr>
        <p:txBody>
          <a:bodyPr/>
          <a:lstStyle/>
          <a:p>
            <a:r>
              <a:rPr lang="sv-SE" sz="1100" dirty="0"/>
              <a:t>Är man trött är man generellt mer impulsiv vilket gör att: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dirty="0"/>
              <a:t> man tänker mer kortsiktigt, hjärnan söker snabb energi</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dirty="0"/>
              <a:t> belöningssystemet med dopamin är aktivt</a:t>
            </a:r>
          </a:p>
          <a:p>
            <a:pPr>
              <a:buFont typeface="Arial" panose="020B0604020202020204" pitchFamily="34" charset="0"/>
              <a:buChar char="•"/>
            </a:pPr>
            <a:r>
              <a:rPr lang="sv-SE" sz="1100" dirty="0"/>
              <a:t> det är svårare att stå emot ”sug” (</a:t>
            </a:r>
            <a:r>
              <a:rPr lang="sv-SE" sz="1100" dirty="0" err="1"/>
              <a:t>sött+fett</a:t>
            </a:r>
            <a:r>
              <a:rPr lang="sv-SE" sz="1100" dirty="0"/>
              <a:t> i kombination som i chips, snabbmat och bakverk känns extra lockande)</a:t>
            </a:r>
          </a:p>
          <a:p>
            <a:pPr>
              <a:buFont typeface="Arial" panose="020B0604020202020204" pitchFamily="34" charset="0"/>
              <a:buChar char="•"/>
            </a:pPr>
            <a:r>
              <a:rPr lang="sv-SE" sz="1100" dirty="0"/>
              <a:t> man inte orkar göra aktiva, hälsosamma val</a:t>
            </a:r>
          </a:p>
          <a:p>
            <a:endParaRPr lang="sv-SE" sz="1100" b="1" dirty="0"/>
          </a:p>
          <a:p>
            <a:r>
              <a:rPr lang="sv-SE" sz="1100" b="0" dirty="0"/>
              <a:t>Trötthet kan även påverka hormoner för hunger/mättnad </a:t>
            </a:r>
            <a:r>
              <a:rPr lang="sv-SE" sz="1100" dirty="0"/>
              <a:t>(</a:t>
            </a:r>
            <a:r>
              <a:rPr lang="sv-SE" sz="1100" dirty="0" err="1"/>
              <a:t>ghrelin</a:t>
            </a:r>
            <a:r>
              <a:rPr lang="sv-SE" sz="1100" dirty="0"/>
              <a:t> ökar → du känner dig hungrigare,  </a:t>
            </a:r>
            <a:r>
              <a:rPr lang="sv-SE" sz="1100" dirty="0" err="1"/>
              <a:t>leptin</a:t>
            </a:r>
            <a:r>
              <a:rPr lang="sv-SE" sz="1100" dirty="0"/>
              <a:t> minskar → du känner dig mindre mätt)</a:t>
            </a:r>
          </a:p>
          <a:p>
            <a:r>
              <a:rPr lang="sv-SE" sz="1100" dirty="0"/>
              <a:t>Resultatet blir att du äter mer, väljer mer energität mat och har svårare att sluta äta. </a:t>
            </a:r>
          </a:p>
          <a:p>
            <a:r>
              <a:rPr lang="sv-SE" sz="1100" dirty="0"/>
              <a:t>På sikt kan ett för stort energiintag (i förhållande till det man behöver) leda till problem med övervikt. </a:t>
            </a:r>
          </a:p>
          <a:p>
            <a:r>
              <a:rPr lang="sv-SE" sz="1100" b="0" dirty="0"/>
              <a:t>Viktigt att notera är att ett högt energiintag inte självklart ger tillräckligt av de näringsämnen vi behöver. Man kan vara överviktig och ha näringsbrist. Det styrs helt av vilka livsmedel vi väljer.</a:t>
            </a:r>
          </a:p>
          <a:p>
            <a:endParaRPr lang="sv-SE" sz="1100" b="0" dirty="0"/>
          </a:p>
          <a:p>
            <a:r>
              <a:rPr lang="sv-SE" sz="1100" dirty="0"/>
              <a:t>Det finns ju så mycket goda smaker som går att koppla till hälsosamma livsmedel.</a:t>
            </a:r>
          </a:p>
          <a:p>
            <a:r>
              <a:rPr lang="sv-SE" sz="1100" dirty="0"/>
              <a:t>Men det gäller att de hälsosamma livsmedlen finns lätt tillhands även när du är trött, för hjärnan är ”lat”. </a:t>
            </a:r>
          </a:p>
          <a:p>
            <a:endParaRPr lang="sv-SE" sz="1100" b="0" dirty="0"/>
          </a:p>
          <a:p>
            <a:endParaRPr lang="sv-SE" sz="1100" b="1" dirty="0"/>
          </a:p>
          <a:p>
            <a:r>
              <a:rPr lang="sv-SE" sz="1100" b="1" dirty="0"/>
              <a:t>Övergång till nästa bild: </a:t>
            </a:r>
          </a:p>
          <a:p>
            <a:r>
              <a:rPr lang="sv-SE" sz="1100" dirty="0"/>
              <a:t>En ”enkel” väg när man känner sig trött är ju som sagt att dricka kaffe eller få i sig koffein på annat sätt. Tillbaka till energidryckerna. Dryckerna finns i många olika smaker och riktar sig till väldigt många ”smak-profiler”. Men oavsett smak är det på sikt ingen hållbar lösning. Vi ska se lite närmare på hur koffein påverkar oss.</a:t>
            </a:r>
          </a:p>
        </p:txBody>
      </p:sp>
      <p:sp>
        <p:nvSpPr>
          <p:cNvPr id="4" name="Platshållare för bildnummer 3"/>
          <p:cNvSpPr>
            <a:spLocks noGrp="1"/>
          </p:cNvSpPr>
          <p:nvPr>
            <p:ph type="sldNum" sz="quarter" idx="5"/>
          </p:nvPr>
        </p:nvSpPr>
        <p:spPr/>
        <p:txBody>
          <a:bodyPr/>
          <a:lstStyle/>
          <a:p>
            <a:fld id="{FAD31592-3C66-914C-8F2B-350F777116DA}" type="slidenum">
              <a:rPr lang="sv-SE" smtClean="0"/>
              <a:t>27</a:t>
            </a:fld>
            <a:endParaRPr lang="sv-SE"/>
          </a:p>
        </p:txBody>
      </p:sp>
    </p:spTree>
    <p:extLst>
      <p:ext uri="{BB962C8B-B14F-4D97-AF65-F5344CB8AC3E}">
        <p14:creationId xmlns:p14="http://schemas.microsoft.com/office/powerpoint/2010/main" val="29562877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76288" y="1200150"/>
            <a:ext cx="5302250" cy="2982913"/>
          </a:xfrm>
        </p:spPr>
      </p:sp>
      <p:sp>
        <p:nvSpPr>
          <p:cNvPr id="3" name="Platshållare för anteckningar 2"/>
          <p:cNvSpPr>
            <a:spLocks noGrp="1"/>
          </p:cNvSpPr>
          <p:nvPr>
            <p:ph type="body" idx="1"/>
          </p:nvPr>
        </p:nvSpPr>
        <p:spPr/>
        <p:txBody>
          <a:bodyPr/>
          <a:lstStyle/>
          <a:p>
            <a:r>
              <a:rPr lang="sv-SE" sz="1100" dirty="0"/>
              <a:t>Koffein har en effekt som oberoende av blodsockernivån påverkar känslan av energi och vakenhet.</a:t>
            </a:r>
          </a:p>
          <a:p>
            <a:r>
              <a:rPr lang="sv-SE" sz="1100" dirty="0"/>
              <a:t>För att förstå hur koffein kan göra en pigg, ”ge energi” kan man först titta på hur vi normalt fungerar </a:t>
            </a:r>
            <a:r>
              <a:rPr lang="sv-SE" sz="1100" b="1" dirty="0"/>
              <a:t>utan koffein</a:t>
            </a:r>
            <a:r>
              <a:rPr lang="sv-SE" sz="1100" dirty="0"/>
              <a:t>.</a:t>
            </a:r>
          </a:p>
          <a:p>
            <a:endParaRPr lang="sv-SE" sz="1100" dirty="0"/>
          </a:p>
          <a:p>
            <a:r>
              <a:rPr lang="sv-SE" sz="1100" dirty="0"/>
              <a:t>Hjärnans celler behöver mycket energi, hela 20% av energiomsättningen i kroppen går till hjärnans aktivitet.</a:t>
            </a:r>
          </a:p>
          <a:p>
            <a:r>
              <a:rPr lang="sv-SE" sz="1100" dirty="0"/>
              <a:t>Energiformen som cellerna använder kallas ATP. Det står för </a:t>
            </a:r>
            <a:r>
              <a:rPr lang="sv-SE" sz="1100" dirty="0" err="1"/>
              <a:t>AdenosinTriPhosphat</a:t>
            </a:r>
            <a:r>
              <a:rPr lang="sv-SE" sz="1100" dirty="0"/>
              <a:t>, adenosintrifosfat. </a:t>
            </a:r>
          </a:p>
          <a:p>
            <a:r>
              <a:rPr lang="sv-SE" sz="1100" dirty="0"/>
              <a:t>Hjärncellerna kan omvandla glukos (från blodsockret) till ATP.</a:t>
            </a:r>
          </a:p>
          <a:p>
            <a:r>
              <a:rPr lang="sv-SE" sz="1100" dirty="0"/>
              <a:t>ATP kan ses som ett ”uppladdat batteri” där man kan likna </a:t>
            </a:r>
            <a:r>
              <a:rPr lang="sv-SE" sz="1100" dirty="0" err="1"/>
              <a:t>adenosin</a:t>
            </a:r>
            <a:r>
              <a:rPr lang="sv-SE" sz="1100" dirty="0"/>
              <a:t> som det ”helt urladdat batteri”. Under dagen när hjärnan är aktiv används mycket ATP och </a:t>
            </a:r>
            <a:r>
              <a:rPr lang="sv-SE" sz="1100" b="1" dirty="0"/>
              <a:t>det bildas mer och mer ”urladdat” </a:t>
            </a:r>
            <a:r>
              <a:rPr lang="sv-SE" sz="1100" b="1" dirty="0" err="1"/>
              <a:t>adenosin</a:t>
            </a:r>
            <a:r>
              <a:rPr lang="sv-SE" sz="1100" dirty="0"/>
              <a:t>.</a:t>
            </a:r>
          </a:p>
          <a:p>
            <a:r>
              <a:rPr lang="sv-SE" sz="1100" dirty="0" err="1"/>
              <a:t>Adenosin</a:t>
            </a:r>
            <a:r>
              <a:rPr lang="sv-SE" sz="1100" dirty="0"/>
              <a:t> </a:t>
            </a:r>
            <a:r>
              <a:rPr lang="sv-SE" sz="1100" b="1" dirty="0"/>
              <a:t>fastnar på mottagare på hjärnceller </a:t>
            </a:r>
            <a:r>
              <a:rPr lang="sv-SE" sz="1100" dirty="0"/>
              <a:t>(</a:t>
            </a:r>
            <a:r>
              <a:rPr lang="sv-SE" sz="1100" dirty="0" err="1"/>
              <a:t>adenosinreceptorer</a:t>
            </a:r>
            <a:r>
              <a:rPr lang="sv-SE" sz="1100" dirty="0"/>
              <a:t>), och det minskar hjärncellernas snabbhet i att reagera. Hjärnans aktivitet saktas ner.</a:t>
            </a:r>
          </a:p>
          <a:p>
            <a:r>
              <a:rPr lang="sv-SE" sz="1100" dirty="0"/>
              <a:t>Du upplever att du blir trött/sömning.</a:t>
            </a:r>
          </a:p>
          <a:p>
            <a:r>
              <a:rPr lang="sv-SE" sz="1100" dirty="0"/>
              <a:t>Du kan lättare somna på kvällen, vilket gör att hjärnan får en välbehövlig vila.</a:t>
            </a:r>
          </a:p>
          <a:p>
            <a:endParaRPr lang="sv-SE" sz="1100" dirty="0"/>
          </a:p>
          <a:p>
            <a:r>
              <a:rPr lang="sv-SE" sz="1100" b="1" dirty="0"/>
              <a:t>Övergång till nästa bild:</a:t>
            </a:r>
          </a:p>
          <a:p>
            <a:r>
              <a:rPr lang="sv-SE" sz="1100" dirty="0"/>
              <a:t>Vad gör då koffeinet?</a:t>
            </a:r>
          </a:p>
        </p:txBody>
      </p:sp>
      <p:sp>
        <p:nvSpPr>
          <p:cNvPr id="4" name="Platshållare för bildnummer 3"/>
          <p:cNvSpPr>
            <a:spLocks noGrp="1"/>
          </p:cNvSpPr>
          <p:nvPr>
            <p:ph type="sldNum" sz="quarter" idx="5"/>
          </p:nvPr>
        </p:nvSpPr>
        <p:spPr/>
        <p:txBody>
          <a:bodyPr/>
          <a:lstStyle/>
          <a:p>
            <a:fld id="{FAD31592-3C66-914C-8F2B-350F777116DA}" type="slidenum">
              <a:rPr lang="sv-SE" smtClean="0"/>
              <a:t>28</a:t>
            </a:fld>
            <a:endParaRPr lang="sv-SE"/>
          </a:p>
        </p:txBody>
      </p:sp>
    </p:spTree>
    <p:extLst>
      <p:ext uri="{BB962C8B-B14F-4D97-AF65-F5344CB8AC3E}">
        <p14:creationId xmlns:p14="http://schemas.microsoft.com/office/powerpoint/2010/main" val="26249171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77875" y="728663"/>
            <a:ext cx="4643438" cy="2613025"/>
          </a:xfrm>
        </p:spPr>
      </p:sp>
      <p:sp>
        <p:nvSpPr>
          <p:cNvPr id="3" name="Platshållare för anteckningar 2"/>
          <p:cNvSpPr>
            <a:spLocks noGrp="1"/>
          </p:cNvSpPr>
          <p:nvPr>
            <p:ph type="body" idx="1"/>
          </p:nvPr>
        </p:nvSpPr>
        <p:spPr>
          <a:xfrm>
            <a:off x="731520" y="3408710"/>
            <a:ext cx="5852160" cy="4992341"/>
          </a:xfrm>
        </p:spPr>
        <p:txBody>
          <a:bodyPr/>
          <a:lstStyle/>
          <a:p>
            <a:r>
              <a:rPr lang="sv-SE" sz="1100" dirty="0"/>
              <a:t>Koffein fastnar på och blockerar mottagarna på hjärncellerna (</a:t>
            </a:r>
            <a:r>
              <a:rPr lang="sv-SE" sz="1100" dirty="0" err="1"/>
              <a:t>adenosinreceptorerna</a:t>
            </a:r>
            <a:r>
              <a:rPr lang="sv-SE" sz="1100" dirty="0"/>
              <a:t>).</a:t>
            </a:r>
          </a:p>
          <a:p>
            <a:r>
              <a:rPr lang="sv-SE" sz="1100" dirty="0"/>
              <a:t>Koffeinet tar plats så att </a:t>
            </a:r>
            <a:r>
              <a:rPr lang="sv-SE" sz="1100" dirty="0" err="1"/>
              <a:t>adenosin</a:t>
            </a:r>
            <a:r>
              <a:rPr lang="sv-SE" sz="1100" dirty="0"/>
              <a:t> inte kan aktivera </a:t>
            </a:r>
            <a:r>
              <a:rPr lang="sv-SE" sz="1100" dirty="0" err="1"/>
              <a:t>adenosinreceptorerna</a:t>
            </a:r>
            <a:r>
              <a:rPr lang="sv-SE" sz="1100" dirty="0"/>
              <a:t>.</a:t>
            </a:r>
          </a:p>
          <a:p>
            <a:r>
              <a:rPr lang="sv-SE" sz="1100" dirty="0"/>
              <a:t>Trots att </a:t>
            </a:r>
            <a:r>
              <a:rPr lang="sv-SE" sz="1100" dirty="0" err="1"/>
              <a:t>adenosinmängden</a:t>
            </a:r>
            <a:r>
              <a:rPr lang="sv-SE" sz="1100" dirty="0"/>
              <a:t> ökar under dagen så leder det inte till att hjärnan minskar sin aktivitet.</a:t>
            </a:r>
          </a:p>
          <a:p>
            <a:r>
              <a:rPr lang="sv-SE" sz="1100" dirty="0"/>
              <a:t>Man känner sig pigg och vaken en stund, beroende på hur mycket koffein man fått i sig.</a:t>
            </a:r>
          </a:p>
          <a:p>
            <a:r>
              <a:rPr lang="sv-SE" sz="1100" dirty="0"/>
              <a:t>Så länge det finns tillräckligt med koffein som kan hindra </a:t>
            </a:r>
            <a:r>
              <a:rPr lang="sv-SE" sz="1100" dirty="0" err="1"/>
              <a:t>adenosin</a:t>
            </a:r>
            <a:r>
              <a:rPr lang="sv-SE" sz="1100" dirty="0"/>
              <a:t> från att fästa till </a:t>
            </a:r>
            <a:r>
              <a:rPr lang="sv-SE" sz="1100" dirty="0" err="1"/>
              <a:t>adenosinreceptorerna</a:t>
            </a:r>
            <a:r>
              <a:rPr lang="sv-SE" sz="1100" dirty="0"/>
              <a:t> upplever vi inte någon trötthet/sömnighet på samma sätt som vi skulle gjort annars.</a:t>
            </a:r>
          </a:p>
          <a:p>
            <a:r>
              <a:rPr lang="sv-SE" sz="1100" dirty="0"/>
              <a:t>Mängden koffein har stor betydelse för om det leder till en kortvarig ökad känsla av pigghet eller om det leder till problem att somna.</a:t>
            </a:r>
          </a:p>
          <a:p>
            <a:endParaRPr lang="sv-SE" sz="1100" dirty="0"/>
          </a:p>
          <a:p>
            <a:r>
              <a:rPr lang="sv-SE" sz="1100" dirty="0"/>
              <a:t>Frågan ”Varför är sömnen viktig?” kan fungera som en kort fråga att diskutera.</a:t>
            </a:r>
          </a:p>
          <a:p>
            <a:r>
              <a:rPr lang="sv-SE" sz="1100" dirty="0"/>
              <a:t>För att summera diskussionen kan man nämna att: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Sömn är en </a:t>
            </a:r>
            <a:r>
              <a:rPr lang="sv-SE" sz="1100" b="0" dirty="0"/>
              <a:t>viktig del av kroppens återhämtning. Sömnbrist ger exempelvis problem med:</a:t>
            </a:r>
          </a:p>
          <a:p>
            <a:pPr marL="171450" indent="-171450">
              <a:buFont typeface="Arial" panose="020B0604020202020204" pitchFamily="34" charset="0"/>
              <a:buChar char="•"/>
            </a:pPr>
            <a:r>
              <a:rPr lang="sv-SE" sz="1100" b="0" dirty="0"/>
              <a:t>Överaktiv </a:t>
            </a:r>
            <a:r>
              <a:rPr lang="sv-SE" sz="1100" b="0" dirty="0" err="1"/>
              <a:t>amygdala</a:t>
            </a:r>
            <a:r>
              <a:rPr lang="sv-SE" sz="1100" b="0" dirty="0"/>
              <a:t> som gör oss mer känsliga för kritik och stress och vi överreagerar lättare känslomässigt</a:t>
            </a:r>
          </a:p>
          <a:p>
            <a:pPr marL="171450" indent="-171450">
              <a:buFont typeface="Arial" panose="020B0604020202020204" pitchFamily="34" charset="0"/>
              <a:buChar char="•"/>
            </a:pPr>
            <a:r>
              <a:rPr lang="sv-SE" sz="1100" b="0" dirty="0"/>
              <a:t>Pannloben som vanligtvis hjälper oss att tänka klart och reglera känslor fungerar sämre</a:t>
            </a:r>
          </a:p>
          <a:p>
            <a:pPr marL="171450" indent="-171450">
              <a:buFont typeface="Arial" panose="020B0604020202020204" pitchFamily="34" charset="0"/>
              <a:buChar char="•"/>
            </a:pPr>
            <a:r>
              <a:rPr lang="sv-SE" sz="1100" b="0" dirty="0"/>
              <a:t>Det blir svårare att bromsa impulser och tänka nyanserat.</a:t>
            </a:r>
          </a:p>
          <a:p>
            <a:pPr marL="171450" indent="-171450">
              <a:buFont typeface="Arial" panose="020B0604020202020204" pitchFamily="34" charset="0"/>
              <a:buChar char="•"/>
            </a:pPr>
            <a:r>
              <a:rPr lang="sv-SE" sz="1100" b="0" dirty="0"/>
              <a:t>Små problem kan kännas jättestora</a:t>
            </a:r>
          </a:p>
          <a:p>
            <a:pPr>
              <a:buNone/>
            </a:pPr>
            <a:endParaRPr lang="sv-SE" sz="1100" dirty="0"/>
          </a:p>
          <a:p>
            <a:pPr>
              <a:buNone/>
            </a:pPr>
            <a:r>
              <a:rPr lang="sv-SE" sz="1100" b="0" dirty="0"/>
              <a:t>Alltså: Sömn är som en </a:t>
            </a:r>
            <a:r>
              <a:rPr lang="sv-SE" sz="1100" b="1" dirty="0"/>
              <a:t>känslomässig återställning</a:t>
            </a:r>
            <a:r>
              <a:rPr lang="sv-SE" sz="1100" b="0" dirty="0"/>
              <a:t>. Utan den är det som att vi tappar vår inre balans. Att sova ordentligt är alltså inte bara viktigt för kroppen, utan också för att vi ska kunna hantera livet och våra känslor på ett snällt och klokt sätt.</a:t>
            </a:r>
          </a:p>
          <a:p>
            <a:endParaRPr lang="sv-SE" sz="1100" dirty="0"/>
          </a:p>
          <a:p>
            <a:r>
              <a:rPr lang="sv-SE" sz="1100" b="1" dirty="0"/>
              <a:t>Övergång till nästa bild:</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Vad händer om koffein är en vana? </a:t>
            </a:r>
          </a:p>
        </p:txBody>
      </p:sp>
      <p:sp>
        <p:nvSpPr>
          <p:cNvPr id="4" name="Platshållare för bildnummer 3"/>
          <p:cNvSpPr>
            <a:spLocks noGrp="1"/>
          </p:cNvSpPr>
          <p:nvPr>
            <p:ph type="sldNum" sz="quarter" idx="5"/>
          </p:nvPr>
        </p:nvSpPr>
        <p:spPr/>
        <p:txBody>
          <a:bodyPr/>
          <a:lstStyle/>
          <a:p>
            <a:fld id="{FAD31592-3C66-914C-8F2B-350F777116DA}" type="slidenum">
              <a:rPr lang="sv-SE" smtClean="0"/>
              <a:t>29</a:t>
            </a:fld>
            <a:endParaRPr lang="sv-SE"/>
          </a:p>
        </p:txBody>
      </p:sp>
    </p:spTree>
    <p:extLst>
      <p:ext uri="{BB962C8B-B14F-4D97-AF65-F5344CB8AC3E}">
        <p14:creationId xmlns:p14="http://schemas.microsoft.com/office/powerpoint/2010/main" val="2941764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t>Statistik från en remiss (2026) från livsmedelsverket om koffeinintag (baserat på undersökning  med referens Region Skåne, 2024): </a:t>
            </a:r>
          </a:p>
          <a:p>
            <a:r>
              <a:rPr lang="sv-SE" sz="1100" dirty="0"/>
              <a:t>https://www.livsmedelsverket.se/48f70d/globalassets/om-oss/remisser---aktuella/remiss---rapport-dnr-2025-01476.pdf</a:t>
            </a:r>
          </a:p>
          <a:p>
            <a:endParaRPr lang="sv-SE" sz="1100" dirty="0"/>
          </a:p>
          <a:p>
            <a:r>
              <a:rPr lang="sv-SE" sz="1100" b="1" dirty="0"/>
              <a:t>Diskussionsfrågor:</a:t>
            </a:r>
          </a:p>
          <a:p>
            <a:r>
              <a:rPr lang="sv-SE" sz="1100" dirty="0"/>
              <a:t>Vad ser eleverna som orsaker till trenden att allt fler unga dricker energidryck?</a:t>
            </a:r>
          </a:p>
          <a:p>
            <a:r>
              <a:rPr lang="sv-SE" sz="1100" dirty="0"/>
              <a:t>Känner eleverna till om detta kan vara problematiskt på något sätt?</a:t>
            </a:r>
          </a:p>
          <a:p>
            <a:endParaRPr lang="sv-SE" sz="1100" dirty="0"/>
          </a:p>
          <a:p>
            <a:r>
              <a:rPr lang="sv-SE" sz="1100" dirty="0"/>
              <a:t>När frågan prövats bland äldre elever har de bland annat nämnt följande orsaker till ökningen:</a:t>
            </a:r>
          </a:p>
          <a:p>
            <a:pPr marL="171450" indent="-171450">
              <a:buFont typeface="Arial" panose="020B0604020202020204" pitchFamily="34" charset="0"/>
              <a:buChar char="•"/>
            </a:pPr>
            <a:r>
              <a:rPr lang="sv-SE" sz="1100" dirty="0"/>
              <a:t>Större krav på att vara pigg/alert i skola och på fritiden</a:t>
            </a:r>
          </a:p>
          <a:p>
            <a:pPr marL="171450" indent="-171450">
              <a:buFont typeface="Arial" panose="020B0604020202020204" pitchFamily="34" charset="0"/>
              <a:buChar char="•"/>
            </a:pPr>
            <a:r>
              <a:rPr lang="sv-SE" sz="1100" dirty="0"/>
              <a:t>Marknadsföring/grupptryck</a:t>
            </a:r>
          </a:p>
          <a:p>
            <a:pPr marL="171450" indent="-171450">
              <a:buFont typeface="Arial" panose="020B0604020202020204" pitchFamily="34" charset="0"/>
              <a:buChar char="•"/>
            </a:pPr>
            <a:endParaRPr lang="sv-SE" sz="1100" dirty="0"/>
          </a:p>
          <a:p>
            <a:pPr marL="0" indent="0">
              <a:buFont typeface="Arial" panose="020B0604020202020204" pitchFamily="34" charset="0"/>
              <a:buNone/>
            </a:pPr>
            <a:r>
              <a:rPr lang="sv-SE" sz="1100" dirty="0"/>
              <a:t>De äldre eleverna som prövade uppgiften kände i hög grad till att </a:t>
            </a:r>
            <a:r>
              <a:rPr lang="sv-SE" sz="1100" b="1" dirty="0"/>
              <a:t>sömnproblem</a:t>
            </a:r>
            <a:r>
              <a:rPr lang="sv-SE" sz="1100" dirty="0"/>
              <a:t> kan uppstå med för mycket koffein.</a:t>
            </a:r>
          </a:p>
          <a:p>
            <a:pPr marL="0" indent="0">
              <a:buFont typeface="Arial" panose="020B0604020202020204" pitchFamily="34" charset="0"/>
              <a:buNone/>
            </a:pPr>
            <a:endParaRPr lang="sv-SE" sz="1100" dirty="0"/>
          </a:p>
          <a:p>
            <a:pPr marL="0" indent="0">
              <a:buFont typeface="Arial" panose="020B0604020202020204" pitchFamily="34" charset="0"/>
              <a:buNone/>
            </a:pPr>
            <a:r>
              <a:rPr lang="sv-SE" sz="1100" b="1" dirty="0"/>
              <a:t>Övergång till nästa bild:</a:t>
            </a:r>
          </a:p>
          <a:p>
            <a:pPr marL="0" indent="0">
              <a:buFont typeface="Arial" panose="020B0604020202020204" pitchFamily="34" charset="0"/>
              <a:buNone/>
            </a:pPr>
            <a:r>
              <a:rPr lang="sv-SE" sz="1100" dirty="0"/>
              <a:t>Energidryckerna som är sötade med sötningsmedel är mycket vanliga idag, men de innehåller inte särskilt mycket energi (kalorier), så ”energidryck” är en knepig benämning.</a:t>
            </a:r>
          </a:p>
          <a:p>
            <a:pPr marL="0" indent="0">
              <a:buFont typeface="Arial" panose="020B0604020202020204" pitchFamily="34" charset="0"/>
              <a:buNone/>
            </a:pPr>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3</a:t>
            </a:fld>
            <a:endParaRPr lang="sv-SE"/>
          </a:p>
        </p:txBody>
      </p:sp>
    </p:spTree>
    <p:extLst>
      <p:ext uri="{BB962C8B-B14F-4D97-AF65-F5344CB8AC3E}">
        <p14:creationId xmlns:p14="http://schemas.microsoft.com/office/powerpoint/2010/main" val="19694875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t>Kroppens, eller hjärnans, reaktion på ständig koffein-tillgång är </a:t>
            </a:r>
            <a:r>
              <a:rPr lang="sv-SE" sz="1100" b="1" dirty="0"/>
              <a:t>att tillverka fler och fler </a:t>
            </a:r>
            <a:r>
              <a:rPr lang="sv-SE" sz="1100" b="1" dirty="0" err="1"/>
              <a:t>adenosinreceptorer</a:t>
            </a:r>
            <a:r>
              <a:rPr lang="sv-SE" sz="1100" dirty="0"/>
              <a:t>. </a:t>
            </a:r>
          </a:p>
          <a:p>
            <a:r>
              <a:rPr lang="sv-SE" sz="1100" dirty="0"/>
              <a:t>Man blir då lättare trött – eftersom hjärncellerna reagerar mer effektivt på </a:t>
            </a:r>
            <a:r>
              <a:rPr lang="sv-SE" sz="1100" dirty="0" err="1"/>
              <a:t>adenosinet</a:t>
            </a:r>
            <a:r>
              <a:rPr lang="sv-SE" sz="1100" dirty="0"/>
              <a:t> som bildas hursomhelst när hjärnan är aktiv.</a:t>
            </a:r>
          </a:p>
          <a:p>
            <a:r>
              <a:rPr lang="sv-SE" sz="1100" dirty="0"/>
              <a:t>Uttrycket: ”Jag måste ha en kopp kaffe för att vakna” signalerar att en person hamnat i detta läge.</a:t>
            </a:r>
          </a:p>
          <a:p>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Problem att sova får de flesta människor av att ha över 5 mg koffein per liter blod i kroppen.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Just sömnproblem är det som är negativt för människors psykiska hälsa. Får vi inte sova får inte hjärnan vila, och på sikt ger det sämre förmåga att klara av livets olika utmaningar.</a:t>
            </a:r>
          </a:p>
          <a:p>
            <a:endParaRPr lang="sv-SE" sz="1100" dirty="0"/>
          </a:p>
          <a:p>
            <a:r>
              <a:rPr lang="sv-SE" sz="1100" i="1" dirty="0"/>
              <a:t>För gymnasiet (bilderna 31-34):</a:t>
            </a:r>
          </a:p>
          <a:p>
            <a:r>
              <a:rPr lang="sv-SE" sz="1100" dirty="0"/>
              <a:t>Bilderna illustrerar på mikronivå/</a:t>
            </a:r>
            <a:r>
              <a:rPr lang="sv-SE" sz="1100" dirty="0" err="1"/>
              <a:t>submikronivå</a:t>
            </a:r>
            <a:r>
              <a:rPr lang="sv-SE" sz="1100" dirty="0"/>
              <a:t> hur systemet med </a:t>
            </a:r>
            <a:r>
              <a:rPr lang="sv-SE" sz="1100" dirty="0" err="1"/>
              <a:t>adenosin</a:t>
            </a:r>
            <a:r>
              <a:rPr lang="sv-SE" sz="1100" dirty="0"/>
              <a:t> och koffein fungerar.</a:t>
            </a:r>
          </a:p>
          <a:p>
            <a:endParaRPr lang="sv-SE" sz="1100" dirty="0"/>
          </a:p>
          <a:p>
            <a:r>
              <a:rPr lang="sv-SE" sz="1100" b="1" dirty="0"/>
              <a:t>Övergång till nästa bild (bild 35):</a:t>
            </a:r>
          </a:p>
          <a:p>
            <a:r>
              <a:rPr lang="sv-SE" sz="1100" dirty="0"/>
              <a:t>Man kan ju undra om koffein borde vara förbjudet eftersom det i princip fungerar som en drog (man behöver mer för att uppnå samma uppiggande effekt).</a:t>
            </a:r>
          </a:p>
          <a:p>
            <a:r>
              <a:rPr lang="sv-SE" sz="1100" dirty="0"/>
              <a:t>Koffein är inte förbjudet, men det finns råd om hur mycket man maximalt bör få i sig.</a:t>
            </a:r>
          </a:p>
        </p:txBody>
      </p:sp>
      <p:sp>
        <p:nvSpPr>
          <p:cNvPr id="4" name="Platshållare för bildnummer 3"/>
          <p:cNvSpPr>
            <a:spLocks noGrp="1"/>
          </p:cNvSpPr>
          <p:nvPr>
            <p:ph type="sldNum" sz="quarter" idx="5"/>
          </p:nvPr>
        </p:nvSpPr>
        <p:spPr/>
        <p:txBody>
          <a:bodyPr/>
          <a:lstStyle/>
          <a:p>
            <a:fld id="{FAD31592-3C66-914C-8F2B-350F777116DA}" type="slidenum">
              <a:rPr lang="sv-SE" smtClean="0"/>
              <a:t>30</a:t>
            </a:fld>
            <a:endParaRPr lang="sv-SE"/>
          </a:p>
        </p:txBody>
      </p:sp>
    </p:spTree>
    <p:extLst>
      <p:ext uri="{BB962C8B-B14F-4D97-AF65-F5344CB8AC3E}">
        <p14:creationId xmlns:p14="http://schemas.microsoft.com/office/powerpoint/2010/main" val="398411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b="1" dirty="0"/>
              <a:t>För gymnasiet</a:t>
            </a:r>
          </a:p>
          <a:p>
            <a:endParaRPr lang="sv-SE" sz="1100" dirty="0"/>
          </a:p>
          <a:p>
            <a:r>
              <a:rPr lang="sv-SE" sz="1100" dirty="0"/>
              <a:t>Illustrationen till höger ska visa två nervceller. En signalerande (i övre delen) och en mottagande (i nedre delen).</a:t>
            </a:r>
          </a:p>
          <a:p>
            <a:r>
              <a:rPr lang="sv-SE" sz="1100" dirty="0"/>
              <a:t>Aktiviteten i hjärnan bygger på att det dels skickas elektriska signaler inom nervcellerna och kemiska signaler mellan nervceller.</a:t>
            </a:r>
          </a:p>
          <a:p>
            <a:r>
              <a:rPr lang="sv-SE" sz="1100" dirty="0"/>
              <a:t>Den kemiska signalen sker över synapsen, det vill säga kopplingen mellan en signalerande och en mottagande nervcell.</a:t>
            </a:r>
          </a:p>
          <a:p>
            <a:r>
              <a:rPr lang="sv-SE" sz="1100" dirty="0"/>
              <a:t>På den mottagande nervcellen finns receptorer som kan ta emot signalämnen.</a:t>
            </a:r>
          </a:p>
          <a:p>
            <a:r>
              <a:rPr lang="sv-SE" sz="1100" dirty="0"/>
              <a:t>Utropstecknen i bilden ska symbolisera en aktivitet som pågår i den här cellen från start.</a:t>
            </a:r>
          </a:p>
        </p:txBody>
      </p:sp>
      <p:sp>
        <p:nvSpPr>
          <p:cNvPr id="4" name="Platshållare för bildnummer 3"/>
          <p:cNvSpPr>
            <a:spLocks noGrp="1"/>
          </p:cNvSpPr>
          <p:nvPr>
            <p:ph type="sldNum" sz="quarter" idx="5"/>
          </p:nvPr>
        </p:nvSpPr>
        <p:spPr/>
        <p:txBody>
          <a:bodyPr/>
          <a:lstStyle/>
          <a:p>
            <a:fld id="{FAD31592-3C66-914C-8F2B-350F777116DA}" type="slidenum">
              <a:rPr lang="sv-SE" smtClean="0"/>
              <a:t>31</a:t>
            </a:fld>
            <a:endParaRPr lang="sv-SE"/>
          </a:p>
        </p:txBody>
      </p:sp>
    </p:spTree>
    <p:extLst>
      <p:ext uri="{BB962C8B-B14F-4D97-AF65-F5344CB8AC3E}">
        <p14:creationId xmlns:p14="http://schemas.microsoft.com/office/powerpoint/2010/main" val="33705493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t>För gymnasiet</a:t>
            </a:r>
          </a:p>
          <a:p>
            <a:endParaRPr lang="sv-SE" sz="1100" dirty="0"/>
          </a:p>
          <a:p>
            <a:r>
              <a:rPr lang="sv-SE" sz="1100" dirty="0"/>
              <a:t>Lite förenklat kan man säga att </a:t>
            </a:r>
            <a:r>
              <a:rPr lang="sv-SE" sz="1100" dirty="0" err="1"/>
              <a:t>adenosin</a:t>
            </a:r>
            <a:r>
              <a:rPr lang="sv-SE" sz="1100" dirty="0"/>
              <a:t> dämpar aktiviteten hos nervceller i hjärnan genom att den binder till </a:t>
            </a:r>
            <a:r>
              <a:rPr lang="sv-SE" sz="1100" dirty="0" err="1"/>
              <a:t>adenosinreceptorer</a:t>
            </a:r>
            <a:r>
              <a:rPr lang="sv-SE" sz="1100" dirty="0"/>
              <a:t>. </a:t>
            </a:r>
          </a:p>
          <a:p>
            <a:r>
              <a:rPr lang="sv-SE" sz="1100" dirty="0" err="1"/>
              <a:t>Adenosinreceptorer</a:t>
            </a:r>
            <a:r>
              <a:rPr lang="sv-SE" sz="1100" dirty="0"/>
              <a:t> är en typ av G-proteinkopplade receptorer (de finns in några olika varianter, men det går vi inte in på här).</a:t>
            </a:r>
          </a:p>
          <a:p>
            <a:r>
              <a:rPr lang="sv-SE" sz="1100" dirty="0"/>
              <a:t>När </a:t>
            </a:r>
            <a:r>
              <a:rPr lang="sv-SE" sz="1100" dirty="0" err="1"/>
              <a:t>adenosin</a:t>
            </a:r>
            <a:r>
              <a:rPr lang="sv-SE" sz="1100" dirty="0"/>
              <a:t> binder till utsidan av den mottagande cellen leder det till olika reaktioner på cellens insida.</a:t>
            </a:r>
          </a:p>
          <a:p>
            <a:r>
              <a:rPr lang="sv-SE" sz="1100" dirty="0"/>
              <a:t>Men det måste vara rätt signalämne, </a:t>
            </a:r>
            <a:r>
              <a:rPr lang="sv-SE" sz="1100" dirty="0" err="1"/>
              <a:t>adenosin</a:t>
            </a:r>
            <a:r>
              <a:rPr lang="sv-SE" sz="1100" dirty="0"/>
              <a:t> i detta fall.</a:t>
            </a:r>
          </a:p>
          <a:p>
            <a:r>
              <a:rPr lang="sv-SE" sz="1100" dirty="0"/>
              <a:t>Aktiveringen av </a:t>
            </a:r>
            <a:r>
              <a:rPr lang="sv-SE" sz="1100" dirty="0" err="1"/>
              <a:t>adenosinreceptorer</a:t>
            </a:r>
            <a:r>
              <a:rPr lang="sv-SE" sz="1100" dirty="0"/>
              <a:t> leder här till en dämpning av aktiviteten i den mottagande cellen (visat som ”</a:t>
            </a:r>
            <a:r>
              <a:rPr lang="sv-SE" sz="1100" dirty="0" err="1"/>
              <a:t>zzzz</a:t>
            </a:r>
            <a:r>
              <a:rPr lang="sv-SE" sz="1100" dirty="0"/>
              <a:t>”).</a:t>
            </a:r>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32</a:t>
            </a:fld>
            <a:endParaRPr lang="sv-SE"/>
          </a:p>
        </p:txBody>
      </p:sp>
    </p:spTree>
    <p:extLst>
      <p:ext uri="{BB962C8B-B14F-4D97-AF65-F5344CB8AC3E}">
        <p14:creationId xmlns:p14="http://schemas.microsoft.com/office/powerpoint/2010/main" val="19630823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t>För gymnasiet</a:t>
            </a:r>
          </a:p>
          <a:p>
            <a:endParaRPr lang="sv-SE" sz="1100" dirty="0"/>
          </a:p>
          <a:p>
            <a:r>
              <a:rPr lang="sv-SE" sz="1100" dirty="0"/>
              <a:t>De kemiska strukturerna visas för </a:t>
            </a:r>
            <a:r>
              <a:rPr lang="sv-SE" sz="1100" dirty="0" err="1"/>
              <a:t>adenosin</a:t>
            </a:r>
            <a:r>
              <a:rPr lang="sv-SE" sz="1100" dirty="0"/>
              <a:t> och koffein, förenklat ritas det som ovaler som är gråa (</a:t>
            </a:r>
            <a:r>
              <a:rPr lang="sv-SE" sz="1100" dirty="0" err="1"/>
              <a:t>adenosin</a:t>
            </a:r>
            <a:r>
              <a:rPr lang="sv-SE" sz="1100" dirty="0"/>
              <a:t>) och röda (koffein).</a:t>
            </a:r>
          </a:p>
          <a:p>
            <a:r>
              <a:rPr lang="sv-SE" sz="1100" dirty="0"/>
              <a:t>Bilden till höger visar som tidigare en aktiv mottagande nervcell.</a:t>
            </a:r>
          </a:p>
          <a:p>
            <a:endParaRPr lang="sv-SE" sz="1100" dirty="0"/>
          </a:p>
          <a:p>
            <a:r>
              <a:rPr lang="sv-SE" sz="1100" b="1" dirty="0"/>
              <a:t>Övergång till nästa bild</a:t>
            </a:r>
            <a:r>
              <a:rPr lang="sv-SE" sz="1100" dirty="0"/>
              <a:t>:</a:t>
            </a:r>
          </a:p>
          <a:p>
            <a:r>
              <a:rPr lang="sv-SE" sz="1100" dirty="0"/>
              <a:t>Koffeinet som liknar </a:t>
            </a:r>
            <a:r>
              <a:rPr lang="sv-SE" sz="1100" dirty="0" err="1"/>
              <a:t>adenosin</a:t>
            </a:r>
            <a:r>
              <a:rPr lang="sv-SE" sz="1100" dirty="0"/>
              <a:t> kan också dras till och binda till receptorerna.</a:t>
            </a:r>
          </a:p>
        </p:txBody>
      </p:sp>
      <p:sp>
        <p:nvSpPr>
          <p:cNvPr id="4" name="Platshållare för bildnummer 3"/>
          <p:cNvSpPr>
            <a:spLocks noGrp="1"/>
          </p:cNvSpPr>
          <p:nvPr>
            <p:ph type="sldNum" sz="quarter" idx="5"/>
          </p:nvPr>
        </p:nvSpPr>
        <p:spPr/>
        <p:txBody>
          <a:bodyPr/>
          <a:lstStyle/>
          <a:p>
            <a:fld id="{FAD31592-3C66-914C-8F2B-350F777116DA}" type="slidenum">
              <a:rPr lang="sv-SE" smtClean="0"/>
              <a:t>33</a:t>
            </a:fld>
            <a:endParaRPr lang="sv-SE"/>
          </a:p>
        </p:txBody>
      </p:sp>
    </p:spTree>
    <p:extLst>
      <p:ext uri="{BB962C8B-B14F-4D97-AF65-F5344CB8AC3E}">
        <p14:creationId xmlns:p14="http://schemas.microsoft.com/office/powerpoint/2010/main" val="37359089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t>Koffein binder också till </a:t>
            </a:r>
            <a:r>
              <a:rPr lang="sv-SE" sz="1100" dirty="0" err="1"/>
              <a:t>adenosinreceptorer</a:t>
            </a:r>
            <a:r>
              <a:rPr lang="sv-SE" sz="1100" dirty="0"/>
              <a:t> på nästan exakt samma sätt som </a:t>
            </a:r>
            <a:r>
              <a:rPr lang="sv-SE" sz="1100" dirty="0" err="1"/>
              <a:t>adenosinet</a:t>
            </a:r>
            <a:r>
              <a:rPr lang="sv-SE" sz="1100" dirty="0"/>
              <a:t> </a:t>
            </a:r>
            <a:r>
              <a:rPr lang="sv-SE" sz="1100" b="1" dirty="0"/>
              <a:t>men med en stor skillnad</a:t>
            </a:r>
            <a:r>
              <a:rPr lang="sv-SE" sz="1100" dirty="0"/>
              <a:t>.</a:t>
            </a:r>
          </a:p>
          <a:p>
            <a:r>
              <a:rPr lang="sv-SE" sz="1100" dirty="0" err="1"/>
              <a:t>Adenosinreceptorn</a:t>
            </a:r>
            <a:r>
              <a:rPr lang="sv-SE" sz="1100" dirty="0"/>
              <a:t> </a:t>
            </a:r>
            <a:r>
              <a:rPr lang="sv-SE" sz="1100" b="1" dirty="0"/>
              <a:t>aktiveras inte </a:t>
            </a:r>
            <a:r>
              <a:rPr lang="sv-SE" sz="1100" dirty="0"/>
              <a:t>av koffeinet. </a:t>
            </a:r>
            <a:r>
              <a:rPr lang="sv-SE" sz="1100" b="1" dirty="0"/>
              <a:t>Det händer inget på insidan av cellen</a:t>
            </a:r>
            <a:r>
              <a:rPr lang="sv-SE" sz="1100" dirty="0"/>
              <a:t>.</a:t>
            </a:r>
          </a:p>
          <a:p>
            <a:r>
              <a:rPr lang="sv-SE" sz="1100" dirty="0"/>
              <a:t>Koffeinet blockerar receptorerna så att </a:t>
            </a:r>
            <a:r>
              <a:rPr lang="sv-SE" sz="1100" dirty="0" err="1"/>
              <a:t>adenosin</a:t>
            </a:r>
            <a:r>
              <a:rPr lang="sv-SE" sz="1100" dirty="0"/>
              <a:t> inte kan binda till lika många receptorer som utan koffein.</a:t>
            </a:r>
          </a:p>
          <a:p>
            <a:r>
              <a:rPr lang="sv-SE" sz="1100" dirty="0"/>
              <a:t>Det gör att cellen som annars skulle gått ner lite i aktivitet istället bibehåller en högre aktivitet.</a:t>
            </a:r>
          </a:p>
          <a:p>
            <a:r>
              <a:rPr lang="sv-SE" sz="1100" dirty="0"/>
              <a:t>På en makronivå känner man av detta som att man håller sig mer vaken.</a:t>
            </a:r>
          </a:p>
          <a:p>
            <a:r>
              <a:rPr lang="sv-SE" sz="1100" dirty="0"/>
              <a:t>Effekten är dosberoende, alltså spelar det roll hur mycket koffein som finns i omlopp.</a:t>
            </a:r>
          </a:p>
          <a:p>
            <a:r>
              <a:rPr lang="sv-SE" sz="1100" dirty="0"/>
              <a:t>Problem att sova får de flesta människor av att ha över 5 mg koffein per liter blod i kroppen.</a:t>
            </a:r>
          </a:p>
          <a:p>
            <a:endParaRPr lang="sv-SE" sz="1100" dirty="0"/>
          </a:p>
          <a:p>
            <a:r>
              <a:rPr lang="sv-SE" sz="1100" b="1" dirty="0"/>
              <a:t>Övergång till nästa bild:</a:t>
            </a:r>
          </a:p>
          <a:p>
            <a:r>
              <a:rPr lang="sv-SE" sz="1100" dirty="0"/>
              <a:t>Hur mycket koffein är OK att få i sig? Finns några råd kring detta?</a:t>
            </a:r>
          </a:p>
        </p:txBody>
      </p:sp>
      <p:sp>
        <p:nvSpPr>
          <p:cNvPr id="4" name="Platshållare för bildnummer 3"/>
          <p:cNvSpPr>
            <a:spLocks noGrp="1"/>
          </p:cNvSpPr>
          <p:nvPr>
            <p:ph type="sldNum" sz="quarter" idx="5"/>
          </p:nvPr>
        </p:nvSpPr>
        <p:spPr/>
        <p:txBody>
          <a:bodyPr/>
          <a:lstStyle/>
          <a:p>
            <a:fld id="{FAD31592-3C66-914C-8F2B-350F777116DA}" type="slidenum">
              <a:rPr lang="sv-SE" smtClean="0"/>
              <a:t>34</a:t>
            </a:fld>
            <a:endParaRPr lang="sv-SE"/>
          </a:p>
        </p:txBody>
      </p:sp>
    </p:spTree>
    <p:extLst>
      <p:ext uri="{BB962C8B-B14F-4D97-AF65-F5344CB8AC3E}">
        <p14:creationId xmlns:p14="http://schemas.microsoft.com/office/powerpoint/2010/main" val="7637860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31838" y="692150"/>
            <a:ext cx="4411662" cy="2481263"/>
          </a:xfrm>
        </p:spPr>
      </p:sp>
      <p:sp>
        <p:nvSpPr>
          <p:cNvPr id="3" name="Platshållare för anteckningar 2"/>
          <p:cNvSpPr>
            <a:spLocks noGrp="1"/>
          </p:cNvSpPr>
          <p:nvPr>
            <p:ph type="body" idx="1"/>
          </p:nvPr>
        </p:nvSpPr>
        <p:spPr>
          <a:xfrm>
            <a:off x="731520" y="3327550"/>
            <a:ext cx="5852160" cy="5361955"/>
          </a:xfrm>
        </p:spPr>
        <p:txBody>
          <a:bodyPr/>
          <a:lstStyle/>
          <a:p>
            <a:r>
              <a:rPr lang="sv-SE" sz="1100" dirty="0"/>
              <a:t>Livsmedelsverkets nya råd (maj 2026) om koffein är att ungdomar under 16 år inte ska konsumera mer än 70 milligram per dag.</a:t>
            </a:r>
          </a:p>
          <a:p>
            <a:endParaRPr lang="sv-SE" sz="1100" dirty="0"/>
          </a:p>
          <a:p>
            <a:r>
              <a:rPr lang="sv-SE" sz="1100" i="1" dirty="0"/>
              <a:t>Möjlig fördjupning med samhällskoppling: </a:t>
            </a:r>
            <a:r>
              <a:rPr lang="sv-SE" sz="1100" dirty="0"/>
              <a:t>Att ta upp att olika råd och regler tas fram av våra myndigheter. För frågor kopplade till hälsa är till exempel Livsmedelsverket en viktig myndighet. </a:t>
            </a:r>
          </a:p>
          <a:p>
            <a:r>
              <a:rPr lang="sv-SE" sz="1100" dirty="0"/>
              <a:t>Andra myndigheter som jobbar med hälso-frågor är Folkhälsomyndigheten, Läkemedelsverket.</a:t>
            </a:r>
          </a:p>
          <a:p>
            <a:r>
              <a:rPr lang="sv-SE" sz="1100" dirty="0"/>
              <a:t>När man tagit fram ett förslag skickar man ut det på remiss, vilket betyder att man bjuder in andra myndigheter, organisationer, men även allmänheten att lämna in synpunkter.</a:t>
            </a:r>
          </a:p>
          <a:p>
            <a:r>
              <a:rPr lang="sv-SE" sz="1100" dirty="0"/>
              <a:t>Öppnar man filen (se länk nedan) kan man se vilka som var utsedda som remissinstanser – däribland ”Elevernas riksförbund”:</a:t>
            </a:r>
          </a:p>
          <a:p>
            <a:r>
              <a:rPr lang="sv-SE" sz="1100" dirty="0"/>
              <a:t>https://www.livsmedelsverket.se/48f669/globalassets/om-oss/remisser---aktuella/remiss---missiv-dnr-2025-01476.pdf</a:t>
            </a:r>
          </a:p>
          <a:p>
            <a:endParaRPr lang="sv-SE" sz="1100" dirty="0"/>
          </a:p>
          <a:p>
            <a:r>
              <a:rPr lang="sv-SE" sz="1100" dirty="0"/>
              <a:t>Vilka ska tycka till om ett sådant här förslag? Varför just de organisationerna? Om man vill påverka själv – kan man det? Ja. I ett demokratiskt samhälle kan man vara med och göra sin åsikt hörd och påverka. Vad händer sedan? Då sammanställs alla synpunkter som kommit in och så kanske man ändrar skrivningar och förslag. Remisstiden gick ut 6 mars 2026 och i slutet på maj 2026 kom nyheten om de nya råden. Själva remissen finns som </a:t>
            </a:r>
            <a:r>
              <a:rPr lang="sv-SE" sz="1100" dirty="0" err="1"/>
              <a:t>pdf</a:t>
            </a:r>
            <a:r>
              <a:rPr lang="sv-SE" sz="1100" dirty="0"/>
              <a:t>: https://www.livsmedelsverket.se/48f70d/globalassets/om-oss/remisser---aktuella/remiss---rapport-dnr-2025-01476.pdf</a:t>
            </a:r>
          </a:p>
          <a:p>
            <a:r>
              <a:rPr lang="sv-SE" sz="1100" dirty="0"/>
              <a:t>På sidan 35 kan man ta del av Slutsatser – en sammanfattning av de förslag till råd som man kommit fram till att man vill införa.</a:t>
            </a:r>
          </a:p>
          <a:p>
            <a:endParaRPr lang="sv-SE" sz="1100" dirty="0"/>
          </a:p>
          <a:p>
            <a:r>
              <a:rPr lang="sv-SE" sz="1100" dirty="0"/>
              <a:t>SVT har ett inlägg som en kort video om förslagen på nya råd på sin egen sida: </a:t>
            </a:r>
            <a:r>
              <a:rPr lang="sv-SE" sz="1100" dirty="0">
                <a:hlinkClick r:id="rId3"/>
              </a:rPr>
              <a:t>Sant och falskt om koffein | SVT Nyheter</a:t>
            </a:r>
            <a:r>
              <a:rPr lang="sv-SE" sz="1100" dirty="0"/>
              <a:t> (samma film är delad </a:t>
            </a:r>
            <a:r>
              <a:rPr lang="sv-SE" sz="1100" dirty="0" err="1"/>
              <a:t>TikTok</a:t>
            </a:r>
            <a:r>
              <a:rPr lang="sv-SE" sz="1100" dirty="0"/>
              <a:t> som ”Skillnad på koffein i kaffe och energidryck?”) </a:t>
            </a:r>
            <a:r>
              <a:rPr lang="sv-SE" sz="1100" dirty="0">
                <a:hlinkClick r:id="rId3"/>
              </a:rPr>
              <a:t>https://www.svt.se/nyheter/video/2a66e9389e275e1d-sant-och-falskt-om-koffein/n464tw</a:t>
            </a:r>
            <a:r>
              <a:rPr lang="sv-SE" sz="1100" dirty="0"/>
              <a:t> När nyheten kom om de nya råden tillfördes ytterligare ett videoklipp (1 minut):</a:t>
            </a:r>
          </a:p>
          <a:p>
            <a:r>
              <a:rPr lang="sv-SE" sz="1100" dirty="0">
                <a:hlinkClick r:id="rId4"/>
              </a:rPr>
              <a:t>https://www.svt.se/nyheter/inrikes/nytt-rad-sa-lite-energidryck-bor-unga-dricka</a:t>
            </a:r>
            <a:r>
              <a:rPr lang="sv-SE" sz="1100" dirty="0"/>
              <a:t> </a:t>
            </a:r>
          </a:p>
          <a:p>
            <a:endParaRPr lang="sv-SE" sz="1100" dirty="0"/>
          </a:p>
          <a:p>
            <a:r>
              <a:rPr lang="sv-SE" sz="1100" b="1" dirty="0"/>
              <a:t>Övergång till nästa bild: </a:t>
            </a:r>
            <a:r>
              <a:rPr lang="sv-SE" sz="1100" dirty="0"/>
              <a:t>Kan man inte dricka en hel energidryck om man är under 16 år?</a:t>
            </a:r>
          </a:p>
        </p:txBody>
      </p:sp>
      <p:sp>
        <p:nvSpPr>
          <p:cNvPr id="4" name="Platshållare för bildnummer 3"/>
          <p:cNvSpPr>
            <a:spLocks noGrp="1"/>
          </p:cNvSpPr>
          <p:nvPr>
            <p:ph type="sldNum" sz="quarter" idx="5"/>
          </p:nvPr>
        </p:nvSpPr>
        <p:spPr/>
        <p:txBody>
          <a:bodyPr/>
          <a:lstStyle/>
          <a:p>
            <a:fld id="{FAD31592-3C66-914C-8F2B-350F777116DA}" type="slidenum">
              <a:rPr lang="sv-SE" smtClean="0"/>
              <a:t>35</a:t>
            </a:fld>
            <a:endParaRPr lang="sv-SE"/>
          </a:p>
        </p:txBody>
      </p:sp>
    </p:spTree>
    <p:extLst>
      <p:ext uri="{BB962C8B-B14F-4D97-AF65-F5344CB8AC3E}">
        <p14:creationId xmlns:p14="http://schemas.microsoft.com/office/powerpoint/2010/main" val="208021079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t>Om rådet ska följas för ungdomar under 16 år, på max 70 mg per dag, då blir det för mycket att dricka en hel burk oavsett vilket märke av de som ges som exempel.</a:t>
            </a:r>
          </a:p>
          <a:p>
            <a:endParaRPr lang="sv-SE" sz="1100" dirty="0"/>
          </a:p>
          <a:p>
            <a:r>
              <a:rPr lang="sv-SE" sz="1100" b="1" dirty="0"/>
              <a:t>Övergång till nästa bild:</a:t>
            </a:r>
            <a:r>
              <a:rPr lang="sv-SE" sz="1100" dirty="0"/>
              <a:t> </a:t>
            </a:r>
          </a:p>
          <a:p>
            <a:r>
              <a:rPr lang="sv-SE" sz="1100" dirty="0"/>
              <a:t>För att få en rättvis jämförelse behöver man väga ihop både volym och mängd koffein.</a:t>
            </a:r>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36</a:t>
            </a:fld>
            <a:endParaRPr lang="sv-SE"/>
          </a:p>
        </p:txBody>
      </p:sp>
    </p:spTree>
    <p:extLst>
      <p:ext uri="{BB962C8B-B14F-4D97-AF65-F5344CB8AC3E}">
        <p14:creationId xmlns:p14="http://schemas.microsoft.com/office/powerpoint/2010/main" val="392972910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t>Om rådet ska följas för ungdomar under 16 år, på max 70 mg per dag, då blir det för mycket att dricka en hel burk oavsett vilket märke av de som ges som exempel.</a:t>
            </a:r>
          </a:p>
          <a:p>
            <a:r>
              <a:rPr lang="sv-SE" sz="1100" dirty="0"/>
              <a:t>Diagrammet illustrerar de värden som togs upp på förra bilden.</a:t>
            </a:r>
          </a:p>
          <a:p>
            <a:r>
              <a:rPr lang="sv-SE" sz="1100" dirty="0"/>
              <a:t>Kaffe innehåller förhållandevis hög halt koffein per </a:t>
            </a:r>
            <a:r>
              <a:rPr lang="sv-SE" sz="1100" dirty="0" err="1"/>
              <a:t>volymsenhet</a:t>
            </a:r>
            <a:r>
              <a:rPr lang="sv-SE" sz="1100" dirty="0"/>
              <a:t> (se röd hög stapel längst till höger) men normalt sett dricker man inte så stora volymer på en dag. Notera att värdena till höger är beräknade per liter vätska. Som en jämförelse kan man till exempel säga att en burk </a:t>
            </a:r>
            <a:r>
              <a:rPr lang="sv-SE" sz="1100" dirty="0" err="1"/>
              <a:t>Celcius</a:t>
            </a:r>
            <a:r>
              <a:rPr lang="sv-SE" sz="1100" dirty="0"/>
              <a:t> motsvarar tre koppar kaffe.</a:t>
            </a:r>
          </a:p>
          <a:p>
            <a:endParaRPr lang="sv-SE" sz="1100" dirty="0"/>
          </a:p>
          <a:p>
            <a:r>
              <a:rPr lang="sv-SE" sz="1100" dirty="0"/>
              <a:t>Det finns även andra råd om koffein:</a:t>
            </a:r>
          </a:p>
          <a:p>
            <a:pPr>
              <a:buFont typeface="Arial" panose="020B0604020202020204" pitchFamily="34" charset="0"/>
              <a:buNone/>
            </a:pPr>
            <a:r>
              <a:rPr lang="sv-SE" sz="1100" b="1" dirty="0"/>
              <a:t>Gravida: </a:t>
            </a:r>
            <a:r>
              <a:rPr lang="sv-SE" sz="1100" dirty="0"/>
              <a:t>maximalt 200 milligram per dag (2-3 koppar kaffe eller 4 koppar te). Över 300 milligram per dag kan öka risken för mycket tidiga missfall</a:t>
            </a:r>
          </a:p>
          <a:p>
            <a:endParaRPr lang="sv-SE" sz="1100" dirty="0"/>
          </a:p>
          <a:p>
            <a:pPr>
              <a:buFont typeface="Arial" panose="020B0604020202020204" pitchFamily="34" charset="0"/>
              <a:buNone/>
            </a:pPr>
            <a:r>
              <a:rPr lang="sv-SE" sz="1100" b="1" dirty="0"/>
              <a:t>Kosttillskott</a:t>
            </a:r>
            <a:r>
              <a:rPr lang="sv-SE" sz="1100" dirty="0"/>
              <a:t> bör undvikas om doseringsmått saknas eftersom det finns risk att man överdoserar av misstag. Stora intag av koffein kan (förutom sömnstörning) leda till darrningar och ångest och ännu högre halter ger förgiftning som ger hjärtrytmrubbningar med mera.</a:t>
            </a:r>
          </a:p>
          <a:p>
            <a:endParaRPr lang="sv-SE" sz="1100" dirty="0"/>
          </a:p>
          <a:p>
            <a:r>
              <a:rPr lang="sv-SE" sz="1100" b="1" dirty="0"/>
              <a:t>Övergång till nästa bild:</a:t>
            </a:r>
            <a:r>
              <a:rPr lang="sv-SE" sz="1100" dirty="0"/>
              <a:t> </a:t>
            </a:r>
          </a:p>
          <a:p>
            <a:r>
              <a:rPr lang="sv-SE" sz="1100" dirty="0"/>
              <a:t>En anledning till att det är viktigt att hålla koll på mängderna av koffein är att vi tar upp i princip allt koffein vi får i oss till blodet.</a:t>
            </a:r>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37</a:t>
            </a:fld>
            <a:endParaRPr lang="sv-SE"/>
          </a:p>
        </p:txBody>
      </p:sp>
    </p:spTree>
    <p:extLst>
      <p:ext uri="{BB962C8B-B14F-4D97-AF65-F5344CB8AC3E}">
        <p14:creationId xmlns:p14="http://schemas.microsoft.com/office/powerpoint/2010/main" val="81701202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t>I Livsmedelsverkets rapport som gick ut på remiss står följande:</a:t>
            </a:r>
          </a:p>
          <a:p>
            <a:r>
              <a:rPr lang="sv-SE" sz="1100" dirty="0"/>
              <a:t>”Koffein tas upp effektivt via munnen. I princip allt koffein tas upp i blodet inom 0,5–1 timme och maximal koncentration i blodet uppnås inom 0,5–2 timmar efter</a:t>
            </a:r>
          </a:p>
          <a:p>
            <a:r>
              <a:rPr lang="sv-SE" sz="1100" dirty="0"/>
              <a:t>intaget. Halveringstiden hos vuxna är 3–7 timmar. Hos barn och ungdomar tros halveringstiden vara något snabbare, förutom hos de yngsta barnen. Koffeinet sprids i hela</a:t>
            </a:r>
          </a:p>
          <a:p>
            <a:r>
              <a:rPr lang="sv-SE" sz="1100" dirty="0"/>
              <a:t>kroppen och passerar även barriärerna till hjärna och från moderkaka till foster vid graviditet”</a:t>
            </a:r>
          </a:p>
          <a:p>
            <a:endParaRPr lang="sv-SE" sz="1100" dirty="0"/>
          </a:p>
          <a:p>
            <a:r>
              <a:rPr lang="sv-SE" sz="1100" dirty="0"/>
              <a:t>Här kan man snabbt repetera näringsupptaget, att det vi äter tar sig till hjärnan via mage-tarm-systemet.</a:t>
            </a:r>
          </a:p>
          <a:p>
            <a:r>
              <a:rPr lang="sv-SE" sz="1100" dirty="0"/>
              <a:t>Man kan poängtera att det normalt endast är små fettlösliga molekyler som kan passera in till hjärnan (och ämnen som är kopplade till speciella bärarmolekyler). Koffein är ett sådant ämne.</a:t>
            </a:r>
          </a:p>
          <a:p>
            <a:r>
              <a:rPr lang="sv-SE" sz="1100" dirty="0"/>
              <a:t>Anledningen till att det finns särskilda råd för gravida är just att koffein även tar sig igenom moderkakan och går över i fostrets blod och i sin tur den växande hjärnan i fostret.</a:t>
            </a:r>
          </a:p>
          <a:p>
            <a:endParaRPr lang="sv-SE" sz="1100" dirty="0"/>
          </a:p>
          <a:p>
            <a:r>
              <a:rPr lang="sv-SE" sz="1100" b="1" dirty="0"/>
              <a:t>Övergång till nästa bild:</a:t>
            </a:r>
          </a:p>
          <a:p>
            <a:r>
              <a:rPr lang="sv-SE" sz="1100" dirty="0"/>
              <a:t>Men blodet cirkulerar ju även förbi lever och njurar, så vi bryter ner och utsöndrar med tiden koffeinet.</a:t>
            </a:r>
          </a:p>
        </p:txBody>
      </p:sp>
      <p:sp>
        <p:nvSpPr>
          <p:cNvPr id="4" name="Platshållare för bildnummer 3"/>
          <p:cNvSpPr>
            <a:spLocks noGrp="1"/>
          </p:cNvSpPr>
          <p:nvPr>
            <p:ph type="sldNum" sz="quarter" idx="5"/>
          </p:nvPr>
        </p:nvSpPr>
        <p:spPr/>
        <p:txBody>
          <a:bodyPr/>
          <a:lstStyle/>
          <a:p>
            <a:fld id="{FAD31592-3C66-914C-8F2B-350F777116DA}" type="slidenum">
              <a:rPr lang="sv-SE" smtClean="0"/>
              <a:t>38</a:t>
            </a:fld>
            <a:endParaRPr lang="sv-SE"/>
          </a:p>
        </p:txBody>
      </p:sp>
    </p:spTree>
    <p:extLst>
      <p:ext uri="{BB962C8B-B14F-4D97-AF65-F5344CB8AC3E}">
        <p14:creationId xmlns:p14="http://schemas.microsoft.com/office/powerpoint/2010/main" val="132607162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31838" y="609600"/>
            <a:ext cx="4237037" cy="2384425"/>
          </a:xfrm>
        </p:spPr>
      </p:sp>
      <p:sp>
        <p:nvSpPr>
          <p:cNvPr id="3" name="Platshållare för anteckningar 2"/>
          <p:cNvSpPr>
            <a:spLocks noGrp="1"/>
          </p:cNvSpPr>
          <p:nvPr>
            <p:ph type="body" idx="1"/>
          </p:nvPr>
        </p:nvSpPr>
        <p:spPr>
          <a:xfrm>
            <a:off x="731520" y="2994026"/>
            <a:ext cx="5852160" cy="5949780"/>
          </a:xfrm>
        </p:spPr>
        <p:txBody>
          <a:bodyPr/>
          <a:lstStyle/>
          <a:p>
            <a:pPr algn="l" rtl="0"/>
            <a:r>
              <a:rPr lang="sv-SE" sz="1100" b="0" i="0" dirty="0">
                <a:solidFill>
                  <a:srgbClr val="0A0A0A"/>
                </a:solidFill>
                <a:effectLst/>
              </a:rPr>
              <a:t>Bilden till höger kan användas för att repetera matspjälkningssystemet (vi går inte in på det i detalj här). Syftet med bilden är att lyfta fram </a:t>
            </a:r>
            <a:r>
              <a:rPr lang="sv-SE" sz="1100" b="1" i="0" dirty="0">
                <a:solidFill>
                  <a:srgbClr val="0A0A0A"/>
                </a:solidFill>
                <a:effectLst/>
              </a:rPr>
              <a:t>levern</a:t>
            </a:r>
            <a:r>
              <a:rPr lang="sv-SE" sz="1100" b="0" i="0" dirty="0">
                <a:solidFill>
                  <a:srgbClr val="0A0A0A"/>
                </a:solidFill>
                <a:effectLst/>
              </a:rPr>
              <a:t> och dess roll i hanteringen av koffeinet. </a:t>
            </a:r>
          </a:p>
          <a:p>
            <a:pPr algn="l" rtl="0"/>
            <a:r>
              <a:rPr lang="sv-SE" sz="1100" b="0" i="0" dirty="0">
                <a:solidFill>
                  <a:srgbClr val="0A0A0A"/>
                </a:solidFill>
                <a:effectLst/>
              </a:rPr>
              <a:t>Detta ger tillfälle att jobba med systemtänkande där vi kopplar samman matspjälkningen med blodcirkulationen och påverkan på nervsystemet.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i="0" dirty="0">
                <a:solidFill>
                  <a:srgbClr val="0A0A0A"/>
                </a:solidFill>
                <a:effectLst/>
              </a:rPr>
              <a:t>Innan problemlösningsuppgifterna används kan det vara bra att ta upp några ledtrådar: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050" b="0" i="0" dirty="0">
                <a:solidFill>
                  <a:srgbClr val="0A0A0A"/>
                </a:solidFill>
                <a:effectLst/>
              </a:rPr>
              <a:t>Att halveringstid motsvarar tiden det tar för att hälften av koffeinet har brutits ned.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050" b="0" i="0" dirty="0">
                <a:solidFill>
                  <a:srgbClr val="0A0A0A"/>
                </a:solidFill>
                <a:effectLst/>
              </a:rPr>
              <a:t>Att det är blodet som fångar upp ämnen som tas upp från tarmarna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050" b="0" i="0" dirty="0">
                <a:solidFill>
                  <a:srgbClr val="0A0A0A"/>
                </a:solidFill>
                <a:effectLst/>
              </a:rPr>
              <a:t>Att allt blod från tarmarna passerar levern (via ett stort blodkärl som kallas portalvenen)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050" b="0" i="0" dirty="0">
                <a:solidFill>
                  <a:srgbClr val="0A0A0A"/>
                </a:solidFill>
                <a:effectLst/>
              </a:rPr>
              <a:t>Att mer än 5 mg koffein per liter blod i regel orsakar sömnproblem hos de flesta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050" b="0" i="0" dirty="0">
                <a:solidFill>
                  <a:srgbClr val="0A0A0A"/>
                </a:solidFill>
                <a:effectLst/>
              </a:rPr>
              <a:t>Att en vuxen person har ca 5 liter blod i kroppen.</a:t>
            </a:r>
          </a:p>
          <a:p>
            <a:pPr algn="l" rtl="0"/>
            <a:endParaRPr lang="sv-SE" sz="1100" b="0" i="0" dirty="0">
              <a:solidFill>
                <a:srgbClr val="0A0A0A"/>
              </a:solidFill>
              <a:effectLst/>
            </a:endParaRPr>
          </a:p>
          <a:p>
            <a:pPr algn="l" rtl="0"/>
            <a:r>
              <a:rPr lang="sv-SE" sz="1000" b="1" i="0" dirty="0">
                <a:solidFill>
                  <a:srgbClr val="0A0A0A"/>
                </a:solidFill>
                <a:effectLst/>
              </a:rPr>
              <a:t>Förslag på svar till p</a:t>
            </a:r>
            <a:r>
              <a:rPr lang="sv-SE" sz="1000" b="1" dirty="0"/>
              <a:t>roblemlösningsuppgifterna:</a:t>
            </a:r>
          </a:p>
          <a:p>
            <a:r>
              <a:rPr lang="sv-SE" sz="1000" dirty="0"/>
              <a:t>1. Kai dricker 500 ml energidryck med  55 g koffein/100 ml klockan 16 innan träningen – hur mycket koffein finns kvar när hen ska sova </a:t>
            </a:r>
            <a:r>
              <a:rPr lang="sv-SE" sz="1000" dirty="0" err="1"/>
              <a:t>kl</a:t>
            </a:r>
            <a:r>
              <a:rPr lang="sv-SE" sz="1000" dirty="0"/>
              <a:t> 22?</a:t>
            </a:r>
            <a:endParaRPr lang="sv-SE" sz="1000" b="0" i="0" dirty="0">
              <a:solidFill>
                <a:srgbClr val="0A0A0A"/>
              </a:solidFill>
              <a:effectLst/>
            </a:endParaRPr>
          </a:p>
          <a:p>
            <a:pPr algn="l" rtl="0"/>
            <a:r>
              <a:rPr lang="sv-SE" sz="1000" b="0" i="0" dirty="0">
                <a:solidFill>
                  <a:srgbClr val="0A0A0A"/>
                </a:solidFill>
                <a:effectLst/>
              </a:rPr>
              <a:t>Totalt intag koffein: 55 x 5 = 275 mg. Antag halveringstid 6 timmar (tiden mellan 16-22 är 6 h).</a:t>
            </a:r>
          </a:p>
          <a:p>
            <a:pPr algn="l" rtl="0"/>
            <a:r>
              <a:rPr lang="sv-SE" sz="1000" b="0" i="0" dirty="0">
                <a:solidFill>
                  <a:srgbClr val="0A0A0A"/>
                </a:solidFill>
                <a:effectLst/>
              </a:rPr>
              <a:t>Då finns fortfarande 275/2 = 137.5 mg kvar i kroppen. Med 5 liter blod i kroppen ger de en koffeinhalt i omlopp på 137.5/5 = 27.5 mg/liter blod. Personen får garanterat sömnproblem om vi vet att 5 mg/liter blod ger sömnproblem hos de flesta.</a:t>
            </a:r>
          </a:p>
          <a:p>
            <a:pPr algn="l" rtl="0"/>
            <a:endParaRPr lang="sv-SE" sz="1000" b="0" i="0" dirty="0">
              <a:solidFill>
                <a:srgbClr val="0A0A0A"/>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000" b="0" i="0" dirty="0">
                <a:solidFill>
                  <a:srgbClr val="0A0A0A"/>
                </a:solidFill>
                <a:effectLst/>
              </a:rPr>
              <a:t>2. </a:t>
            </a:r>
            <a:r>
              <a:rPr lang="sv-SE" sz="1000" dirty="0"/>
              <a:t>Allt blod som tagit upp ämnen från tarmarna åker via portalvenen till levern. Hur är det möjligt att koffeinet ändå påverkar hjärnan?</a:t>
            </a:r>
          </a:p>
          <a:p>
            <a:pPr algn="l" rtl="0"/>
            <a:r>
              <a:rPr lang="sv-SE" sz="1000" b="0" i="0" dirty="0">
                <a:solidFill>
                  <a:srgbClr val="0A0A0A"/>
                </a:solidFill>
                <a:effectLst/>
              </a:rPr>
              <a:t>Levern fungerar inte som ett 100%-</a:t>
            </a:r>
            <a:r>
              <a:rPr lang="sv-SE" sz="1000" b="0" i="0" dirty="0" err="1">
                <a:solidFill>
                  <a:srgbClr val="0A0A0A"/>
                </a:solidFill>
                <a:effectLst/>
              </a:rPr>
              <a:t>igt</a:t>
            </a:r>
            <a:r>
              <a:rPr lang="sv-SE" sz="1000" b="0" i="0" dirty="0">
                <a:solidFill>
                  <a:srgbClr val="0A0A0A"/>
                </a:solidFill>
                <a:effectLst/>
              </a:rPr>
              <a:t> ”filter” som stoppar ämnen direkt. Levern fungerar mer som en kemisk fabrik som ständigt tar in och släpper ut ämnen till blodet som cirkulerar i kroppen. Koffeinet bryts ned långsamt i flera steg innan de utsöndras via njurarna. Därför kommer en hel del av koffeinet som tas upp passera levern utan att hinna brytas ned.  Med andra ord: många koffeinmolekyler hinner åka flera varv runt in och ut i levern innan de råkar hamnar i en levercell som hinner bryta ned den till  brutits ned.</a:t>
            </a:r>
          </a:p>
          <a:p>
            <a:pPr algn="l" rtl="0"/>
            <a:r>
              <a:rPr lang="sv-SE" sz="1000" b="0" i="0" dirty="0">
                <a:solidFill>
                  <a:srgbClr val="0A0A0A"/>
                </a:solidFill>
                <a:effectLst/>
              </a:rPr>
              <a:t>Halveringstid motsvarar tiden det tar för att hälften av koffeinet har brutits ned.</a:t>
            </a:r>
          </a:p>
          <a:p>
            <a:pPr algn="l" rtl="0"/>
            <a:endParaRPr lang="sv-SE" sz="1100" b="0" i="1" dirty="0">
              <a:solidFill>
                <a:srgbClr val="0A0A0A"/>
              </a:solidFill>
              <a:effectLst/>
            </a:endParaRPr>
          </a:p>
          <a:p>
            <a:pPr algn="l" rtl="0"/>
            <a:r>
              <a:rPr lang="sv-SE" sz="1050" b="0" i="1" dirty="0">
                <a:solidFill>
                  <a:srgbClr val="0A0A0A"/>
                </a:solidFill>
                <a:effectLst/>
              </a:rPr>
              <a:t>Extra fakta: Vissa av nedbrytningsprodukterna har viss effekt också på kroppen:</a:t>
            </a:r>
          </a:p>
          <a:p>
            <a:r>
              <a:rPr lang="sv-SE" sz="1050" i="1" dirty="0">
                <a:effectLst/>
              </a:rPr>
              <a:t>Paraxantin → 1‑metylxantin → 1‑metylurinsyra → urin</a:t>
            </a:r>
            <a:endParaRPr lang="sv-SE" sz="1050" i="1" dirty="0"/>
          </a:p>
          <a:p>
            <a:r>
              <a:rPr lang="sv-SE" sz="1050" i="1" dirty="0">
                <a:effectLst/>
              </a:rPr>
              <a:t>Teobromin → 7‑metylxantin → 7‑metylurinsyra → urin</a:t>
            </a:r>
            <a:endParaRPr lang="sv-SE" sz="1050" i="1" dirty="0"/>
          </a:p>
          <a:p>
            <a:r>
              <a:rPr lang="sv-SE" sz="1050" i="1" dirty="0">
                <a:effectLst/>
              </a:rPr>
              <a:t>Teofyllin → 3‑metylxantin → 3‑metylurinsyra → urin</a:t>
            </a:r>
            <a:endParaRPr lang="sv-SE" sz="1050" i="1" dirty="0"/>
          </a:p>
          <a:p>
            <a:pPr algn="l" rtl="0"/>
            <a:r>
              <a:rPr lang="sv-SE" sz="1050" b="0" i="1" dirty="0">
                <a:solidFill>
                  <a:srgbClr val="0A0A0A"/>
                </a:solidFill>
                <a:effectLst/>
              </a:rPr>
              <a:t>Det tar alltså betydligt längre tid än 3-7 timmar innan den fullständiga nedbrytningen och utsöndringen är ”klar”.</a:t>
            </a:r>
          </a:p>
          <a:p>
            <a:endParaRPr lang="sv-SE" sz="1100" dirty="0"/>
          </a:p>
          <a:p>
            <a:r>
              <a:rPr lang="sv-SE" sz="1100" b="1" dirty="0"/>
              <a:t>Övergång till nästa bild: </a:t>
            </a:r>
            <a:r>
              <a:rPr lang="sv-SE" sz="1100" dirty="0"/>
              <a:t>Dags att summera vad vi tagit upp om kost med koppling till psykisk hälsa.</a:t>
            </a:r>
          </a:p>
        </p:txBody>
      </p:sp>
      <p:sp>
        <p:nvSpPr>
          <p:cNvPr id="4" name="Platshållare för bildnummer 3"/>
          <p:cNvSpPr>
            <a:spLocks noGrp="1"/>
          </p:cNvSpPr>
          <p:nvPr>
            <p:ph type="sldNum" sz="quarter" idx="5"/>
          </p:nvPr>
        </p:nvSpPr>
        <p:spPr/>
        <p:txBody>
          <a:bodyPr/>
          <a:lstStyle/>
          <a:p>
            <a:fld id="{FAD31592-3C66-914C-8F2B-350F777116DA}" type="slidenum">
              <a:rPr lang="sv-SE" smtClean="0"/>
              <a:t>39</a:t>
            </a:fld>
            <a:endParaRPr lang="sv-SE"/>
          </a:p>
        </p:txBody>
      </p:sp>
    </p:spTree>
    <p:extLst>
      <p:ext uri="{BB962C8B-B14F-4D97-AF65-F5344CB8AC3E}">
        <p14:creationId xmlns:p14="http://schemas.microsoft.com/office/powerpoint/2010/main" val="29436655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49313" y="450850"/>
            <a:ext cx="4237037" cy="2382838"/>
          </a:xfrm>
        </p:spPr>
      </p:sp>
      <p:sp>
        <p:nvSpPr>
          <p:cNvPr id="3" name="Platshållare för anteckningar 2"/>
          <p:cNvSpPr>
            <a:spLocks noGrp="1"/>
          </p:cNvSpPr>
          <p:nvPr>
            <p:ph type="body" idx="1"/>
          </p:nvPr>
        </p:nvSpPr>
        <p:spPr>
          <a:xfrm>
            <a:off x="731520" y="2833688"/>
            <a:ext cx="5852160" cy="5607770"/>
          </a:xfrm>
        </p:spPr>
        <p:txBody>
          <a:bodyPr/>
          <a:lstStyle/>
          <a:p>
            <a:r>
              <a:rPr lang="sv-SE" sz="1100" dirty="0"/>
              <a:t>Begreppet energidryck är knepigt. Dagens energidrycker är oftare sötade med sötningsmedel än socker. Därmed blir deras faktiska energiinnehåll i stort sett noll. Ett glas mjölk (komjölk) eller havredryck innehåller tio gånger mer energi än många drycker som marknadsförs som ”energidryck”. Energin finns i form av fett och kolhydrater och även protein. I havremjölken är ungefär hälften av kolhydraterna sockerarter medan resten är stärkelse. I mjölken består kolhydraterna helt av sockerarten laktos.*)</a:t>
            </a:r>
          </a:p>
          <a:p>
            <a:endParaRPr lang="sv-SE" sz="1100" dirty="0"/>
          </a:p>
          <a:p>
            <a:r>
              <a:rPr lang="sv-SE" sz="1100" dirty="0"/>
              <a:t>I den vänstra innehållsförteckningen som färgats rosa syns att ”energidrycken” inte innehåller några egentliga näringsämnen och därmed </a:t>
            </a:r>
            <a:r>
              <a:rPr lang="sv-SE" sz="1100" b="1" dirty="0"/>
              <a:t>ingen användbar energi</a:t>
            </a:r>
            <a:r>
              <a:rPr lang="sv-SE" sz="1100" dirty="0"/>
              <a:t>.</a:t>
            </a:r>
          </a:p>
          <a:p>
            <a:r>
              <a:rPr lang="sv-SE" sz="1100" dirty="0"/>
              <a:t>Däremot innehåller den drycken andra ämnen, bland annat </a:t>
            </a:r>
            <a:r>
              <a:rPr lang="sv-SE" sz="1100" b="1" dirty="0"/>
              <a:t>koffein</a:t>
            </a:r>
            <a:r>
              <a:rPr lang="sv-SE" sz="1100" dirty="0"/>
              <a:t> som är den ingrediensen som i det här sammanhanget går att koppla till ”energi” (och </a:t>
            </a:r>
            <a:r>
              <a:rPr lang="sv-SE" sz="1100" dirty="0" err="1"/>
              <a:t>guarana</a:t>
            </a:r>
            <a:r>
              <a:rPr lang="sv-SE" sz="1100" dirty="0"/>
              <a:t> som är en växt som tillverkar frön med hög halt koffein). Energidrycker kan alltså ha en lång innehållsförteckning men ändå inte innehålla särskilt mycket användbar energi.</a:t>
            </a:r>
          </a:p>
          <a:p>
            <a:endParaRPr lang="sv-SE" sz="1100" dirty="0"/>
          </a:p>
          <a:p>
            <a:r>
              <a:rPr lang="sv-SE" sz="1100" b="1" dirty="0"/>
              <a:t>Om man vill jobba med näringsinnehåll </a:t>
            </a:r>
            <a:r>
              <a:rPr lang="sv-SE" sz="1100" dirty="0"/>
              <a:t>bredare i undervisningen kan man ge i uppgift till eleverna att ta fram information om ingredienserna i någon energidryck på marknaden.</a:t>
            </a:r>
          </a:p>
          <a:p>
            <a:r>
              <a:rPr lang="sv-SE" sz="1100" dirty="0"/>
              <a:t>Vilken funktion har ämnet? Går det att utläsa hur mycket som ingår i drycken av ämnet? Finns det något rekommenderat intag per dag (RDI-värde?)</a:t>
            </a:r>
          </a:p>
          <a:p>
            <a:r>
              <a:rPr lang="sv-SE" sz="1100" dirty="0"/>
              <a:t>Vanligt är att energidrycker innehåller olika vitaminer, sötningsmedel och koffein</a:t>
            </a:r>
          </a:p>
          <a:p>
            <a:endParaRPr lang="sv-SE" sz="1100" dirty="0"/>
          </a:p>
          <a:p>
            <a:r>
              <a:rPr lang="sv-SE" sz="1100" dirty="0"/>
              <a:t>Livsmedelsverket har en sida med information om studier som gjorts på olika ämnen utöver koffein i energidrycker: https://www.livsmedelsverket.se/livsmedel-och-innehall/oonskade-amnen/vaxtgifter/koffein2/energidrycker/</a:t>
            </a:r>
          </a:p>
          <a:p>
            <a:r>
              <a:rPr lang="sv-SE" sz="1100" dirty="0"/>
              <a:t>Där framkommer att det förutom koffein inte verkar finnas några studier som visar på andra problematiska ämnen, även om vissa av tillsatserna markant överskrider det intag man får via vanlig kost (ett exempel är </a:t>
            </a:r>
            <a:r>
              <a:rPr lang="sv-SE" sz="1100" dirty="0" err="1"/>
              <a:t>glukoronolakton</a:t>
            </a:r>
            <a:r>
              <a:rPr lang="sv-SE" sz="1100" dirty="0"/>
              <a:t> som man normalt får i sig 1-2 mg per dag av medan det i en 250 ml energidrycksburk kan finnas 600 mg.</a:t>
            </a:r>
          </a:p>
          <a:p>
            <a:endParaRPr lang="sv-SE" sz="1100" dirty="0"/>
          </a:p>
          <a:p>
            <a:r>
              <a:rPr lang="sv-SE" sz="1100" b="1" dirty="0"/>
              <a:t>Det är effekten av koffein </a:t>
            </a:r>
            <a:r>
              <a:rPr lang="sv-SE" sz="1100" dirty="0"/>
              <a:t>som har starkast koppling till psykisk hälsa på grund av påverkan på sömnen och på sikt skapa ett beroende av koffein för att känna sig vaken.</a:t>
            </a:r>
          </a:p>
          <a:p>
            <a:endParaRPr lang="sv-SE" sz="1100" dirty="0"/>
          </a:p>
          <a:p>
            <a:r>
              <a:rPr lang="sv-SE" sz="1100" b="1" dirty="0"/>
              <a:t>Övergång till nästa bild: </a:t>
            </a:r>
            <a:r>
              <a:rPr lang="sv-SE" sz="1100" dirty="0"/>
              <a:t>Hur får hjärnan energi?</a:t>
            </a:r>
          </a:p>
          <a:p>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dirty="0"/>
          </a:p>
          <a:p>
            <a:endParaRPr lang="sv-SE" sz="1100" dirty="0"/>
          </a:p>
          <a:p>
            <a:endParaRPr lang="sv-SE" sz="1100" dirty="0"/>
          </a:p>
          <a:p>
            <a:endParaRPr lang="sv-SE" sz="1100" dirty="0"/>
          </a:p>
          <a:p>
            <a:endParaRPr lang="sv-SE" sz="1100" dirty="0"/>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4</a:t>
            </a:fld>
            <a:endParaRPr lang="sv-SE"/>
          </a:p>
        </p:txBody>
      </p:sp>
    </p:spTree>
    <p:extLst>
      <p:ext uri="{BB962C8B-B14F-4D97-AF65-F5344CB8AC3E}">
        <p14:creationId xmlns:p14="http://schemas.microsoft.com/office/powerpoint/2010/main" val="58466184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85813" y="323850"/>
            <a:ext cx="2914650" cy="1639888"/>
          </a:xfrm>
        </p:spPr>
      </p:sp>
      <p:sp>
        <p:nvSpPr>
          <p:cNvPr id="3" name="Platshållare för anteckningar 2"/>
          <p:cNvSpPr>
            <a:spLocks noGrp="1"/>
          </p:cNvSpPr>
          <p:nvPr>
            <p:ph type="body" idx="1"/>
          </p:nvPr>
        </p:nvSpPr>
        <p:spPr>
          <a:xfrm>
            <a:off x="747036" y="2032859"/>
            <a:ext cx="5906853" cy="6618771"/>
          </a:xfrm>
        </p:spPr>
        <p:txBody>
          <a:bodyPr/>
          <a:lstStyle/>
          <a:p>
            <a:pPr>
              <a:lnSpc>
                <a:spcPct val="107000"/>
              </a:lnSpc>
              <a:spcAft>
                <a:spcPts val="800"/>
              </a:spcAft>
            </a:pPr>
            <a:r>
              <a:rPr lang="sv-SE" sz="1050" noProof="0" dirty="0">
                <a:effectLst/>
                <a:latin typeface="Calibri" panose="020F0502020204030204" pitchFamily="34" charset="0"/>
                <a:ea typeface="Calibri" panose="020F0502020204030204" pitchFamily="34" charset="0"/>
                <a:cs typeface="Times New Roman" panose="02020603050405020304" pitchFamily="18" charset="0"/>
              </a:rPr>
              <a:t>Svarsförslag:</a:t>
            </a:r>
          </a:p>
          <a:p>
            <a:pPr marL="342900" lvl="0" indent="-342900">
              <a:lnSpc>
                <a:spcPct val="107000"/>
              </a:lnSpc>
              <a:spcAft>
                <a:spcPts val="800"/>
              </a:spcAft>
              <a:buFont typeface="+mj-lt"/>
              <a:buAutoNum type="arabicPeriod"/>
              <a:tabLst>
                <a:tab pos="457200" algn="l"/>
              </a:tabLst>
            </a:pPr>
            <a:r>
              <a:rPr lang="sv-SE" sz="1050" noProof="0" dirty="0">
                <a:effectLst/>
                <a:latin typeface="Calibri" panose="020F0502020204030204" pitchFamily="34" charset="0"/>
                <a:ea typeface="Calibri" panose="020F0502020204030204" pitchFamily="34" charset="0"/>
                <a:cs typeface="Times New Roman" panose="02020603050405020304" pitchFamily="18" charset="0"/>
              </a:rPr>
              <a:t>Varför behöver vi kolhydrater</a:t>
            </a:r>
            <a:r>
              <a:rPr lang="sv-SE" sz="1050" noProof="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sv-SE" sz="1050" noProof="0" dirty="0">
                <a:effectLst/>
                <a:latin typeface="Calibri" panose="020F0502020204030204" pitchFamily="34" charset="0"/>
                <a:ea typeface="Calibri" panose="020F0502020204030204" pitchFamily="34" charset="0"/>
                <a:cs typeface="Times New Roman" panose="02020603050405020304" pitchFamily="18" charset="0"/>
              </a:rPr>
              <a:t>utifrån ett hjärnperspektiv?</a:t>
            </a:r>
            <a:br>
              <a:rPr lang="sv-SE" sz="1050" noProof="0" dirty="0">
                <a:effectLst/>
                <a:latin typeface="Calibri" panose="020F0502020204030204" pitchFamily="34" charset="0"/>
                <a:ea typeface="Calibri" panose="020F0502020204030204" pitchFamily="34" charset="0"/>
                <a:cs typeface="Times New Roman" panose="02020603050405020304" pitchFamily="18" charset="0"/>
              </a:rPr>
            </a:br>
            <a:r>
              <a:rPr lang="sv-SE" sz="1050" noProof="0" dirty="0">
                <a:effectLst/>
                <a:latin typeface="Calibri" panose="020F0502020204030204" pitchFamily="34" charset="0"/>
                <a:ea typeface="Calibri" panose="020F0502020204030204" pitchFamily="34" charset="0"/>
                <a:cs typeface="Times New Roman" panose="02020603050405020304" pitchFamily="18" charset="0"/>
              </a:rPr>
              <a:t>Kolhydrater i maten bryts ner till enkla sockerarter, bland annat glukos, som tas upp i tarmen och transporteras med blodet till kroppens celler. Hjärnan är särskilt beroende av en ständig tillgång på glukos eftersom den saknar egna glukoslager. Därför måste det alltid finnas en viss mängd glukos i blodet.</a:t>
            </a:r>
          </a:p>
          <a:p>
            <a:pPr marL="342900" lvl="0" indent="-342900">
              <a:lnSpc>
                <a:spcPct val="107000"/>
              </a:lnSpc>
              <a:spcAft>
                <a:spcPts val="800"/>
              </a:spcAft>
              <a:buFont typeface="+mj-lt"/>
              <a:buAutoNum type="arabicPeriod"/>
              <a:tabLst>
                <a:tab pos="457200" algn="l"/>
              </a:tabLst>
            </a:pPr>
            <a:r>
              <a:rPr lang="sv-SE" sz="1050" noProof="0" dirty="0">
                <a:effectLst/>
                <a:latin typeface="Calibri" panose="020F0502020204030204" pitchFamily="34" charset="0"/>
                <a:ea typeface="Calibri" panose="020F0502020204030204" pitchFamily="34" charset="0"/>
                <a:cs typeface="Times New Roman" panose="02020603050405020304" pitchFamily="18" charset="0"/>
              </a:rPr>
              <a:t>Varför innehåller hjärnan så mycket fett?</a:t>
            </a:r>
            <a:br>
              <a:rPr lang="sv-SE" sz="1050" noProof="0" dirty="0">
                <a:effectLst/>
                <a:latin typeface="Calibri" panose="020F0502020204030204" pitchFamily="34" charset="0"/>
                <a:ea typeface="Calibri" panose="020F0502020204030204" pitchFamily="34" charset="0"/>
                <a:cs typeface="Times New Roman" panose="02020603050405020304" pitchFamily="18" charset="0"/>
              </a:rPr>
            </a:br>
            <a:r>
              <a:rPr lang="sv-SE" sz="1050" noProof="0" dirty="0">
                <a:effectLst/>
                <a:latin typeface="Calibri" panose="020F0502020204030204" pitchFamily="34" charset="0"/>
                <a:ea typeface="Calibri" panose="020F0502020204030204" pitchFamily="34" charset="0"/>
                <a:cs typeface="Times New Roman" panose="02020603050405020304" pitchFamily="18" charset="0"/>
              </a:rPr>
              <a:t>Fetter behövs som byggstenar i nervcellernas cellmembran och som isolering i de celler som omger de långa utskotten (myelinskidan runt </a:t>
            </a:r>
            <a:r>
              <a:rPr lang="sv-SE" sz="1050" noProof="0" dirty="0" err="1">
                <a:effectLst/>
                <a:latin typeface="Calibri" panose="020F0502020204030204" pitchFamily="34" charset="0"/>
                <a:ea typeface="Calibri" panose="020F0502020204030204" pitchFamily="34" charset="0"/>
                <a:cs typeface="Times New Roman" panose="02020603050405020304" pitchFamily="18" charset="0"/>
              </a:rPr>
              <a:t>axonen</a:t>
            </a:r>
            <a:r>
              <a:rPr lang="sv-SE" sz="1050" noProof="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07000"/>
              </a:lnSpc>
              <a:spcAft>
                <a:spcPts val="800"/>
              </a:spcAft>
              <a:buFont typeface="+mj-lt"/>
              <a:buAutoNum type="arabicPeriod"/>
              <a:tabLst>
                <a:tab pos="457200" algn="l"/>
              </a:tabLst>
            </a:pPr>
            <a:r>
              <a:rPr lang="sv-SE" sz="1050" noProof="0" dirty="0">
                <a:effectLst/>
                <a:latin typeface="Calibri" panose="020F0502020204030204" pitchFamily="34" charset="0"/>
                <a:ea typeface="Calibri" panose="020F0502020204030204" pitchFamily="34" charset="0"/>
                <a:cs typeface="Times New Roman" panose="02020603050405020304" pitchFamily="18" charset="0"/>
              </a:rPr>
              <a:t>Hur kan brist på protein göra att man har svårt att känna sig lugn?</a:t>
            </a:r>
            <a:br>
              <a:rPr lang="sv-SE" sz="1050" noProof="0" dirty="0">
                <a:effectLst/>
                <a:latin typeface="Calibri" panose="020F0502020204030204" pitchFamily="34" charset="0"/>
                <a:ea typeface="Calibri" panose="020F0502020204030204" pitchFamily="34" charset="0"/>
                <a:cs typeface="Times New Roman" panose="02020603050405020304" pitchFamily="18" charset="0"/>
              </a:rPr>
            </a:br>
            <a:r>
              <a:rPr lang="sv-SE" sz="1050" noProof="0" dirty="0">
                <a:effectLst/>
                <a:latin typeface="Calibri" panose="020F0502020204030204" pitchFamily="34" charset="0"/>
                <a:ea typeface="Calibri" panose="020F0502020204030204" pitchFamily="34" charset="0"/>
                <a:cs typeface="Times New Roman" panose="02020603050405020304" pitchFamily="18" charset="0"/>
              </a:rPr>
              <a:t>Brist på protein kan leda till brist på aminosyror. Eftersom vissa aminosyror används för att bilda viktiga signalämnen i kroppen kan även dessa påverkas. Ett exempel är aminosyran </a:t>
            </a:r>
            <a:r>
              <a:rPr lang="sv-SE" sz="1050" noProof="0" dirty="0" err="1">
                <a:effectLst/>
                <a:latin typeface="Calibri" panose="020F0502020204030204" pitchFamily="34" charset="0"/>
                <a:ea typeface="Calibri" panose="020F0502020204030204" pitchFamily="34" charset="0"/>
                <a:cs typeface="Times New Roman" panose="02020603050405020304" pitchFamily="18" charset="0"/>
              </a:rPr>
              <a:t>tryptofan</a:t>
            </a:r>
            <a:r>
              <a:rPr lang="sv-SE" sz="1050" noProof="0" dirty="0">
                <a:effectLst/>
                <a:latin typeface="Calibri" panose="020F0502020204030204" pitchFamily="34" charset="0"/>
                <a:ea typeface="Calibri" panose="020F0502020204030204" pitchFamily="34" charset="0"/>
                <a:cs typeface="Times New Roman" panose="02020603050405020304" pitchFamily="18" charset="0"/>
              </a:rPr>
              <a:t>, som omvandlas till serotonin – ett signalämne som bidrar till att vi kan känna lugn.</a:t>
            </a:r>
          </a:p>
          <a:p>
            <a:pPr marL="342900" lvl="0" indent="-342900">
              <a:lnSpc>
                <a:spcPct val="107000"/>
              </a:lnSpc>
              <a:spcAft>
                <a:spcPts val="800"/>
              </a:spcAft>
              <a:buFont typeface="+mj-lt"/>
              <a:buAutoNum type="arabicPeriod"/>
              <a:tabLst>
                <a:tab pos="457200" algn="l"/>
              </a:tabLst>
            </a:pPr>
            <a:r>
              <a:rPr lang="sv-SE" sz="1050" noProof="0" dirty="0">
                <a:effectLst/>
                <a:latin typeface="Calibri" panose="020F0502020204030204" pitchFamily="34" charset="0"/>
                <a:ea typeface="Calibri" panose="020F0502020204030204" pitchFamily="34" charset="0"/>
                <a:cs typeface="Times New Roman" panose="02020603050405020304" pitchFamily="18" charset="0"/>
              </a:rPr>
              <a:t>Varför har man ändrat reglerna för hur mycket koffein unga ska få i sig per dag?</a:t>
            </a:r>
            <a:br>
              <a:rPr lang="sv-SE" sz="1050" noProof="0" dirty="0">
                <a:effectLst/>
                <a:latin typeface="Calibri" panose="020F0502020204030204" pitchFamily="34" charset="0"/>
                <a:ea typeface="Calibri" panose="020F0502020204030204" pitchFamily="34" charset="0"/>
                <a:cs typeface="Times New Roman" panose="02020603050405020304" pitchFamily="18" charset="0"/>
              </a:rPr>
            </a:br>
            <a:r>
              <a:rPr lang="sv-SE" sz="1050" noProof="0" dirty="0">
                <a:effectLst/>
                <a:latin typeface="Calibri" panose="020F0502020204030204" pitchFamily="34" charset="0"/>
                <a:ea typeface="Calibri" panose="020F0502020204030204" pitchFamily="34" charset="0"/>
                <a:cs typeface="Times New Roman" panose="02020603050405020304" pitchFamily="18" charset="0"/>
              </a:rPr>
              <a:t>Koffein hindrar kroppens naturliga trötthetssignaler. För mycket koffein kan därför ge sömnproblem. Utan bra sömn kan inte hjärnan vila och återhämta sig vilket är dåligt för den psykiska hälsan.</a:t>
            </a:r>
          </a:p>
          <a:p>
            <a:pPr marL="342900" lvl="0" indent="-342900">
              <a:lnSpc>
                <a:spcPct val="107000"/>
              </a:lnSpc>
              <a:spcAft>
                <a:spcPts val="800"/>
              </a:spcAft>
              <a:buFont typeface="+mj-lt"/>
              <a:buAutoNum type="arabicPeriod"/>
              <a:tabLst>
                <a:tab pos="457200" algn="l"/>
              </a:tabLst>
            </a:pPr>
            <a:r>
              <a:rPr lang="sv-SE" sz="1050" noProof="0" dirty="0">
                <a:effectLst/>
                <a:latin typeface="Calibri" panose="020F0502020204030204" pitchFamily="34" charset="0"/>
                <a:ea typeface="Calibri" panose="020F0502020204030204" pitchFamily="34" charset="0"/>
                <a:cs typeface="Times New Roman" panose="02020603050405020304" pitchFamily="18" charset="0"/>
              </a:rPr>
              <a:t>Ge exempel på vilka modeller som finns som kan hjälpa till att välja hälsosam mat?</a:t>
            </a:r>
            <a:br>
              <a:rPr lang="sv-SE" sz="1050" noProof="0" dirty="0">
                <a:effectLst/>
                <a:latin typeface="Calibri" panose="020F0502020204030204" pitchFamily="34" charset="0"/>
                <a:ea typeface="Calibri" panose="020F0502020204030204" pitchFamily="34" charset="0"/>
                <a:cs typeface="Times New Roman" panose="02020603050405020304" pitchFamily="18" charset="0"/>
              </a:rPr>
            </a:br>
            <a:r>
              <a:rPr lang="sv-SE" sz="1050" noProof="0" dirty="0">
                <a:effectLst/>
                <a:latin typeface="Calibri" panose="020F0502020204030204" pitchFamily="34" charset="0"/>
                <a:ea typeface="Calibri" panose="020F0502020204030204" pitchFamily="34" charset="0"/>
                <a:cs typeface="Times New Roman" panose="02020603050405020304" pitchFamily="18" charset="0"/>
              </a:rPr>
              <a:t>Man kan försöka äta så varierat som möjligt, till exempel så enkelt som att äta mat med flera olika färger på tallriken. Kostcirkeln visar olika grupper av livsmedel där man ska försöka få med något från alla delar.</a:t>
            </a:r>
          </a:p>
          <a:p>
            <a:pPr marL="342900" lvl="0" indent="-342900">
              <a:lnSpc>
                <a:spcPct val="107000"/>
              </a:lnSpc>
              <a:spcAft>
                <a:spcPts val="800"/>
              </a:spcAft>
              <a:buFont typeface="+mj-lt"/>
              <a:buAutoNum type="arabicPeriod"/>
              <a:tabLst>
                <a:tab pos="457200" algn="l"/>
              </a:tabLst>
            </a:pPr>
            <a:r>
              <a:rPr lang="sv-SE" sz="1050" noProof="0" dirty="0">
                <a:effectLst/>
                <a:latin typeface="Calibri" panose="020F0502020204030204" pitchFamily="34" charset="0"/>
                <a:ea typeface="Calibri" panose="020F0502020204030204" pitchFamily="34" charset="0"/>
                <a:cs typeface="Times New Roman" panose="02020603050405020304" pitchFamily="18" charset="0"/>
              </a:rPr>
              <a:t>Vad finns det för olika faktorer som påverkar vad vi äter?</a:t>
            </a:r>
            <a:br>
              <a:rPr lang="sv-SE" sz="1050" noProof="0" dirty="0">
                <a:effectLst/>
                <a:latin typeface="Calibri" panose="020F0502020204030204" pitchFamily="34" charset="0"/>
                <a:ea typeface="Calibri" panose="020F0502020204030204" pitchFamily="34" charset="0"/>
                <a:cs typeface="Times New Roman" panose="02020603050405020304" pitchFamily="18" charset="0"/>
              </a:rPr>
            </a:br>
            <a:r>
              <a:rPr lang="sv-SE" sz="1050" noProof="0" dirty="0">
                <a:effectLst/>
                <a:latin typeface="Calibri" panose="020F0502020204030204" pitchFamily="34" charset="0"/>
                <a:ea typeface="Calibri" panose="020F0502020204030204" pitchFamily="34" charset="0"/>
                <a:cs typeface="Times New Roman" panose="02020603050405020304" pitchFamily="18" charset="0"/>
              </a:rPr>
              <a:t>Ekonomi, normer, sociala faktorer och vanor, tillgång, smak. Även energibehov som kan styras av mängd fysisk aktivitet (en som rör sig mycket i vardagen och tränar hårt behöver äta mer). Trötthet kan påverka så att vi väljer lätt tillgänglig mat, gärna söt/fet mat. Även ätstörningar kan påverka om vi äter eller inte (ex. anorexi).</a:t>
            </a:r>
          </a:p>
          <a:p>
            <a:pPr marL="342900" lvl="0" indent="-342900">
              <a:lnSpc>
                <a:spcPct val="107000"/>
              </a:lnSpc>
              <a:spcAft>
                <a:spcPts val="800"/>
              </a:spcAft>
              <a:buFont typeface="+mj-lt"/>
              <a:buAutoNum type="arabicPeriod"/>
              <a:tabLst>
                <a:tab pos="457200" algn="l"/>
              </a:tabLst>
            </a:pPr>
            <a:r>
              <a:rPr lang="sv-SE" sz="1050" noProof="0" dirty="0">
                <a:effectLst/>
                <a:latin typeface="Calibri" panose="020F0502020204030204" pitchFamily="34" charset="0"/>
                <a:ea typeface="Calibri" panose="020F0502020204030204" pitchFamily="34" charset="0"/>
                <a:cs typeface="Times New Roman" panose="02020603050405020304" pitchFamily="18" charset="0"/>
              </a:rPr>
              <a:t>Vad menas med uttryck som att magen och hjärnan ”pratar” med varandra?</a:t>
            </a:r>
            <a:br>
              <a:rPr lang="sv-SE" sz="1050" noProof="0" dirty="0">
                <a:effectLst/>
                <a:latin typeface="Calibri" panose="020F0502020204030204" pitchFamily="34" charset="0"/>
                <a:ea typeface="Calibri" panose="020F0502020204030204" pitchFamily="34" charset="0"/>
                <a:cs typeface="Times New Roman" panose="02020603050405020304" pitchFamily="18" charset="0"/>
              </a:rPr>
            </a:br>
            <a:r>
              <a:rPr lang="sv-SE" sz="1050" noProof="0" dirty="0">
                <a:effectLst/>
                <a:latin typeface="Calibri" panose="020F0502020204030204" pitchFamily="34" charset="0"/>
                <a:ea typeface="Calibri" panose="020F0502020204030204" pitchFamily="34" charset="0"/>
                <a:cs typeface="Times New Roman" panose="02020603050405020304" pitchFamily="18" charset="0"/>
              </a:rPr>
              <a:t>Det sker genom nerver och hormoner och andra signalämnen som rör sig i blodet mellan tarmarna och hjärnan. Till exempel kan autonoma nerver påverka hur snabbt tarmarna rör sig. Ämnen som bildas av bakterier i tarmarna kan tas upp i blodet och transporteras till hjärnan där de kan påverka mängden av signalämnen som i sin tur kan påverka hur vi tänker och känner.</a:t>
            </a:r>
          </a:p>
          <a:p>
            <a:pPr>
              <a:lnSpc>
                <a:spcPct val="107000"/>
              </a:lnSpc>
              <a:spcAft>
                <a:spcPts val="800"/>
              </a:spcAft>
            </a:pPr>
            <a:r>
              <a:rPr lang="sv-SE" sz="1050" noProof="0" dirty="0">
                <a:effectLst/>
                <a:latin typeface="Calibri" panose="020F0502020204030204" pitchFamily="34" charset="0"/>
                <a:ea typeface="Calibri" panose="020F0502020204030204" pitchFamily="34" charset="0"/>
                <a:cs typeface="Times New Roman" panose="02020603050405020304" pitchFamily="18" charset="0"/>
              </a:rPr>
              <a:t> </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lang="sv-SE" sz="1050" noProof="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40</a:t>
            </a:fld>
            <a:endParaRPr lang="sv-SE"/>
          </a:p>
        </p:txBody>
      </p:sp>
    </p:spTree>
    <p:extLst>
      <p:ext uri="{BB962C8B-B14F-4D97-AF65-F5344CB8AC3E}">
        <p14:creationId xmlns:p14="http://schemas.microsoft.com/office/powerpoint/2010/main" val="2666074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33438" y="542925"/>
            <a:ext cx="3733800" cy="2100263"/>
          </a:xfrm>
        </p:spPr>
      </p:sp>
      <p:sp>
        <p:nvSpPr>
          <p:cNvPr id="3" name="Platshållare för anteckningar 2"/>
          <p:cNvSpPr>
            <a:spLocks noGrp="1"/>
          </p:cNvSpPr>
          <p:nvPr>
            <p:ph type="body" idx="1"/>
          </p:nvPr>
        </p:nvSpPr>
        <p:spPr>
          <a:xfrm>
            <a:off x="731520" y="2775664"/>
            <a:ext cx="5852160" cy="591878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Hjärncellerna är nervceller som både skickar elektriska och kemiska signaler. För att de ska fungera behöver de ständigt tillgång till energi (i formen ATP, adenosintrifosfat).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Bränslet som hjärncellerna får energi från (kan tillverka ATP från) är glukos. Glukos är en energirik molekyl som lätt kan tas upp från blodet till hjärnan. Det finns inget lager för glukos inuti hjärnan. Hjärnan behöver ständig tillförsel av glukos via blodet. Blodsockernivå, mängden glukos i blodet, påverkar inflödet av glukos till hjärnan. Beroende på vad vi äter och hur snabbt glukos tas upp i tarmarna till blodet kommer blodsockernivåerna hela tiden variera, men nivåerna håller sig ofta ganska stabila med hjälp av hormoner.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t>Insulin</a:t>
            </a:r>
            <a:r>
              <a:rPr lang="sv-SE" sz="1100" dirty="0"/>
              <a:t> gör att glukos tas upp av kroppens organ/celler (sänker blodsockernivån) medan </a:t>
            </a:r>
            <a:r>
              <a:rPr lang="sv-SE" sz="1100" b="1" dirty="0" err="1"/>
              <a:t>glukagon</a:t>
            </a:r>
            <a:r>
              <a:rPr lang="sv-SE" sz="1100" dirty="0"/>
              <a:t> gör att glukos släpps ut till blodet från leverns lager av kolhydrater (höjer blodsockernivån). </a:t>
            </a:r>
            <a:r>
              <a:rPr lang="sv-SE" sz="1100" i="0" u="none" dirty="0"/>
              <a:t>Hormonet insulin tas inte upp i bilden, men det kan vara bra att kanske nämna att hormonet ökar när blodsockernivån ökar. Insulinet får till exempel muskelceller i kroppen att snabbare ta upp glukos. Det gör att efter en måltid när glukosnivån har ökat så kommer den sjunka med hjälp av insulin och upptaget av glukos i musklerna. </a:t>
            </a:r>
            <a:r>
              <a:rPr lang="sv-SE" sz="1100" b="1" i="0" u="none" dirty="0"/>
              <a:t>Glukosup</a:t>
            </a:r>
            <a:r>
              <a:rPr lang="sv-SE" sz="1100" b="1" i="0" dirty="0"/>
              <a:t>ptaget i hjärnan är dock inte direkt beroende av insulin.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Diabetes är en sjukdom som påverkar blodsockernivåerna*). Då behöver man hålla koll på blodsockernivåerna, antingen genom att ta blodprov lite då och då eller ha en inbyggd mätare (se bilder till höger). Har man inte diabetes behöver man inte mäta på det sättet. Är man frisk kanske man känner av svängningarna lite, men det är svårt att avgöra vad som är vad. ”Jag har lågt blodsocker” är ett vanligt uttryckssätt. Men att man blir trött och lättirriterad eller att det blir svårt att koncentrera sig, kan bero på andra saker än just blodsockernivån. Men klart är att hjärnan behöver tillräckligt med energi för att fungera bra. Ett sätt att snabbt höja blodsockret skulle kunna vara att äta ren glukos (se bild på </a:t>
            </a:r>
            <a:r>
              <a:rPr lang="sv-SE" sz="1100" dirty="0" err="1"/>
              <a:t>Dextrosol</a:t>
            </a:r>
            <a:r>
              <a:rPr lang="sv-SE" sz="1100" dirty="0"/>
              <a:t>) men det behöver vi normalt inte göra. Hjärnan får tillräckligt och jämn tillgång på glukos om vi äter en varierad kost vid några olika måltider eftersom kolhydraterna kommer brytas ned och ge glukos som räcker hela dagen.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t>Övergång till nästa bild: </a:t>
            </a:r>
            <a:r>
              <a:rPr lang="sv-SE" sz="1100" dirty="0"/>
              <a:t>Hur får vi i oss kolhydrater?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dirty="0"/>
          </a:p>
          <a:p>
            <a:r>
              <a:rPr lang="sv-SE" sz="1100" i="1" u="none" dirty="0"/>
              <a:t>Kommentar till värdet 139 mg/dl (det motsvarar 7.7 </a:t>
            </a:r>
            <a:r>
              <a:rPr lang="sv-SE" sz="1100" i="1" u="none" dirty="0" err="1"/>
              <a:t>mmol</a:t>
            </a:r>
            <a:r>
              <a:rPr lang="sv-SE" sz="1100" i="1" u="none" dirty="0"/>
              <a:t>/l </a:t>
            </a:r>
            <a:r>
              <a:rPr lang="sv-SE" sz="1100" i="1" dirty="0"/>
              <a:t>som ligger lite över det normala intervallet mellan 4-6 </a:t>
            </a:r>
            <a:r>
              <a:rPr lang="sv-SE" sz="1100" i="1" dirty="0" err="1"/>
              <a:t>mmol</a:t>
            </a:r>
            <a:r>
              <a:rPr lang="sv-SE" sz="1100" i="1" dirty="0"/>
              <a:t>/l).</a:t>
            </a:r>
            <a:endParaRPr lang="sv-SE" sz="1100" i="1" u="none"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5</a:t>
            </a:fld>
            <a:endParaRPr lang="sv-SE"/>
          </a:p>
        </p:txBody>
      </p:sp>
    </p:spTree>
    <p:extLst>
      <p:ext uri="{BB962C8B-B14F-4D97-AF65-F5344CB8AC3E}">
        <p14:creationId xmlns:p14="http://schemas.microsoft.com/office/powerpoint/2010/main" val="13550915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31838" y="784225"/>
            <a:ext cx="4567237" cy="2570163"/>
          </a:xfrm>
        </p:spPr>
      </p:sp>
      <p:sp>
        <p:nvSpPr>
          <p:cNvPr id="3" name="Platshållare för anteckningar 2"/>
          <p:cNvSpPr>
            <a:spLocks noGrp="1"/>
          </p:cNvSpPr>
          <p:nvPr>
            <p:ph type="body" idx="1"/>
          </p:nvPr>
        </p:nvSpPr>
        <p:spPr>
          <a:xfrm>
            <a:off x="731838" y="3565501"/>
            <a:ext cx="5852160" cy="474525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Bilden till höger visar två vanliga källor till kolhydrater, potatis och bröd där mjölet kommer från kärnor till olika spannmål (vete, råg, havre). Kolhydrater är ett samlingsnamn för allt från små enkla sockermolekyler (som glukos) till stora sammansatta molekyler (polysackarider, som stärkelse).</a:t>
            </a:r>
          </a:p>
          <a:p>
            <a:endParaRPr lang="sv-SE" sz="1100" dirty="0"/>
          </a:p>
          <a:p>
            <a:r>
              <a:rPr lang="sv-SE" sz="1100" dirty="0"/>
              <a:t>Illustrationen har en miniatyr av samma molekylstruktur som i förra bilden inlagd på en gul sexkantig symbol, ett vanligt sätt att illustrera monosackarider. Sammansatta kolhydrater (polysackarider), som stärkelse visas här som en kedja av glukosmolekyler.</a:t>
            </a:r>
          </a:p>
          <a:p>
            <a:endParaRPr lang="sv-SE" sz="1100" dirty="0"/>
          </a:p>
          <a:p>
            <a:r>
              <a:rPr lang="sv-SE" sz="1100" dirty="0"/>
              <a:t>I bröd och potatis finns stärkelse som måste brytas ned innan det kan tas upp till blodet.</a:t>
            </a:r>
          </a:p>
          <a:p>
            <a:r>
              <a:rPr lang="sv-SE" sz="1100" dirty="0"/>
              <a:t>Nedbrytningen av stärkelse börjar redan i munnen med hjälp av </a:t>
            </a:r>
            <a:r>
              <a:rPr lang="sv-SE" sz="1100" dirty="0" err="1"/>
              <a:t>salivets</a:t>
            </a:r>
            <a:r>
              <a:rPr lang="sv-SE" sz="1100" dirty="0"/>
              <a:t> enzym amylas (i bilden är enzymet illustrerat som en blå figur). Liknande enzymer finns i bukspottet så nedbrytning av stärkelse sker även medan maten passerar tarmen.</a:t>
            </a:r>
          </a:p>
          <a:p>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t>Glykemiskt index (GI) </a:t>
            </a:r>
            <a:r>
              <a:rPr lang="sv-SE" sz="1100" dirty="0"/>
              <a:t>är ett mått på hur snabbt blodsockret påverkas av olika livsmedel.</a:t>
            </a:r>
          </a:p>
          <a:p>
            <a:r>
              <a:rPr lang="sv-SE" sz="1100" dirty="0"/>
              <a:t>Om maten innehåller stärkelse som tar lite längre tid att bryta ned (”långsamma kolhydrater”) får man en jämnare tillgång till glukos en längre stund efter en måltid.</a:t>
            </a:r>
          </a:p>
          <a:p>
            <a:r>
              <a:rPr lang="sv-SE" sz="1100" dirty="0"/>
              <a:t>”Fullkorn” innebär att livsmedlet förutom stärkelse innehåller fibrer (från skal/hinnor runt sädeskornen som gett mjölet till brödet).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”Snabba kolhydrater” kallar man kolhydrater som snabbt ger glukos som tas upp, medan ”långsamma kolhydrater” tar längre tid för att frigöra glukos.</a:t>
            </a:r>
          </a:p>
          <a:p>
            <a:endParaRPr lang="sv-SE" sz="1100" dirty="0"/>
          </a:p>
          <a:p>
            <a:r>
              <a:rPr lang="sv-SE" sz="1100" dirty="0"/>
              <a:t>Hur det blir i praktiken med blodsockernivåerna beror också på vilka kombinationer man äter av olika livsmedel och hur ofta och när på dygnet man äter.</a:t>
            </a:r>
          </a:p>
          <a:p>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Bildkälla: </a:t>
            </a:r>
            <a:r>
              <a:rPr lang="sv-SE" sz="1100" dirty="0" err="1"/>
              <a:t>Pixabay</a:t>
            </a:r>
            <a:endParaRPr lang="sv-SE" sz="1100" dirty="0"/>
          </a:p>
          <a:p>
            <a:endParaRPr lang="sv-SE" sz="1100" dirty="0"/>
          </a:p>
          <a:p>
            <a:r>
              <a:rPr lang="sv-SE" sz="1100" b="1" dirty="0"/>
              <a:t>Övergång till nästa bild: </a:t>
            </a:r>
            <a:r>
              <a:rPr lang="sv-SE" sz="1100" b="0" dirty="0"/>
              <a:t>Vad behöver hjärnan mer än glukos?</a:t>
            </a:r>
          </a:p>
        </p:txBody>
      </p:sp>
      <p:sp>
        <p:nvSpPr>
          <p:cNvPr id="4" name="Platshållare för bildnummer 3"/>
          <p:cNvSpPr>
            <a:spLocks noGrp="1"/>
          </p:cNvSpPr>
          <p:nvPr>
            <p:ph type="sldNum" sz="quarter" idx="5"/>
          </p:nvPr>
        </p:nvSpPr>
        <p:spPr/>
        <p:txBody>
          <a:bodyPr/>
          <a:lstStyle/>
          <a:p>
            <a:fld id="{FAD31592-3C66-914C-8F2B-350F777116DA}" type="slidenum">
              <a:rPr lang="sv-SE" smtClean="0"/>
              <a:t>6</a:t>
            </a:fld>
            <a:endParaRPr lang="sv-SE"/>
          </a:p>
        </p:txBody>
      </p:sp>
    </p:spTree>
    <p:extLst>
      <p:ext uri="{BB962C8B-B14F-4D97-AF65-F5344CB8AC3E}">
        <p14:creationId xmlns:p14="http://schemas.microsoft.com/office/powerpoint/2010/main" val="10691906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77875" y="1200150"/>
            <a:ext cx="4151313" cy="2335213"/>
          </a:xfrm>
        </p:spPr>
      </p:sp>
      <p:sp>
        <p:nvSpPr>
          <p:cNvPr id="3" name="Platshållare för anteckningar 2"/>
          <p:cNvSpPr>
            <a:spLocks noGrp="1"/>
          </p:cNvSpPr>
          <p:nvPr>
            <p:ph type="body" idx="1"/>
          </p:nvPr>
        </p:nvSpPr>
        <p:spPr>
          <a:xfrm>
            <a:off x="731520" y="3868616"/>
            <a:ext cx="5852160" cy="4532436"/>
          </a:xfrm>
        </p:spPr>
        <p:txBody>
          <a:bodyPr/>
          <a:lstStyle/>
          <a:p>
            <a:r>
              <a:rPr lang="sv-SE" sz="1100" dirty="0"/>
              <a:t>Det görs mycket reklam för olika kosttillskott som riktar sig till de som tränar.</a:t>
            </a:r>
          </a:p>
          <a:p>
            <a:r>
              <a:rPr lang="sv-SE" sz="1100" dirty="0"/>
              <a:t>Man kan fråga sig om man verkligen behöver dem.</a:t>
            </a:r>
          </a:p>
          <a:p>
            <a:endParaRPr lang="sv-SE" sz="1100" dirty="0"/>
          </a:p>
          <a:p>
            <a:r>
              <a:rPr lang="sv-SE" sz="1100" dirty="0"/>
              <a:t>När det gäller kolhydrattillskott är syftet med dem att se till att kroppen inte hamnar i energibrist. Dels vill idrottaren orka med sin träning och dels vill man undvika att muskelproteiner börjar brytas ned för att ge energi.</a:t>
            </a:r>
          </a:p>
          <a:p>
            <a:endParaRPr lang="sv-SE" sz="1100" dirty="0"/>
          </a:p>
          <a:p>
            <a:r>
              <a:rPr lang="sv-SE" sz="1100" dirty="0"/>
              <a:t>För de allra flesta av oss räcker vanlig mat för att täcka våra behov av energi och näringsämnen. Men för elitidrottare kan det vara svårt att få i sig tillräckligt på ett sätt som fungerar med matspjälkningen. Då kan till exempel lösliga kolhydrater vara lättare att smälta och ta upp för kroppen.</a:t>
            </a:r>
          </a:p>
          <a:p>
            <a:endParaRPr lang="sv-SE" sz="1100" dirty="0"/>
          </a:p>
          <a:p>
            <a:r>
              <a:rPr lang="sv-SE" sz="1100" dirty="0"/>
              <a:t>För att visa på hur extremt hög energiomsättning en elitidrottare kan ha visas en nyhetsrubrik med namnet Edvin Anger, en längdskidåkare. 7000 kcal per dag är extremt mycket men det beror på att han tränar många timmar under de flesta dagarna i veckan, ibland flera pass per dag.</a:t>
            </a:r>
          </a:p>
          <a:p>
            <a:endParaRPr lang="sv-SE" sz="1100" dirty="0"/>
          </a:p>
          <a:p>
            <a:r>
              <a:rPr lang="sv-SE" sz="1100" dirty="0"/>
              <a:t>En ung man i samma ålder som inte </a:t>
            </a:r>
            <a:r>
              <a:rPr lang="sv-SE" sz="1100" dirty="0" err="1"/>
              <a:t>elitsatsar</a:t>
            </a:r>
            <a:r>
              <a:rPr lang="sv-SE" sz="1100" dirty="0"/>
              <a:t> men som tränar nästan varje dag i veckan omsätter i storleksordningen hälften av detta, vilket är helt möjligt att få i sig med vanliga måltider.</a:t>
            </a:r>
          </a:p>
          <a:p>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t>Övergång till nästa bild: </a:t>
            </a:r>
            <a:r>
              <a:rPr lang="sv-SE" sz="1100" b="0" dirty="0"/>
              <a:t>Vad behöver hjärnan mer än glukos?</a:t>
            </a:r>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7</a:t>
            </a:fld>
            <a:endParaRPr lang="sv-SE"/>
          </a:p>
        </p:txBody>
      </p:sp>
    </p:spTree>
    <p:extLst>
      <p:ext uri="{BB962C8B-B14F-4D97-AF65-F5344CB8AC3E}">
        <p14:creationId xmlns:p14="http://schemas.microsoft.com/office/powerpoint/2010/main" val="24314625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77875" y="1200150"/>
            <a:ext cx="4108450" cy="2311400"/>
          </a:xfrm>
        </p:spPr>
      </p:sp>
      <p:sp>
        <p:nvSpPr>
          <p:cNvPr id="3" name="Platshållare för anteckningar 2"/>
          <p:cNvSpPr>
            <a:spLocks noGrp="1"/>
          </p:cNvSpPr>
          <p:nvPr>
            <p:ph type="body" idx="1"/>
          </p:nvPr>
        </p:nvSpPr>
        <p:spPr>
          <a:xfrm>
            <a:off x="731520" y="3603494"/>
            <a:ext cx="5852160" cy="4797558"/>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altLang="sv-SE" sz="1100" dirty="0">
                <a:solidFill>
                  <a:srgbClr val="000000"/>
                </a:solidFill>
              </a:rPr>
              <a:t>Hjärnan är ett högpresterande organ som förutom rätt bränsle också behöver rätt byggmaterial.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altLang="sv-SE" sz="1100" dirty="0">
              <a:solidFill>
                <a:srgbClr val="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altLang="sv-SE" sz="1100" dirty="0">
                <a:solidFill>
                  <a:srgbClr val="000000"/>
                </a:solidFill>
              </a:rPr>
              <a:t>Kolhydrater används förutom som energi också till byggmaterial, men här lyfter vi fram byggmaterialen fettsyror och aminosyror samt i mindre mängder vitaminer och mineraler.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altLang="sv-SE" sz="1100" dirty="0">
              <a:solidFill>
                <a:srgbClr val="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altLang="sv-SE" sz="1100" dirty="0">
                <a:solidFill>
                  <a:srgbClr val="000000"/>
                </a:solidFill>
              </a:rPr>
              <a:t>I bilden kan man peka på att fettsyror finns mest i de feta livsmedlen som i skålen med olja, laxbiten och avokadon samt äggen och valnötterna.</a:t>
            </a:r>
          </a:p>
          <a:p>
            <a:pPr marL="0" marR="0" lvl="0" indent="0" algn="l" defTabSz="914400" rtl="0" eaLnBrk="1" fontAlgn="auto" latinLnBrk="0" hangingPunct="1">
              <a:lnSpc>
                <a:spcPct val="100000"/>
              </a:lnSpc>
              <a:spcBef>
                <a:spcPts val="0"/>
              </a:spcBef>
              <a:spcAft>
                <a:spcPts val="0"/>
              </a:spcAft>
              <a:buClrTx/>
              <a:buSzTx/>
              <a:buFontTx/>
              <a:buNone/>
              <a:tabLst/>
              <a:defRPr/>
            </a:pPr>
            <a:r>
              <a:rPr lang="sv-SE" altLang="sv-SE" sz="1100" dirty="0">
                <a:solidFill>
                  <a:srgbClr val="000000"/>
                </a:solidFill>
              </a:rPr>
              <a:t>När det gäller aminosyror så får man leta efter proteinrika livsmedel i bilden. Exempelvis innehåller lax, bönor, linser och ägg mycket protein.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altLang="sv-SE" sz="1100" dirty="0">
              <a:solidFill>
                <a:srgbClr val="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altLang="sv-SE" sz="1100" dirty="0">
                <a:solidFill>
                  <a:srgbClr val="000000"/>
                </a:solidFill>
              </a:rPr>
              <a:t>Proteinerna från olika livsmedel skiljer sig åt i vilka aminosyror som ingår i dem. Av de 20 olika aminosyrorna som vi behöver kan vi bygga flera själva inuti kroppen, men 9 stycken måste vi få i oss via maten, de är de 9 essentiella aminosyrorna.</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altLang="sv-SE" sz="1100" dirty="0">
              <a:solidFill>
                <a:srgbClr val="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altLang="sv-SE" sz="1100" dirty="0">
                <a:solidFill>
                  <a:srgbClr val="000000"/>
                </a:solidFill>
              </a:rPr>
              <a:t>Vitaminer och mineraler behövs i väldigt små mängder, men vi kan inte klara oss utan dem på längre sikt – då får man olika bristsymptom. För hjärnan kan till exempel långvarig brist på vitamin B12 ge svårigheter att koncentrera sig.</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altLang="sv-SE" sz="1100" dirty="0">
              <a:solidFill>
                <a:srgbClr val="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altLang="sv-SE" sz="1100" dirty="0">
                <a:solidFill>
                  <a:srgbClr val="000000"/>
                </a:solidFill>
              </a:rPr>
              <a:t>Vatten behövs i lagom nivå, det fungerar som lösningsmedel och behövs för att reglera temperaturen i hjärnan.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altLang="sv-SE" sz="1100" dirty="0">
              <a:solidFill>
                <a:srgbClr val="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altLang="sv-SE" sz="1100" b="1" dirty="0">
                <a:solidFill>
                  <a:srgbClr val="000000"/>
                </a:solidFill>
              </a:rPr>
              <a:t>Övergång till nästa bild: </a:t>
            </a:r>
            <a:r>
              <a:rPr lang="sv-SE" altLang="sv-SE" sz="1100" dirty="0">
                <a:solidFill>
                  <a:srgbClr val="000000"/>
                </a:solidFill>
              </a:rPr>
              <a:t>Vi tittar närmare på olika näringsämnen med fokus på hjärnan. Vi börjar med ett som vi behöver relativt mycket av, fett och sedan minst mängd av, vitaminer och mineraler.</a:t>
            </a:r>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8</a:t>
            </a:fld>
            <a:endParaRPr lang="sv-SE"/>
          </a:p>
        </p:txBody>
      </p:sp>
    </p:spTree>
    <p:extLst>
      <p:ext uri="{BB962C8B-B14F-4D97-AF65-F5344CB8AC3E}">
        <p14:creationId xmlns:p14="http://schemas.microsoft.com/office/powerpoint/2010/main" val="36320496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31838" y="728663"/>
            <a:ext cx="4600575" cy="2587625"/>
          </a:xfrm>
        </p:spPr>
      </p:sp>
      <p:sp>
        <p:nvSpPr>
          <p:cNvPr id="3" name="Platshållare för anteckningar 2"/>
          <p:cNvSpPr>
            <a:spLocks noGrp="1"/>
          </p:cNvSpPr>
          <p:nvPr>
            <p:ph type="body" idx="1"/>
          </p:nvPr>
        </p:nvSpPr>
        <p:spPr>
          <a:xfrm>
            <a:off x="731520" y="3419532"/>
            <a:ext cx="5852160" cy="498152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Hjärnan består av mycket fett. Eller kanske bättre uttryck: mycket lipider (det bredare begreppet för fettlösliga ämnen). Fett är ett lite slarvigt begrepp och det finns många varianter.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”Fett” i vardagligt tal (smör, rapsolja) motsvarar triglycerider som visas i den </a:t>
            </a:r>
            <a:r>
              <a:rPr lang="sv-SE" sz="1100" dirty="0" err="1"/>
              <a:t>inzoomade</a:t>
            </a:r>
            <a:r>
              <a:rPr lang="sv-SE" sz="1100" dirty="0"/>
              <a:t> bilden till vänster (glycerol + tre fettsyror).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Fettet i kosten bryts ned i matspjälkningen (enzymet lipas) vilket ger fria fettsyror som kan se ut på olika sätt. Längden och formen på fettsyrorna avgör deras egenskaper.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Fettsyrorna kan vara både ”mättade” och ”omättade”. Vi går inte in på kemin kring dessa benämningar här, men konstaterar att begreppen omega 3 och omega 6 förekommer i media, de motsvarar omättade fettsyror. I bilden är omättade fettsyror symboliserade med vinklade gula linjer.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Via blodet kan hjärnan ta upp olika fettsyror och använda som byggmaterial.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Fettsyrorna används till att bygga nya lipider på plats i hjärnan (att det bildas nya lipider visas i figuren till höger, som </a:t>
            </a:r>
            <a:r>
              <a:rPr lang="sv-SE" sz="1100" dirty="0" err="1"/>
              <a:t>fosfolipider</a:t>
            </a:r>
            <a:r>
              <a:rPr lang="sv-SE" sz="1100" dirty="0"/>
              <a:t> med eller utan sexhörningar på).</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Lipider är viktigt för bland annat:</a:t>
            </a:r>
          </a:p>
          <a:p>
            <a:r>
              <a:rPr lang="sv-SE" sz="1100" b="1" dirty="0" err="1"/>
              <a:t>Myelinskikten</a:t>
            </a:r>
            <a:r>
              <a:rPr lang="sv-SE" sz="1100" dirty="0"/>
              <a:t> som är viktiga för att nervsignalerna snabbt ska kunna skickas genom </a:t>
            </a:r>
            <a:r>
              <a:rPr lang="sv-SE" sz="1100" dirty="0" err="1"/>
              <a:t>axonen</a:t>
            </a:r>
            <a:r>
              <a:rPr lang="sv-SE" sz="1100" dirty="0"/>
              <a:t>. </a:t>
            </a:r>
          </a:p>
          <a:p>
            <a:r>
              <a:rPr lang="sv-SE" sz="1100" b="1" dirty="0"/>
              <a:t>Cellmembranen</a:t>
            </a:r>
            <a:r>
              <a:rPr lang="sv-SE" sz="1100" dirty="0"/>
              <a:t>, bland annat i synapserna, som behöver vara rörliga och flexibla.</a:t>
            </a:r>
          </a:p>
          <a:p>
            <a:r>
              <a:rPr lang="sv-SE" sz="1100" dirty="0"/>
              <a:t>Beroende på vilka fettsyror som ingår i lipiderna blir membranen mer eller mindre flexibla.</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Bra tillgång till omega 3-fettsyror i kosten (som exempelvis finns i fet fisk) ger mer flexibla membran och ger bättre funktion hos nervcellerna.</a:t>
            </a:r>
          </a:p>
          <a:p>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OBS! Trots generellt positiv koppling mellan intag av omega 3 via kosten så finns inte något tydligt vetenskapligt stöd för att kosttillskott med omega 3 generellt kan förbättra psykisk hälsa (även om det finns studier som pekar på att det kan vara gynnsamt för vissa sjukdomstillstånd).</a:t>
            </a:r>
          </a:p>
          <a:p>
            <a:r>
              <a:rPr lang="sv-SE" sz="1100" dirty="0"/>
              <a:t>Källa: https://pubmed.ncbi.nlm.nih.gov/32305302/</a:t>
            </a:r>
          </a:p>
          <a:p>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t>Övergång till nästa bild: </a:t>
            </a:r>
            <a:r>
              <a:rPr lang="sv-SE" sz="1100" dirty="0"/>
              <a:t>Vi kikar på betydelsen av olika mineraler och vitaminer.</a:t>
            </a:r>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9</a:t>
            </a:fld>
            <a:endParaRPr lang="sv-SE"/>
          </a:p>
        </p:txBody>
      </p:sp>
    </p:spTree>
    <p:extLst>
      <p:ext uri="{BB962C8B-B14F-4D97-AF65-F5344CB8AC3E}">
        <p14:creationId xmlns:p14="http://schemas.microsoft.com/office/powerpoint/2010/main" val="10521604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
    <p:bg>
      <p:bgPr>
        <a:solidFill>
          <a:schemeClr val="tx1"/>
        </a:solidFill>
        <a:effectLst/>
      </p:bgPr>
    </p:bg>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B8C1BEF0-CC6B-5D80-AC3F-DCD9982497A0}"/>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dirty="0"/>
              <a:t>Presentationens titel</a:t>
            </a:r>
          </a:p>
        </p:txBody>
      </p:sp>
      <p:sp>
        <p:nvSpPr>
          <p:cNvPr id="6" name="Underrubrik 2">
            <a:extLst>
              <a:ext uri="{FF2B5EF4-FFF2-40B4-BE49-F238E27FC236}">
                <a16:creationId xmlns:a16="http://schemas.microsoft.com/office/drawing/2014/main" id="{C3841BD3-5439-F0D1-9827-775AB47EAB5C}"/>
              </a:ext>
            </a:extLst>
          </p:cNvPr>
          <p:cNvSpPr>
            <a:spLocks noGrp="1"/>
          </p:cNvSpPr>
          <p:nvPr>
            <p:ph type="subTitle" idx="1" hasCustomPrompt="1"/>
          </p:nvPr>
        </p:nvSpPr>
        <p:spPr>
          <a:xfrm>
            <a:off x="2132013" y="5388994"/>
            <a:ext cx="7926387" cy="4619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Underrubrik</a:t>
            </a:r>
            <a:endParaRPr lang="sv-SE" dirty="0"/>
          </a:p>
        </p:txBody>
      </p:sp>
      <p:pic>
        <p:nvPicPr>
          <p:cNvPr id="2" name="Bildobjekt 1">
            <a:extLst>
              <a:ext uri="{FF2B5EF4-FFF2-40B4-BE49-F238E27FC236}">
                <a16:creationId xmlns:a16="http://schemas.microsoft.com/office/drawing/2014/main" id="{F231D883-7B16-7C82-305D-01DE34B4639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225244" y="1007044"/>
            <a:ext cx="1739917" cy="1654175"/>
          </a:xfrm>
          <a:prstGeom prst="rect">
            <a:avLst/>
          </a:prstGeom>
        </p:spPr>
      </p:pic>
    </p:spTree>
    <p:extLst>
      <p:ext uri="{BB962C8B-B14F-4D97-AF65-F5344CB8AC3E}">
        <p14:creationId xmlns:p14="http://schemas.microsoft.com/office/powerpoint/2010/main" val="253994575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och 3 bilder, text">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484A31ED-55F5-4EF0-81BA-16E19D999095}" type="datetime1">
              <a:rPr lang="sv-SE" smtClean="0"/>
              <a:t>2026-05-29</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1687633"/>
            <a:ext cx="2822004" cy="332569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1687633"/>
            <a:ext cx="2822004" cy="332569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1687633"/>
            <a:ext cx="2822004" cy="3325692"/>
          </a:xfrm>
        </p:spPr>
        <p:txBody>
          <a:bodyPr/>
          <a:lstStyle/>
          <a:p>
            <a:r>
              <a:rPr lang="sv-SE"/>
              <a:t>Klicka på ikonen för att lägga till en bild</a:t>
            </a:r>
            <a:endParaRPr lang="en-GB"/>
          </a:p>
        </p:txBody>
      </p:sp>
      <p:sp>
        <p:nvSpPr>
          <p:cNvPr id="2" name="Platshållare för text 14">
            <a:extLst>
              <a:ext uri="{FF2B5EF4-FFF2-40B4-BE49-F238E27FC236}">
                <a16:creationId xmlns:a16="http://schemas.microsoft.com/office/drawing/2014/main" id="{590AE671-F2B6-FABF-A578-926E5EABFF30}"/>
              </a:ext>
            </a:extLst>
          </p:cNvPr>
          <p:cNvSpPr>
            <a:spLocks noGrp="1"/>
          </p:cNvSpPr>
          <p:nvPr>
            <p:ph type="body" sz="quarter" idx="21"/>
          </p:nvPr>
        </p:nvSpPr>
        <p:spPr>
          <a:xfrm>
            <a:off x="947738" y="5192713"/>
            <a:ext cx="2822004" cy="906462"/>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7" name="Platshållare för text 14">
            <a:extLst>
              <a:ext uri="{FF2B5EF4-FFF2-40B4-BE49-F238E27FC236}">
                <a16:creationId xmlns:a16="http://schemas.microsoft.com/office/drawing/2014/main" id="{66BB79A9-07F3-3923-86C2-83C52FDEA60B}"/>
              </a:ext>
            </a:extLst>
          </p:cNvPr>
          <p:cNvSpPr>
            <a:spLocks noGrp="1"/>
          </p:cNvSpPr>
          <p:nvPr>
            <p:ph type="body" sz="quarter" idx="22"/>
          </p:nvPr>
        </p:nvSpPr>
        <p:spPr>
          <a:xfrm>
            <a:off x="4096379" y="5192713"/>
            <a:ext cx="2822004" cy="906462"/>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8" name="Platshållare för text 14">
            <a:extLst>
              <a:ext uri="{FF2B5EF4-FFF2-40B4-BE49-F238E27FC236}">
                <a16:creationId xmlns:a16="http://schemas.microsoft.com/office/drawing/2014/main" id="{3BC5D95A-77B0-95FD-F967-BDB03FDE710D}"/>
              </a:ext>
            </a:extLst>
          </p:cNvPr>
          <p:cNvSpPr>
            <a:spLocks noGrp="1"/>
          </p:cNvSpPr>
          <p:nvPr>
            <p:ph type="body" sz="quarter" idx="23"/>
          </p:nvPr>
        </p:nvSpPr>
        <p:spPr>
          <a:xfrm>
            <a:off x="7245021" y="5192713"/>
            <a:ext cx="2822004" cy="906462"/>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8844496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Anpassad layout">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FFE1B46D-8109-6054-3587-2B9881082BB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19006" y="1272750"/>
            <a:ext cx="4556257" cy="4331726"/>
          </a:xfrm>
          <a:prstGeom prst="rect">
            <a:avLst/>
          </a:prstGeom>
        </p:spPr>
      </p:pic>
    </p:spTree>
    <p:extLst>
      <p:ext uri="{BB962C8B-B14F-4D97-AF65-F5344CB8AC3E}">
        <p14:creationId xmlns:p14="http://schemas.microsoft.com/office/powerpoint/2010/main" val="23949260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llgänglighet Office 365/2019">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0A51E754-9C7A-11C0-D983-A8276233FD20}"/>
              </a:ext>
            </a:extLst>
          </p:cNvPr>
          <p:cNvSpPr txBox="1"/>
          <p:nvPr userDrawn="1"/>
        </p:nvSpPr>
        <p:spPr>
          <a:xfrm>
            <a:off x="957359" y="821623"/>
            <a:ext cx="9535150" cy="584775"/>
          </a:xfrm>
          <a:prstGeom prst="rect">
            <a:avLst/>
          </a:prstGeom>
          <a:noFill/>
        </p:spPr>
        <p:txBody>
          <a:bodyPr wrap="square" rtlCol="0">
            <a:spAutoFit/>
          </a:bodyPr>
          <a:lstStyle/>
          <a:p>
            <a:r>
              <a:rPr lang="en-GB" sz="3200" dirty="0" err="1">
                <a:latin typeface="Arial" panose="020B0604020202020204" pitchFamily="34" charset="0"/>
              </a:rPr>
              <a:t>Tillgänglighetsanpassa</a:t>
            </a:r>
            <a:r>
              <a:rPr lang="en-GB" sz="3200" dirty="0">
                <a:latin typeface="Arial" panose="020B0604020202020204" pitchFamily="34" charset="0"/>
              </a:rPr>
              <a:t> din presentation</a:t>
            </a:r>
          </a:p>
        </p:txBody>
      </p:sp>
      <p:sp>
        <p:nvSpPr>
          <p:cNvPr id="7" name="textruta 6">
            <a:extLst>
              <a:ext uri="{FF2B5EF4-FFF2-40B4-BE49-F238E27FC236}">
                <a16:creationId xmlns:a16="http://schemas.microsoft.com/office/drawing/2014/main" id="{9AB3E6E3-4894-429E-071D-F50345A149E8}"/>
              </a:ext>
            </a:extLst>
          </p:cNvPr>
          <p:cNvSpPr txBox="1"/>
          <p:nvPr userDrawn="1"/>
        </p:nvSpPr>
        <p:spPr>
          <a:xfrm>
            <a:off x="957359" y="1528186"/>
            <a:ext cx="932341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dirty="0"/>
              <a:t>Mallen är inställd för att vara så tillgänglighetsanpassad som möjligt men det är två saker du behöver göra själv allt eftersom du adderar innehåll</a:t>
            </a:r>
            <a:r>
              <a:rPr lang="sv-SE" sz="1400"/>
              <a:t>. </a:t>
            </a:r>
            <a:endParaRPr lang="en-US" sz="1400" b="1" noProof="0" dirty="0">
              <a:latin typeface="Work Sans SemiBold" pitchFamily="2" charset="77"/>
            </a:endParaRPr>
          </a:p>
        </p:txBody>
      </p:sp>
      <p:sp>
        <p:nvSpPr>
          <p:cNvPr id="5" name="textruta 4">
            <a:extLst>
              <a:ext uri="{FF2B5EF4-FFF2-40B4-BE49-F238E27FC236}">
                <a16:creationId xmlns:a16="http://schemas.microsoft.com/office/drawing/2014/main" id="{A0EE485A-2ED1-48AD-EA7A-54C938436EF9}"/>
              </a:ext>
            </a:extLst>
          </p:cNvPr>
          <p:cNvSpPr txBox="1"/>
          <p:nvPr userDrawn="1"/>
        </p:nvSpPr>
        <p:spPr>
          <a:xfrm>
            <a:off x="947738" y="2600794"/>
            <a:ext cx="4234721" cy="1579920"/>
          </a:xfrm>
          <a:prstGeom prst="rect">
            <a:avLst/>
          </a:prstGeom>
          <a:noFill/>
        </p:spPr>
        <p:txBody>
          <a:bodyPr wrap="square" rtlCol="0">
            <a:spAutoFit/>
          </a:bodyPr>
          <a:lstStyle/>
          <a:p>
            <a:pPr marL="0" indent="0">
              <a:spcAft>
                <a:spcPts val="1000"/>
              </a:spcAft>
              <a:buNone/>
            </a:pPr>
            <a:r>
              <a:rPr lang="en-US" sz="1000" dirty="0">
                <a:latin typeface="Arial" panose="020B0604020202020204" pitchFamily="34" charset="0"/>
              </a:rPr>
              <a:t>Högerklicka på en bild/figur och välj alternativet </a:t>
            </a:r>
            <a:r>
              <a:rPr lang="en-US" sz="1000" i="1" dirty="0">
                <a:latin typeface="Arial" panose="020B0604020202020204" pitchFamily="34" charset="0"/>
              </a:rPr>
              <a:t>Redigera alternativtext. </a:t>
            </a:r>
            <a:r>
              <a:rPr lang="en-US" sz="1000" dirty="0">
                <a:latin typeface="Arial" panose="020B0604020202020204" pitchFamily="34" charset="0"/>
              </a:rPr>
              <a:t>Då öppnas en flik till höger i fönstret. Beskriv din bild/figur med 1-2 meningar som läses upp av uppläsningsprogram för de som har nedsatt syn.</a:t>
            </a:r>
          </a:p>
          <a:p>
            <a:pPr marL="0" indent="0">
              <a:spcAft>
                <a:spcPts val="1000"/>
              </a:spcAft>
              <a:buNone/>
            </a:pPr>
            <a:r>
              <a:rPr lang="en-US" sz="1000" dirty="0">
                <a:latin typeface="Arial" panose="020B0604020202020204" pitchFamily="34" charset="0"/>
              </a:rPr>
              <a:t>Har bilden/figuren inget informativt syfte och du vill exkludera den kan du istället klicka I checkrutan </a:t>
            </a:r>
            <a:r>
              <a:rPr lang="en-US" sz="1000" i="1" dirty="0">
                <a:latin typeface="Arial" panose="020B0604020202020204" pitchFamily="34" charset="0"/>
              </a:rPr>
              <a:t>Markera som dekorativt</a:t>
            </a:r>
            <a:r>
              <a:rPr lang="en-US" sz="1000" dirty="0">
                <a:latin typeface="Arial" panose="020B0604020202020204" pitchFamily="34" charset="0"/>
              </a:rPr>
              <a:t> under textrutan för alternativ text.</a:t>
            </a:r>
          </a:p>
          <a:p>
            <a:endParaRPr lang="en-GB" sz="1000" dirty="0">
              <a:latin typeface="Arial" panose="020B0604020202020204" pitchFamily="34" charset="0"/>
            </a:endParaRPr>
          </a:p>
        </p:txBody>
      </p:sp>
      <p:sp>
        <p:nvSpPr>
          <p:cNvPr id="12" name="textruta 11">
            <a:extLst>
              <a:ext uri="{FF2B5EF4-FFF2-40B4-BE49-F238E27FC236}">
                <a16:creationId xmlns:a16="http://schemas.microsoft.com/office/drawing/2014/main" id="{B14C1B1E-9EFF-D9D7-277A-BFBAECBE27ED}"/>
              </a:ext>
            </a:extLst>
          </p:cNvPr>
          <p:cNvSpPr txBox="1"/>
          <p:nvPr userDrawn="1"/>
        </p:nvSpPr>
        <p:spPr>
          <a:xfrm>
            <a:off x="5549719" y="2600794"/>
            <a:ext cx="4234721" cy="1938992"/>
          </a:xfrm>
          <a:prstGeom prst="rect">
            <a:avLst/>
          </a:prstGeom>
          <a:noFill/>
        </p:spPr>
        <p:txBody>
          <a:bodyPr wrap="square" rtlCol="0">
            <a:spAutoFit/>
          </a:bodyPr>
          <a:lstStyle/>
          <a:p>
            <a:pPr>
              <a:spcAft>
                <a:spcPts val="600"/>
              </a:spcAft>
            </a:pPr>
            <a:r>
              <a:rPr lang="en-US" sz="1000" dirty="0">
                <a:latin typeface="Arial" panose="020B0604020202020204" pitchFamily="34" charset="0"/>
              </a:rPr>
              <a:t>Mallarna förinlagda fält har en uppsatt läsordning men adderar du ytterligare/egna textrutor, bilder, smart art eller annat innehåll som inte finns i mallen bör du kontrollera att läsordningen blir logisk, annars läses objekten in i ordningen de lagts till på sidan.</a:t>
            </a:r>
          </a:p>
          <a:p>
            <a:pPr marL="0" indent="0">
              <a:spcAft>
                <a:spcPts val="600"/>
              </a:spcAft>
              <a:buNone/>
            </a:pPr>
            <a:r>
              <a:rPr lang="en-US" sz="1000" b="1" dirty="0">
                <a:latin typeface="Arial" panose="020B0604020202020204" pitchFamily="34" charset="0"/>
              </a:rPr>
              <a:t>Läsordningen styr du genom:</a:t>
            </a:r>
          </a:p>
          <a:p>
            <a:pPr marL="228600" indent="-228600">
              <a:spcAft>
                <a:spcPts val="600"/>
              </a:spcAft>
              <a:buClr>
                <a:schemeClr val="tx1">
                  <a:lumMod val="65000"/>
                  <a:lumOff val="35000"/>
                </a:schemeClr>
              </a:buClr>
              <a:buFont typeface="+mj-lt"/>
              <a:buAutoNum type="arabicPeriod"/>
            </a:pPr>
            <a:r>
              <a:rPr lang="en-US" sz="1000" dirty="0">
                <a:latin typeface="Arial" panose="020B0604020202020204" pitchFamily="34" charset="0"/>
              </a:rPr>
              <a:t>På fliken </a:t>
            </a:r>
            <a:r>
              <a:rPr lang="en-US" sz="1000" b="0" i="1" baseline="0" dirty="0">
                <a:latin typeface="Arial" panose="020B0604020202020204" pitchFamily="34" charset="0"/>
              </a:rPr>
              <a:t>Start </a:t>
            </a:r>
            <a:r>
              <a:rPr lang="en-US" sz="1000" dirty="0">
                <a:latin typeface="Arial" panose="020B0604020202020204" pitchFamily="34" charset="0"/>
              </a:rPr>
              <a:t>väljer du</a:t>
            </a:r>
            <a:r>
              <a:rPr lang="en-US" sz="1000" b="0" i="1" baseline="0" dirty="0">
                <a:latin typeface="Arial" panose="020B0604020202020204" pitchFamily="34" charset="0"/>
              </a:rPr>
              <a:t> Ordna.</a:t>
            </a:r>
            <a:endParaRPr lang="en-US" sz="1000" dirty="0">
              <a:latin typeface="Arial" panose="020B0604020202020204" pitchFamily="34" charset="0"/>
            </a:endParaRPr>
          </a:p>
          <a:p>
            <a:pPr marL="228600" indent="-228600">
              <a:spcAft>
                <a:spcPts val="600"/>
              </a:spcAft>
              <a:buClr>
                <a:schemeClr val="tx1">
                  <a:lumMod val="65000"/>
                  <a:lumOff val="35000"/>
                </a:schemeClr>
              </a:buClr>
              <a:buFont typeface="+mj-lt"/>
              <a:buAutoNum type="arabicPeriod"/>
            </a:pPr>
            <a:r>
              <a:rPr lang="en-US" sz="1000" dirty="0">
                <a:latin typeface="Arial" panose="020B0604020202020204" pitchFamily="34" charset="0"/>
              </a:rPr>
              <a:t>På menyn </a:t>
            </a:r>
            <a:r>
              <a:rPr lang="en-US" sz="1000" b="0" i="1" baseline="0" dirty="0">
                <a:latin typeface="Arial" panose="020B0604020202020204" pitchFamily="34" charset="0"/>
              </a:rPr>
              <a:t>Ordna </a:t>
            </a:r>
            <a:r>
              <a:rPr lang="en-US" sz="1000" dirty="0">
                <a:latin typeface="Arial" panose="020B0604020202020204" pitchFamily="34" charset="0"/>
              </a:rPr>
              <a:t>väljer du</a:t>
            </a:r>
            <a:r>
              <a:rPr lang="en-US" sz="1000" b="0" i="1" baseline="0" dirty="0">
                <a:latin typeface="Arial" panose="020B0604020202020204" pitchFamily="34" charset="0"/>
              </a:rPr>
              <a:t> Markeringsfönster.</a:t>
            </a:r>
            <a:endParaRPr lang="en-US" sz="1000" dirty="0">
              <a:latin typeface="Arial" panose="020B0604020202020204" pitchFamily="34" charset="0"/>
            </a:endParaRPr>
          </a:p>
          <a:p>
            <a:pPr marL="0" indent="0">
              <a:spcAft>
                <a:spcPts val="600"/>
              </a:spcAft>
              <a:buClr>
                <a:schemeClr val="tx1">
                  <a:lumMod val="65000"/>
                  <a:lumOff val="35000"/>
                </a:schemeClr>
              </a:buClr>
              <a:buFont typeface="+mj-lt"/>
              <a:buNone/>
            </a:pPr>
            <a:r>
              <a:rPr lang="en-US" sz="1000" dirty="0">
                <a:latin typeface="Arial" panose="020B0604020202020204" pitchFamily="34" charset="0"/>
              </a:rPr>
              <a:t>Då öppnas en flik till höger I fönstret. Dra objekten tills de har den ordning du vill. Detta påverkar inte layouten på sidan utan bara vilken ordning de läses in maskinellt. </a:t>
            </a:r>
            <a:endParaRPr lang="en-GB" sz="1000" dirty="0">
              <a:latin typeface="Arial" panose="020B0604020202020204" pitchFamily="34" charset="0"/>
            </a:endParaRPr>
          </a:p>
        </p:txBody>
      </p:sp>
      <p:sp>
        <p:nvSpPr>
          <p:cNvPr id="13" name="textruta 12">
            <a:extLst>
              <a:ext uri="{FF2B5EF4-FFF2-40B4-BE49-F238E27FC236}">
                <a16:creationId xmlns:a16="http://schemas.microsoft.com/office/drawing/2014/main" id="{5C80CE63-C4AE-38F4-9AAB-26B856C6A2AA}"/>
              </a:ext>
            </a:extLst>
          </p:cNvPr>
          <p:cNvSpPr txBox="1"/>
          <p:nvPr userDrawn="1"/>
        </p:nvSpPr>
        <p:spPr>
          <a:xfrm>
            <a:off x="934309" y="2231036"/>
            <a:ext cx="4248150" cy="307777"/>
          </a:xfrm>
          <a:prstGeom prst="rect">
            <a:avLst/>
          </a:prstGeom>
          <a:noFill/>
        </p:spPr>
        <p:txBody>
          <a:bodyPr wrap="square" rtlCol="0">
            <a:spAutoFit/>
          </a:bodyPr>
          <a:lstStyle/>
          <a:p>
            <a:r>
              <a:rPr lang="en-GB" sz="1400" dirty="0" err="1">
                <a:latin typeface="Work Sans Medium" pitchFamily="2" charset="77"/>
              </a:rPr>
              <a:t>Lägg</a:t>
            </a:r>
            <a:r>
              <a:rPr lang="en-GB" sz="1400" dirty="0">
                <a:latin typeface="Work Sans Medium" pitchFamily="2" charset="77"/>
              </a:rPr>
              <a:t> till </a:t>
            </a:r>
            <a:r>
              <a:rPr lang="en-GB" sz="1400" dirty="0" err="1">
                <a:latin typeface="Work Sans Medium" pitchFamily="2" charset="77"/>
              </a:rPr>
              <a:t>alternativ</a:t>
            </a:r>
            <a:r>
              <a:rPr lang="en-GB" sz="1400" dirty="0">
                <a:latin typeface="Work Sans Medium" pitchFamily="2" charset="77"/>
              </a:rPr>
              <a:t> text för </a:t>
            </a:r>
            <a:r>
              <a:rPr lang="en-GB" sz="1400" dirty="0" err="1">
                <a:latin typeface="Work Sans Medium" pitchFamily="2" charset="77"/>
              </a:rPr>
              <a:t>bilder</a:t>
            </a:r>
            <a:r>
              <a:rPr lang="en-GB" sz="1400" dirty="0">
                <a:latin typeface="Work Sans Medium" pitchFamily="2" charset="77"/>
              </a:rPr>
              <a:t>/figurer</a:t>
            </a:r>
          </a:p>
        </p:txBody>
      </p:sp>
      <p:sp>
        <p:nvSpPr>
          <p:cNvPr id="14" name="textruta 13">
            <a:extLst>
              <a:ext uri="{FF2B5EF4-FFF2-40B4-BE49-F238E27FC236}">
                <a16:creationId xmlns:a16="http://schemas.microsoft.com/office/drawing/2014/main" id="{7FE0EBDC-2402-1F53-DC48-ACFDF104DF39}"/>
              </a:ext>
            </a:extLst>
          </p:cNvPr>
          <p:cNvSpPr txBox="1"/>
          <p:nvPr userDrawn="1"/>
        </p:nvSpPr>
        <p:spPr>
          <a:xfrm>
            <a:off x="5543785" y="2231036"/>
            <a:ext cx="4248150" cy="307777"/>
          </a:xfrm>
          <a:prstGeom prst="rect">
            <a:avLst/>
          </a:prstGeom>
          <a:noFill/>
        </p:spPr>
        <p:txBody>
          <a:bodyPr wrap="square" rtlCol="0">
            <a:spAutoFit/>
          </a:bodyPr>
          <a:lstStyle/>
          <a:p>
            <a:r>
              <a:rPr lang="en-GB" sz="1400" dirty="0" err="1">
                <a:latin typeface="Work Sans Medium" pitchFamily="2" charset="77"/>
              </a:rPr>
              <a:t>Dubbelkolla</a:t>
            </a:r>
            <a:r>
              <a:rPr lang="en-GB" sz="1400" dirty="0">
                <a:latin typeface="Work Sans Medium" pitchFamily="2" charset="77"/>
              </a:rPr>
              <a:t> </a:t>
            </a:r>
            <a:r>
              <a:rPr lang="en-GB" sz="1400" dirty="0" err="1">
                <a:latin typeface="Work Sans Medium" pitchFamily="2" charset="77"/>
              </a:rPr>
              <a:t>läsordningen</a:t>
            </a:r>
            <a:endParaRPr lang="en-GB" sz="1400" dirty="0">
              <a:latin typeface="Work Sans Medium" pitchFamily="2" charset="77"/>
            </a:endParaRPr>
          </a:p>
        </p:txBody>
      </p:sp>
    </p:spTree>
    <p:extLst>
      <p:ext uri="{BB962C8B-B14F-4D97-AF65-F5344CB8AC3E}">
        <p14:creationId xmlns:p14="http://schemas.microsoft.com/office/powerpoint/2010/main" val="15282215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Bild och rubrik">
    <p:bg>
      <p:bgPr>
        <a:solidFill>
          <a:schemeClr val="bg1"/>
        </a:solidFill>
        <a:effectLst/>
      </p:bgPr>
    </p:bg>
    <p:spTree>
      <p:nvGrpSpPr>
        <p:cNvPr id="1" name=""/>
        <p:cNvGrpSpPr/>
        <p:nvPr/>
      </p:nvGrpSpPr>
      <p:grpSpPr>
        <a:xfrm>
          <a:off x="0" y="0"/>
          <a:ext cx="0" cy="0"/>
          <a:chOff x="0" y="0"/>
          <a:chExt cx="0" cy="0"/>
        </a:xfrm>
      </p:grpSpPr>
      <p:sp>
        <p:nvSpPr>
          <p:cNvPr id="7" name="Platshållare för bild 9">
            <a:extLst>
              <a:ext uri="{FF2B5EF4-FFF2-40B4-BE49-F238E27FC236}">
                <a16:creationId xmlns:a16="http://schemas.microsoft.com/office/drawing/2014/main" id="{6437C3FB-B590-43F3-8686-17D11169DEC7}"/>
              </a:ext>
            </a:extLst>
          </p:cNvPr>
          <p:cNvSpPr>
            <a:spLocks noGrp="1"/>
          </p:cNvSpPr>
          <p:nvPr>
            <p:ph type="pic" sz="quarter" idx="13" hasCustomPrompt="1"/>
          </p:nvPr>
        </p:nvSpPr>
        <p:spPr>
          <a:xfrm>
            <a:off x="345601" y="0"/>
            <a:ext cx="11846400" cy="6858000"/>
          </a:xfrm>
        </p:spPr>
        <p:txBody>
          <a:bodyPr tIns="0" bIns="1800000" anchor="ctr" anchorCtr="0">
            <a:normAutofit/>
          </a:bodyPr>
          <a:lstStyle>
            <a:lvl1pPr marL="0" indent="0" algn="ctr">
              <a:buNone/>
              <a:defRPr sz="1800"/>
            </a:lvl1pPr>
          </a:lstStyle>
          <a:p>
            <a:r>
              <a:rPr lang="sv-SE"/>
              <a:t>Klicka på ikonen för att </a:t>
            </a:r>
            <a:br>
              <a:rPr lang="sv-SE"/>
            </a:br>
            <a:r>
              <a:rPr lang="sv-SE"/>
              <a:t>lägga till en bild</a:t>
            </a:r>
          </a:p>
        </p:txBody>
      </p:sp>
      <p:sp>
        <p:nvSpPr>
          <p:cNvPr id="3" name="Platshållare för datum 2">
            <a:extLst>
              <a:ext uri="{FF2B5EF4-FFF2-40B4-BE49-F238E27FC236}">
                <a16:creationId xmlns:a16="http://schemas.microsoft.com/office/drawing/2014/main" id="{70C0FFDE-20E1-4E05-AD5B-876993A14B78}"/>
              </a:ext>
            </a:extLst>
          </p:cNvPr>
          <p:cNvSpPr>
            <a:spLocks noGrp="1"/>
          </p:cNvSpPr>
          <p:nvPr>
            <p:ph type="dt" sz="half" idx="10"/>
          </p:nvPr>
        </p:nvSpPr>
        <p:spPr/>
        <p:txBody>
          <a:bodyPr/>
          <a:lstStyle>
            <a:lvl1pPr>
              <a:defRPr>
                <a:solidFill>
                  <a:schemeClr val="bg1"/>
                </a:solidFill>
              </a:defRPr>
            </a:lvl1pPr>
          </a:lstStyle>
          <a:p>
            <a:fld id="{A18B9B93-759D-472B-AFBD-1BC6D1D48D73}" type="datetime1">
              <a:rPr lang="sv-SE" smtClean="0"/>
              <a:t>2026-05-29</a:t>
            </a:fld>
            <a:endParaRPr lang="sv-SE"/>
          </a:p>
        </p:txBody>
      </p:sp>
      <p:sp>
        <p:nvSpPr>
          <p:cNvPr id="4" name="Platshållare för sidfot 3">
            <a:extLst>
              <a:ext uri="{FF2B5EF4-FFF2-40B4-BE49-F238E27FC236}">
                <a16:creationId xmlns:a16="http://schemas.microsoft.com/office/drawing/2014/main" id="{9C658C64-0CC7-478A-AC17-30210252F9E4}"/>
              </a:ext>
            </a:extLst>
          </p:cNvPr>
          <p:cNvSpPr>
            <a:spLocks noGrp="1"/>
          </p:cNvSpPr>
          <p:nvPr>
            <p:ph type="ftr" sz="quarter" idx="11"/>
          </p:nvPr>
        </p:nvSpPr>
        <p:spPr/>
        <p:txBody>
          <a:bodyPr/>
          <a:lstStyle>
            <a:lvl1pPr>
              <a:defRPr>
                <a:solidFill>
                  <a:schemeClr val="bg1"/>
                </a:solidFill>
              </a:defRPr>
            </a:lvl1pPr>
          </a:lstStyle>
          <a:p>
            <a:endParaRPr lang="sv-SE"/>
          </a:p>
        </p:txBody>
      </p:sp>
      <p:sp>
        <p:nvSpPr>
          <p:cNvPr id="5" name="Platshållare för bildnummer 4">
            <a:extLst>
              <a:ext uri="{FF2B5EF4-FFF2-40B4-BE49-F238E27FC236}">
                <a16:creationId xmlns:a16="http://schemas.microsoft.com/office/drawing/2014/main" id="{FBD27019-FF78-4832-9008-F432E9C3B22A}"/>
              </a:ext>
            </a:extLst>
          </p:cNvPr>
          <p:cNvSpPr>
            <a:spLocks noGrp="1"/>
          </p:cNvSpPr>
          <p:nvPr>
            <p:ph type="sldNum" sz="quarter" idx="12"/>
          </p:nvPr>
        </p:nvSpPr>
        <p:spPr/>
        <p:txBody>
          <a:bodyPr/>
          <a:lstStyle>
            <a:lvl1pPr>
              <a:defRPr>
                <a:solidFill>
                  <a:schemeClr val="bg1"/>
                </a:solidFill>
              </a:defRPr>
            </a:lvl1pPr>
          </a:lstStyle>
          <a:p>
            <a:fld id="{417EB220-258D-418C-B7E5-42E722DCB843}" type="slidenum">
              <a:rPr lang="sv-SE" smtClean="0"/>
              <a:t>‹#›</a:t>
            </a:fld>
            <a:endParaRPr lang="sv-SE"/>
          </a:p>
        </p:txBody>
      </p:sp>
      <p:sp>
        <p:nvSpPr>
          <p:cNvPr id="8" name="Rubrik 1">
            <a:extLst>
              <a:ext uri="{FF2B5EF4-FFF2-40B4-BE49-F238E27FC236}">
                <a16:creationId xmlns:a16="http://schemas.microsoft.com/office/drawing/2014/main" id="{118C7873-AD9A-4598-BEE2-3ED782562B05}"/>
              </a:ext>
            </a:extLst>
          </p:cNvPr>
          <p:cNvSpPr>
            <a:spLocks noGrp="1"/>
          </p:cNvSpPr>
          <p:nvPr>
            <p:ph type="title" hasCustomPrompt="1"/>
          </p:nvPr>
        </p:nvSpPr>
        <p:spPr>
          <a:xfrm>
            <a:off x="3348465" y="617055"/>
            <a:ext cx="5495070" cy="1325563"/>
          </a:xfrm>
        </p:spPr>
        <p:txBody>
          <a:bodyPr anchor="b" anchorCtr="0">
            <a:noAutofit/>
          </a:bodyPr>
          <a:lstStyle>
            <a:lvl1pPr>
              <a:defRPr sz="2800"/>
            </a:lvl1pPr>
          </a:lstStyle>
          <a:p>
            <a:r>
              <a:rPr lang="sv-SE"/>
              <a:t>Rubrik i svart/vit/blå placeras fritt på bilden där den passar</a:t>
            </a:r>
          </a:p>
        </p:txBody>
      </p:sp>
      <p:sp>
        <p:nvSpPr>
          <p:cNvPr id="9" name="Rektangel 8">
            <a:extLst>
              <a:ext uri="{FF2B5EF4-FFF2-40B4-BE49-F238E27FC236}">
                <a16:creationId xmlns:a16="http://schemas.microsoft.com/office/drawing/2014/main" id="{7BBAB7C4-34CF-4F5D-8C3D-27B38F9E8CF0}"/>
              </a:ext>
            </a:extLst>
          </p:cNvPr>
          <p:cNvSpPr/>
          <p:nvPr/>
        </p:nvSpPr>
        <p:spPr>
          <a:xfrm>
            <a:off x="1" y="0"/>
            <a:ext cx="3455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276981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el ">
    <p:bg>
      <p:bgPr>
        <a:solidFill>
          <a:srgbClr val="EDEDED"/>
        </a:solidFill>
        <a:effectLst/>
      </p:bgPr>
    </p:bg>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B8C1BEF0-CC6B-5D80-AC3F-DCD9982497A0}"/>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dirty="0"/>
              <a:t>Presentation </a:t>
            </a:r>
            <a:r>
              <a:rPr lang="sv-SE" dirty="0" err="1"/>
              <a:t>title</a:t>
            </a:r>
            <a:endParaRPr lang="sv-SE" dirty="0"/>
          </a:p>
        </p:txBody>
      </p:sp>
      <p:sp>
        <p:nvSpPr>
          <p:cNvPr id="6" name="Underrubrik 2">
            <a:extLst>
              <a:ext uri="{FF2B5EF4-FFF2-40B4-BE49-F238E27FC236}">
                <a16:creationId xmlns:a16="http://schemas.microsoft.com/office/drawing/2014/main" id="{C3841BD3-5439-F0D1-9827-775AB47EAB5C}"/>
              </a:ext>
            </a:extLst>
          </p:cNvPr>
          <p:cNvSpPr>
            <a:spLocks noGrp="1"/>
          </p:cNvSpPr>
          <p:nvPr>
            <p:ph type="subTitle" idx="1" hasCustomPrompt="1"/>
          </p:nvPr>
        </p:nvSpPr>
        <p:spPr>
          <a:xfrm>
            <a:off x="2132013" y="5388994"/>
            <a:ext cx="7926387" cy="4619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Subtitle</a:t>
            </a:r>
            <a:r>
              <a:rPr lang="sv-SE" dirty="0"/>
              <a:t> </a:t>
            </a:r>
            <a:r>
              <a:rPr lang="sv-SE" dirty="0" err="1"/>
              <a:t>here</a:t>
            </a:r>
            <a:endParaRPr lang="sv-SE" dirty="0"/>
          </a:p>
        </p:txBody>
      </p:sp>
      <p:pic>
        <p:nvPicPr>
          <p:cNvPr id="2" name="Bildobjekt 1">
            <a:extLst>
              <a:ext uri="{FF2B5EF4-FFF2-40B4-BE49-F238E27FC236}">
                <a16:creationId xmlns:a16="http://schemas.microsoft.com/office/drawing/2014/main" id="{F231D883-7B16-7C82-305D-01DE34B4639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225244" y="1007044"/>
            <a:ext cx="1739917" cy="1654175"/>
          </a:xfrm>
          <a:prstGeom prst="rect">
            <a:avLst/>
          </a:prstGeom>
        </p:spPr>
      </p:pic>
    </p:spTree>
    <p:extLst>
      <p:ext uri="{BB962C8B-B14F-4D97-AF65-F5344CB8AC3E}">
        <p14:creationId xmlns:p14="http://schemas.microsoft.com/office/powerpoint/2010/main" val="328885427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00ADBFD3-494F-0006-CF49-3526BB979BEE}"/>
              </a:ext>
            </a:extLst>
          </p:cNvPr>
          <p:cNvSpPr>
            <a:spLocks noGrp="1"/>
          </p:cNvSpPr>
          <p:nvPr>
            <p:ph type="dt" sz="half" idx="10"/>
          </p:nvPr>
        </p:nvSpPr>
        <p:spPr/>
        <p:txBody>
          <a:bodyPr/>
          <a:lstStyle/>
          <a:p>
            <a:fld id="{33863CF4-DC64-447F-B984-E04DF41C6778}" type="datetime1">
              <a:rPr lang="sv-SE" smtClean="0"/>
              <a:t>2026-05-29</a:t>
            </a:fld>
            <a:endParaRPr lang="sv-SE" dirty="0"/>
          </a:p>
        </p:txBody>
      </p:sp>
      <p:sp>
        <p:nvSpPr>
          <p:cNvPr id="4" name="Platshållare för sidfot 3">
            <a:extLst>
              <a:ext uri="{FF2B5EF4-FFF2-40B4-BE49-F238E27FC236}">
                <a16:creationId xmlns:a16="http://schemas.microsoft.com/office/drawing/2014/main" id="{E609E1BD-AA5D-00B1-E039-47660A7F4059}"/>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94A18E1F-D479-AB8E-0971-6711BBC8DC2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7A283842-21B2-F132-5C80-A0C11430002D}"/>
              </a:ext>
            </a:extLst>
          </p:cNvPr>
          <p:cNvSpPr>
            <a:spLocks noGrp="1"/>
          </p:cNvSpPr>
          <p:nvPr>
            <p:ph type="title"/>
          </p:nvPr>
        </p:nvSpPr>
        <p:spPr>
          <a:xfrm>
            <a:off x="947738" y="836613"/>
            <a:ext cx="9472971" cy="71614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8" name="Platshållare för innehåll 7">
            <a:extLst>
              <a:ext uri="{FF2B5EF4-FFF2-40B4-BE49-F238E27FC236}">
                <a16:creationId xmlns:a16="http://schemas.microsoft.com/office/drawing/2014/main" id="{49F71313-69F3-3473-0FB7-308AC801C51B}"/>
              </a:ext>
            </a:extLst>
          </p:cNvPr>
          <p:cNvSpPr>
            <a:spLocks noGrp="1"/>
          </p:cNvSpPr>
          <p:nvPr>
            <p:ph sz="quarter" idx="13"/>
          </p:nvPr>
        </p:nvSpPr>
        <p:spPr>
          <a:xfrm>
            <a:off x="947738" y="1776413"/>
            <a:ext cx="9472971" cy="424497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6344195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ch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C32F3E5-D4FB-6CAF-7271-81A8E70744CD}"/>
              </a:ext>
            </a:extLst>
          </p:cNvPr>
          <p:cNvSpPr>
            <a:spLocks noGrp="1"/>
          </p:cNvSpPr>
          <p:nvPr>
            <p:ph type="dt" sz="half" idx="10"/>
          </p:nvPr>
        </p:nvSpPr>
        <p:spPr/>
        <p:txBody>
          <a:bodyPr/>
          <a:lstStyle/>
          <a:p>
            <a:fld id="{47CFEC36-5E59-4CA9-98EC-851DA249A218}" type="datetime1">
              <a:rPr lang="sv-SE" smtClean="0"/>
              <a:t>2026-05-29</a:t>
            </a:fld>
            <a:endParaRPr lang="sv-SE" dirty="0"/>
          </a:p>
        </p:txBody>
      </p:sp>
      <p:sp>
        <p:nvSpPr>
          <p:cNvPr id="4" name="Platshållare för sidfot 3">
            <a:extLst>
              <a:ext uri="{FF2B5EF4-FFF2-40B4-BE49-F238E27FC236}">
                <a16:creationId xmlns:a16="http://schemas.microsoft.com/office/drawing/2014/main" id="{6E6D920F-9B89-6CE6-44CC-CA866A2473CF}"/>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FF1D8D47-4CF2-999B-CC89-CCC79A3C52B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8" name="Platshållare för bild 2">
            <a:extLst>
              <a:ext uri="{FF2B5EF4-FFF2-40B4-BE49-F238E27FC236}">
                <a16:creationId xmlns:a16="http://schemas.microsoft.com/office/drawing/2014/main" id="{82EBE0E1-BE11-020E-84EC-67233813B7CE}"/>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7" name="Platshållare för rubrik 1">
            <a:extLst>
              <a:ext uri="{FF2B5EF4-FFF2-40B4-BE49-F238E27FC236}">
                <a16:creationId xmlns:a16="http://schemas.microsoft.com/office/drawing/2014/main" id="{31F0A250-9FA8-F7E1-916A-3CC75EC2F36D}"/>
              </a:ext>
            </a:extLst>
          </p:cNvPr>
          <p:cNvSpPr>
            <a:spLocks noGrp="1"/>
          </p:cNvSpPr>
          <p:nvPr>
            <p:ph type="title"/>
          </p:nvPr>
        </p:nvSpPr>
        <p:spPr>
          <a:xfrm>
            <a:off x="6743700" y="836613"/>
            <a:ext cx="4114800" cy="145924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21" name="Platshållare för text 9">
            <a:extLst>
              <a:ext uri="{FF2B5EF4-FFF2-40B4-BE49-F238E27FC236}">
                <a16:creationId xmlns:a16="http://schemas.microsoft.com/office/drawing/2014/main" id="{B292B661-7CCD-4000-08D7-733BB70F4D9D}"/>
              </a:ext>
            </a:extLst>
          </p:cNvPr>
          <p:cNvSpPr>
            <a:spLocks noGrp="1"/>
          </p:cNvSpPr>
          <p:nvPr>
            <p:ph type="body" sz="quarter" idx="14"/>
          </p:nvPr>
        </p:nvSpPr>
        <p:spPr>
          <a:xfrm>
            <a:off x="6743700" y="2024063"/>
            <a:ext cx="4114800" cy="1910751"/>
          </a:xfrm>
        </p:spPr>
        <p:txBody>
          <a:bodyPr/>
          <a:lstStyle>
            <a:lvl1pPr marL="0" indent="0">
              <a:lnSpc>
                <a:spcPts val="2120"/>
              </a:lnSpc>
              <a:spcBef>
                <a:spcPts val="300"/>
              </a:spcBef>
              <a:buFontTx/>
              <a:buNone/>
              <a:defRPr sz="16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12190791"/>
      </p:ext>
    </p:extLst>
  </p:cSld>
  <p:clrMapOvr>
    <a:masterClrMapping/>
  </p:clrMapOvr>
  <p:extLst>
    <p:ext uri="{DCECCB84-F9BA-43D5-87BE-67443E8EF086}">
      <p15:sldGuideLst xmlns:p15="http://schemas.microsoft.com/office/powerpoint/2012/main">
        <p15:guide id="1" orient="horz" pos="1275">
          <p15:clr>
            <a:srgbClr val="FBAE40"/>
          </p15:clr>
        </p15:guide>
        <p15:guide id="2" pos="3840">
          <p15:clr>
            <a:srgbClr val="FBAE40"/>
          </p15:clr>
        </p15:guide>
        <p15:guide id="3" orient="horz" pos="527">
          <p15:clr>
            <a:srgbClr val="FBAE40"/>
          </p15:clr>
        </p15:guide>
        <p15:guide id="4" pos="4248">
          <p15:clr>
            <a:srgbClr val="FBAE40"/>
          </p15:clr>
        </p15:guide>
        <p15:guide id="5" pos="683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el,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D40FDF65-DDD5-E90D-E5DB-B558EDECD8E0}"/>
              </a:ext>
            </a:extLst>
          </p:cNvPr>
          <p:cNvSpPr>
            <a:spLocks noGrp="1"/>
          </p:cNvSpPr>
          <p:nvPr>
            <p:ph type="dt" sz="half" idx="10"/>
          </p:nvPr>
        </p:nvSpPr>
        <p:spPr/>
        <p:txBody>
          <a:bodyPr/>
          <a:lstStyle/>
          <a:p>
            <a:fld id="{B9BB3369-3988-49E3-9216-2D6DE2050FC8}" type="datetime1">
              <a:rPr lang="sv-SE" smtClean="0"/>
              <a:t>2026-05-29</a:t>
            </a:fld>
            <a:endParaRPr lang="sv-SE" dirty="0"/>
          </a:p>
        </p:txBody>
      </p:sp>
      <p:sp>
        <p:nvSpPr>
          <p:cNvPr id="4" name="Platshållare för sidfot 3">
            <a:extLst>
              <a:ext uri="{FF2B5EF4-FFF2-40B4-BE49-F238E27FC236}">
                <a16:creationId xmlns:a16="http://schemas.microsoft.com/office/drawing/2014/main" id="{8BC36520-22BB-EFA2-853F-F3E7342A23D2}"/>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9A6DF841-EA31-7BF4-9684-209279B6DCF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bild 2">
            <a:extLst>
              <a:ext uri="{FF2B5EF4-FFF2-40B4-BE49-F238E27FC236}">
                <a16:creationId xmlns:a16="http://schemas.microsoft.com/office/drawing/2014/main" id="{3038389D-D197-86D6-9D3E-5A61199E6874}"/>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7" name="Platshållare för rubrik 1">
            <a:extLst>
              <a:ext uri="{FF2B5EF4-FFF2-40B4-BE49-F238E27FC236}">
                <a16:creationId xmlns:a16="http://schemas.microsoft.com/office/drawing/2014/main" id="{72E0C1A0-A9BD-243C-0ED6-127A99F43D70}"/>
              </a:ext>
            </a:extLst>
          </p:cNvPr>
          <p:cNvSpPr>
            <a:spLocks noGrp="1"/>
          </p:cNvSpPr>
          <p:nvPr>
            <p:ph type="title"/>
          </p:nvPr>
        </p:nvSpPr>
        <p:spPr>
          <a:xfrm>
            <a:off x="6743700" y="1844674"/>
            <a:ext cx="4114800" cy="145924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8" name="Platshållare för text 9">
            <a:extLst>
              <a:ext uri="{FF2B5EF4-FFF2-40B4-BE49-F238E27FC236}">
                <a16:creationId xmlns:a16="http://schemas.microsoft.com/office/drawing/2014/main" id="{6A8C23D9-7BD3-7E9D-6E90-B458B8D27045}"/>
              </a:ext>
            </a:extLst>
          </p:cNvPr>
          <p:cNvSpPr>
            <a:spLocks noGrp="1"/>
          </p:cNvSpPr>
          <p:nvPr>
            <p:ph type="body" sz="quarter" idx="14"/>
          </p:nvPr>
        </p:nvSpPr>
        <p:spPr>
          <a:xfrm>
            <a:off x="6743700" y="3429000"/>
            <a:ext cx="4114800" cy="1910751"/>
          </a:xfrm>
        </p:spPr>
        <p:txBody>
          <a:bodyPr/>
          <a:lstStyle>
            <a:lvl1pPr marL="0" indent="0">
              <a:lnSpc>
                <a:spcPts val="2360"/>
              </a:lnSpc>
              <a:spcBef>
                <a:spcPts val="0"/>
              </a:spcBef>
              <a:buFontTx/>
              <a:buNone/>
              <a:defRPr sz="18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7590832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865"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83462A3D-BC6E-33F6-D482-0EDC48C6DC9E}"/>
              </a:ext>
            </a:extLst>
          </p:cNvPr>
          <p:cNvSpPr>
            <a:spLocks noGrp="1"/>
          </p:cNvSpPr>
          <p:nvPr>
            <p:ph type="dt" sz="half" idx="10"/>
          </p:nvPr>
        </p:nvSpPr>
        <p:spPr/>
        <p:txBody>
          <a:bodyPr/>
          <a:lstStyle/>
          <a:p>
            <a:fld id="{4B57A57E-E51F-4BE2-A6F1-B956B9D86DD1}" type="datetime1">
              <a:rPr lang="sv-SE" smtClean="0"/>
              <a:t>2026-05-29</a:t>
            </a:fld>
            <a:endParaRPr lang="sv-SE" dirty="0"/>
          </a:p>
        </p:txBody>
      </p:sp>
      <p:sp>
        <p:nvSpPr>
          <p:cNvPr id="4" name="Platshållare för sidfot 3">
            <a:extLst>
              <a:ext uri="{FF2B5EF4-FFF2-40B4-BE49-F238E27FC236}">
                <a16:creationId xmlns:a16="http://schemas.microsoft.com/office/drawing/2014/main" id="{CB664D28-D961-D1F2-AC74-C753E5DCB3D4}"/>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FA6E489E-66C8-8766-0520-C9DA822D5EAB}"/>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12" name="Platshållare för rubrik 1">
            <a:extLst>
              <a:ext uri="{FF2B5EF4-FFF2-40B4-BE49-F238E27FC236}">
                <a16:creationId xmlns:a16="http://schemas.microsoft.com/office/drawing/2014/main" id="{1DFB9773-1D7F-F3B3-C706-28A8C2D92E34}"/>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4" name="Platshållare för innehåll 13">
            <a:extLst>
              <a:ext uri="{FF2B5EF4-FFF2-40B4-BE49-F238E27FC236}">
                <a16:creationId xmlns:a16="http://schemas.microsoft.com/office/drawing/2014/main" id="{67484F84-26D1-126E-3D9A-EE9938F14D35}"/>
              </a:ext>
            </a:extLst>
          </p:cNvPr>
          <p:cNvSpPr>
            <a:spLocks noGrp="1"/>
          </p:cNvSpPr>
          <p:nvPr>
            <p:ph sz="quarter" idx="15"/>
          </p:nvPr>
        </p:nvSpPr>
        <p:spPr>
          <a:xfrm>
            <a:off x="947738"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5" name="Platshållare för innehåll 13">
            <a:extLst>
              <a:ext uri="{FF2B5EF4-FFF2-40B4-BE49-F238E27FC236}">
                <a16:creationId xmlns:a16="http://schemas.microsoft.com/office/drawing/2014/main" id="{BF275934-BA93-B26D-2430-57E339605908}"/>
              </a:ext>
            </a:extLst>
          </p:cNvPr>
          <p:cNvSpPr>
            <a:spLocks noGrp="1"/>
          </p:cNvSpPr>
          <p:nvPr>
            <p:ph sz="quarter" idx="16"/>
          </p:nvPr>
        </p:nvSpPr>
        <p:spPr>
          <a:xfrm>
            <a:off x="6089081"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9134894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orient="horz" pos="527">
          <p15:clr>
            <a:srgbClr val="FBAE40"/>
          </p15:clr>
        </p15:guide>
        <p15:guide id="5" orient="horz" pos="1593">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768E7B9E-7602-436E-B7EE-9488919D9527}" type="datetime1">
              <a:rPr lang="sv-SE" smtClean="0"/>
              <a:t>2026-05-29</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7" name="Platshållare för innehåll 6">
            <a:extLst>
              <a:ext uri="{FF2B5EF4-FFF2-40B4-BE49-F238E27FC236}">
                <a16:creationId xmlns:a16="http://schemas.microsoft.com/office/drawing/2014/main" id="{BA1374A7-E0B7-54FC-E679-6FEEF0E72FA1}"/>
              </a:ext>
            </a:extLst>
          </p:cNvPr>
          <p:cNvSpPr>
            <a:spLocks noGrp="1"/>
          </p:cNvSpPr>
          <p:nvPr>
            <p:ph sz="quarter" idx="19"/>
          </p:nvPr>
        </p:nvSpPr>
        <p:spPr>
          <a:xfrm>
            <a:off x="947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9" name="Platshållare för innehåll 6">
            <a:extLst>
              <a:ext uri="{FF2B5EF4-FFF2-40B4-BE49-F238E27FC236}">
                <a16:creationId xmlns:a16="http://schemas.microsoft.com/office/drawing/2014/main" id="{B41E123B-B2EB-E3F8-6438-FA8E1D383E07}"/>
              </a:ext>
            </a:extLst>
          </p:cNvPr>
          <p:cNvSpPr>
            <a:spLocks noGrp="1"/>
          </p:cNvSpPr>
          <p:nvPr>
            <p:ph sz="quarter" idx="20"/>
          </p:nvPr>
        </p:nvSpPr>
        <p:spPr>
          <a:xfrm>
            <a:off x="5519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2" name="Platshållare för rubrik 1">
            <a:extLst>
              <a:ext uri="{FF2B5EF4-FFF2-40B4-BE49-F238E27FC236}">
                <a16:creationId xmlns:a16="http://schemas.microsoft.com/office/drawing/2014/main" id="{939A7C66-E96C-ED31-2BDE-4005A0E8618E}"/>
              </a:ext>
            </a:extLst>
          </p:cNvPr>
          <p:cNvSpPr>
            <a:spLocks noGrp="1"/>
          </p:cNvSpPr>
          <p:nvPr>
            <p:ph type="title"/>
          </p:nvPr>
        </p:nvSpPr>
        <p:spPr>
          <a:xfrm>
            <a:off x="947738" y="836612"/>
            <a:ext cx="4262617" cy="105257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23" name="Platshållare för text 22">
            <a:extLst>
              <a:ext uri="{FF2B5EF4-FFF2-40B4-BE49-F238E27FC236}">
                <a16:creationId xmlns:a16="http://schemas.microsoft.com/office/drawing/2014/main" id="{FAE689B1-F36C-71C2-F115-C9B65A0A00CE}"/>
              </a:ext>
            </a:extLst>
          </p:cNvPr>
          <p:cNvSpPr>
            <a:spLocks noGrp="1"/>
          </p:cNvSpPr>
          <p:nvPr>
            <p:ph type="body" sz="quarter" idx="21"/>
          </p:nvPr>
        </p:nvSpPr>
        <p:spPr>
          <a:xfrm>
            <a:off x="5519738" y="905624"/>
            <a:ext cx="4262437" cy="1052512"/>
          </a:xfrm>
        </p:spPr>
        <p:txBody>
          <a:bodyPr/>
          <a:lstStyle>
            <a:lvl1pPr marL="0" indent="0">
              <a:lnSpc>
                <a:spcPts val="3840"/>
              </a:lnSpc>
              <a:spcBef>
                <a:spcPts val="0"/>
              </a:spcBef>
              <a:spcAft>
                <a:spcPts val="0"/>
              </a:spcAft>
              <a:buNone/>
              <a:defRPr sz="3200" baseline="0">
                <a:solidFill>
                  <a:schemeClr val="tx1"/>
                </a:solidFill>
              </a:defRPr>
            </a:lvl1pPr>
          </a:lstStyle>
          <a:p>
            <a:pPr lvl="0"/>
            <a:r>
              <a:rPr lang="sv-SE"/>
              <a:t>Klicka här för att ändra format på bakgrundstexten</a:t>
            </a:r>
          </a:p>
        </p:txBody>
      </p:sp>
    </p:spTree>
    <p:extLst>
      <p:ext uri="{BB962C8B-B14F-4D97-AF65-F5344CB8AC3E}">
        <p14:creationId xmlns:p14="http://schemas.microsoft.com/office/powerpoint/2010/main" val="2663736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guide id="8" orient="horz" pos="527">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00ADBFD3-494F-0006-CF49-3526BB979BEE}"/>
              </a:ext>
            </a:extLst>
          </p:cNvPr>
          <p:cNvSpPr>
            <a:spLocks noGrp="1"/>
          </p:cNvSpPr>
          <p:nvPr>
            <p:ph type="dt" sz="half" idx="10"/>
          </p:nvPr>
        </p:nvSpPr>
        <p:spPr/>
        <p:txBody>
          <a:bodyPr/>
          <a:lstStyle/>
          <a:p>
            <a:fld id="{99166598-81A9-409B-8730-643E06198B7A}" type="datetime1">
              <a:rPr lang="sv-SE" smtClean="0"/>
              <a:t>2026-05-29</a:t>
            </a:fld>
            <a:endParaRPr lang="sv-SE" dirty="0"/>
          </a:p>
        </p:txBody>
      </p:sp>
      <p:sp>
        <p:nvSpPr>
          <p:cNvPr id="4" name="Platshållare för sidfot 3">
            <a:extLst>
              <a:ext uri="{FF2B5EF4-FFF2-40B4-BE49-F238E27FC236}">
                <a16:creationId xmlns:a16="http://schemas.microsoft.com/office/drawing/2014/main" id="{E609E1BD-AA5D-00B1-E039-47660A7F4059}"/>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94A18E1F-D479-AB8E-0971-6711BBC8DC2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7A283842-21B2-F132-5C80-A0C11430002D}"/>
              </a:ext>
            </a:extLst>
          </p:cNvPr>
          <p:cNvSpPr>
            <a:spLocks noGrp="1"/>
          </p:cNvSpPr>
          <p:nvPr>
            <p:ph type="title"/>
          </p:nvPr>
        </p:nvSpPr>
        <p:spPr>
          <a:xfrm>
            <a:off x="947738" y="836613"/>
            <a:ext cx="9472971" cy="716142"/>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8" name="Platshållare för innehåll 7">
            <a:extLst>
              <a:ext uri="{FF2B5EF4-FFF2-40B4-BE49-F238E27FC236}">
                <a16:creationId xmlns:a16="http://schemas.microsoft.com/office/drawing/2014/main" id="{49F71313-69F3-3473-0FB7-308AC801C51B}"/>
              </a:ext>
            </a:extLst>
          </p:cNvPr>
          <p:cNvSpPr>
            <a:spLocks noGrp="1"/>
          </p:cNvSpPr>
          <p:nvPr>
            <p:ph sz="quarter" idx="13"/>
          </p:nvPr>
        </p:nvSpPr>
        <p:spPr>
          <a:xfrm>
            <a:off x="947738" y="1776413"/>
            <a:ext cx="9472971" cy="424497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11820566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ubrik och två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17F0DB1F-F429-4311-9A53-B73D4DF78F0C}" type="datetime1">
              <a:rPr lang="sv-SE" smtClean="0"/>
              <a:t>2026-05-29</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2973266"/>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2989262"/>
          </a:xfrm>
        </p:spPr>
        <p:txBody>
          <a:bodyPr/>
          <a:lstStyle/>
          <a:p>
            <a:r>
              <a:rPr lang="sv-SE"/>
              <a:t>Klicka på ikonen för att lägga till en bild</a:t>
            </a:r>
            <a:endParaRPr lang="en-GB"/>
          </a:p>
        </p:txBody>
      </p:sp>
      <p:sp>
        <p:nvSpPr>
          <p:cNvPr id="15" name="Platshållare för text 14">
            <a:extLst>
              <a:ext uri="{FF2B5EF4-FFF2-40B4-BE49-F238E27FC236}">
                <a16:creationId xmlns:a16="http://schemas.microsoft.com/office/drawing/2014/main" id="{7EA82616-DB96-A57E-04F3-E904D69359DD}"/>
              </a:ext>
            </a:extLst>
          </p:cNvPr>
          <p:cNvSpPr>
            <a:spLocks noGrp="1"/>
          </p:cNvSpPr>
          <p:nvPr>
            <p:ph type="body" sz="quarter" idx="19"/>
          </p:nvPr>
        </p:nvSpPr>
        <p:spPr>
          <a:xfrm>
            <a:off x="947738"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6" name="Platshållare för text 14">
            <a:extLst>
              <a:ext uri="{FF2B5EF4-FFF2-40B4-BE49-F238E27FC236}">
                <a16:creationId xmlns:a16="http://schemas.microsoft.com/office/drawing/2014/main" id="{09876A58-6661-933D-30BB-FCB61348535C}"/>
              </a:ext>
            </a:extLst>
          </p:cNvPr>
          <p:cNvSpPr>
            <a:spLocks noGrp="1"/>
          </p:cNvSpPr>
          <p:nvPr>
            <p:ph type="body" sz="quarter" idx="20"/>
          </p:nvPr>
        </p:nvSpPr>
        <p:spPr>
          <a:xfrm>
            <a:off x="6089081"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17275221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ubrik och 2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AAA4F55B-1783-4F57-B695-5F24E28E2C99}" type="datetime1">
              <a:rPr lang="sv-SE" smtClean="0"/>
              <a:t>2026-05-29</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3753150"/>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21318011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ubrik och 3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63C2FC85-A18E-41F6-9FC9-56BC984A20A6}" type="datetime1">
              <a:rPr lang="sv-SE" smtClean="0"/>
              <a:t>2026-05-29</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2024063"/>
            <a:ext cx="2822004" cy="376426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2024063"/>
            <a:ext cx="2822004" cy="376426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2024063"/>
            <a:ext cx="2822004"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9880211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ubrik och 3 bilder, text">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1007ED0F-3ECA-4662-A860-AFA1D2214AC6}" type="datetime1">
              <a:rPr lang="sv-SE" smtClean="0"/>
              <a:t>2026-05-29</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1687633"/>
            <a:ext cx="2822004" cy="332569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1687633"/>
            <a:ext cx="2822004" cy="332569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1687633"/>
            <a:ext cx="2822004" cy="3325692"/>
          </a:xfrm>
        </p:spPr>
        <p:txBody>
          <a:bodyPr/>
          <a:lstStyle/>
          <a:p>
            <a:r>
              <a:rPr lang="sv-SE"/>
              <a:t>Klicka på ikonen för att lägga till en bild</a:t>
            </a:r>
            <a:endParaRPr lang="en-GB"/>
          </a:p>
        </p:txBody>
      </p:sp>
      <p:sp>
        <p:nvSpPr>
          <p:cNvPr id="2" name="Platshållare för text 14">
            <a:extLst>
              <a:ext uri="{FF2B5EF4-FFF2-40B4-BE49-F238E27FC236}">
                <a16:creationId xmlns:a16="http://schemas.microsoft.com/office/drawing/2014/main" id="{590AE671-F2B6-FABF-A578-926E5EABFF30}"/>
              </a:ext>
            </a:extLst>
          </p:cNvPr>
          <p:cNvSpPr>
            <a:spLocks noGrp="1"/>
          </p:cNvSpPr>
          <p:nvPr>
            <p:ph type="body" sz="quarter" idx="21"/>
          </p:nvPr>
        </p:nvSpPr>
        <p:spPr>
          <a:xfrm>
            <a:off x="947738"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7" name="Platshållare för text 14">
            <a:extLst>
              <a:ext uri="{FF2B5EF4-FFF2-40B4-BE49-F238E27FC236}">
                <a16:creationId xmlns:a16="http://schemas.microsoft.com/office/drawing/2014/main" id="{66BB79A9-07F3-3923-86C2-83C52FDEA60B}"/>
              </a:ext>
            </a:extLst>
          </p:cNvPr>
          <p:cNvSpPr>
            <a:spLocks noGrp="1"/>
          </p:cNvSpPr>
          <p:nvPr>
            <p:ph type="body" sz="quarter" idx="22"/>
          </p:nvPr>
        </p:nvSpPr>
        <p:spPr>
          <a:xfrm>
            <a:off x="4096379"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8" name="Platshållare för text 14">
            <a:extLst>
              <a:ext uri="{FF2B5EF4-FFF2-40B4-BE49-F238E27FC236}">
                <a16:creationId xmlns:a16="http://schemas.microsoft.com/office/drawing/2014/main" id="{3BC5D95A-77B0-95FD-F967-BDB03FDE710D}"/>
              </a:ext>
            </a:extLst>
          </p:cNvPr>
          <p:cNvSpPr>
            <a:spLocks noGrp="1"/>
          </p:cNvSpPr>
          <p:nvPr>
            <p:ph type="body" sz="quarter" idx="23"/>
          </p:nvPr>
        </p:nvSpPr>
        <p:spPr>
          <a:xfrm>
            <a:off x="7245021"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2925681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Logo">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1BEAE4BB-8616-AD66-D017-A34248E7376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19006" y="1272750"/>
            <a:ext cx="4556257" cy="4331726"/>
          </a:xfrm>
          <a:prstGeom prst="rect">
            <a:avLst/>
          </a:prstGeom>
        </p:spPr>
      </p:pic>
    </p:spTree>
    <p:extLst>
      <p:ext uri="{BB962C8B-B14F-4D97-AF65-F5344CB8AC3E}">
        <p14:creationId xmlns:p14="http://schemas.microsoft.com/office/powerpoint/2010/main" val="1215728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och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C32F3E5-D4FB-6CAF-7271-81A8E70744CD}"/>
              </a:ext>
            </a:extLst>
          </p:cNvPr>
          <p:cNvSpPr>
            <a:spLocks noGrp="1"/>
          </p:cNvSpPr>
          <p:nvPr>
            <p:ph type="dt" sz="half" idx="10"/>
          </p:nvPr>
        </p:nvSpPr>
        <p:spPr/>
        <p:txBody>
          <a:bodyPr/>
          <a:lstStyle/>
          <a:p>
            <a:fld id="{C7992602-BCC3-43B1-B3E8-60F7069B9BB3}" type="datetime1">
              <a:rPr lang="sv-SE" smtClean="0"/>
              <a:t>2026-05-29</a:t>
            </a:fld>
            <a:endParaRPr lang="sv-SE" dirty="0"/>
          </a:p>
        </p:txBody>
      </p:sp>
      <p:sp>
        <p:nvSpPr>
          <p:cNvPr id="4" name="Platshållare för sidfot 3">
            <a:extLst>
              <a:ext uri="{FF2B5EF4-FFF2-40B4-BE49-F238E27FC236}">
                <a16:creationId xmlns:a16="http://schemas.microsoft.com/office/drawing/2014/main" id="{6E6D920F-9B89-6CE6-44CC-CA866A2473CF}"/>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FF1D8D47-4CF2-999B-CC89-CCC79A3C52B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8" name="Platshållare för bild 2">
            <a:extLst>
              <a:ext uri="{FF2B5EF4-FFF2-40B4-BE49-F238E27FC236}">
                <a16:creationId xmlns:a16="http://schemas.microsoft.com/office/drawing/2014/main" id="{82EBE0E1-BE11-020E-84EC-67233813B7CE}"/>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7" name="Platshållare för rubrik 1">
            <a:extLst>
              <a:ext uri="{FF2B5EF4-FFF2-40B4-BE49-F238E27FC236}">
                <a16:creationId xmlns:a16="http://schemas.microsoft.com/office/drawing/2014/main" id="{31F0A250-9FA8-F7E1-916A-3CC75EC2F36D}"/>
              </a:ext>
            </a:extLst>
          </p:cNvPr>
          <p:cNvSpPr>
            <a:spLocks noGrp="1"/>
          </p:cNvSpPr>
          <p:nvPr>
            <p:ph type="title"/>
          </p:nvPr>
        </p:nvSpPr>
        <p:spPr>
          <a:xfrm>
            <a:off x="6743700" y="836613"/>
            <a:ext cx="4114800" cy="1459243"/>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21" name="Platshållare för text 9">
            <a:extLst>
              <a:ext uri="{FF2B5EF4-FFF2-40B4-BE49-F238E27FC236}">
                <a16:creationId xmlns:a16="http://schemas.microsoft.com/office/drawing/2014/main" id="{B292B661-7CCD-4000-08D7-733BB70F4D9D}"/>
              </a:ext>
            </a:extLst>
          </p:cNvPr>
          <p:cNvSpPr>
            <a:spLocks noGrp="1"/>
          </p:cNvSpPr>
          <p:nvPr>
            <p:ph type="body" sz="quarter" idx="14"/>
          </p:nvPr>
        </p:nvSpPr>
        <p:spPr>
          <a:xfrm>
            <a:off x="6743700" y="2024063"/>
            <a:ext cx="4114800" cy="1910751"/>
          </a:xfrm>
        </p:spPr>
        <p:txBody>
          <a:bodyPr/>
          <a:lstStyle>
            <a:lvl1pPr marL="0" indent="0">
              <a:lnSpc>
                <a:spcPts val="2120"/>
              </a:lnSpc>
              <a:spcBef>
                <a:spcPts val="300"/>
              </a:spcBef>
              <a:buFontTx/>
              <a:buNone/>
              <a:defRPr sz="16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3090772440"/>
      </p:ext>
    </p:extLst>
  </p:cSld>
  <p:clrMapOvr>
    <a:masterClrMapping/>
  </p:clrMapOvr>
  <p:extLst>
    <p:ext uri="{DCECCB84-F9BA-43D5-87BE-67443E8EF086}">
      <p15:sldGuideLst xmlns:p15="http://schemas.microsoft.com/office/powerpoint/2012/main">
        <p15:guide id="1" orient="horz" pos="1275">
          <p15:clr>
            <a:srgbClr val="FBAE40"/>
          </p15:clr>
        </p15:guide>
        <p15:guide id="2" pos="3840">
          <p15:clr>
            <a:srgbClr val="FBAE40"/>
          </p15:clr>
        </p15:guide>
        <p15:guide id="3" orient="horz" pos="527">
          <p15:clr>
            <a:srgbClr val="FBAE40"/>
          </p15:clr>
        </p15:guide>
        <p15:guide id="4" pos="4248">
          <p15:clr>
            <a:srgbClr val="FBAE40"/>
          </p15:clr>
        </p15:guide>
        <p15:guide id="5" pos="683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D40FDF65-DDD5-E90D-E5DB-B558EDECD8E0}"/>
              </a:ext>
            </a:extLst>
          </p:cNvPr>
          <p:cNvSpPr>
            <a:spLocks noGrp="1"/>
          </p:cNvSpPr>
          <p:nvPr>
            <p:ph type="dt" sz="half" idx="10"/>
          </p:nvPr>
        </p:nvSpPr>
        <p:spPr/>
        <p:txBody>
          <a:bodyPr/>
          <a:lstStyle/>
          <a:p>
            <a:fld id="{C40AB70A-7B12-4106-8B3F-5AC63F7DFD86}" type="datetime1">
              <a:rPr lang="sv-SE" smtClean="0"/>
              <a:t>2026-05-29</a:t>
            </a:fld>
            <a:endParaRPr lang="sv-SE" dirty="0"/>
          </a:p>
        </p:txBody>
      </p:sp>
      <p:sp>
        <p:nvSpPr>
          <p:cNvPr id="4" name="Platshållare för sidfot 3">
            <a:extLst>
              <a:ext uri="{FF2B5EF4-FFF2-40B4-BE49-F238E27FC236}">
                <a16:creationId xmlns:a16="http://schemas.microsoft.com/office/drawing/2014/main" id="{8BC36520-22BB-EFA2-853F-F3E7342A23D2}"/>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9A6DF841-EA31-7BF4-9684-209279B6DCF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bild 2">
            <a:extLst>
              <a:ext uri="{FF2B5EF4-FFF2-40B4-BE49-F238E27FC236}">
                <a16:creationId xmlns:a16="http://schemas.microsoft.com/office/drawing/2014/main" id="{3038389D-D197-86D6-9D3E-5A61199E6874}"/>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7" name="Platshållare för rubrik 1">
            <a:extLst>
              <a:ext uri="{FF2B5EF4-FFF2-40B4-BE49-F238E27FC236}">
                <a16:creationId xmlns:a16="http://schemas.microsoft.com/office/drawing/2014/main" id="{72E0C1A0-A9BD-243C-0ED6-127A99F43D70}"/>
              </a:ext>
            </a:extLst>
          </p:cNvPr>
          <p:cNvSpPr>
            <a:spLocks noGrp="1"/>
          </p:cNvSpPr>
          <p:nvPr>
            <p:ph type="title"/>
          </p:nvPr>
        </p:nvSpPr>
        <p:spPr>
          <a:xfrm>
            <a:off x="6743700" y="1844674"/>
            <a:ext cx="4114800" cy="1459243"/>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8" name="Platshållare för text 9">
            <a:extLst>
              <a:ext uri="{FF2B5EF4-FFF2-40B4-BE49-F238E27FC236}">
                <a16:creationId xmlns:a16="http://schemas.microsoft.com/office/drawing/2014/main" id="{6A8C23D9-7BD3-7E9D-6E90-B458B8D27045}"/>
              </a:ext>
            </a:extLst>
          </p:cNvPr>
          <p:cNvSpPr>
            <a:spLocks noGrp="1"/>
          </p:cNvSpPr>
          <p:nvPr>
            <p:ph type="body" sz="quarter" idx="14"/>
          </p:nvPr>
        </p:nvSpPr>
        <p:spPr>
          <a:xfrm>
            <a:off x="6743700" y="3429000"/>
            <a:ext cx="4114800" cy="1910751"/>
          </a:xfrm>
        </p:spPr>
        <p:txBody>
          <a:bodyPr/>
          <a:lstStyle>
            <a:lvl1pPr marL="0" indent="0">
              <a:lnSpc>
                <a:spcPts val="2360"/>
              </a:lnSpc>
              <a:spcBef>
                <a:spcPts val="0"/>
              </a:spcBef>
              <a:buFontTx/>
              <a:buNone/>
              <a:defRPr sz="18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42885527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86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83462A3D-BC6E-33F6-D482-0EDC48C6DC9E}"/>
              </a:ext>
            </a:extLst>
          </p:cNvPr>
          <p:cNvSpPr>
            <a:spLocks noGrp="1"/>
          </p:cNvSpPr>
          <p:nvPr>
            <p:ph type="dt" sz="half" idx="10"/>
          </p:nvPr>
        </p:nvSpPr>
        <p:spPr/>
        <p:txBody>
          <a:bodyPr/>
          <a:lstStyle/>
          <a:p>
            <a:fld id="{F350CF0A-4122-438C-964D-C2717819CF48}" type="datetime1">
              <a:rPr lang="sv-SE" smtClean="0"/>
              <a:t>2026-05-29</a:t>
            </a:fld>
            <a:endParaRPr lang="sv-SE" dirty="0"/>
          </a:p>
        </p:txBody>
      </p:sp>
      <p:sp>
        <p:nvSpPr>
          <p:cNvPr id="4" name="Platshållare för sidfot 3">
            <a:extLst>
              <a:ext uri="{FF2B5EF4-FFF2-40B4-BE49-F238E27FC236}">
                <a16:creationId xmlns:a16="http://schemas.microsoft.com/office/drawing/2014/main" id="{CB664D28-D961-D1F2-AC74-C753E5DCB3D4}"/>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FA6E489E-66C8-8766-0520-C9DA822D5EAB}"/>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12" name="Platshållare för rubrik 1">
            <a:extLst>
              <a:ext uri="{FF2B5EF4-FFF2-40B4-BE49-F238E27FC236}">
                <a16:creationId xmlns:a16="http://schemas.microsoft.com/office/drawing/2014/main" id="{1DFB9773-1D7F-F3B3-C706-28A8C2D92E34}"/>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14" name="Platshållare för innehåll 13">
            <a:extLst>
              <a:ext uri="{FF2B5EF4-FFF2-40B4-BE49-F238E27FC236}">
                <a16:creationId xmlns:a16="http://schemas.microsoft.com/office/drawing/2014/main" id="{67484F84-26D1-126E-3D9A-EE9938F14D35}"/>
              </a:ext>
            </a:extLst>
          </p:cNvPr>
          <p:cNvSpPr>
            <a:spLocks noGrp="1"/>
          </p:cNvSpPr>
          <p:nvPr>
            <p:ph sz="quarter" idx="15"/>
          </p:nvPr>
        </p:nvSpPr>
        <p:spPr>
          <a:xfrm>
            <a:off x="947738" y="2528888"/>
            <a:ext cx="4559300" cy="257795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15" name="Platshållare för innehåll 13">
            <a:extLst>
              <a:ext uri="{FF2B5EF4-FFF2-40B4-BE49-F238E27FC236}">
                <a16:creationId xmlns:a16="http://schemas.microsoft.com/office/drawing/2014/main" id="{BF275934-BA93-B26D-2430-57E339605908}"/>
              </a:ext>
            </a:extLst>
          </p:cNvPr>
          <p:cNvSpPr>
            <a:spLocks noGrp="1"/>
          </p:cNvSpPr>
          <p:nvPr>
            <p:ph sz="quarter" idx="16"/>
          </p:nvPr>
        </p:nvSpPr>
        <p:spPr>
          <a:xfrm>
            <a:off x="6089081" y="2528888"/>
            <a:ext cx="4559300" cy="257795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31113026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orient="horz" pos="527">
          <p15:clr>
            <a:srgbClr val="FBAE40"/>
          </p15:clr>
        </p15:guide>
        <p15:guide id="5" orient="horz" pos="159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39BA2F20-68D3-4058-BD9A-4887AC00EE9F}" type="datetime1">
              <a:rPr lang="sv-SE" smtClean="0"/>
              <a:t>2026-05-29</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7" name="Platshållare för innehåll 6">
            <a:extLst>
              <a:ext uri="{FF2B5EF4-FFF2-40B4-BE49-F238E27FC236}">
                <a16:creationId xmlns:a16="http://schemas.microsoft.com/office/drawing/2014/main" id="{BA1374A7-E0B7-54FC-E679-6FEEF0E72FA1}"/>
              </a:ext>
            </a:extLst>
          </p:cNvPr>
          <p:cNvSpPr>
            <a:spLocks noGrp="1"/>
          </p:cNvSpPr>
          <p:nvPr>
            <p:ph sz="quarter" idx="19"/>
          </p:nvPr>
        </p:nvSpPr>
        <p:spPr>
          <a:xfrm>
            <a:off x="947738" y="2024063"/>
            <a:ext cx="4262617" cy="3763962"/>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9" name="Platshållare för innehåll 6">
            <a:extLst>
              <a:ext uri="{FF2B5EF4-FFF2-40B4-BE49-F238E27FC236}">
                <a16:creationId xmlns:a16="http://schemas.microsoft.com/office/drawing/2014/main" id="{B41E123B-B2EB-E3F8-6438-FA8E1D383E07}"/>
              </a:ext>
            </a:extLst>
          </p:cNvPr>
          <p:cNvSpPr>
            <a:spLocks noGrp="1"/>
          </p:cNvSpPr>
          <p:nvPr>
            <p:ph sz="quarter" idx="20"/>
          </p:nvPr>
        </p:nvSpPr>
        <p:spPr>
          <a:xfrm>
            <a:off x="5519738" y="2024063"/>
            <a:ext cx="4262617" cy="3763962"/>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12" name="Platshållare för rubrik 1">
            <a:extLst>
              <a:ext uri="{FF2B5EF4-FFF2-40B4-BE49-F238E27FC236}">
                <a16:creationId xmlns:a16="http://schemas.microsoft.com/office/drawing/2014/main" id="{939A7C66-E96C-ED31-2BDE-4005A0E8618E}"/>
              </a:ext>
            </a:extLst>
          </p:cNvPr>
          <p:cNvSpPr>
            <a:spLocks noGrp="1"/>
          </p:cNvSpPr>
          <p:nvPr>
            <p:ph type="title"/>
          </p:nvPr>
        </p:nvSpPr>
        <p:spPr>
          <a:xfrm>
            <a:off x="947738" y="836612"/>
            <a:ext cx="4262617" cy="1052573"/>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23" name="Platshållare för text 22">
            <a:extLst>
              <a:ext uri="{FF2B5EF4-FFF2-40B4-BE49-F238E27FC236}">
                <a16:creationId xmlns:a16="http://schemas.microsoft.com/office/drawing/2014/main" id="{FAE689B1-F36C-71C2-F115-C9B65A0A00CE}"/>
              </a:ext>
            </a:extLst>
          </p:cNvPr>
          <p:cNvSpPr>
            <a:spLocks noGrp="1"/>
          </p:cNvSpPr>
          <p:nvPr>
            <p:ph type="body" sz="quarter" idx="21"/>
          </p:nvPr>
        </p:nvSpPr>
        <p:spPr>
          <a:xfrm>
            <a:off x="5519738" y="905624"/>
            <a:ext cx="4262437" cy="1052512"/>
          </a:xfrm>
        </p:spPr>
        <p:txBody>
          <a:bodyPr/>
          <a:lstStyle>
            <a:lvl1pPr marL="0" indent="0">
              <a:lnSpc>
                <a:spcPts val="3840"/>
              </a:lnSpc>
              <a:spcBef>
                <a:spcPts val="0"/>
              </a:spcBef>
              <a:spcAft>
                <a:spcPts val="0"/>
              </a:spcAft>
              <a:buNone/>
              <a:defRPr sz="3200" baseline="0">
                <a:solidFill>
                  <a:schemeClr val="tx1"/>
                </a:solidFill>
              </a:defRPr>
            </a:lvl1pPr>
          </a:lstStyle>
          <a:p>
            <a:pPr lvl="0"/>
            <a:r>
              <a:rPr lang="sv-SE"/>
              <a:t>Redigera format för bakgrundstext</a:t>
            </a:r>
          </a:p>
        </p:txBody>
      </p:sp>
    </p:spTree>
    <p:extLst>
      <p:ext uri="{BB962C8B-B14F-4D97-AF65-F5344CB8AC3E}">
        <p14:creationId xmlns:p14="http://schemas.microsoft.com/office/powerpoint/2010/main" val="8063177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guide id="8" orient="horz" pos="527">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och två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A7020981-794C-4B1F-936C-F4AECEA31098}" type="datetime1">
              <a:rPr lang="sv-SE" smtClean="0"/>
              <a:t>2026-05-29</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2973266"/>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2989262"/>
          </a:xfrm>
        </p:spPr>
        <p:txBody>
          <a:bodyPr/>
          <a:lstStyle/>
          <a:p>
            <a:r>
              <a:rPr lang="sv-SE"/>
              <a:t>Klicka på ikonen för att lägga till en bild</a:t>
            </a:r>
            <a:endParaRPr lang="en-GB"/>
          </a:p>
        </p:txBody>
      </p:sp>
      <p:sp>
        <p:nvSpPr>
          <p:cNvPr id="15" name="Platshållare för text 14">
            <a:extLst>
              <a:ext uri="{FF2B5EF4-FFF2-40B4-BE49-F238E27FC236}">
                <a16:creationId xmlns:a16="http://schemas.microsoft.com/office/drawing/2014/main" id="{7EA82616-DB96-A57E-04F3-E904D69359DD}"/>
              </a:ext>
            </a:extLst>
          </p:cNvPr>
          <p:cNvSpPr>
            <a:spLocks noGrp="1"/>
          </p:cNvSpPr>
          <p:nvPr>
            <p:ph type="body" sz="quarter" idx="19"/>
          </p:nvPr>
        </p:nvSpPr>
        <p:spPr>
          <a:xfrm>
            <a:off x="947738" y="5192713"/>
            <a:ext cx="4572000" cy="906462"/>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16" name="Platshållare för text 14">
            <a:extLst>
              <a:ext uri="{FF2B5EF4-FFF2-40B4-BE49-F238E27FC236}">
                <a16:creationId xmlns:a16="http://schemas.microsoft.com/office/drawing/2014/main" id="{09876A58-6661-933D-30BB-FCB61348535C}"/>
              </a:ext>
            </a:extLst>
          </p:cNvPr>
          <p:cNvSpPr>
            <a:spLocks noGrp="1"/>
          </p:cNvSpPr>
          <p:nvPr>
            <p:ph type="body" sz="quarter" idx="20"/>
          </p:nvPr>
        </p:nvSpPr>
        <p:spPr>
          <a:xfrm>
            <a:off x="6089081" y="5192713"/>
            <a:ext cx="4572000" cy="906462"/>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36845308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2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52BA5C74-6070-4C29-B6A2-961C2C44656D}" type="datetime1">
              <a:rPr lang="sv-SE" smtClean="0"/>
              <a:t>2026-05-29</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3753150"/>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2948155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ch 3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CFFFB5AC-00FD-4FC6-BBCD-0FF4FD51D1BB}" type="datetime1">
              <a:rPr lang="sv-SE" smtClean="0"/>
              <a:t>2026-05-29</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2024063"/>
            <a:ext cx="2822004" cy="376426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2024063"/>
            <a:ext cx="2822004" cy="376426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2024063"/>
            <a:ext cx="2822004"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1117686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4.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8" name="Bildobjekt 17">
            <a:extLst>
              <a:ext uri="{FF2B5EF4-FFF2-40B4-BE49-F238E27FC236}">
                <a16:creationId xmlns:a16="http://schemas.microsoft.com/office/drawing/2014/main" id="{2CE3FA13-D5FB-4D0D-9F18-0A4F2B1BCC7B}"/>
              </a:ext>
            </a:extLst>
          </p:cNvPr>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8491539" y="4786707"/>
            <a:ext cx="3875202" cy="2739595"/>
          </a:xfrm>
          <a:prstGeom prst="rect">
            <a:avLst/>
          </a:prstGeom>
        </p:spPr>
      </p:pic>
      <p:sp>
        <p:nvSpPr>
          <p:cNvPr id="2" name="Platshållare för rubrik 1">
            <a:extLst>
              <a:ext uri="{FF2B5EF4-FFF2-40B4-BE49-F238E27FC236}">
                <a16:creationId xmlns:a16="http://schemas.microsoft.com/office/drawing/2014/main" id="{09A81581-C5EB-CCB3-0B2C-C4573813B28E}"/>
              </a:ext>
            </a:extLst>
          </p:cNvPr>
          <p:cNvSpPr>
            <a:spLocks noGrp="1"/>
          </p:cNvSpPr>
          <p:nvPr>
            <p:ph type="title"/>
          </p:nvPr>
        </p:nvSpPr>
        <p:spPr>
          <a:xfrm>
            <a:off x="600075" y="1169520"/>
            <a:ext cx="10990263" cy="56841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79CF6E4A-7E25-7C38-5E61-0F057A6F15F8}"/>
              </a:ext>
            </a:extLst>
          </p:cNvPr>
          <p:cNvSpPr>
            <a:spLocks noGrp="1"/>
          </p:cNvSpPr>
          <p:nvPr>
            <p:ph type="body" idx="1"/>
          </p:nvPr>
        </p:nvSpPr>
        <p:spPr>
          <a:xfrm>
            <a:off x="600075" y="1795850"/>
            <a:ext cx="10990263" cy="4530302"/>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B02802BE-5037-20C2-C69A-3687142E17FF}"/>
              </a:ext>
            </a:extLst>
          </p:cNvPr>
          <p:cNvSpPr>
            <a:spLocks noGrp="1"/>
          </p:cNvSpPr>
          <p:nvPr>
            <p:ph type="dt" sz="half" idx="2"/>
          </p:nvPr>
        </p:nvSpPr>
        <p:spPr>
          <a:xfrm>
            <a:off x="600075" y="6473327"/>
            <a:ext cx="2743200" cy="94775"/>
          </a:xfrm>
          <a:prstGeom prst="rect">
            <a:avLst/>
          </a:prstGeom>
        </p:spPr>
        <p:txBody>
          <a:bodyPr vert="horz" lIns="91440" tIns="45720" rIns="91440" bIns="45720" rtlCol="0" anchor="ctr"/>
          <a:lstStyle>
            <a:lvl1pPr algn="l">
              <a:defRPr sz="700" baseline="0">
                <a:solidFill>
                  <a:schemeClr val="accent2"/>
                </a:solidFill>
                <a:latin typeface="Arial" panose="020B0604020202020204" pitchFamily="34" charset="0"/>
              </a:defRPr>
            </a:lvl1pPr>
          </a:lstStyle>
          <a:p>
            <a:fld id="{93754024-DC72-49F0-8B99-BDCB20B796C9}" type="datetime1">
              <a:rPr lang="sv-SE" smtClean="0"/>
              <a:t>2026-05-29</a:t>
            </a:fld>
            <a:endParaRPr lang="sv-SE" dirty="0"/>
          </a:p>
        </p:txBody>
      </p:sp>
      <p:sp>
        <p:nvSpPr>
          <p:cNvPr id="5" name="Platshållare för sidfot 4">
            <a:extLst>
              <a:ext uri="{FF2B5EF4-FFF2-40B4-BE49-F238E27FC236}">
                <a16:creationId xmlns:a16="http://schemas.microsoft.com/office/drawing/2014/main" id="{8EB4FE33-ACB2-4359-61CD-3E894F726E20}"/>
              </a:ext>
            </a:extLst>
          </p:cNvPr>
          <p:cNvSpPr>
            <a:spLocks noGrp="1"/>
          </p:cNvSpPr>
          <p:nvPr>
            <p:ph type="ftr" sz="quarter" idx="3"/>
          </p:nvPr>
        </p:nvSpPr>
        <p:spPr>
          <a:xfrm>
            <a:off x="4037805" y="6470364"/>
            <a:ext cx="4114800" cy="97738"/>
          </a:xfrm>
          <a:prstGeom prst="rect">
            <a:avLst/>
          </a:prstGeom>
        </p:spPr>
        <p:txBody>
          <a:bodyPr vert="horz" lIns="91440" tIns="45720" rIns="91440" bIns="45720" rtlCol="0" anchor="ctr"/>
          <a:lstStyle>
            <a:lvl1pPr algn="ctr">
              <a:defRPr sz="700" baseline="0">
                <a:solidFill>
                  <a:schemeClr val="accent2"/>
                </a:solidFill>
                <a:latin typeface="Arial" panose="020B0604020202020204" pitchFamily="34" charset="0"/>
              </a:defRPr>
            </a:lvl1pPr>
          </a:lstStyle>
          <a:p>
            <a:endParaRPr lang="sv-SE" dirty="0"/>
          </a:p>
        </p:txBody>
      </p:sp>
      <p:sp>
        <p:nvSpPr>
          <p:cNvPr id="6" name="Platshållare för bildnummer 5">
            <a:extLst>
              <a:ext uri="{FF2B5EF4-FFF2-40B4-BE49-F238E27FC236}">
                <a16:creationId xmlns:a16="http://schemas.microsoft.com/office/drawing/2014/main" id="{5847F348-31E2-5BEB-84BB-B45A40BF191E}"/>
              </a:ext>
            </a:extLst>
          </p:cNvPr>
          <p:cNvSpPr>
            <a:spLocks noGrp="1"/>
          </p:cNvSpPr>
          <p:nvPr>
            <p:ph type="sldNum" sz="quarter" idx="4"/>
          </p:nvPr>
        </p:nvSpPr>
        <p:spPr>
          <a:xfrm>
            <a:off x="8848725" y="6473328"/>
            <a:ext cx="2743200" cy="94775"/>
          </a:xfrm>
          <a:prstGeom prst="rect">
            <a:avLst/>
          </a:prstGeom>
        </p:spPr>
        <p:txBody>
          <a:bodyPr vert="horz" lIns="91440" tIns="45720" rIns="91440" bIns="45720" rtlCol="0" anchor="ctr"/>
          <a:lstStyle>
            <a:lvl1pPr algn="r">
              <a:defRPr sz="700" baseline="0">
                <a:solidFill>
                  <a:schemeClr val="accent2"/>
                </a:solidFill>
                <a:latin typeface="Arial" panose="020B0604020202020204" pitchFamily="34" charset="0"/>
              </a:defRPr>
            </a:lvl1pPr>
          </a:lstStyle>
          <a:p>
            <a:fld id="{B716C8F4-20CD-364A-8A8E-DE130115B178}" type="slidenum">
              <a:rPr lang="sv-SE" smtClean="0"/>
              <a:pPr/>
              <a:t>‹#›</a:t>
            </a:fld>
            <a:endParaRPr lang="sv-SE" dirty="0"/>
          </a:p>
        </p:txBody>
      </p:sp>
    </p:spTree>
    <p:extLst>
      <p:ext uri="{BB962C8B-B14F-4D97-AF65-F5344CB8AC3E}">
        <p14:creationId xmlns:p14="http://schemas.microsoft.com/office/powerpoint/2010/main" val="1046763294"/>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64" r:id="rId12"/>
    <p:sldLayoutId id="2147483679" r:id="rId13"/>
  </p:sldLayoutIdLst>
  <p:hf hdr="0" ftr="0" dt="0"/>
  <p:txStyles>
    <p:titleStyle>
      <a:lvl1pPr algn="l" defTabSz="914400" rtl="0" eaLnBrk="1" latinLnBrk="0" hangingPunct="1">
        <a:lnSpc>
          <a:spcPts val="3840"/>
        </a:lnSpc>
        <a:spcBef>
          <a:spcPct val="0"/>
        </a:spcBef>
        <a:buNone/>
        <a:defRPr sz="3200" kern="1200" baseline="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ts val="2120"/>
        </a:lnSpc>
        <a:spcBef>
          <a:spcPts val="300"/>
        </a:spcBef>
        <a:buFont typeface="Arial" panose="020B0604020202020204" pitchFamily="34" charset="0"/>
        <a:buChar char="•"/>
        <a:defRPr sz="1600" kern="1200" baseline="0">
          <a:solidFill>
            <a:schemeClr val="tx1">
              <a:lumMod val="65000"/>
              <a:lumOff val="35000"/>
            </a:schemeClr>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lumMod val="65000"/>
              <a:lumOff val="35000"/>
            </a:schemeClr>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baseline="0">
          <a:solidFill>
            <a:schemeClr val="tx1">
              <a:lumMod val="65000"/>
              <a:lumOff val="35000"/>
            </a:schemeClr>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A81581-C5EB-CCB3-0B2C-C4573813B28E}"/>
              </a:ext>
            </a:extLst>
          </p:cNvPr>
          <p:cNvSpPr>
            <a:spLocks noGrp="1"/>
          </p:cNvSpPr>
          <p:nvPr>
            <p:ph type="title"/>
          </p:nvPr>
        </p:nvSpPr>
        <p:spPr>
          <a:xfrm>
            <a:off x="600075" y="1169520"/>
            <a:ext cx="10990263" cy="56841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79CF6E4A-7E25-7C38-5E61-0F057A6F15F8}"/>
              </a:ext>
            </a:extLst>
          </p:cNvPr>
          <p:cNvSpPr>
            <a:spLocks noGrp="1"/>
          </p:cNvSpPr>
          <p:nvPr>
            <p:ph type="body" idx="1"/>
          </p:nvPr>
        </p:nvSpPr>
        <p:spPr>
          <a:xfrm>
            <a:off x="600075" y="1795850"/>
            <a:ext cx="10990263" cy="4530302"/>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B02802BE-5037-20C2-C69A-3687142E17FF}"/>
              </a:ext>
            </a:extLst>
          </p:cNvPr>
          <p:cNvSpPr>
            <a:spLocks noGrp="1"/>
          </p:cNvSpPr>
          <p:nvPr>
            <p:ph type="dt" sz="half" idx="2"/>
          </p:nvPr>
        </p:nvSpPr>
        <p:spPr>
          <a:xfrm>
            <a:off x="600075" y="6473327"/>
            <a:ext cx="2743200" cy="94775"/>
          </a:xfrm>
          <a:prstGeom prst="rect">
            <a:avLst/>
          </a:prstGeom>
        </p:spPr>
        <p:txBody>
          <a:bodyPr vert="horz" lIns="91440" tIns="45720" rIns="91440" bIns="45720" rtlCol="0" anchor="ctr"/>
          <a:lstStyle>
            <a:lvl1pPr algn="l">
              <a:defRPr sz="700" baseline="0">
                <a:solidFill>
                  <a:schemeClr val="accent2"/>
                </a:solidFill>
                <a:latin typeface="Arial" panose="020B0604020202020204" pitchFamily="34" charset="0"/>
              </a:defRPr>
            </a:lvl1pPr>
          </a:lstStyle>
          <a:p>
            <a:fld id="{21480CFB-8FC6-438A-B9F6-6B4717D52281}" type="datetime1">
              <a:rPr lang="sv-SE" smtClean="0"/>
              <a:t>2026-05-29</a:t>
            </a:fld>
            <a:endParaRPr lang="sv-SE" dirty="0"/>
          </a:p>
        </p:txBody>
      </p:sp>
      <p:sp>
        <p:nvSpPr>
          <p:cNvPr id="5" name="Platshållare för sidfot 4">
            <a:extLst>
              <a:ext uri="{FF2B5EF4-FFF2-40B4-BE49-F238E27FC236}">
                <a16:creationId xmlns:a16="http://schemas.microsoft.com/office/drawing/2014/main" id="{8EB4FE33-ACB2-4359-61CD-3E894F726E20}"/>
              </a:ext>
            </a:extLst>
          </p:cNvPr>
          <p:cNvSpPr>
            <a:spLocks noGrp="1"/>
          </p:cNvSpPr>
          <p:nvPr>
            <p:ph type="ftr" sz="quarter" idx="3"/>
          </p:nvPr>
        </p:nvSpPr>
        <p:spPr>
          <a:xfrm>
            <a:off x="4037805" y="6470364"/>
            <a:ext cx="4114800" cy="97738"/>
          </a:xfrm>
          <a:prstGeom prst="rect">
            <a:avLst/>
          </a:prstGeom>
        </p:spPr>
        <p:txBody>
          <a:bodyPr vert="horz" lIns="91440" tIns="45720" rIns="91440" bIns="45720" rtlCol="0" anchor="ctr"/>
          <a:lstStyle>
            <a:lvl1pPr algn="ctr">
              <a:defRPr sz="700" baseline="0">
                <a:solidFill>
                  <a:schemeClr val="accent2"/>
                </a:solidFill>
                <a:latin typeface="Arial" panose="020B0604020202020204" pitchFamily="34" charset="0"/>
              </a:defRPr>
            </a:lvl1pPr>
          </a:lstStyle>
          <a:p>
            <a:endParaRPr lang="sv-SE" dirty="0"/>
          </a:p>
        </p:txBody>
      </p:sp>
      <p:sp>
        <p:nvSpPr>
          <p:cNvPr id="6" name="Platshållare för bildnummer 5">
            <a:extLst>
              <a:ext uri="{FF2B5EF4-FFF2-40B4-BE49-F238E27FC236}">
                <a16:creationId xmlns:a16="http://schemas.microsoft.com/office/drawing/2014/main" id="{5847F348-31E2-5BEB-84BB-B45A40BF191E}"/>
              </a:ext>
            </a:extLst>
          </p:cNvPr>
          <p:cNvSpPr>
            <a:spLocks noGrp="1"/>
          </p:cNvSpPr>
          <p:nvPr>
            <p:ph type="sldNum" sz="quarter" idx="4"/>
          </p:nvPr>
        </p:nvSpPr>
        <p:spPr>
          <a:xfrm>
            <a:off x="8848725" y="6473328"/>
            <a:ext cx="2743200" cy="94775"/>
          </a:xfrm>
          <a:prstGeom prst="rect">
            <a:avLst/>
          </a:prstGeom>
        </p:spPr>
        <p:txBody>
          <a:bodyPr vert="horz" lIns="91440" tIns="45720" rIns="91440" bIns="45720" rtlCol="0" anchor="ctr"/>
          <a:lstStyle>
            <a:lvl1pPr algn="r">
              <a:defRPr sz="700" baseline="0">
                <a:solidFill>
                  <a:schemeClr val="accent2"/>
                </a:solidFill>
                <a:latin typeface="Arial" panose="020B0604020202020204" pitchFamily="34" charset="0"/>
              </a:defRPr>
            </a:lvl1pPr>
          </a:lstStyle>
          <a:p>
            <a:fld id="{B716C8F4-20CD-364A-8A8E-DE130115B178}" type="slidenum">
              <a:rPr lang="sv-SE" smtClean="0"/>
              <a:pPr/>
              <a:t>‹#›</a:t>
            </a:fld>
            <a:endParaRPr lang="sv-SE" dirty="0"/>
          </a:p>
        </p:txBody>
      </p:sp>
      <p:pic>
        <p:nvPicPr>
          <p:cNvPr id="8" name="Bildobjekt 7">
            <a:extLst>
              <a:ext uri="{FF2B5EF4-FFF2-40B4-BE49-F238E27FC236}">
                <a16:creationId xmlns:a16="http://schemas.microsoft.com/office/drawing/2014/main" id="{EC8B10D5-9A4D-9199-0370-3DA7F9767C35}"/>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0838284" y="5633192"/>
            <a:ext cx="838515" cy="797194"/>
          </a:xfrm>
          <a:prstGeom prst="rect">
            <a:avLst/>
          </a:prstGeom>
        </p:spPr>
      </p:pic>
    </p:spTree>
    <p:extLst>
      <p:ext uri="{BB962C8B-B14F-4D97-AF65-F5344CB8AC3E}">
        <p14:creationId xmlns:p14="http://schemas.microsoft.com/office/powerpoint/2010/main" val="2342682161"/>
      </p:ext>
    </p:extLst>
  </p:cSld>
  <p:clrMap bg1="lt1" tx1="dk1" bg2="lt2" tx2="dk2" accent1="accent1" accent2="accent2" accent3="accent3" accent4="accent4" accent5="accent5" accent6="accent6" hlink="hlink" folHlink="folHlink"/>
  <p:sldLayoutIdLst>
    <p:sldLayoutId id="2147483666"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hf hdr="0" ftr="0" dt="0"/>
  <p:txStyles>
    <p:titleStyle>
      <a:lvl1pPr algn="l" defTabSz="914400" rtl="0" eaLnBrk="1" latinLnBrk="0" hangingPunct="1">
        <a:lnSpc>
          <a:spcPts val="3840"/>
        </a:lnSpc>
        <a:spcBef>
          <a:spcPct val="0"/>
        </a:spcBef>
        <a:buNone/>
        <a:defRPr sz="3200" kern="1200" baseline="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ts val="2120"/>
        </a:lnSpc>
        <a:spcBef>
          <a:spcPts val="300"/>
        </a:spcBef>
        <a:buFont typeface="Arial" panose="020B0604020202020204" pitchFamily="34" charset="0"/>
        <a:buChar char="•"/>
        <a:defRPr sz="1600" kern="1200" baseline="0">
          <a:solidFill>
            <a:schemeClr val="tx1">
              <a:lumMod val="65000"/>
              <a:lumOff val="35000"/>
            </a:schemeClr>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lumMod val="65000"/>
              <a:lumOff val="35000"/>
            </a:schemeClr>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baseline="0">
          <a:solidFill>
            <a:schemeClr val="tx1">
              <a:lumMod val="65000"/>
              <a:lumOff val="35000"/>
            </a:schemeClr>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www.bioresurs.uu.se/"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2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2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51.jpeg"/><Relationship Id="rId4" Type="http://schemas.openxmlformats.org/officeDocument/2006/relationships/diagramLayout" Target="../diagrams/layout1.xml"/><Relationship Id="rId9" Type="http://schemas.openxmlformats.org/officeDocument/2006/relationships/image" Target="../media/image50.jpeg"/></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3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6.png"/></Relationships>
</file>

<file path=ppt/slides/_rels/slide3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54.png"/></Relationships>
</file>

<file path=ppt/slides/_rels/slide3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6.xml"/><Relationship Id="rId1" Type="http://schemas.openxmlformats.org/officeDocument/2006/relationships/slideLayout" Target="../slideLayouts/slideLayout4.xml"/><Relationship Id="rId5" Type="http://schemas.openxmlformats.org/officeDocument/2006/relationships/image" Target="../media/image60.jpeg"/><Relationship Id="rId4" Type="http://schemas.openxmlformats.org/officeDocument/2006/relationships/image" Target="../media/image59.png"/></Relationships>
</file>

<file path=ppt/slides/_rels/slide3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7.xml"/><Relationship Id="rId1" Type="http://schemas.openxmlformats.org/officeDocument/2006/relationships/slideLayout" Target="../slideLayouts/slideLayout4.xml"/><Relationship Id="rId5" Type="http://schemas.openxmlformats.org/officeDocument/2006/relationships/chart" Target="../charts/chart1.xml"/><Relationship Id="rId4" Type="http://schemas.openxmlformats.org/officeDocument/2006/relationships/image" Target="../media/image60.jpeg"/></Relationships>
</file>

<file path=ppt/slides/_rels/slide3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6A1627-C6A5-4CB9-BA13-ECADDBC99ABA}"/>
              </a:ext>
            </a:extLst>
          </p:cNvPr>
          <p:cNvSpPr>
            <a:spLocks noGrp="1"/>
          </p:cNvSpPr>
          <p:nvPr>
            <p:ph type="ctrTitle"/>
          </p:nvPr>
        </p:nvSpPr>
        <p:spPr>
          <a:xfrm>
            <a:off x="1696649" y="3305307"/>
            <a:ext cx="8798701" cy="1654175"/>
          </a:xfrm>
        </p:spPr>
        <p:txBody>
          <a:bodyPr/>
          <a:lstStyle/>
          <a:p>
            <a:r>
              <a:rPr lang="sv-SE" dirty="0"/>
              <a:t>Undervisning för psykisk hälsa</a:t>
            </a:r>
            <a:br>
              <a:rPr lang="sv-SE" dirty="0"/>
            </a:br>
            <a:r>
              <a:rPr lang="sv-SE" sz="3200" dirty="0"/>
              <a:t>– med fokus på kost</a:t>
            </a:r>
            <a:br>
              <a:rPr lang="sv-SE" sz="3200" dirty="0"/>
            </a:br>
            <a:endParaRPr lang="sv-SE" dirty="0"/>
          </a:p>
        </p:txBody>
      </p:sp>
      <p:sp>
        <p:nvSpPr>
          <p:cNvPr id="4" name="Underrubrik 2">
            <a:extLst>
              <a:ext uri="{FF2B5EF4-FFF2-40B4-BE49-F238E27FC236}">
                <a16:creationId xmlns:a16="http://schemas.microsoft.com/office/drawing/2014/main" id="{9601B84C-D4B7-4615-876E-AD446FADE977}"/>
              </a:ext>
            </a:extLst>
          </p:cNvPr>
          <p:cNvSpPr>
            <a:spLocks noGrp="1"/>
          </p:cNvSpPr>
          <p:nvPr>
            <p:ph type="subTitle" idx="1"/>
          </p:nvPr>
        </p:nvSpPr>
        <p:spPr>
          <a:xfrm>
            <a:off x="2595717" y="4959482"/>
            <a:ext cx="7275870" cy="1441318"/>
          </a:xfrm>
        </p:spPr>
        <p:txBody>
          <a:bodyPr>
            <a:normAutofit fontScale="77500" lnSpcReduction="20000"/>
          </a:bodyPr>
          <a:lstStyle/>
          <a:p>
            <a:r>
              <a:rPr lang="sv-SE" sz="1600" dirty="0">
                <a:solidFill>
                  <a:srgbClr val="000000"/>
                </a:solidFill>
                <a:latin typeface="+mn-lt"/>
                <a:ea typeface="Times New Roman" panose="02020603050405020304" pitchFamily="18" charset="0"/>
                <a:cs typeface="Calibri" panose="020F0502020204030204" pitchFamily="34" charset="0"/>
              </a:rPr>
              <a:t>Undervisnings­materialet har tagits fram av Nationellt resurscentrum för biologiundervisning (2026) i samarbete med Lolita Gelinder, fil. dr. och lektor i kostvetenskap vid Uppsala universitet. Innehållet har granskats av Elina Larsson, fil dr och expert på ämnet hem och konsumentkunskap, Anna-Lena Göransson och Sabina Vesterlund på Skolverket samt Siri Helle, leg. Psykolog.</a:t>
            </a:r>
          </a:p>
          <a:p>
            <a:r>
              <a:rPr lang="sv-SE" sz="1600" dirty="0">
                <a:solidFill>
                  <a:srgbClr val="000000"/>
                </a:solidFill>
                <a:latin typeface="+mn-lt"/>
                <a:ea typeface="Times New Roman" panose="02020603050405020304" pitchFamily="18" charset="0"/>
                <a:cs typeface="Calibri" panose="020F0502020204030204" pitchFamily="34" charset="0"/>
              </a:rPr>
              <a:t>Allt material finns samlat på </a:t>
            </a:r>
            <a:r>
              <a:rPr lang="sv-SE" sz="1600" u="sng" dirty="0">
                <a:latin typeface="+mn-lt"/>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www.bioresurs.uu.se</a:t>
            </a:r>
            <a:endParaRPr lang="sv-SE" sz="1600" dirty="0">
              <a:latin typeface="+mn-lt"/>
            </a:endParaRPr>
          </a:p>
        </p:txBody>
      </p:sp>
    </p:spTree>
    <p:extLst>
      <p:ext uri="{BB962C8B-B14F-4D97-AF65-F5344CB8AC3E}">
        <p14:creationId xmlns:p14="http://schemas.microsoft.com/office/powerpoint/2010/main" val="31580499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761D5ED-7384-DFED-68DE-0E69F61032A0}"/>
              </a:ext>
            </a:extLst>
          </p:cNvPr>
          <p:cNvSpPr>
            <a:spLocks noGrp="1"/>
          </p:cNvSpPr>
          <p:nvPr>
            <p:ph type="title"/>
          </p:nvPr>
        </p:nvSpPr>
        <p:spPr/>
        <p:txBody>
          <a:bodyPr/>
          <a:lstStyle/>
          <a:p>
            <a:r>
              <a:rPr lang="sv-SE" dirty="0"/>
              <a:t>Mineraler och vitaminer behövs</a:t>
            </a:r>
          </a:p>
        </p:txBody>
      </p:sp>
      <p:sp>
        <p:nvSpPr>
          <p:cNvPr id="3" name="Platshållare för innehåll 2">
            <a:extLst>
              <a:ext uri="{FF2B5EF4-FFF2-40B4-BE49-F238E27FC236}">
                <a16:creationId xmlns:a16="http://schemas.microsoft.com/office/drawing/2014/main" id="{E4D2C30A-2597-E4B8-088B-2132DADE4ED9}"/>
              </a:ext>
            </a:extLst>
          </p:cNvPr>
          <p:cNvSpPr>
            <a:spLocks noGrp="1"/>
          </p:cNvSpPr>
          <p:nvPr>
            <p:ph sz="quarter" idx="13"/>
          </p:nvPr>
        </p:nvSpPr>
        <p:spPr>
          <a:xfrm>
            <a:off x="947738" y="1776413"/>
            <a:ext cx="3100387" cy="4244974"/>
          </a:xfrm>
        </p:spPr>
        <p:txBody>
          <a:bodyPr/>
          <a:lstStyle/>
          <a:p>
            <a:pPr marL="0" indent="0">
              <a:buNone/>
            </a:pPr>
            <a:r>
              <a:rPr lang="sv-SE" b="1" dirty="0"/>
              <a:t>Exempel:</a:t>
            </a:r>
          </a:p>
          <a:p>
            <a:pPr marL="0" indent="0">
              <a:buNone/>
            </a:pPr>
            <a:r>
              <a:rPr lang="sv-SE" b="1" dirty="0"/>
              <a:t>Järn</a:t>
            </a:r>
            <a:r>
              <a:rPr lang="sv-SE" dirty="0"/>
              <a:t> – syretransport till hjärnan</a:t>
            </a:r>
          </a:p>
          <a:p>
            <a:pPr marL="0" indent="0">
              <a:buNone/>
            </a:pPr>
            <a:endParaRPr lang="sv-SE" dirty="0"/>
          </a:p>
          <a:p>
            <a:pPr marL="0" indent="0">
              <a:buNone/>
            </a:pPr>
            <a:r>
              <a:rPr lang="sv-SE" b="1" dirty="0"/>
              <a:t>Vitamin B12</a:t>
            </a:r>
            <a:r>
              <a:rPr lang="sv-SE" dirty="0"/>
              <a:t> – hjälper viktiga enzymer som påverkar </a:t>
            </a:r>
            <a:r>
              <a:rPr lang="sv-SE" dirty="0" err="1"/>
              <a:t>myelinskiktet</a:t>
            </a:r>
            <a:r>
              <a:rPr lang="sv-SE" dirty="0"/>
              <a:t> och bildningen av olika signalämnen</a:t>
            </a:r>
          </a:p>
          <a:p>
            <a:pPr marL="0" indent="0">
              <a:buNone/>
            </a:pPr>
            <a:endParaRPr lang="sv-SE" b="1" dirty="0"/>
          </a:p>
          <a:p>
            <a:pPr marL="0" indent="0">
              <a:buNone/>
            </a:pPr>
            <a:r>
              <a:rPr lang="sv-SE" b="1" dirty="0"/>
              <a:t>Vatten</a:t>
            </a:r>
            <a:r>
              <a:rPr lang="sv-SE" dirty="0"/>
              <a:t> – signalöverföring mellan nervceller, värmereglering med mera</a:t>
            </a:r>
            <a:br>
              <a:rPr lang="sv-SE" dirty="0"/>
            </a:br>
            <a:r>
              <a:rPr lang="sv-SE" dirty="0"/>
              <a:t>(vätskebrist kan ge huvudvärk, trötthet och försämrad koncentration)</a:t>
            </a:r>
          </a:p>
          <a:p>
            <a:pPr marL="0" indent="0">
              <a:buNone/>
            </a:pPr>
            <a:endParaRPr lang="sv-SE" dirty="0"/>
          </a:p>
        </p:txBody>
      </p:sp>
      <p:sp>
        <p:nvSpPr>
          <p:cNvPr id="9" name="textruta 8">
            <a:extLst>
              <a:ext uri="{FF2B5EF4-FFF2-40B4-BE49-F238E27FC236}">
                <a16:creationId xmlns:a16="http://schemas.microsoft.com/office/drawing/2014/main" id="{67AAAFD7-37A8-4844-AB52-42F270FAE486}"/>
              </a:ext>
            </a:extLst>
          </p:cNvPr>
          <p:cNvSpPr txBox="1"/>
          <p:nvPr/>
        </p:nvSpPr>
        <p:spPr>
          <a:xfrm>
            <a:off x="409049" y="6456599"/>
            <a:ext cx="1980368" cy="246221"/>
          </a:xfrm>
          <a:prstGeom prst="rect">
            <a:avLst/>
          </a:prstGeom>
          <a:noFill/>
        </p:spPr>
        <p:txBody>
          <a:bodyPr wrap="square" rtlCol="0">
            <a:spAutoFit/>
          </a:bodyPr>
          <a:lstStyle/>
          <a:p>
            <a:r>
              <a:rPr lang="sv-SE" sz="1000" dirty="0"/>
              <a:t>Illustration: Biorender.com</a:t>
            </a:r>
          </a:p>
        </p:txBody>
      </p:sp>
      <p:pic>
        <p:nvPicPr>
          <p:cNvPr id="11" name="Bildobjekt 10">
            <a:extLst>
              <a:ext uri="{FF2B5EF4-FFF2-40B4-BE49-F238E27FC236}">
                <a16:creationId xmlns:a16="http://schemas.microsoft.com/office/drawing/2014/main" id="{1661A7AF-E222-4726-83AF-C4B2B7A07A0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23536" y="656659"/>
            <a:ext cx="3602438" cy="3602438"/>
          </a:xfrm>
          <a:prstGeom prst="rect">
            <a:avLst/>
          </a:prstGeom>
        </p:spPr>
      </p:pic>
      <p:sp>
        <p:nvSpPr>
          <p:cNvPr id="13" name="Pil: höger 12">
            <a:extLst>
              <a:ext uri="{FF2B5EF4-FFF2-40B4-BE49-F238E27FC236}">
                <a16:creationId xmlns:a16="http://schemas.microsoft.com/office/drawing/2014/main" id="{5E426124-9B0D-4972-B0CB-BE52DED9499C}"/>
              </a:ext>
            </a:extLst>
          </p:cNvPr>
          <p:cNvSpPr/>
          <p:nvPr/>
        </p:nvSpPr>
        <p:spPr>
          <a:xfrm rot="10800000">
            <a:off x="7848581" y="1840999"/>
            <a:ext cx="1652713" cy="240160"/>
          </a:xfrm>
          <a:prstGeom prst="rightArrow">
            <a:avLst/>
          </a:prstGeom>
          <a:solidFill>
            <a:schemeClr val="bg1"/>
          </a:solid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textruta 7">
            <a:extLst>
              <a:ext uri="{FF2B5EF4-FFF2-40B4-BE49-F238E27FC236}">
                <a16:creationId xmlns:a16="http://schemas.microsoft.com/office/drawing/2014/main" id="{3180CFCB-54FD-4F25-BB47-B716787BE5B0}"/>
              </a:ext>
            </a:extLst>
          </p:cNvPr>
          <p:cNvSpPr txBox="1"/>
          <p:nvPr/>
        </p:nvSpPr>
        <p:spPr>
          <a:xfrm>
            <a:off x="7278855" y="1776413"/>
            <a:ext cx="1017512" cy="369332"/>
          </a:xfrm>
          <a:prstGeom prst="rect">
            <a:avLst/>
          </a:prstGeom>
          <a:noFill/>
        </p:spPr>
        <p:txBody>
          <a:bodyPr wrap="square" rtlCol="0">
            <a:spAutoFit/>
          </a:bodyPr>
          <a:lstStyle/>
          <a:p>
            <a:r>
              <a:rPr lang="sv-SE" dirty="0">
                <a:latin typeface="Arial" panose="020B0604020202020204" pitchFamily="34" charset="0"/>
              </a:rPr>
              <a:t>järn</a:t>
            </a:r>
          </a:p>
        </p:txBody>
      </p:sp>
      <p:cxnSp>
        <p:nvCxnSpPr>
          <p:cNvPr id="10" name="Rak pilkoppling 9">
            <a:extLst>
              <a:ext uri="{FF2B5EF4-FFF2-40B4-BE49-F238E27FC236}">
                <a16:creationId xmlns:a16="http://schemas.microsoft.com/office/drawing/2014/main" id="{710A8259-3CF0-455C-B5E6-6002C7C90204}"/>
              </a:ext>
            </a:extLst>
          </p:cNvPr>
          <p:cNvCxnSpPr>
            <a:cxnSpLocks/>
          </p:cNvCxnSpPr>
          <p:nvPr/>
        </p:nvCxnSpPr>
        <p:spPr>
          <a:xfrm flipH="1">
            <a:off x="6462237" y="2035532"/>
            <a:ext cx="832875" cy="844693"/>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pic>
        <p:nvPicPr>
          <p:cNvPr id="12" name="Bildobjekt 11">
            <a:extLst>
              <a:ext uri="{FF2B5EF4-FFF2-40B4-BE49-F238E27FC236}">
                <a16:creationId xmlns:a16="http://schemas.microsoft.com/office/drawing/2014/main" id="{A11944F7-A235-4493-BF75-DADA282F785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111088" y="2109985"/>
            <a:ext cx="3676524" cy="3482940"/>
          </a:xfrm>
          <a:prstGeom prst="rect">
            <a:avLst/>
          </a:prstGeom>
        </p:spPr>
      </p:pic>
      <p:sp>
        <p:nvSpPr>
          <p:cNvPr id="14" name="textruta 13">
            <a:extLst>
              <a:ext uri="{FF2B5EF4-FFF2-40B4-BE49-F238E27FC236}">
                <a16:creationId xmlns:a16="http://schemas.microsoft.com/office/drawing/2014/main" id="{64EBFC72-3955-4539-A8DA-4A4B3F56FB86}"/>
              </a:ext>
            </a:extLst>
          </p:cNvPr>
          <p:cNvSpPr txBox="1"/>
          <p:nvPr/>
        </p:nvSpPr>
        <p:spPr>
          <a:xfrm>
            <a:off x="7637418" y="2410750"/>
            <a:ext cx="658950" cy="369332"/>
          </a:xfrm>
          <a:prstGeom prst="rect">
            <a:avLst/>
          </a:prstGeom>
          <a:noFill/>
        </p:spPr>
        <p:txBody>
          <a:bodyPr wrap="square" rtlCol="0">
            <a:spAutoFit/>
          </a:bodyPr>
          <a:lstStyle/>
          <a:p>
            <a:r>
              <a:rPr lang="sv-SE" dirty="0">
                <a:latin typeface="Arial" panose="020B0604020202020204" pitchFamily="34" charset="0"/>
              </a:rPr>
              <a:t>syre</a:t>
            </a:r>
          </a:p>
        </p:txBody>
      </p:sp>
      <p:sp>
        <p:nvSpPr>
          <p:cNvPr id="15" name="textruta 14">
            <a:extLst>
              <a:ext uri="{FF2B5EF4-FFF2-40B4-BE49-F238E27FC236}">
                <a16:creationId xmlns:a16="http://schemas.microsoft.com/office/drawing/2014/main" id="{48223BA5-9DBC-4618-95BB-4CB27B881636}"/>
              </a:ext>
            </a:extLst>
          </p:cNvPr>
          <p:cNvSpPr txBox="1"/>
          <p:nvPr/>
        </p:nvSpPr>
        <p:spPr>
          <a:xfrm>
            <a:off x="6302018" y="4462903"/>
            <a:ext cx="1537451" cy="369332"/>
          </a:xfrm>
          <a:prstGeom prst="rect">
            <a:avLst/>
          </a:prstGeom>
          <a:noFill/>
        </p:spPr>
        <p:txBody>
          <a:bodyPr wrap="square" rtlCol="0">
            <a:spAutoFit/>
          </a:bodyPr>
          <a:lstStyle/>
          <a:p>
            <a:r>
              <a:rPr lang="sv-SE" dirty="0">
                <a:latin typeface="Arial" panose="020B0604020202020204" pitchFamily="34" charset="0"/>
              </a:rPr>
              <a:t>hemoglobin</a:t>
            </a:r>
          </a:p>
        </p:txBody>
      </p:sp>
      <p:cxnSp>
        <p:nvCxnSpPr>
          <p:cNvPr id="16" name="Rak pilkoppling 15">
            <a:extLst>
              <a:ext uri="{FF2B5EF4-FFF2-40B4-BE49-F238E27FC236}">
                <a16:creationId xmlns:a16="http://schemas.microsoft.com/office/drawing/2014/main" id="{99BCF396-4CF7-47B1-8A26-D9B5104FFA08}"/>
              </a:ext>
            </a:extLst>
          </p:cNvPr>
          <p:cNvCxnSpPr>
            <a:cxnSpLocks/>
          </p:cNvCxnSpPr>
          <p:nvPr/>
        </p:nvCxnSpPr>
        <p:spPr>
          <a:xfrm flipH="1" flipV="1">
            <a:off x="6940731" y="3977776"/>
            <a:ext cx="130012" cy="411646"/>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17" name="Rak pilkoppling 16">
            <a:extLst>
              <a:ext uri="{FF2B5EF4-FFF2-40B4-BE49-F238E27FC236}">
                <a16:creationId xmlns:a16="http://schemas.microsoft.com/office/drawing/2014/main" id="{AA31419F-EE13-497C-B66F-56D0D05116FB}"/>
              </a:ext>
            </a:extLst>
          </p:cNvPr>
          <p:cNvCxnSpPr>
            <a:cxnSpLocks/>
            <a:stCxn id="14" idx="1"/>
          </p:cNvCxnSpPr>
          <p:nvPr/>
        </p:nvCxnSpPr>
        <p:spPr>
          <a:xfrm flipH="1">
            <a:off x="7114372" y="2595416"/>
            <a:ext cx="523046" cy="284809"/>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21" name="Platshållare för bildnummer 20">
            <a:extLst>
              <a:ext uri="{FF2B5EF4-FFF2-40B4-BE49-F238E27FC236}">
                <a16:creationId xmlns:a16="http://schemas.microsoft.com/office/drawing/2014/main" id="{E9C1D2EA-790E-44AA-AD5F-B11F32C5D804}"/>
              </a:ext>
            </a:extLst>
          </p:cNvPr>
          <p:cNvSpPr>
            <a:spLocks noGrp="1"/>
          </p:cNvSpPr>
          <p:nvPr>
            <p:ph type="sldNum" sz="quarter" idx="12"/>
          </p:nvPr>
        </p:nvSpPr>
        <p:spPr/>
        <p:txBody>
          <a:bodyPr/>
          <a:lstStyle/>
          <a:p>
            <a:fld id="{B716C8F4-20CD-364A-8A8E-DE130115B178}" type="slidenum">
              <a:rPr lang="sv-SE" smtClean="0"/>
              <a:pPr/>
              <a:t>10</a:t>
            </a:fld>
            <a:endParaRPr lang="sv-SE" dirty="0"/>
          </a:p>
        </p:txBody>
      </p:sp>
    </p:spTree>
    <p:extLst>
      <p:ext uri="{BB962C8B-B14F-4D97-AF65-F5344CB8AC3E}">
        <p14:creationId xmlns:p14="http://schemas.microsoft.com/office/powerpoint/2010/main" val="7963905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E5A02E45-B946-402C-A172-E74FD6C0F5C7}"/>
              </a:ext>
            </a:extLst>
          </p:cNvPr>
          <p:cNvSpPr>
            <a:spLocks noGrp="1"/>
          </p:cNvSpPr>
          <p:nvPr>
            <p:ph type="sldNum" sz="quarter" idx="12"/>
          </p:nvPr>
        </p:nvSpPr>
        <p:spPr/>
        <p:txBody>
          <a:bodyPr/>
          <a:lstStyle/>
          <a:p>
            <a:fld id="{B716C8F4-20CD-364A-8A8E-DE130115B178}" type="slidenum">
              <a:rPr lang="sv-SE" smtClean="0"/>
              <a:pPr/>
              <a:t>11</a:t>
            </a:fld>
            <a:endParaRPr lang="sv-SE" dirty="0"/>
          </a:p>
        </p:txBody>
      </p:sp>
      <p:sp>
        <p:nvSpPr>
          <p:cNvPr id="3" name="Rubrik 2">
            <a:extLst>
              <a:ext uri="{FF2B5EF4-FFF2-40B4-BE49-F238E27FC236}">
                <a16:creationId xmlns:a16="http://schemas.microsoft.com/office/drawing/2014/main" id="{BE940603-13A7-4698-AF90-97068688DDC3}"/>
              </a:ext>
            </a:extLst>
          </p:cNvPr>
          <p:cNvSpPr>
            <a:spLocks noGrp="1"/>
          </p:cNvSpPr>
          <p:nvPr>
            <p:ph type="title"/>
          </p:nvPr>
        </p:nvSpPr>
        <p:spPr/>
        <p:txBody>
          <a:bodyPr/>
          <a:lstStyle/>
          <a:p>
            <a:r>
              <a:rPr lang="sv-SE" dirty="0"/>
              <a:t>Vitamintillskott och dagsbehov</a:t>
            </a:r>
          </a:p>
        </p:txBody>
      </p:sp>
      <p:pic>
        <p:nvPicPr>
          <p:cNvPr id="8" name="Platshållare för innehåll 7">
            <a:extLst>
              <a:ext uri="{FF2B5EF4-FFF2-40B4-BE49-F238E27FC236}">
                <a16:creationId xmlns:a16="http://schemas.microsoft.com/office/drawing/2014/main" id="{A6E2EB80-BBE9-410D-9960-0E07096253CE}"/>
              </a:ext>
            </a:extLst>
          </p:cNvPr>
          <p:cNvPicPr>
            <a:picLocks noGrp="1" noChangeAspect="1"/>
          </p:cNvPicPr>
          <p:nvPr>
            <p:ph sz="quarter" idx="13"/>
          </p:nvPr>
        </p:nvPicPr>
        <p:blipFill>
          <a:blip r:embed="rId3" cstate="screen">
            <a:extLst>
              <a:ext uri="{28A0092B-C50C-407E-A947-70E740481C1C}">
                <a14:useLocalDpi xmlns:a14="http://schemas.microsoft.com/office/drawing/2010/main"/>
              </a:ext>
            </a:extLst>
          </a:blip>
          <a:stretch>
            <a:fillRect/>
          </a:stretch>
        </p:blipFill>
        <p:spPr>
          <a:xfrm>
            <a:off x="4843916" y="1702992"/>
            <a:ext cx="4430332" cy="4244975"/>
          </a:xfrm>
        </p:spPr>
      </p:pic>
      <p:sp>
        <p:nvSpPr>
          <p:cNvPr id="6" name="textruta 5">
            <a:extLst>
              <a:ext uri="{FF2B5EF4-FFF2-40B4-BE49-F238E27FC236}">
                <a16:creationId xmlns:a16="http://schemas.microsoft.com/office/drawing/2014/main" id="{DF4F501F-86D1-4D8E-B0AB-10A2FD09B3EA}"/>
              </a:ext>
            </a:extLst>
          </p:cNvPr>
          <p:cNvSpPr txBox="1"/>
          <p:nvPr/>
        </p:nvSpPr>
        <p:spPr>
          <a:xfrm>
            <a:off x="6355611" y="5418692"/>
            <a:ext cx="6182832" cy="246221"/>
          </a:xfrm>
          <a:prstGeom prst="rect">
            <a:avLst/>
          </a:prstGeom>
          <a:noFill/>
        </p:spPr>
        <p:txBody>
          <a:bodyPr wrap="square">
            <a:spAutoFit/>
          </a:bodyPr>
          <a:lstStyle/>
          <a:p>
            <a:r>
              <a:rPr lang="sv-SE" sz="1000" dirty="0" err="1"/>
              <a:t>nipaporn</a:t>
            </a:r>
            <a:r>
              <a:rPr lang="sv-SE" sz="1000" dirty="0"/>
              <a:t> - stock.adobe.com</a:t>
            </a:r>
          </a:p>
        </p:txBody>
      </p:sp>
      <p:pic>
        <p:nvPicPr>
          <p:cNvPr id="10" name="Bildobjekt 9">
            <a:extLst>
              <a:ext uri="{FF2B5EF4-FFF2-40B4-BE49-F238E27FC236}">
                <a16:creationId xmlns:a16="http://schemas.microsoft.com/office/drawing/2014/main" id="{1F5B78EE-BA40-4626-860C-AC091F5D6FA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133795" y="2145536"/>
            <a:ext cx="2184604" cy="3519377"/>
          </a:xfrm>
          <a:prstGeom prst="rect">
            <a:avLst/>
          </a:prstGeom>
        </p:spPr>
      </p:pic>
      <p:sp>
        <p:nvSpPr>
          <p:cNvPr id="11" name="textruta 10">
            <a:extLst>
              <a:ext uri="{FF2B5EF4-FFF2-40B4-BE49-F238E27FC236}">
                <a16:creationId xmlns:a16="http://schemas.microsoft.com/office/drawing/2014/main" id="{8B671048-DD42-411F-A493-5651C29CA245}"/>
              </a:ext>
            </a:extLst>
          </p:cNvPr>
          <p:cNvSpPr txBox="1"/>
          <p:nvPr/>
        </p:nvSpPr>
        <p:spPr>
          <a:xfrm>
            <a:off x="2133795" y="5763301"/>
            <a:ext cx="2424223" cy="369332"/>
          </a:xfrm>
          <a:prstGeom prst="rect">
            <a:avLst/>
          </a:prstGeom>
          <a:noFill/>
        </p:spPr>
        <p:txBody>
          <a:bodyPr wrap="square" rtlCol="0">
            <a:spAutoFit/>
          </a:bodyPr>
          <a:lstStyle/>
          <a:p>
            <a:r>
              <a:rPr lang="sv-SE" dirty="0"/>
              <a:t>1000 mg per tablett </a:t>
            </a:r>
          </a:p>
        </p:txBody>
      </p:sp>
      <p:sp>
        <p:nvSpPr>
          <p:cNvPr id="12" name="textruta 11">
            <a:extLst>
              <a:ext uri="{FF2B5EF4-FFF2-40B4-BE49-F238E27FC236}">
                <a16:creationId xmlns:a16="http://schemas.microsoft.com/office/drawing/2014/main" id="{2573216B-310F-48EC-9C88-97CD04C1D64A}"/>
              </a:ext>
            </a:extLst>
          </p:cNvPr>
          <p:cNvSpPr txBox="1"/>
          <p:nvPr/>
        </p:nvSpPr>
        <p:spPr>
          <a:xfrm>
            <a:off x="5965060" y="5763301"/>
            <a:ext cx="2424223" cy="369332"/>
          </a:xfrm>
          <a:prstGeom prst="rect">
            <a:avLst/>
          </a:prstGeom>
          <a:noFill/>
        </p:spPr>
        <p:txBody>
          <a:bodyPr wrap="square" rtlCol="0">
            <a:spAutoFit/>
          </a:bodyPr>
          <a:lstStyle/>
          <a:p>
            <a:r>
              <a:rPr lang="sv-SE" dirty="0"/>
              <a:t>&gt; 200 mg per paprika</a:t>
            </a:r>
          </a:p>
        </p:txBody>
      </p:sp>
      <p:sp>
        <p:nvSpPr>
          <p:cNvPr id="13" name="textruta 12">
            <a:extLst>
              <a:ext uri="{FF2B5EF4-FFF2-40B4-BE49-F238E27FC236}">
                <a16:creationId xmlns:a16="http://schemas.microsoft.com/office/drawing/2014/main" id="{D82AF1A0-C83D-4BD1-AE5F-9B434527B7F2}"/>
              </a:ext>
            </a:extLst>
          </p:cNvPr>
          <p:cNvSpPr txBox="1"/>
          <p:nvPr/>
        </p:nvSpPr>
        <p:spPr>
          <a:xfrm>
            <a:off x="8378455" y="836613"/>
            <a:ext cx="3813545" cy="3693319"/>
          </a:xfrm>
          <a:prstGeom prst="rect">
            <a:avLst/>
          </a:prstGeom>
          <a:noFill/>
        </p:spPr>
        <p:txBody>
          <a:bodyPr wrap="square" rtlCol="0">
            <a:spAutoFit/>
          </a:bodyPr>
          <a:lstStyle/>
          <a:p>
            <a:r>
              <a:rPr lang="sv-SE" dirty="0"/>
              <a:t>Mindre än 10 mg per dag ger bristsymptom (skörbjugg)</a:t>
            </a:r>
          </a:p>
          <a:p>
            <a:endParaRPr lang="sv-SE" dirty="0"/>
          </a:p>
          <a:p>
            <a:r>
              <a:rPr lang="sv-SE" dirty="0"/>
              <a:t>Rekommenderat dagsbehov:</a:t>
            </a:r>
          </a:p>
          <a:p>
            <a:r>
              <a:rPr lang="sv-SE" dirty="0"/>
              <a:t>Ca 100 mg/dag </a:t>
            </a:r>
            <a:br>
              <a:rPr lang="sv-SE" dirty="0"/>
            </a:br>
            <a:r>
              <a:rPr lang="sv-SE" dirty="0"/>
              <a:t>(beror lite på kön/ålder)</a:t>
            </a:r>
          </a:p>
          <a:p>
            <a:endParaRPr lang="sv-SE" dirty="0"/>
          </a:p>
          <a:p>
            <a:endParaRPr lang="sv-SE" dirty="0"/>
          </a:p>
          <a:p>
            <a:r>
              <a:rPr lang="sv-SE" dirty="0"/>
              <a:t>Signalämnen i hjärnan</a:t>
            </a:r>
          </a:p>
          <a:p>
            <a:r>
              <a:rPr lang="sv-SE" dirty="0"/>
              <a:t>Dopamin (motivation, belöning)</a:t>
            </a:r>
          </a:p>
          <a:p>
            <a:r>
              <a:rPr lang="sv-SE" dirty="0"/>
              <a:t>Serotonin (lugn, välmående)</a:t>
            </a:r>
          </a:p>
          <a:p>
            <a:endParaRPr lang="sv-SE" dirty="0"/>
          </a:p>
          <a:p>
            <a:endParaRPr lang="sv-SE" dirty="0"/>
          </a:p>
        </p:txBody>
      </p:sp>
    </p:spTree>
    <p:extLst>
      <p:ext uri="{BB962C8B-B14F-4D97-AF65-F5344CB8AC3E}">
        <p14:creationId xmlns:p14="http://schemas.microsoft.com/office/powerpoint/2010/main" val="3024662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264F800-E2D3-4F0E-B054-C813790BF0EF}"/>
              </a:ext>
            </a:extLst>
          </p:cNvPr>
          <p:cNvSpPr>
            <a:spLocks noGrp="1"/>
          </p:cNvSpPr>
          <p:nvPr>
            <p:ph type="title"/>
          </p:nvPr>
        </p:nvSpPr>
        <p:spPr>
          <a:xfrm>
            <a:off x="947738" y="817185"/>
            <a:ext cx="9472971" cy="716142"/>
          </a:xfrm>
        </p:spPr>
        <p:txBody>
          <a:bodyPr/>
          <a:lstStyle/>
          <a:p>
            <a:r>
              <a:rPr lang="sv-SE" dirty="0"/>
              <a:t>Hur mycket protein behöver vi?</a:t>
            </a:r>
          </a:p>
        </p:txBody>
      </p:sp>
      <p:sp>
        <p:nvSpPr>
          <p:cNvPr id="3" name="Platshållare för innehåll 2">
            <a:extLst>
              <a:ext uri="{FF2B5EF4-FFF2-40B4-BE49-F238E27FC236}">
                <a16:creationId xmlns:a16="http://schemas.microsoft.com/office/drawing/2014/main" id="{2ACBE4F2-5724-4C36-A9DC-71E1A8B2579D}"/>
              </a:ext>
            </a:extLst>
          </p:cNvPr>
          <p:cNvSpPr>
            <a:spLocks noGrp="1"/>
          </p:cNvSpPr>
          <p:nvPr>
            <p:ph sz="quarter" idx="13"/>
          </p:nvPr>
        </p:nvSpPr>
        <p:spPr>
          <a:xfrm>
            <a:off x="2831690" y="2029096"/>
            <a:ext cx="5704676" cy="3533996"/>
          </a:xfrm>
        </p:spPr>
        <p:txBody>
          <a:bodyPr/>
          <a:lstStyle/>
          <a:p>
            <a:pPr marL="0" indent="0">
              <a:buNone/>
            </a:pPr>
            <a:r>
              <a:rPr lang="sv-SE" b="1" dirty="0"/>
              <a:t>Rekommendationer för ”vanligt folk”</a:t>
            </a:r>
          </a:p>
          <a:p>
            <a:pPr marL="0" indent="0">
              <a:buNone/>
            </a:pPr>
            <a:r>
              <a:rPr lang="sv-SE" dirty="0"/>
              <a:t>”… </a:t>
            </a:r>
            <a:r>
              <a:rPr lang="sv-SE" i="1" dirty="0"/>
              <a:t>vuxen behöver 0,83 g protein per kg kroppsvikt per dag… ”</a:t>
            </a:r>
          </a:p>
          <a:p>
            <a:pPr marL="0" indent="0">
              <a:buNone/>
            </a:pPr>
            <a:r>
              <a:rPr lang="sv-SE" dirty="0"/>
              <a:t>10-20 energiprocent av kalorier från protein</a:t>
            </a:r>
          </a:p>
          <a:p>
            <a:pPr marL="0" indent="0">
              <a:buNone/>
            </a:pPr>
            <a:r>
              <a:rPr lang="sv-SE" dirty="0"/>
              <a:t>(en på 64 kg ska äta </a:t>
            </a:r>
            <a:r>
              <a:rPr lang="sv-SE" b="1" dirty="0"/>
              <a:t>53 g </a:t>
            </a:r>
            <a:r>
              <a:rPr lang="sv-SE" dirty="0"/>
              <a:t>protein per dag)</a:t>
            </a:r>
          </a:p>
          <a:p>
            <a:pPr marL="0" indent="0">
              <a:buNone/>
            </a:pPr>
            <a:endParaRPr lang="sv-SE" dirty="0"/>
          </a:p>
          <a:p>
            <a:pPr marL="0" indent="0">
              <a:buNone/>
            </a:pPr>
            <a:r>
              <a:rPr lang="sv-SE" b="1" dirty="0"/>
              <a:t>Rekommendationer för styrkeidrottare </a:t>
            </a:r>
          </a:p>
          <a:p>
            <a:pPr marL="0" indent="0">
              <a:buNone/>
            </a:pPr>
            <a:r>
              <a:rPr lang="sv-SE" i="1" dirty="0"/>
              <a:t>”… När det gäller var gränsen för tillräckligt med protein för någon som styrketränar regelbundet skall sättas så blir det helt plötsligt mycket mer osäkert…”</a:t>
            </a:r>
          </a:p>
          <a:p>
            <a:pPr marL="0" indent="0">
              <a:buNone/>
            </a:pPr>
            <a:r>
              <a:rPr lang="sv-SE" dirty="0"/>
              <a:t>1,6-2,2 gram protein per kilo kroppsvikt och dag?</a:t>
            </a:r>
            <a:br>
              <a:rPr lang="sv-SE" dirty="0"/>
            </a:br>
            <a:r>
              <a:rPr lang="sv-SE" dirty="0"/>
              <a:t>(en på 64 kg ska äta </a:t>
            </a:r>
            <a:r>
              <a:rPr lang="sv-SE" b="1" dirty="0"/>
              <a:t>90-140 g</a:t>
            </a:r>
            <a:r>
              <a:rPr lang="sv-SE" dirty="0"/>
              <a:t> protein per dag)</a:t>
            </a:r>
          </a:p>
        </p:txBody>
      </p:sp>
      <p:pic>
        <p:nvPicPr>
          <p:cNvPr id="4" name="Bildobjekt 3">
            <a:extLst>
              <a:ext uri="{FF2B5EF4-FFF2-40B4-BE49-F238E27FC236}">
                <a16:creationId xmlns:a16="http://schemas.microsoft.com/office/drawing/2014/main" id="{0E575604-2A7E-4541-8BB4-F1BC25AF9E41}"/>
              </a:ext>
            </a:extLst>
          </p:cNvPr>
          <p:cNvPicPr>
            <a:picLocks noChangeAspect="1"/>
          </p:cNvPicPr>
          <p:nvPr/>
        </p:nvPicPr>
        <p:blipFill>
          <a:blip r:embed="rId3"/>
          <a:stretch>
            <a:fillRect/>
          </a:stretch>
        </p:blipFill>
        <p:spPr>
          <a:xfrm>
            <a:off x="7988339" y="2716516"/>
            <a:ext cx="3742577" cy="740718"/>
          </a:xfrm>
          <a:prstGeom prst="rect">
            <a:avLst/>
          </a:prstGeom>
        </p:spPr>
      </p:pic>
      <p:pic>
        <p:nvPicPr>
          <p:cNvPr id="7" name="Platshållare för innehåll 6">
            <a:extLst>
              <a:ext uri="{FF2B5EF4-FFF2-40B4-BE49-F238E27FC236}">
                <a16:creationId xmlns:a16="http://schemas.microsoft.com/office/drawing/2014/main" id="{8703FEFD-C5F5-4C93-A4C4-BFA04C375AB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03803" y="3244333"/>
            <a:ext cx="2531906" cy="2532967"/>
          </a:xfrm>
          <a:prstGeom prst="rect">
            <a:avLst/>
          </a:prstGeom>
        </p:spPr>
      </p:pic>
      <p:sp>
        <p:nvSpPr>
          <p:cNvPr id="8" name="textruta 7">
            <a:extLst>
              <a:ext uri="{FF2B5EF4-FFF2-40B4-BE49-F238E27FC236}">
                <a16:creationId xmlns:a16="http://schemas.microsoft.com/office/drawing/2014/main" id="{4AD215FE-C8AE-4CD9-9C0E-E141B0474687}"/>
              </a:ext>
            </a:extLst>
          </p:cNvPr>
          <p:cNvSpPr txBox="1"/>
          <p:nvPr/>
        </p:nvSpPr>
        <p:spPr>
          <a:xfrm>
            <a:off x="519551" y="5860351"/>
            <a:ext cx="2525485" cy="246221"/>
          </a:xfrm>
          <a:prstGeom prst="rect">
            <a:avLst/>
          </a:prstGeom>
          <a:noFill/>
        </p:spPr>
        <p:txBody>
          <a:bodyPr wrap="square">
            <a:spAutoFit/>
          </a:bodyPr>
          <a:lstStyle/>
          <a:p>
            <a:r>
              <a:rPr lang="sv-SE" sz="1000" dirty="0"/>
              <a:t>Kurt - stock.adobe.com</a:t>
            </a:r>
          </a:p>
        </p:txBody>
      </p:sp>
      <p:sp>
        <p:nvSpPr>
          <p:cNvPr id="10" name="Platshållare för bildnummer 9">
            <a:extLst>
              <a:ext uri="{FF2B5EF4-FFF2-40B4-BE49-F238E27FC236}">
                <a16:creationId xmlns:a16="http://schemas.microsoft.com/office/drawing/2014/main" id="{F4048A16-B077-4C9B-BF69-83E4F8E1F62E}"/>
              </a:ext>
            </a:extLst>
          </p:cNvPr>
          <p:cNvSpPr>
            <a:spLocks noGrp="1"/>
          </p:cNvSpPr>
          <p:nvPr>
            <p:ph type="sldNum" sz="quarter" idx="12"/>
          </p:nvPr>
        </p:nvSpPr>
        <p:spPr/>
        <p:txBody>
          <a:bodyPr/>
          <a:lstStyle/>
          <a:p>
            <a:fld id="{B716C8F4-20CD-364A-8A8E-DE130115B178}" type="slidenum">
              <a:rPr lang="sv-SE" smtClean="0"/>
              <a:pPr/>
              <a:t>12</a:t>
            </a:fld>
            <a:endParaRPr lang="sv-SE" dirty="0"/>
          </a:p>
        </p:txBody>
      </p:sp>
      <p:sp>
        <p:nvSpPr>
          <p:cNvPr id="12" name="textruta 11">
            <a:extLst>
              <a:ext uri="{FF2B5EF4-FFF2-40B4-BE49-F238E27FC236}">
                <a16:creationId xmlns:a16="http://schemas.microsoft.com/office/drawing/2014/main" id="{661E59C2-B3BF-43FF-9FCA-A4BD61F22015}"/>
              </a:ext>
            </a:extLst>
          </p:cNvPr>
          <p:cNvSpPr txBox="1"/>
          <p:nvPr/>
        </p:nvSpPr>
        <p:spPr>
          <a:xfrm>
            <a:off x="8704497" y="4510816"/>
            <a:ext cx="3235797" cy="369332"/>
          </a:xfrm>
          <a:prstGeom prst="rect">
            <a:avLst/>
          </a:prstGeom>
          <a:noFill/>
        </p:spPr>
        <p:txBody>
          <a:bodyPr wrap="square" rtlCol="0">
            <a:spAutoFit/>
          </a:bodyPr>
          <a:lstStyle/>
          <a:p>
            <a:r>
              <a:rPr lang="sv-SE" dirty="0"/>
              <a:t>Jacob </a:t>
            </a:r>
            <a:r>
              <a:rPr lang="sv-SE" dirty="0" err="1"/>
              <a:t>Gudiol</a:t>
            </a:r>
            <a:r>
              <a:rPr lang="sv-SE" dirty="0"/>
              <a:t> (2017)</a:t>
            </a:r>
          </a:p>
        </p:txBody>
      </p:sp>
    </p:spTree>
    <p:extLst>
      <p:ext uri="{BB962C8B-B14F-4D97-AF65-F5344CB8AC3E}">
        <p14:creationId xmlns:p14="http://schemas.microsoft.com/office/powerpoint/2010/main" val="24102249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32388F6-9E5D-4C80-BD3B-67C622C99AE3}"/>
              </a:ext>
            </a:extLst>
          </p:cNvPr>
          <p:cNvSpPr>
            <a:spLocks noGrp="1"/>
          </p:cNvSpPr>
          <p:nvPr>
            <p:ph type="title"/>
          </p:nvPr>
        </p:nvSpPr>
        <p:spPr>
          <a:xfrm>
            <a:off x="822960" y="496979"/>
            <a:ext cx="9472971" cy="716142"/>
          </a:xfrm>
        </p:spPr>
        <p:txBody>
          <a:bodyPr/>
          <a:lstStyle/>
          <a:p>
            <a:r>
              <a:rPr lang="sv-SE" dirty="0"/>
              <a:t>Vissa aminosyror ger signalämnen i hjärnan</a:t>
            </a:r>
          </a:p>
        </p:txBody>
      </p:sp>
      <p:pic>
        <p:nvPicPr>
          <p:cNvPr id="11" name="Bildobjekt 10">
            <a:extLst>
              <a:ext uri="{FF2B5EF4-FFF2-40B4-BE49-F238E27FC236}">
                <a16:creationId xmlns:a16="http://schemas.microsoft.com/office/drawing/2014/main" id="{D535F99B-302A-46BB-BF24-250C023532E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922526" y="2354590"/>
            <a:ext cx="8934193" cy="4202966"/>
          </a:xfrm>
          <a:prstGeom prst="rect">
            <a:avLst/>
          </a:prstGeom>
        </p:spPr>
      </p:pic>
      <p:grpSp>
        <p:nvGrpSpPr>
          <p:cNvPr id="15" name="Grupp 14">
            <a:extLst>
              <a:ext uri="{FF2B5EF4-FFF2-40B4-BE49-F238E27FC236}">
                <a16:creationId xmlns:a16="http://schemas.microsoft.com/office/drawing/2014/main" id="{56C4329A-D1D9-45E9-8CDB-A0BA7F256429}"/>
              </a:ext>
            </a:extLst>
          </p:cNvPr>
          <p:cNvGrpSpPr/>
          <p:nvPr/>
        </p:nvGrpSpPr>
        <p:grpSpPr>
          <a:xfrm>
            <a:off x="1105988" y="1468261"/>
            <a:ext cx="3892731" cy="1257521"/>
            <a:chOff x="618309" y="1337633"/>
            <a:chExt cx="5268686" cy="1709692"/>
          </a:xfrm>
        </p:grpSpPr>
        <p:pic>
          <p:nvPicPr>
            <p:cNvPr id="13" name="Bildobjekt 12">
              <a:extLst>
                <a:ext uri="{FF2B5EF4-FFF2-40B4-BE49-F238E27FC236}">
                  <a16:creationId xmlns:a16="http://schemas.microsoft.com/office/drawing/2014/main" id="{B451A264-6934-421F-91FA-77A73DED2B0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8309" y="1337633"/>
              <a:ext cx="5268686" cy="1709692"/>
            </a:xfrm>
            <a:prstGeom prst="rect">
              <a:avLst/>
            </a:prstGeom>
          </p:spPr>
        </p:pic>
        <p:sp>
          <p:nvSpPr>
            <p:cNvPr id="14" name="Pil: höger 13">
              <a:extLst>
                <a:ext uri="{FF2B5EF4-FFF2-40B4-BE49-F238E27FC236}">
                  <a16:creationId xmlns:a16="http://schemas.microsoft.com/office/drawing/2014/main" id="{B53405C1-9054-4636-A5F8-6AF9257E0836}"/>
                </a:ext>
              </a:extLst>
            </p:cNvPr>
            <p:cNvSpPr/>
            <p:nvPr/>
          </p:nvSpPr>
          <p:spPr>
            <a:xfrm>
              <a:off x="3762103" y="1942011"/>
              <a:ext cx="635726" cy="4876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16" name="textruta 15">
            <a:extLst>
              <a:ext uri="{FF2B5EF4-FFF2-40B4-BE49-F238E27FC236}">
                <a16:creationId xmlns:a16="http://schemas.microsoft.com/office/drawing/2014/main" id="{D92E3AA6-34DF-4300-9F4B-5A08D444CA9F}"/>
              </a:ext>
            </a:extLst>
          </p:cNvPr>
          <p:cNvSpPr txBox="1"/>
          <p:nvPr/>
        </p:nvSpPr>
        <p:spPr>
          <a:xfrm>
            <a:off x="905691" y="2354589"/>
            <a:ext cx="2429692" cy="369332"/>
          </a:xfrm>
          <a:prstGeom prst="rect">
            <a:avLst/>
          </a:prstGeom>
          <a:noFill/>
        </p:spPr>
        <p:txBody>
          <a:bodyPr wrap="square" rtlCol="0">
            <a:spAutoFit/>
          </a:bodyPr>
          <a:lstStyle/>
          <a:p>
            <a:r>
              <a:rPr lang="sv-SE" dirty="0"/>
              <a:t>protein</a:t>
            </a:r>
          </a:p>
        </p:txBody>
      </p:sp>
      <p:sp>
        <p:nvSpPr>
          <p:cNvPr id="17" name="textruta 16">
            <a:extLst>
              <a:ext uri="{FF2B5EF4-FFF2-40B4-BE49-F238E27FC236}">
                <a16:creationId xmlns:a16="http://schemas.microsoft.com/office/drawing/2014/main" id="{A9181BF3-80A9-4DE8-A5D3-F410B407B9B7}"/>
              </a:ext>
            </a:extLst>
          </p:cNvPr>
          <p:cNvSpPr txBox="1"/>
          <p:nvPr/>
        </p:nvSpPr>
        <p:spPr>
          <a:xfrm>
            <a:off x="4891797" y="2271497"/>
            <a:ext cx="2429692" cy="369332"/>
          </a:xfrm>
          <a:prstGeom prst="rect">
            <a:avLst/>
          </a:prstGeom>
          <a:noFill/>
        </p:spPr>
        <p:txBody>
          <a:bodyPr wrap="square" rtlCol="0">
            <a:spAutoFit/>
          </a:bodyPr>
          <a:lstStyle/>
          <a:p>
            <a:r>
              <a:rPr lang="sv-SE" dirty="0"/>
              <a:t>aminosyror</a:t>
            </a:r>
          </a:p>
        </p:txBody>
      </p:sp>
      <p:sp>
        <p:nvSpPr>
          <p:cNvPr id="18" name="Rektangel 17">
            <a:extLst>
              <a:ext uri="{FF2B5EF4-FFF2-40B4-BE49-F238E27FC236}">
                <a16:creationId xmlns:a16="http://schemas.microsoft.com/office/drawing/2014/main" id="{CBC84760-23CA-48D6-8FD4-41F0EEEFCF7B}"/>
              </a:ext>
            </a:extLst>
          </p:cNvPr>
          <p:cNvSpPr/>
          <p:nvPr/>
        </p:nvSpPr>
        <p:spPr>
          <a:xfrm>
            <a:off x="5623560" y="4023360"/>
            <a:ext cx="1247503" cy="1358537"/>
          </a:xfrm>
          <a:prstGeom prst="rect">
            <a:avLst/>
          </a:prstGeom>
          <a:noFill/>
          <a:ln w="635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4" name="Stjärna: 5 punkter 23">
            <a:extLst>
              <a:ext uri="{FF2B5EF4-FFF2-40B4-BE49-F238E27FC236}">
                <a16:creationId xmlns:a16="http://schemas.microsoft.com/office/drawing/2014/main" id="{7F209DA5-8272-4EBC-B0E4-B693BE5CE8C2}"/>
              </a:ext>
            </a:extLst>
          </p:cNvPr>
          <p:cNvSpPr/>
          <p:nvPr/>
        </p:nvSpPr>
        <p:spPr>
          <a:xfrm>
            <a:off x="7569642" y="3665551"/>
            <a:ext cx="302149" cy="302150"/>
          </a:xfrm>
          <a:prstGeom prst="star5">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Stjärna: 5 punkter 24">
            <a:extLst>
              <a:ext uri="{FF2B5EF4-FFF2-40B4-BE49-F238E27FC236}">
                <a16:creationId xmlns:a16="http://schemas.microsoft.com/office/drawing/2014/main" id="{32CC6E7D-46EF-4EC4-8A0C-CDFDCC4A0814}"/>
              </a:ext>
            </a:extLst>
          </p:cNvPr>
          <p:cNvSpPr/>
          <p:nvPr/>
        </p:nvSpPr>
        <p:spPr>
          <a:xfrm>
            <a:off x="4121969" y="4931134"/>
            <a:ext cx="302149" cy="302150"/>
          </a:xfrm>
          <a:prstGeom prst="star5">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Stjärna: 5 punkter 25">
            <a:extLst>
              <a:ext uri="{FF2B5EF4-FFF2-40B4-BE49-F238E27FC236}">
                <a16:creationId xmlns:a16="http://schemas.microsoft.com/office/drawing/2014/main" id="{A1F129B5-834B-4E9F-944B-0FB3A0535963}"/>
              </a:ext>
            </a:extLst>
          </p:cNvPr>
          <p:cNvSpPr/>
          <p:nvPr/>
        </p:nvSpPr>
        <p:spPr>
          <a:xfrm>
            <a:off x="6421221" y="6209946"/>
            <a:ext cx="302149" cy="302150"/>
          </a:xfrm>
          <a:prstGeom prst="star5">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Stjärna: 5 punkter 26">
            <a:extLst>
              <a:ext uri="{FF2B5EF4-FFF2-40B4-BE49-F238E27FC236}">
                <a16:creationId xmlns:a16="http://schemas.microsoft.com/office/drawing/2014/main" id="{0C0B8717-2C48-4F37-82F2-3527C6CA3352}"/>
              </a:ext>
            </a:extLst>
          </p:cNvPr>
          <p:cNvSpPr/>
          <p:nvPr/>
        </p:nvSpPr>
        <p:spPr>
          <a:xfrm>
            <a:off x="8740205" y="6209946"/>
            <a:ext cx="302149" cy="302150"/>
          </a:xfrm>
          <a:prstGeom prst="star5">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8" name="Stjärna: 5 punkter 27">
            <a:extLst>
              <a:ext uri="{FF2B5EF4-FFF2-40B4-BE49-F238E27FC236}">
                <a16:creationId xmlns:a16="http://schemas.microsoft.com/office/drawing/2014/main" id="{429C5816-C82B-4385-A413-59D8A63AD468}"/>
              </a:ext>
            </a:extLst>
          </p:cNvPr>
          <p:cNvSpPr/>
          <p:nvPr/>
        </p:nvSpPr>
        <p:spPr>
          <a:xfrm>
            <a:off x="6440953" y="4931134"/>
            <a:ext cx="302149" cy="302150"/>
          </a:xfrm>
          <a:prstGeom prst="star5">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9" name="Stjärna: 5 punkter 28">
            <a:extLst>
              <a:ext uri="{FF2B5EF4-FFF2-40B4-BE49-F238E27FC236}">
                <a16:creationId xmlns:a16="http://schemas.microsoft.com/office/drawing/2014/main" id="{E4D32272-4285-48A4-A62D-BBF2FFC617FB}"/>
              </a:ext>
            </a:extLst>
          </p:cNvPr>
          <p:cNvSpPr/>
          <p:nvPr/>
        </p:nvSpPr>
        <p:spPr>
          <a:xfrm>
            <a:off x="7569642" y="4958095"/>
            <a:ext cx="302149" cy="302150"/>
          </a:xfrm>
          <a:prstGeom prst="star5">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0" name="Stjärna: 5 punkter 29">
            <a:extLst>
              <a:ext uri="{FF2B5EF4-FFF2-40B4-BE49-F238E27FC236}">
                <a16:creationId xmlns:a16="http://schemas.microsoft.com/office/drawing/2014/main" id="{4F147C6C-A395-408A-922E-6BAFFA3269D5}"/>
              </a:ext>
            </a:extLst>
          </p:cNvPr>
          <p:cNvSpPr/>
          <p:nvPr/>
        </p:nvSpPr>
        <p:spPr>
          <a:xfrm>
            <a:off x="5281461" y="4947098"/>
            <a:ext cx="302149" cy="302150"/>
          </a:xfrm>
          <a:prstGeom prst="star5">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1" name="Stjärna: 5 punkter 30">
            <a:extLst>
              <a:ext uri="{FF2B5EF4-FFF2-40B4-BE49-F238E27FC236}">
                <a16:creationId xmlns:a16="http://schemas.microsoft.com/office/drawing/2014/main" id="{B38B0D59-0E32-402B-BEA4-C7758A3AC80F}"/>
              </a:ext>
            </a:extLst>
          </p:cNvPr>
          <p:cNvSpPr/>
          <p:nvPr/>
        </p:nvSpPr>
        <p:spPr>
          <a:xfrm>
            <a:off x="11063385" y="3662567"/>
            <a:ext cx="302149" cy="302150"/>
          </a:xfrm>
          <a:prstGeom prst="star5">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2" name="Stjärna: 5 punkter 31">
            <a:extLst>
              <a:ext uri="{FF2B5EF4-FFF2-40B4-BE49-F238E27FC236}">
                <a16:creationId xmlns:a16="http://schemas.microsoft.com/office/drawing/2014/main" id="{A9D11C40-E328-4AE1-8E21-6C2AE557CB1B}"/>
              </a:ext>
            </a:extLst>
          </p:cNvPr>
          <p:cNvSpPr/>
          <p:nvPr/>
        </p:nvSpPr>
        <p:spPr>
          <a:xfrm>
            <a:off x="9888626" y="4931134"/>
            <a:ext cx="302149" cy="302150"/>
          </a:xfrm>
          <a:prstGeom prst="star5">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4" name="Rektangel 33">
            <a:extLst>
              <a:ext uri="{FF2B5EF4-FFF2-40B4-BE49-F238E27FC236}">
                <a16:creationId xmlns:a16="http://schemas.microsoft.com/office/drawing/2014/main" id="{A96D173F-66DC-4187-A550-3AC60DD48836}"/>
              </a:ext>
            </a:extLst>
          </p:cNvPr>
          <p:cNvSpPr/>
          <p:nvPr/>
        </p:nvSpPr>
        <p:spPr>
          <a:xfrm>
            <a:off x="10277096" y="4047810"/>
            <a:ext cx="1247503" cy="1358537"/>
          </a:xfrm>
          <a:prstGeom prst="rect">
            <a:avLst/>
          </a:prstGeom>
          <a:noFill/>
          <a:ln w="635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6" name="Platshållare för bildnummer 35">
            <a:extLst>
              <a:ext uri="{FF2B5EF4-FFF2-40B4-BE49-F238E27FC236}">
                <a16:creationId xmlns:a16="http://schemas.microsoft.com/office/drawing/2014/main" id="{2D2FE238-28E9-416F-B041-13B41F0E8806}"/>
              </a:ext>
            </a:extLst>
          </p:cNvPr>
          <p:cNvSpPr>
            <a:spLocks noGrp="1"/>
          </p:cNvSpPr>
          <p:nvPr>
            <p:ph type="sldNum" sz="quarter" idx="12"/>
          </p:nvPr>
        </p:nvSpPr>
        <p:spPr/>
        <p:txBody>
          <a:bodyPr/>
          <a:lstStyle/>
          <a:p>
            <a:fld id="{B716C8F4-20CD-364A-8A8E-DE130115B178}" type="slidenum">
              <a:rPr lang="sv-SE" smtClean="0"/>
              <a:pPr/>
              <a:t>13</a:t>
            </a:fld>
            <a:endParaRPr lang="sv-SE" dirty="0"/>
          </a:p>
        </p:txBody>
      </p:sp>
    </p:spTree>
    <p:extLst>
      <p:ext uri="{BB962C8B-B14F-4D97-AF65-F5344CB8AC3E}">
        <p14:creationId xmlns:p14="http://schemas.microsoft.com/office/powerpoint/2010/main" val="28856283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BCF14B7-A99C-798A-CD6B-A31B900C665E}"/>
              </a:ext>
            </a:extLst>
          </p:cNvPr>
          <p:cNvSpPr>
            <a:spLocks noGrp="1"/>
          </p:cNvSpPr>
          <p:nvPr>
            <p:ph type="title"/>
          </p:nvPr>
        </p:nvSpPr>
        <p:spPr>
          <a:xfrm>
            <a:off x="947739" y="836613"/>
            <a:ext cx="9365304" cy="789630"/>
          </a:xfrm>
        </p:spPr>
        <p:txBody>
          <a:bodyPr/>
          <a:lstStyle/>
          <a:p>
            <a:r>
              <a:rPr lang="sv-SE" dirty="0"/>
              <a:t>Signalämnen för lugn och fokus</a:t>
            </a:r>
          </a:p>
        </p:txBody>
      </p:sp>
      <p:sp>
        <p:nvSpPr>
          <p:cNvPr id="14" name="Platshållare för innehåll 13">
            <a:extLst>
              <a:ext uri="{FF2B5EF4-FFF2-40B4-BE49-F238E27FC236}">
                <a16:creationId xmlns:a16="http://schemas.microsoft.com/office/drawing/2014/main" id="{DABE90D0-88BD-502A-EBC4-14A545F09B12}"/>
              </a:ext>
            </a:extLst>
          </p:cNvPr>
          <p:cNvSpPr>
            <a:spLocks noGrp="1"/>
          </p:cNvSpPr>
          <p:nvPr>
            <p:ph sz="quarter" idx="15"/>
          </p:nvPr>
        </p:nvSpPr>
        <p:spPr>
          <a:xfrm>
            <a:off x="947738" y="1811439"/>
            <a:ext cx="5304206" cy="4759482"/>
          </a:xfrm>
        </p:spPr>
        <p:txBody>
          <a:bodyPr/>
          <a:lstStyle/>
          <a:p>
            <a:pPr marL="0" indent="0">
              <a:buNone/>
            </a:pPr>
            <a:r>
              <a:rPr lang="sv-SE" sz="1800" dirty="0"/>
              <a:t>Kommunikation mellan nervceller i hjärnan kräver </a:t>
            </a:r>
            <a:r>
              <a:rPr lang="sv-SE" sz="1800" b="1" dirty="0"/>
              <a:t>signalämnen</a:t>
            </a:r>
            <a:r>
              <a:rPr lang="sv-SE" sz="1800" dirty="0"/>
              <a:t> och flera tillverkas från aminosyror</a:t>
            </a:r>
            <a:endParaRPr lang="sv-SE" sz="1800" b="1" dirty="0"/>
          </a:p>
          <a:p>
            <a:pPr marL="285750" indent="-285750"/>
            <a:r>
              <a:rPr lang="sv-SE" sz="1800" b="1" dirty="0" err="1"/>
              <a:t>Tryptofan</a:t>
            </a:r>
            <a:r>
              <a:rPr lang="sv-SE" sz="1800" b="1" dirty="0"/>
              <a:t> </a:t>
            </a:r>
            <a:r>
              <a:rPr lang="sv-SE" sz="1800" dirty="0"/>
              <a:t>byggs om till </a:t>
            </a:r>
            <a:r>
              <a:rPr lang="sv-SE" sz="1800" b="1" dirty="0"/>
              <a:t>serotonin</a:t>
            </a:r>
            <a:r>
              <a:rPr lang="sv-SE" sz="1800" dirty="0"/>
              <a:t> </a:t>
            </a:r>
            <a:br>
              <a:rPr lang="sv-SE" sz="1800" dirty="0"/>
            </a:br>
            <a:r>
              <a:rPr lang="sv-SE" sz="1800" dirty="0"/>
              <a:t>(välmående, inre styrka, känsla av lugn)</a:t>
            </a:r>
          </a:p>
          <a:p>
            <a:pPr marL="285750" indent="-285750"/>
            <a:r>
              <a:rPr lang="sv-SE" sz="1800" b="1" dirty="0" err="1"/>
              <a:t>Tryptofan</a:t>
            </a:r>
            <a:r>
              <a:rPr lang="sv-SE" sz="1800" b="1" dirty="0"/>
              <a:t> måste ätas </a:t>
            </a:r>
            <a:br>
              <a:rPr lang="sv-SE" sz="1800" b="1" dirty="0"/>
            </a:br>
            <a:r>
              <a:rPr lang="sv-SE" sz="1800" dirty="0"/>
              <a:t>(</a:t>
            </a:r>
            <a:r>
              <a:rPr lang="sv-SE" sz="1800" b="1" dirty="0"/>
              <a:t>essentiell</a:t>
            </a:r>
            <a:r>
              <a:rPr lang="sv-SE" sz="1800" dirty="0"/>
              <a:t> aminosyra, brist kan ge oroskänslor)</a:t>
            </a:r>
          </a:p>
          <a:p>
            <a:pPr marL="285750" indent="-285750"/>
            <a:endParaRPr lang="sv-SE" sz="1800" dirty="0"/>
          </a:p>
          <a:p>
            <a:pPr marL="285750" indent="-285750"/>
            <a:r>
              <a:rPr lang="sv-SE" sz="1800" dirty="0"/>
              <a:t>Aminosyran </a:t>
            </a:r>
            <a:r>
              <a:rPr lang="sv-SE" sz="1800" b="1" dirty="0" err="1"/>
              <a:t>tyrosin</a:t>
            </a:r>
            <a:r>
              <a:rPr lang="sv-SE" sz="1800" dirty="0"/>
              <a:t> byggs om till </a:t>
            </a:r>
            <a:r>
              <a:rPr lang="sv-SE" sz="1800" b="1" dirty="0"/>
              <a:t>dopamin</a:t>
            </a:r>
            <a:r>
              <a:rPr lang="sv-SE" sz="1800" dirty="0"/>
              <a:t> (motivation, fokus, koncentration, vilja)</a:t>
            </a:r>
          </a:p>
          <a:p>
            <a:pPr marL="285750" indent="-285750"/>
            <a:r>
              <a:rPr lang="sv-SE" sz="1800" dirty="0" err="1"/>
              <a:t>Tyrosin</a:t>
            </a:r>
            <a:r>
              <a:rPr lang="sv-SE" sz="1800" dirty="0"/>
              <a:t> kan kroppen bilda själv </a:t>
            </a:r>
            <a:br>
              <a:rPr lang="sv-SE" sz="1800" dirty="0"/>
            </a:br>
            <a:r>
              <a:rPr lang="sv-SE" sz="1800" dirty="0"/>
              <a:t>(brist på byggmaterial inget problem)</a:t>
            </a:r>
          </a:p>
          <a:p>
            <a:pPr marL="285750" indent="-285750"/>
            <a:endParaRPr lang="sv-SE" sz="1800" dirty="0"/>
          </a:p>
        </p:txBody>
      </p:sp>
      <p:pic>
        <p:nvPicPr>
          <p:cNvPr id="4" name="Platshållare för bild 15">
            <a:extLst>
              <a:ext uri="{FF2B5EF4-FFF2-40B4-BE49-F238E27FC236}">
                <a16:creationId xmlns:a16="http://schemas.microsoft.com/office/drawing/2014/main" id="{E24518DE-99BC-4586-AABB-29C700503A44}"/>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934649" y="893135"/>
            <a:ext cx="5046921" cy="5677786"/>
          </a:xfrm>
          <a:prstGeom prst="rect">
            <a:avLst/>
          </a:prstGeom>
        </p:spPr>
      </p:pic>
      <p:sp>
        <p:nvSpPr>
          <p:cNvPr id="2" name="textruta 1">
            <a:extLst>
              <a:ext uri="{FF2B5EF4-FFF2-40B4-BE49-F238E27FC236}">
                <a16:creationId xmlns:a16="http://schemas.microsoft.com/office/drawing/2014/main" id="{CD55C839-50FB-46C3-A6BA-14666EF1339C}"/>
              </a:ext>
            </a:extLst>
          </p:cNvPr>
          <p:cNvSpPr txBox="1"/>
          <p:nvPr/>
        </p:nvSpPr>
        <p:spPr>
          <a:xfrm>
            <a:off x="1329069" y="5647591"/>
            <a:ext cx="3710763" cy="923330"/>
          </a:xfrm>
          <a:prstGeom prst="rect">
            <a:avLst/>
          </a:prstGeom>
        </p:spPr>
        <p:style>
          <a:lnRef idx="1">
            <a:schemeClr val="dk1"/>
          </a:lnRef>
          <a:fillRef idx="3">
            <a:schemeClr val="dk1"/>
          </a:fillRef>
          <a:effectRef idx="2">
            <a:schemeClr val="dk1"/>
          </a:effectRef>
          <a:fontRef idx="minor">
            <a:schemeClr val="lt1"/>
          </a:fontRef>
        </p:style>
        <p:txBody>
          <a:bodyPr wrap="square" rtlCol="0">
            <a:spAutoFit/>
          </a:bodyPr>
          <a:lstStyle/>
          <a:p>
            <a:r>
              <a:rPr lang="sv-SE" b="1" dirty="0"/>
              <a:t>Ta reda på…</a:t>
            </a:r>
          </a:p>
          <a:p>
            <a:r>
              <a:rPr lang="sv-SE" dirty="0"/>
              <a:t>Vilka livsmedel i bilden är bra att äta för att få i sig </a:t>
            </a:r>
            <a:r>
              <a:rPr lang="sv-SE" dirty="0" err="1"/>
              <a:t>tryptofan</a:t>
            </a:r>
            <a:r>
              <a:rPr lang="sv-SE" dirty="0"/>
              <a:t>?</a:t>
            </a:r>
          </a:p>
        </p:txBody>
      </p:sp>
      <p:sp>
        <p:nvSpPr>
          <p:cNvPr id="6" name="Platshållare för bildnummer 5">
            <a:extLst>
              <a:ext uri="{FF2B5EF4-FFF2-40B4-BE49-F238E27FC236}">
                <a16:creationId xmlns:a16="http://schemas.microsoft.com/office/drawing/2014/main" id="{414FC35A-8405-4F33-AC6C-C7F7672A85B6}"/>
              </a:ext>
            </a:extLst>
          </p:cNvPr>
          <p:cNvSpPr>
            <a:spLocks noGrp="1"/>
          </p:cNvSpPr>
          <p:nvPr>
            <p:ph type="sldNum" sz="quarter" idx="12"/>
          </p:nvPr>
        </p:nvSpPr>
        <p:spPr/>
        <p:txBody>
          <a:bodyPr/>
          <a:lstStyle/>
          <a:p>
            <a:fld id="{B716C8F4-20CD-364A-8A8E-DE130115B178}" type="slidenum">
              <a:rPr lang="sv-SE" smtClean="0"/>
              <a:pPr/>
              <a:t>14</a:t>
            </a:fld>
            <a:endParaRPr lang="sv-SE" dirty="0"/>
          </a:p>
        </p:txBody>
      </p:sp>
    </p:spTree>
    <p:extLst>
      <p:ext uri="{BB962C8B-B14F-4D97-AF65-F5344CB8AC3E}">
        <p14:creationId xmlns:p14="http://schemas.microsoft.com/office/powerpoint/2010/main" val="25733204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bild 4">
            <a:extLst>
              <a:ext uri="{FF2B5EF4-FFF2-40B4-BE49-F238E27FC236}">
                <a16:creationId xmlns:a16="http://schemas.microsoft.com/office/drawing/2014/main" id="{2BEFD191-35ED-49EA-9446-3AA72D8F1A12}"/>
              </a:ext>
            </a:extLst>
          </p:cNvPr>
          <p:cNvPicPr>
            <a:picLocks noGrp="1" noChangeAspect="1"/>
          </p:cNvPicPr>
          <p:nvPr>
            <p:ph type="pic" sz="quarter" idx="13"/>
          </p:nvPr>
        </p:nvPicPr>
        <p:blipFill>
          <a:blip r:embed="rId3" cstate="email">
            <a:extLst>
              <a:ext uri="{28A0092B-C50C-407E-A947-70E740481C1C}">
                <a14:useLocalDpi xmlns:a14="http://schemas.microsoft.com/office/drawing/2010/main"/>
              </a:ext>
            </a:extLst>
          </a:blip>
          <a:srcRect/>
          <a:stretch>
            <a:fillRect/>
          </a:stretch>
        </p:blipFill>
        <p:spPr/>
      </p:pic>
      <p:sp>
        <p:nvSpPr>
          <p:cNvPr id="6" name="textruta 5">
            <a:extLst>
              <a:ext uri="{FF2B5EF4-FFF2-40B4-BE49-F238E27FC236}">
                <a16:creationId xmlns:a16="http://schemas.microsoft.com/office/drawing/2014/main" id="{65E5179B-53D6-41E5-B669-EB29A5A63A44}"/>
              </a:ext>
            </a:extLst>
          </p:cNvPr>
          <p:cNvSpPr txBox="1"/>
          <p:nvPr/>
        </p:nvSpPr>
        <p:spPr>
          <a:xfrm>
            <a:off x="2701255" y="3967993"/>
            <a:ext cx="2743200" cy="369332"/>
          </a:xfrm>
          <a:prstGeom prst="rect">
            <a:avLst/>
          </a:prstGeom>
          <a:noFill/>
        </p:spPr>
        <p:txBody>
          <a:bodyPr wrap="square" rtlCol="0">
            <a:spAutoFit/>
          </a:bodyPr>
          <a:lstStyle/>
          <a:p>
            <a:r>
              <a:rPr lang="sv-SE" dirty="0" err="1"/>
              <a:t>Amygdala</a:t>
            </a:r>
            <a:endParaRPr lang="sv-SE" dirty="0"/>
          </a:p>
        </p:txBody>
      </p:sp>
      <p:cxnSp>
        <p:nvCxnSpPr>
          <p:cNvPr id="8" name="Rak pilkoppling 7">
            <a:extLst>
              <a:ext uri="{FF2B5EF4-FFF2-40B4-BE49-F238E27FC236}">
                <a16:creationId xmlns:a16="http://schemas.microsoft.com/office/drawing/2014/main" id="{D8488712-87D4-4B32-BAE4-5C237FF62AF6}"/>
              </a:ext>
            </a:extLst>
          </p:cNvPr>
          <p:cNvCxnSpPr/>
          <p:nvPr/>
        </p:nvCxnSpPr>
        <p:spPr>
          <a:xfrm flipV="1">
            <a:off x="3909270" y="3816991"/>
            <a:ext cx="1468073" cy="31878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9" name="textruta 8">
            <a:extLst>
              <a:ext uri="{FF2B5EF4-FFF2-40B4-BE49-F238E27FC236}">
                <a16:creationId xmlns:a16="http://schemas.microsoft.com/office/drawing/2014/main" id="{0777733A-DD86-47B5-BACF-5035BC2B5B3E}"/>
              </a:ext>
            </a:extLst>
          </p:cNvPr>
          <p:cNvSpPr txBox="1"/>
          <p:nvPr/>
        </p:nvSpPr>
        <p:spPr>
          <a:xfrm>
            <a:off x="1354822" y="3187492"/>
            <a:ext cx="2743200" cy="369328"/>
          </a:xfrm>
          <a:prstGeom prst="rect">
            <a:avLst/>
          </a:prstGeom>
          <a:noFill/>
        </p:spPr>
        <p:txBody>
          <a:bodyPr wrap="square" rtlCol="0">
            <a:spAutoFit/>
          </a:bodyPr>
          <a:lstStyle/>
          <a:p>
            <a:r>
              <a:rPr lang="sv-SE" dirty="0"/>
              <a:t>Hypotalamus</a:t>
            </a:r>
          </a:p>
        </p:txBody>
      </p:sp>
      <p:cxnSp>
        <p:nvCxnSpPr>
          <p:cNvPr id="10" name="Rak pilkoppling 9">
            <a:extLst>
              <a:ext uri="{FF2B5EF4-FFF2-40B4-BE49-F238E27FC236}">
                <a16:creationId xmlns:a16="http://schemas.microsoft.com/office/drawing/2014/main" id="{4ACA0936-3E3C-4A0F-B3F5-D40CF6C363A2}"/>
              </a:ext>
            </a:extLst>
          </p:cNvPr>
          <p:cNvCxnSpPr>
            <a:cxnSpLocks/>
          </p:cNvCxnSpPr>
          <p:nvPr/>
        </p:nvCxnSpPr>
        <p:spPr>
          <a:xfrm>
            <a:off x="2919369" y="3422710"/>
            <a:ext cx="2525086"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4" name="textruta 13">
            <a:extLst>
              <a:ext uri="{FF2B5EF4-FFF2-40B4-BE49-F238E27FC236}">
                <a16:creationId xmlns:a16="http://schemas.microsoft.com/office/drawing/2014/main" id="{F809ADDA-EFEC-403D-B28D-E20617B0E768}"/>
              </a:ext>
            </a:extLst>
          </p:cNvPr>
          <p:cNvSpPr txBox="1"/>
          <p:nvPr/>
        </p:nvSpPr>
        <p:spPr>
          <a:xfrm>
            <a:off x="4181912" y="5043664"/>
            <a:ext cx="2743200" cy="369332"/>
          </a:xfrm>
          <a:prstGeom prst="rect">
            <a:avLst/>
          </a:prstGeom>
          <a:noFill/>
        </p:spPr>
        <p:txBody>
          <a:bodyPr wrap="square" rtlCol="0">
            <a:spAutoFit/>
          </a:bodyPr>
          <a:lstStyle/>
          <a:p>
            <a:r>
              <a:rPr lang="sv-SE" dirty="0"/>
              <a:t>Hippocampus</a:t>
            </a:r>
          </a:p>
        </p:txBody>
      </p:sp>
      <p:cxnSp>
        <p:nvCxnSpPr>
          <p:cNvPr id="15" name="Rak pilkoppling 14">
            <a:extLst>
              <a:ext uri="{FF2B5EF4-FFF2-40B4-BE49-F238E27FC236}">
                <a16:creationId xmlns:a16="http://schemas.microsoft.com/office/drawing/2014/main" id="{B3DA5ECF-ADA9-40B0-B8E0-644C81445CFB}"/>
              </a:ext>
            </a:extLst>
          </p:cNvPr>
          <p:cNvCxnSpPr>
            <a:cxnSpLocks/>
          </p:cNvCxnSpPr>
          <p:nvPr/>
        </p:nvCxnSpPr>
        <p:spPr>
          <a:xfrm flipV="1">
            <a:off x="5259897" y="3699413"/>
            <a:ext cx="671120" cy="134425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1" name="textruta 10">
            <a:extLst>
              <a:ext uri="{FF2B5EF4-FFF2-40B4-BE49-F238E27FC236}">
                <a16:creationId xmlns:a16="http://schemas.microsoft.com/office/drawing/2014/main" id="{5A559D4E-B1DE-43F3-9504-F2120D540DF9}"/>
              </a:ext>
            </a:extLst>
          </p:cNvPr>
          <p:cNvSpPr txBox="1"/>
          <p:nvPr/>
        </p:nvSpPr>
        <p:spPr>
          <a:xfrm>
            <a:off x="730279" y="6318519"/>
            <a:ext cx="1980368" cy="246221"/>
          </a:xfrm>
          <a:prstGeom prst="rect">
            <a:avLst/>
          </a:prstGeom>
          <a:noFill/>
        </p:spPr>
        <p:txBody>
          <a:bodyPr wrap="square" rtlCol="0">
            <a:spAutoFit/>
          </a:bodyPr>
          <a:lstStyle/>
          <a:p>
            <a:r>
              <a:rPr lang="sv-SE" sz="1000" dirty="0"/>
              <a:t>Illustration: Biorender.com</a:t>
            </a:r>
          </a:p>
        </p:txBody>
      </p:sp>
      <p:sp>
        <p:nvSpPr>
          <p:cNvPr id="2" name="textruta 1">
            <a:extLst>
              <a:ext uri="{FF2B5EF4-FFF2-40B4-BE49-F238E27FC236}">
                <a16:creationId xmlns:a16="http://schemas.microsoft.com/office/drawing/2014/main" id="{F8B64AB8-EBC4-4FC7-9001-302AA8503BA7}"/>
              </a:ext>
            </a:extLst>
          </p:cNvPr>
          <p:cNvSpPr txBox="1"/>
          <p:nvPr/>
        </p:nvSpPr>
        <p:spPr>
          <a:xfrm>
            <a:off x="2375878" y="4231245"/>
            <a:ext cx="1980368" cy="369332"/>
          </a:xfrm>
          <a:prstGeom prst="rect">
            <a:avLst/>
          </a:prstGeom>
          <a:noFill/>
        </p:spPr>
        <p:txBody>
          <a:bodyPr wrap="square" rtlCol="0">
            <a:spAutoFit/>
          </a:bodyPr>
          <a:lstStyle/>
          <a:p>
            <a:r>
              <a:rPr lang="sv-SE" dirty="0"/>
              <a:t>”Larmcentralen”</a:t>
            </a:r>
          </a:p>
        </p:txBody>
      </p:sp>
      <p:sp>
        <p:nvSpPr>
          <p:cNvPr id="12" name="textruta 11">
            <a:extLst>
              <a:ext uri="{FF2B5EF4-FFF2-40B4-BE49-F238E27FC236}">
                <a16:creationId xmlns:a16="http://schemas.microsoft.com/office/drawing/2014/main" id="{12B8876D-C47F-4F95-88C2-BD07EE276917}"/>
              </a:ext>
            </a:extLst>
          </p:cNvPr>
          <p:cNvSpPr txBox="1"/>
          <p:nvPr/>
        </p:nvSpPr>
        <p:spPr>
          <a:xfrm>
            <a:off x="4009482" y="5320366"/>
            <a:ext cx="2086518" cy="369332"/>
          </a:xfrm>
          <a:prstGeom prst="rect">
            <a:avLst/>
          </a:prstGeom>
          <a:noFill/>
        </p:spPr>
        <p:txBody>
          <a:bodyPr wrap="square" rtlCol="0">
            <a:spAutoFit/>
          </a:bodyPr>
          <a:lstStyle/>
          <a:p>
            <a:r>
              <a:rPr lang="sv-SE" dirty="0"/>
              <a:t>”Minnesmästaren”</a:t>
            </a:r>
          </a:p>
        </p:txBody>
      </p:sp>
      <p:sp>
        <p:nvSpPr>
          <p:cNvPr id="13" name="textruta 12">
            <a:extLst>
              <a:ext uri="{FF2B5EF4-FFF2-40B4-BE49-F238E27FC236}">
                <a16:creationId xmlns:a16="http://schemas.microsoft.com/office/drawing/2014/main" id="{FE015D17-5CB0-4522-BB3A-2783798512D6}"/>
              </a:ext>
            </a:extLst>
          </p:cNvPr>
          <p:cNvSpPr txBox="1"/>
          <p:nvPr/>
        </p:nvSpPr>
        <p:spPr>
          <a:xfrm>
            <a:off x="1354822" y="3442528"/>
            <a:ext cx="1635570" cy="369332"/>
          </a:xfrm>
          <a:prstGeom prst="rect">
            <a:avLst/>
          </a:prstGeom>
          <a:noFill/>
        </p:spPr>
        <p:txBody>
          <a:bodyPr wrap="square" rtlCol="0">
            <a:spAutoFit/>
          </a:bodyPr>
          <a:lstStyle/>
          <a:p>
            <a:r>
              <a:rPr lang="sv-SE" dirty="0"/>
              <a:t>”Dirigenten”</a:t>
            </a:r>
          </a:p>
        </p:txBody>
      </p:sp>
      <p:sp>
        <p:nvSpPr>
          <p:cNvPr id="4" name="Platshållare för bildnummer 3">
            <a:extLst>
              <a:ext uri="{FF2B5EF4-FFF2-40B4-BE49-F238E27FC236}">
                <a16:creationId xmlns:a16="http://schemas.microsoft.com/office/drawing/2014/main" id="{94CF34A7-A033-4D52-B7AA-45980C53B6AA}"/>
              </a:ext>
            </a:extLst>
          </p:cNvPr>
          <p:cNvSpPr>
            <a:spLocks noGrp="1"/>
          </p:cNvSpPr>
          <p:nvPr>
            <p:ph type="sldNum" sz="quarter" idx="12"/>
          </p:nvPr>
        </p:nvSpPr>
        <p:spPr/>
        <p:txBody>
          <a:bodyPr/>
          <a:lstStyle/>
          <a:p>
            <a:fld id="{417EB220-258D-418C-B7E5-42E722DCB843}" type="slidenum">
              <a:rPr lang="sv-SE" smtClean="0"/>
              <a:t>15</a:t>
            </a:fld>
            <a:endParaRPr lang="sv-SE"/>
          </a:p>
        </p:txBody>
      </p:sp>
    </p:spTree>
    <p:extLst>
      <p:ext uri="{BB962C8B-B14F-4D97-AF65-F5344CB8AC3E}">
        <p14:creationId xmlns:p14="http://schemas.microsoft.com/office/powerpoint/2010/main" val="29130145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16B13AED-8E74-442F-8DD4-E81BE4623CC3}"/>
              </a:ext>
            </a:extLst>
          </p:cNvPr>
          <p:cNvSpPr>
            <a:spLocks noGrp="1"/>
          </p:cNvSpPr>
          <p:nvPr>
            <p:ph type="title"/>
          </p:nvPr>
        </p:nvSpPr>
        <p:spPr>
          <a:xfrm>
            <a:off x="6688434" y="299026"/>
            <a:ext cx="4114800" cy="1459243"/>
          </a:xfrm>
        </p:spPr>
        <p:txBody>
          <a:bodyPr/>
          <a:lstStyle/>
          <a:p>
            <a:r>
              <a:rPr lang="sv-SE" dirty="0"/>
              <a:t>Hjärnan och mag-tarmsystemet pratar med varandra</a:t>
            </a:r>
          </a:p>
        </p:txBody>
      </p:sp>
      <p:sp>
        <p:nvSpPr>
          <p:cNvPr id="4" name="Platshållare för text 3">
            <a:extLst>
              <a:ext uri="{FF2B5EF4-FFF2-40B4-BE49-F238E27FC236}">
                <a16:creationId xmlns:a16="http://schemas.microsoft.com/office/drawing/2014/main" id="{D4A448E9-025A-444F-9037-70EC073EAF2C}"/>
              </a:ext>
            </a:extLst>
          </p:cNvPr>
          <p:cNvSpPr>
            <a:spLocks noGrp="1"/>
          </p:cNvSpPr>
          <p:nvPr>
            <p:ph type="body" sz="quarter" idx="14"/>
          </p:nvPr>
        </p:nvSpPr>
        <p:spPr>
          <a:xfrm>
            <a:off x="6743699" y="2560320"/>
            <a:ext cx="5355877" cy="3162216"/>
          </a:xfrm>
        </p:spPr>
        <p:txBody>
          <a:bodyPr/>
          <a:lstStyle/>
          <a:p>
            <a:pPr>
              <a:lnSpc>
                <a:spcPct val="150000"/>
              </a:lnSpc>
            </a:pPr>
            <a:r>
              <a:rPr lang="sv-SE" dirty="0"/>
              <a:t>Nerver – snabba signaler (ex stress)</a:t>
            </a:r>
          </a:p>
          <a:p>
            <a:pPr>
              <a:lnSpc>
                <a:spcPct val="150000"/>
              </a:lnSpc>
            </a:pPr>
            <a:r>
              <a:rPr lang="sv-SE" dirty="0"/>
              <a:t>Hormoner – långsammare (ex hunger, mättnad)</a:t>
            </a:r>
          </a:p>
          <a:p>
            <a:pPr>
              <a:lnSpc>
                <a:spcPct val="150000"/>
              </a:lnSpc>
            </a:pPr>
            <a:r>
              <a:rPr lang="sv-SE" dirty="0"/>
              <a:t>Mikroorganismer i tarmen påverkar ”samtalet”</a:t>
            </a:r>
          </a:p>
        </p:txBody>
      </p:sp>
      <p:pic>
        <p:nvPicPr>
          <p:cNvPr id="10" name="Bildobjekt 9">
            <a:extLst>
              <a:ext uri="{FF2B5EF4-FFF2-40B4-BE49-F238E27FC236}">
                <a16:creationId xmlns:a16="http://schemas.microsoft.com/office/drawing/2014/main" id="{1E534D01-643E-458C-AE0E-85A0E340C62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196415" y="414154"/>
            <a:ext cx="4707222" cy="5755841"/>
          </a:xfrm>
          <a:prstGeom prst="rect">
            <a:avLst/>
          </a:prstGeom>
        </p:spPr>
      </p:pic>
      <p:sp>
        <p:nvSpPr>
          <p:cNvPr id="6" name="Platshållare för bildnummer 5">
            <a:extLst>
              <a:ext uri="{FF2B5EF4-FFF2-40B4-BE49-F238E27FC236}">
                <a16:creationId xmlns:a16="http://schemas.microsoft.com/office/drawing/2014/main" id="{51165F9B-D54A-49AB-A71D-365493AF98C1}"/>
              </a:ext>
            </a:extLst>
          </p:cNvPr>
          <p:cNvSpPr>
            <a:spLocks noGrp="1"/>
          </p:cNvSpPr>
          <p:nvPr>
            <p:ph type="sldNum" sz="quarter" idx="12"/>
          </p:nvPr>
        </p:nvSpPr>
        <p:spPr/>
        <p:txBody>
          <a:bodyPr/>
          <a:lstStyle/>
          <a:p>
            <a:fld id="{B716C8F4-20CD-364A-8A8E-DE130115B178}" type="slidenum">
              <a:rPr lang="sv-SE" smtClean="0"/>
              <a:pPr/>
              <a:t>16</a:t>
            </a:fld>
            <a:endParaRPr lang="sv-SE" dirty="0"/>
          </a:p>
        </p:txBody>
      </p:sp>
    </p:spTree>
    <p:extLst>
      <p:ext uri="{BB962C8B-B14F-4D97-AF65-F5344CB8AC3E}">
        <p14:creationId xmlns:p14="http://schemas.microsoft.com/office/powerpoint/2010/main" val="26293827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000507DC-3541-413B-9D15-F676288BAD98}"/>
              </a:ext>
            </a:extLst>
          </p:cNvPr>
          <p:cNvSpPr>
            <a:spLocks noGrp="1"/>
          </p:cNvSpPr>
          <p:nvPr>
            <p:ph type="title"/>
          </p:nvPr>
        </p:nvSpPr>
        <p:spPr/>
        <p:txBody>
          <a:bodyPr/>
          <a:lstStyle/>
          <a:p>
            <a:r>
              <a:rPr lang="sv-SE" dirty="0"/>
              <a:t>Avslappning ger effektiv mage</a:t>
            </a:r>
          </a:p>
        </p:txBody>
      </p:sp>
      <p:sp>
        <p:nvSpPr>
          <p:cNvPr id="4" name="Platshållare för text 3">
            <a:extLst>
              <a:ext uri="{FF2B5EF4-FFF2-40B4-BE49-F238E27FC236}">
                <a16:creationId xmlns:a16="http://schemas.microsoft.com/office/drawing/2014/main" id="{60CD711B-66EF-41DE-BCB0-7FD86C45CE99}"/>
              </a:ext>
            </a:extLst>
          </p:cNvPr>
          <p:cNvSpPr>
            <a:spLocks noGrp="1"/>
          </p:cNvSpPr>
          <p:nvPr>
            <p:ph type="body" sz="quarter" idx="14"/>
          </p:nvPr>
        </p:nvSpPr>
        <p:spPr/>
        <p:txBody>
          <a:bodyPr/>
          <a:lstStyle/>
          <a:p>
            <a:r>
              <a:rPr lang="sv-SE" dirty="0" err="1"/>
              <a:t>Vagusnerv</a:t>
            </a:r>
            <a:r>
              <a:rPr lang="sv-SE" dirty="0"/>
              <a:t> (parasympatiska nervsystemet)</a:t>
            </a:r>
          </a:p>
          <a:p>
            <a:r>
              <a:rPr lang="sv-SE" dirty="0"/>
              <a:t>”Bromsen”</a:t>
            </a:r>
          </a:p>
          <a:p>
            <a:r>
              <a:rPr lang="sv-SE" dirty="0"/>
              <a:t>Rytmiska tarmrörelser</a:t>
            </a:r>
          </a:p>
          <a:p>
            <a:r>
              <a:rPr lang="sv-SE" dirty="0"/>
              <a:t>”Tarmsafter” (enzymer)</a:t>
            </a:r>
          </a:p>
        </p:txBody>
      </p:sp>
      <p:pic>
        <p:nvPicPr>
          <p:cNvPr id="8" name="Bildobjekt 7">
            <a:extLst>
              <a:ext uri="{FF2B5EF4-FFF2-40B4-BE49-F238E27FC236}">
                <a16:creationId xmlns:a16="http://schemas.microsoft.com/office/drawing/2014/main" id="{C112255A-B04F-4095-9573-8F7AC97D634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53333" y="657206"/>
            <a:ext cx="4691613" cy="5654103"/>
          </a:xfrm>
          <a:prstGeom prst="rect">
            <a:avLst/>
          </a:prstGeom>
        </p:spPr>
      </p:pic>
      <p:sp>
        <p:nvSpPr>
          <p:cNvPr id="5" name="Platshållare för bildnummer 4">
            <a:extLst>
              <a:ext uri="{FF2B5EF4-FFF2-40B4-BE49-F238E27FC236}">
                <a16:creationId xmlns:a16="http://schemas.microsoft.com/office/drawing/2014/main" id="{509118F5-B7C0-413E-88A9-FAFDD581163C}"/>
              </a:ext>
            </a:extLst>
          </p:cNvPr>
          <p:cNvSpPr>
            <a:spLocks noGrp="1"/>
          </p:cNvSpPr>
          <p:nvPr>
            <p:ph type="sldNum" sz="quarter" idx="12"/>
          </p:nvPr>
        </p:nvSpPr>
        <p:spPr/>
        <p:txBody>
          <a:bodyPr/>
          <a:lstStyle/>
          <a:p>
            <a:fld id="{B716C8F4-20CD-364A-8A8E-DE130115B178}" type="slidenum">
              <a:rPr lang="sv-SE" smtClean="0"/>
              <a:pPr/>
              <a:t>17</a:t>
            </a:fld>
            <a:endParaRPr lang="sv-SE" dirty="0"/>
          </a:p>
        </p:txBody>
      </p:sp>
      <p:sp>
        <p:nvSpPr>
          <p:cNvPr id="6" name="textruta 5">
            <a:extLst>
              <a:ext uri="{FF2B5EF4-FFF2-40B4-BE49-F238E27FC236}">
                <a16:creationId xmlns:a16="http://schemas.microsoft.com/office/drawing/2014/main" id="{A2DD197D-6961-4D4A-92AF-DD134E2A921F}"/>
              </a:ext>
            </a:extLst>
          </p:cNvPr>
          <p:cNvSpPr txBox="1"/>
          <p:nvPr/>
        </p:nvSpPr>
        <p:spPr>
          <a:xfrm>
            <a:off x="730279" y="6318519"/>
            <a:ext cx="1980368" cy="246221"/>
          </a:xfrm>
          <a:prstGeom prst="rect">
            <a:avLst/>
          </a:prstGeom>
          <a:noFill/>
        </p:spPr>
        <p:txBody>
          <a:bodyPr wrap="square" rtlCol="0">
            <a:spAutoFit/>
          </a:bodyPr>
          <a:lstStyle/>
          <a:p>
            <a:r>
              <a:rPr lang="sv-SE" sz="1000" dirty="0"/>
              <a:t>Illustration: Biorender.com</a:t>
            </a:r>
          </a:p>
        </p:txBody>
      </p:sp>
    </p:spTree>
    <p:extLst>
      <p:ext uri="{BB962C8B-B14F-4D97-AF65-F5344CB8AC3E}">
        <p14:creationId xmlns:p14="http://schemas.microsoft.com/office/powerpoint/2010/main" val="20095617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C506ED-3BAD-DC04-2D09-3323DC8F2E95}"/>
              </a:ext>
            </a:extLst>
          </p:cNvPr>
          <p:cNvSpPr>
            <a:spLocks noGrp="1"/>
          </p:cNvSpPr>
          <p:nvPr>
            <p:ph type="title"/>
          </p:nvPr>
        </p:nvSpPr>
        <p:spPr>
          <a:xfrm>
            <a:off x="4976874" y="859152"/>
            <a:ext cx="9472971" cy="716142"/>
          </a:xfrm>
        </p:spPr>
        <p:txBody>
          <a:bodyPr/>
          <a:lstStyle/>
          <a:p>
            <a:r>
              <a:rPr lang="sv-SE" dirty="0"/>
              <a:t>Nedvarvningsandning</a:t>
            </a:r>
          </a:p>
        </p:txBody>
      </p:sp>
      <p:sp>
        <p:nvSpPr>
          <p:cNvPr id="3" name="Platshållare för innehåll 2">
            <a:extLst>
              <a:ext uri="{FF2B5EF4-FFF2-40B4-BE49-F238E27FC236}">
                <a16:creationId xmlns:a16="http://schemas.microsoft.com/office/drawing/2014/main" id="{5DEACF42-3FF9-71F3-29C2-112E5F79F31F}"/>
              </a:ext>
            </a:extLst>
          </p:cNvPr>
          <p:cNvSpPr>
            <a:spLocks noGrp="1"/>
          </p:cNvSpPr>
          <p:nvPr>
            <p:ph sz="quarter" idx="13"/>
          </p:nvPr>
        </p:nvSpPr>
        <p:spPr>
          <a:xfrm>
            <a:off x="4976874" y="1753874"/>
            <a:ext cx="6824662" cy="4244974"/>
          </a:xfrm>
        </p:spPr>
        <p:txBody>
          <a:bodyPr/>
          <a:lstStyle/>
          <a:p>
            <a:pPr marL="0" indent="0">
              <a:lnSpc>
                <a:spcPts val="2200"/>
              </a:lnSpc>
              <a:buNone/>
            </a:pPr>
            <a:r>
              <a:rPr lang="sv-SE" sz="1800" dirty="0">
                <a:latin typeface="+mn-lt"/>
              </a:rPr>
              <a:t>Användbar teknik för att lugna ner sig när man är stressad.</a:t>
            </a:r>
          </a:p>
          <a:p>
            <a:pPr marL="0" indent="0">
              <a:lnSpc>
                <a:spcPts val="2200"/>
              </a:lnSpc>
              <a:buNone/>
            </a:pPr>
            <a:r>
              <a:rPr lang="sv-SE" sz="1800" dirty="0">
                <a:latin typeface="+mn-lt"/>
              </a:rPr>
              <a:t>Sitt med ryggen rak, rör lite på axlarna och slappna av så att de sänks. </a:t>
            </a:r>
          </a:p>
          <a:p>
            <a:pPr marL="0" indent="0">
              <a:lnSpc>
                <a:spcPts val="2200"/>
              </a:lnSpc>
              <a:buNone/>
            </a:pPr>
            <a:r>
              <a:rPr lang="sv-SE" sz="1800" dirty="0">
                <a:latin typeface="+mn-lt"/>
              </a:rPr>
              <a:t>Gör så här:</a:t>
            </a:r>
          </a:p>
          <a:p>
            <a:pPr marL="0" indent="0">
              <a:lnSpc>
                <a:spcPts val="2200"/>
              </a:lnSpc>
              <a:buNone/>
            </a:pPr>
            <a:endParaRPr lang="sv-SE" sz="1800" dirty="0">
              <a:latin typeface="+mn-lt"/>
            </a:endParaRPr>
          </a:p>
          <a:p>
            <a:pPr marL="342900" indent="-342900">
              <a:lnSpc>
                <a:spcPts val="2200"/>
              </a:lnSpc>
              <a:buFont typeface="+mj-lt"/>
              <a:buAutoNum type="arabicPeriod"/>
            </a:pPr>
            <a:r>
              <a:rPr lang="sv-SE" sz="1800" dirty="0">
                <a:latin typeface="+mn-lt"/>
              </a:rPr>
              <a:t>Andas in ett djupt andetag genom näsan.</a:t>
            </a:r>
          </a:p>
          <a:p>
            <a:pPr marL="342900" indent="-342900">
              <a:lnSpc>
                <a:spcPts val="2200"/>
              </a:lnSpc>
              <a:buFont typeface="+mj-lt"/>
              <a:buAutoNum type="arabicPeriod"/>
            </a:pPr>
            <a:r>
              <a:rPr lang="sv-SE" sz="1800" dirty="0">
                <a:latin typeface="+mn-lt"/>
              </a:rPr>
              <a:t>Andas ut, töm lungorna på luft</a:t>
            </a:r>
          </a:p>
          <a:p>
            <a:pPr marL="342900" indent="-342900">
              <a:lnSpc>
                <a:spcPts val="2200"/>
              </a:lnSpc>
              <a:buFont typeface="+mj-lt"/>
              <a:buAutoNum type="arabicPeriod"/>
            </a:pPr>
            <a:r>
              <a:rPr lang="sv-SE" sz="1800" dirty="0">
                <a:latin typeface="+mn-lt"/>
              </a:rPr>
              <a:t>Andas in kontrollerat genom näsan i </a:t>
            </a:r>
            <a:r>
              <a:rPr lang="sv-SE" sz="1800" b="1" dirty="0">
                <a:latin typeface="+mn-lt"/>
              </a:rPr>
              <a:t>4 sekunder</a:t>
            </a:r>
          </a:p>
          <a:p>
            <a:pPr marL="342900" indent="-342900">
              <a:lnSpc>
                <a:spcPts val="2200"/>
              </a:lnSpc>
              <a:buFont typeface="+mj-lt"/>
              <a:buAutoNum type="arabicPeriod"/>
            </a:pPr>
            <a:r>
              <a:rPr lang="sv-SE" sz="1800" dirty="0">
                <a:latin typeface="+mn-lt"/>
              </a:rPr>
              <a:t>Håll</a:t>
            </a:r>
            <a:r>
              <a:rPr lang="sv-SE" sz="1800" b="1" dirty="0">
                <a:latin typeface="+mn-lt"/>
              </a:rPr>
              <a:t> andan i 7 sekunder</a:t>
            </a:r>
          </a:p>
          <a:p>
            <a:pPr marL="342900" indent="-342900">
              <a:lnSpc>
                <a:spcPts val="2200"/>
              </a:lnSpc>
              <a:buFont typeface="+mj-lt"/>
              <a:buAutoNum type="arabicPeriod"/>
            </a:pPr>
            <a:r>
              <a:rPr lang="sv-SE" sz="1800" dirty="0">
                <a:latin typeface="+mn-lt"/>
              </a:rPr>
              <a:t>Andas ut kontrollerat genom näsan i </a:t>
            </a:r>
            <a:r>
              <a:rPr lang="sv-SE" sz="1800" b="1" dirty="0">
                <a:latin typeface="+mn-lt"/>
              </a:rPr>
              <a:t>8 sekunder</a:t>
            </a:r>
          </a:p>
          <a:p>
            <a:pPr marL="342900" indent="-342900">
              <a:lnSpc>
                <a:spcPts val="2200"/>
              </a:lnSpc>
              <a:buFont typeface="+mj-lt"/>
              <a:buAutoNum type="arabicPeriod"/>
            </a:pPr>
            <a:r>
              <a:rPr lang="sv-SE" sz="1800" dirty="0">
                <a:latin typeface="+mn-lt"/>
              </a:rPr>
              <a:t>Upprepa </a:t>
            </a:r>
            <a:r>
              <a:rPr lang="sv-SE" sz="1800" b="1" dirty="0">
                <a:latin typeface="+mn-lt"/>
              </a:rPr>
              <a:t>tre gånger </a:t>
            </a:r>
          </a:p>
          <a:p>
            <a:pPr marL="342900" indent="-342900">
              <a:lnSpc>
                <a:spcPts val="2200"/>
              </a:lnSpc>
              <a:buFont typeface="+mj-lt"/>
              <a:buAutoNum type="arabicPeriod"/>
            </a:pPr>
            <a:r>
              <a:rPr lang="sv-SE" sz="1800" dirty="0">
                <a:latin typeface="+mn-lt"/>
              </a:rPr>
              <a:t>Avsluta med en full inandning följt av en ljudlig suck</a:t>
            </a:r>
          </a:p>
        </p:txBody>
      </p:sp>
      <p:pic>
        <p:nvPicPr>
          <p:cNvPr id="8" name="Bildobjekt 7">
            <a:extLst>
              <a:ext uri="{FF2B5EF4-FFF2-40B4-BE49-F238E27FC236}">
                <a16:creationId xmlns:a16="http://schemas.microsoft.com/office/drawing/2014/main" id="{A39941EE-7E02-494B-8D2B-EE1E3703E788}"/>
              </a:ext>
            </a:extLst>
          </p:cNvPr>
          <p:cNvPicPr>
            <a:picLocks noChangeAspect="1"/>
          </p:cNvPicPr>
          <p:nvPr/>
        </p:nvPicPr>
        <p:blipFill>
          <a:blip r:embed="rId3"/>
          <a:stretch>
            <a:fillRect/>
          </a:stretch>
        </p:blipFill>
        <p:spPr>
          <a:xfrm>
            <a:off x="632880" y="1516701"/>
            <a:ext cx="3684471" cy="3824597"/>
          </a:xfrm>
          <a:prstGeom prst="rect">
            <a:avLst/>
          </a:prstGeom>
        </p:spPr>
      </p:pic>
      <p:sp>
        <p:nvSpPr>
          <p:cNvPr id="5" name="Platshållare för bildnummer 4">
            <a:extLst>
              <a:ext uri="{FF2B5EF4-FFF2-40B4-BE49-F238E27FC236}">
                <a16:creationId xmlns:a16="http://schemas.microsoft.com/office/drawing/2014/main" id="{6E634E7E-CA8D-418E-B1F1-2CA615DF8B01}"/>
              </a:ext>
            </a:extLst>
          </p:cNvPr>
          <p:cNvSpPr>
            <a:spLocks noGrp="1"/>
          </p:cNvSpPr>
          <p:nvPr>
            <p:ph type="sldNum" sz="quarter" idx="12"/>
          </p:nvPr>
        </p:nvSpPr>
        <p:spPr/>
        <p:txBody>
          <a:bodyPr/>
          <a:lstStyle/>
          <a:p>
            <a:fld id="{B716C8F4-20CD-364A-8A8E-DE130115B178}" type="slidenum">
              <a:rPr lang="sv-SE" smtClean="0"/>
              <a:pPr/>
              <a:t>18</a:t>
            </a:fld>
            <a:endParaRPr lang="sv-SE" dirty="0"/>
          </a:p>
        </p:txBody>
      </p:sp>
    </p:spTree>
    <p:extLst>
      <p:ext uri="{BB962C8B-B14F-4D97-AF65-F5344CB8AC3E}">
        <p14:creationId xmlns:p14="http://schemas.microsoft.com/office/powerpoint/2010/main" val="21346491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D762F79-08E4-4BD0-BE90-5388C48316E1}"/>
              </a:ext>
            </a:extLst>
          </p:cNvPr>
          <p:cNvSpPr>
            <a:spLocks noGrp="1"/>
          </p:cNvSpPr>
          <p:nvPr>
            <p:ph type="title"/>
          </p:nvPr>
        </p:nvSpPr>
        <p:spPr>
          <a:xfrm>
            <a:off x="866715" y="228593"/>
            <a:ext cx="9472971" cy="716142"/>
          </a:xfrm>
        </p:spPr>
        <p:txBody>
          <a:bodyPr/>
          <a:lstStyle/>
          <a:p>
            <a:r>
              <a:rPr lang="sv-SE" dirty="0"/>
              <a:t>Signaler mellan tarm och hjärna</a:t>
            </a:r>
          </a:p>
        </p:txBody>
      </p:sp>
      <p:pic>
        <p:nvPicPr>
          <p:cNvPr id="5" name="Bildobjekt 4">
            <a:extLst>
              <a:ext uri="{FF2B5EF4-FFF2-40B4-BE49-F238E27FC236}">
                <a16:creationId xmlns:a16="http://schemas.microsoft.com/office/drawing/2014/main" id="{27B813CD-A3E7-4519-A196-DD03EE096E6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618379" y="76061"/>
            <a:ext cx="8721307" cy="5984111"/>
          </a:xfrm>
          <a:prstGeom prst="rect">
            <a:avLst/>
          </a:prstGeom>
        </p:spPr>
      </p:pic>
      <p:sp>
        <p:nvSpPr>
          <p:cNvPr id="6" name="textruta 5">
            <a:extLst>
              <a:ext uri="{FF2B5EF4-FFF2-40B4-BE49-F238E27FC236}">
                <a16:creationId xmlns:a16="http://schemas.microsoft.com/office/drawing/2014/main" id="{E41500F1-A97D-4C16-8754-9602329CBEA6}"/>
              </a:ext>
            </a:extLst>
          </p:cNvPr>
          <p:cNvSpPr txBox="1"/>
          <p:nvPr/>
        </p:nvSpPr>
        <p:spPr>
          <a:xfrm>
            <a:off x="1867600" y="1207529"/>
            <a:ext cx="1261068" cy="369332"/>
          </a:xfrm>
          <a:prstGeom prst="rect">
            <a:avLst/>
          </a:prstGeom>
          <a:noFill/>
        </p:spPr>
        <p:txBody>
          <a:bodyPr wrap="square" rtlCol="0">
            <a:spAutoFit/>
          </a:bodyPr>
          <a:lstStyle/>
          <a:p>
            <a:r>
              <a:rPr lang="sv-SE" dirty="0"/>
              <a:t>hjärna</a:t>
            </a:r>
          </a:p>
        </p:txBody>
      </p:sp>
      <p:sp>
        <p:nvSpPr>
          <p:cNvPr id="7" name="textruta 6">
            <a:extLst>
              <a:ext uri="{FF2B5EF4-FFF2-40B4-BE49-F238E27FC236}">
                <a16:creationId xmlns:a16="http://schemas.microsoft.com/office/drawing/2014/main" id="{ACFB2A98-1A46-4D17-9414-2213C0E09424}"/>
              </a:ext>
            </a:extLst>
          </p:cNvPr>
          <p:cNvSpPr txBox="1"/>
          <p:nvPr/>
        </p:nvSpPr>
        <p:spPr>
          <a:xfrm>
            <a:off x="2417389" y="2523730"/>
            <a:ext cx="1012384" cy="646331"/>
          </a:xfrm>
          <a:prstGeom prst="rect">
            <a:avLst/>
          </a:prstGeom>
          <a:noFill/>
        </p:spPr>
        <p:txBody>
          <a:bodyPr wrap="square" rtlCol="0">
            <a:spAutoFit/>
          </a:bodyPr>
          <a:lstStyle/>
          <a:p>
            <a:pPr algn="ctr"/>
            <a:r>
              <a:rPr lang="sv-SE" dirty="0" err="1"/>
              <a:t>vagus</a:t>
            </a:r>
            <a:r>
              <a:rPr lang="sv-SE" dirty="0"/>
              <a:t>-nerv</a:t>
            </a:r>
          </a:p>
        </p:txBody>
      </p:sp>
      <p:sp>
        <p:nvSpPr>
          <p:cNvPr id="8" name="textruta 7">
            <a:extLst>
              <a:ext uri="{FF2B5EF4-FFF2-40B4-BE49-F238E27FC236}">
                <a16:creationId xmlns:a16="http://schemas.microsoft.com/office/drawing/2014/main" id="{02176D75-3A25-4984-8751-1371EA9D4D8B}"/>
              </a:ext>
            </a:extLst>
          </p:cNvPr>
          <p:cNvSpPr txBox="1"/>
          <p:nvPr/>
        </p:nvSpPr>
        <p:spPr>
          <a:xfrm>
            <a:off x="7073635" y="4505476"/>
            <a:ext cx="1398395" cy="369332"/>
          </a:xfrm>
          <a:prstGeom prst="rect">
            <a:avLst/>
          </a:prstGeom>
          <a:noFill/>
        </p:spPr>
        <p:txBody>
          <a:bodyPr wrap="square" rtlCol="0">
            <a:spAutoFit/>
          </a:bodyPr>
          <a:lstStyle/>
          <a:p>
            <a:r>
              <a:rPr lang="sv-SE" dirty="0"/>
              <a:t>insida tarm</a:t>
            </a:r>
          </a:p>
        </p:txBody>
      </p:sp>
      <p:sp>
        <p:nvSpPr>
          <p:cNvPr id="9" name="textruta 8">
            <a:extLst>
              <a:ext uri="{FF2B5EF4-FFF2-40B4-BE49-F238E27FC236}">
                <a16:creationId xmlns:a16="http://schemas.microsoft.com/office/drawing/2014/main" id="{653D75A7-8E62-4D0A-BE0F-6A7094B7EE80}"/>
              </a:ext>
            </a:extLst>
          </p:cNvPr>
          <p:cNvSpPr txBox="1"/>
          <p:nvPr/>
        </p:nvSpPr>
        <p:spPr>
          <a:xfrm>
            <a:off x="7406464" y="3917295"/>
            <a:ext cx="822290" cy="646331"/>
          </a:xfrm>
          <a:prstGeom prst="rect">
            <a:avLst/>
          </a:prstGeom>
          <a:noFill/>
        </p:spPr>
        <p:txBody>
          <a:bodyPr wrap="square" rtlCol="0">
            <a:spAutoFit/>
          </a:bodyPr>
          <a:lstStyle/>
          <a:p>
            <a:pPr algn="ctr"/>
            <a:r>
              <a:rPr lang="sv-SE" dirty="0"/>
              <a:t>mikro-</a:t>
            </a:r>
          </a:p>
          <a:p>
            <a:pPr algn="ctr"/>
            <a:r>
              <a:rPr lang="sv-SE" dirty="0" err="1"/>
              <a:t>biota</a:t>
            </a:r>
            <a:endParaRPr lang="sv-SE" dirty="0"/>
          </a:p>
        </p:txBody>
      </p:sp>
      <p:sp>
        <p:nvSpPr>
          <p:cNvPr id="10" name="textruta 9">
            <a:extLst>
              <a:ext uri="{FF2B5EF4-FFF2-40B4-BE49-F238E27FC236}">
                <a16:creationId xmlns:a16="http://schemas.microsoft.com/office/drawing/2014/main" id="{383EE831-B89A-4FC5-A0CA-5FA71F40EA62}"/>
              </a:ext>
            </a:extLst>
          </p:cNvPr>
          <p:cNvSpPr txBox="1"/>
          <p:nvPr/>
        </p:nvSpPr>
        <p:spPr>
          <a:xfrm>
            <a:off x="9088604" y="2199300"/>
            <a:ext cx="1162621" cy="646331"/>
          </a:xfrm>
          <a:prstGeom prst="rect">
            <a:avLst/>
          </a:prstGeom>
          <a:noFill/>
        </p:spPr>
        <p:txBody>
          <a:bodyPr wrap="square" rtlCol="0">
            <a:spAutoFit/>
          </a:bodyPr>
          <a:lstStyle/>
          <a:p>
            <a:r>
              <a:rPr lang="sv-SE" dirty="0"/>
              <a:t>transport</a:t>
            </a:r>
          </a:p>
          <a:p>
            <a:r>
              <a:rPr lang="sv-SE" dirty="0"/>
              <a:t>i blodkärl</a:t>
            </a:r>
          </a:p>
        </p:txBody>
      </p:sp>
      <p:sp>
        <p:nvSpPr>
          <p:cNvPr id="11" name="textruta 10">
            <a:extLst>
              <a:ext uri="{FF2B5EF4-FFF2-40B4-BE49-F238E27FC236}">
                <a16:creationId xmlns:a16="http://schemas.microsoft.com/office/drawing/2014/main" id="{249A8406-725D-42FC-80EE-3A74056C1B51}"/>
              </a:ext>
            </a:extLst>
          </p:cNvPr>
          <p:cNvSpPr txBox="1"/>
          <p:nvPr/>
        </p:nvSpPr>
        <p:spPr>
          <a:xfrm>
            <a:off x="4523247" y="1712786"/>
            <a:ext cx="2994510" cy="646331"/>
          </a:xfrm>
          <a:prstGeom prst="rect">
            <a:avLst/>
          </a:prstGeom>
          <a:noFill/>
        </p:spPr>
        <p:txBody>
          <a:bodyPr wrap="square" rtlCol="0">
            <a:spAutoFit/>
          </a:bodyPr>
          <a:lstStyle/>
          <a:p>
            <a:r>
              <a:rPr lang="sv-SE" dirty="0"/>
              <a:t>sensoriska nervsignaler</a:t>
            </a:r>
            <a:br>
              <a:rPr lang="sv-SE" dirty="0"/>
            </a:br>
            <a:r>
              <a:rPr lang="sv-SE" dirty="0"/>
              <a:t>via </a:t>
            </a:r>
            <a:r>
              <a:rPr lang="sv-SE" dirty="0" err="1"/>
              <a:t>vagusnerv</a:t>
            </a:r>
            <a:endParaRPr lang="sv-SE" dirty="0"/>
          </a:p>
        </p:txBody>
      </p:sp>
      <p:sp>
        <p:nvSpPr>
          <p:cNvPr id="12" name="textruta 11">
            <a:extLst>
              <a:ext uri="{FF2B5EF4-FFF2-40B4-BE49-F238E27FC236}">
                <a16:creationId xmlns:a16="http://schemas.microsoft.com/office/drawing/2014/main" id="{920F6DD7-6659-4D8F-A882-4FD735F65D81}"/>
              </a:ext>
            </a:extLst>
          </p:cNvPr>
          <p:cNvSpPr txBox="1"/>
          <p:nvPr/>
        </p:nvSpPr>
        <p:spPr>
          <a:xfrm>
            <a:off x="5131274" y="4891215"/>
            <a:ext cx="1398395" cy="369332"/>
          </a:xfrm>
          <a:prstGeom prst="rect">
            <a:avLst/>
          </a:prstGeom>
          <a:noFill/>
        </p:spPr>
        <p:txBody>
          <a:bodyPr wrap="square" rtlCol="0">
            <a:spAutoFit/>
          </a:bodyPr>
          <a:lstStyle/>
          <a:p>
            <a:r>
              <a:rPr lang="sv-SE" dirty="0"/>
              <a:t>epitelceller</a:t>
            </a:r>
          </a:p>
        </p:txBody>
      </p:sp>
      <p:sp>
        <p:nvSpPr>
          <p:cNvPr id="13" name="textruta 12">
            <a:extLst>
              <a:ext uri="{FF2B5EF4-FFF2-40B4-BE49-F238E27FC236}">
                <a16:creationId xmlns:a16="http://schemas.microsoft.com/office/drawing/2014/main" id="{50C73FBF-A4D7-4B9B-8FCD-2264F463C202}"/>
              </a:ext>
            </a:extLst>
          </p:cNvPr>
          <p:cNvSpPr txBox="1"/>
          <p:nvPr/>
        </p:nvSpPr>
        <p:spPr>
          <a:xfrm>
            <a:off x="5131274" y="3747979"/>
            <a:ext cx="2386483" cy="646331"/>
          </a:xfrm>
          <a:prstGeom prst="rect">
            <a:avLst/>
          </a:prstGeom>
          <a:noFill/>
        </p:spPr>
        <p:txBody>
          <a:bodyPr wrap="square" rtlCol="0">
            <a:spAutoFit/>
          </a:bodyPr>
          <a:lstStyle/>
          <a:p>
            <a:r>
              <a:rPr lang="sv-SE" sz="1200" dirty="0">
                <a:solidFill>
                  <a:srgbClr val="0070C0"/>
                </a:solidFill>
              </a:rPr>
              <a:t>signalämnen </a:t>
            </a:r>
            <a:br>
              <a:rPr lang="sv-SE" sz="1200" dirty="0">
                <a:solidFill>
                  <a:srgbClr val="0070C0"/>
                </a:solidFill>
              </a:rPr>
            </a:br>
            <a:r>
              <a:rPr lang="sv-SE" sz="1200" dirty="0">
                <a:solidFill>
                  <a:srgbClr val="0070C0"/>
                </a:solidFill>
              </a:rPr>
              <a:t>retar nerv-</a:t>
            </a:r>
            <a:br>
              <a:rPr lang="sv-SE" sz="1200" dirty="0">
                <a:solidFill>
                  <a:srgbClr val="0070C0"/>
                </a:solidFill>
              </a:rPr>
            </a:br>
            <a:r>
              <a:rPr lang="sv-SE" sz="1200" dirty="0">
                <a:solidFill>
                  <a:srgbClr val="0070C0"/>
                </a:solidFill>
              </a:rPr>
              <a:t>celler direkt</a:t>
            </a:r>
          </a:p>
        </p:txBody>
      </p:sp>
      <p:sp>
        <p:nvSpPr>
          <p:cNvPr id="14" name="textruta 13">
            <a:extLst>
              <a:ext uri="{FF2B5EF4-FFF2-40B4-BE49-F238E27FC236}">
                <a16:creationId xmlns:a16="http://schemas.microsoft.com/office/drawing/2014/main" id="{E91497D3-F9F4-48C9-AC13-C4875453433B}"/>
              </a:ext>
            </a:extLst>
          </p:cNvPr>
          <p:cNvSpPr txBox="1"/>
          <p:nvPr/>
        </p:nvSpPr>
        <p:spPr>
          <a:xfrm>
            <a:off x="9354467" y="3733260"/>
            <a:ext cx="1029119" cy="461665"/>
          </a:xfrm>
          <a:prstGeom prst="rect">
            <a:avLst/>
          </a:prstGeom>
          <a:noFill/>
        </p:spPr>
        <p:txBody>
          <a:bodyPr wrap="square" rtlCol="0">
            <a:spAutoFit/>
          </a:bodyPr>
          <a:lstStyle/>
          <a:p>
            <a:r>
              <a:rPr lang="sv-SE" sz="1200" dirty="0">
                <a:solidFill>
                  <a:srgbClr val="3B9B25"/>
                </a:solidFill>
              </a:rPr>
              <a:t>prekursor-ämnen</a:t>
            </a:r>
          </a:p>
        </p:txBody>
      </p:sp>
      <p:sp>
        <p:nvSpPr>
          <p:cNvPr id="15" name="textruta 14">
            <a:extLst>
              <a:ext uri="{FF2B5EF4-FFF2-40B4-BE49-F238E27FC236}">
                <a16:creationId xmlns:a16="http://schemas.microsoft.com/office/drawing/2014/main" id="{FBDFBF8A-B350-426F-97CD-D026C61A063E}"/>
              </a:ext>
            </a:extLst>
          </p:cNvPr>
          <p:cNvSpPr txBox="1"/>
          <p:nvPr/>
        </p:nvSpPr>
        <p:spPr>
          <a:xfrm>
            <a:off x="10192859" y="297869"/>
            <a:ext cx="1796981" cy="1477328"/>
          </a:xfrm>
          <a:prstGeom prst="rect">
            <a:avLst/>
          </a:prstGeom>
          <a:noFill/>
        </p:spPr>
        <p:txBody>
          <a:bodyPr wrap="square" rtlCol="0">
            <a:spAutoFit/>
          </a:bodyPr>
          <a:lstStyle/>
          <a:p>
            <a:r>
              <a:rPr lang="sv-SE" dirty="0">
                <a:solidFill>
                  <a:srgbClr val="3B9B25"/>
                </a:solidFill>
              </a:rPr>
              <a:t>prekursor-ämnen </a:t>
            </a:r>
            <a:r>
              <a:rPr lang="sv-SE" dirty="0">
                <a:solidFill>
                  <a:srgbClr val="0070C0"/>
                </a:solidFill>
              </a:rPr>
              <a:t>omvandlas till signalämnen</a:t>
            </a:r>
          </a:p>
          <a:p>
            <a:r>
              <a:rPr lang="sv-SE" dirty="0"/>
              <a:t>i hjärnan</a:t>
            </a:r>
          </a:p>
        </p:txBody>
      </p:sp>
      <p:sp>
        <p:nvSpPr>
          <p:cNvPr id="16" name="textruta 15">
            <a:extLst>
              <a:ext uri="{FF2B5EF4-FFF2-40B4-BE49-F238E27FC236}">
                <a16:creationId xmlns:a16="http://schemas.microsoft.com/office/drawing/2014/main" id="{BB107B86-0817-405B-B554-3F22A85D2669}"/>
              </a:ext>
            </a:extLst>
          </p:cNvPr>
          <p:cNvSpPr txBox="1"/>
          <p:nvPr/>
        </p:nvSpPr>
        <p:spPr>
          <a:xfrm>
            <a:off x="8747088" y="5284430"/>
            <a:ext cx="1796981" cy="369332"/>
          </a:xfrm>
          <a:prstGeom prst="rect">
            <a:avLst/>
          </a:prstGeom>
          <a:noFill/>
        </p:spPr>
        <p:txBody>
          <a:bodyPr wrap="square" rtlCol="0">
            <a:spAutoFit/>
          </a:bodyPr>
          <a:lstStyle/>
          <a:p>
            <a:r>
              <a:rPr lang="sv-SE" dirty="0"/>
              <a:t>muskelceller</a:t>
            </a:r>
          </a:p>
        </p:txBody>
      </p:sp>
      <p:sp>
        <p:nvSpPr>
          <p:cNvPr id="17" name="textruta 16">
            <a:extLst>
              <a:ext uri="{FF2B5EF4-FFF2-40B4-BE49-F238E27FC236}">
                <a16:creationId xmlns:a16="http://schemas.microsoft.com/office/drawing/2014/main" id="{B768E930-23B0-4D0C-B0E2-D3363CFD427F}"/>
              </a:ext>
            </a:extLst>
          </p:cNvPr>
          <p:cNvSpPr txBox="1"/>
          <p:nvPr/>
        </p:nvSpPr>
        <p:spPr>
          <a:xfrm>
            <a:off x="6588301" y="5709379"/>
            <a:ext cx="3751385" cy="369332"/>
          </a:xfrm>
          <a:prstGeom prst="rect">
            <a:avLst/>
          </a:prstGeom>
          <a:noFill/>
        </p:spPr>
        <p:txBody>
          <a:bodyPr wrap="square" rtlCol="0">
            <a:spAutoFit/>
          </a:bodyPr>
          <a:lstStyle/>
          <a:p>
            <a:r>
              <a:rPr lang="sv-SE" dirty="0" err="1"/>
              <a:t>enteriska</a:t>
            </a:r>
            <a:r>
              <a:rPr lang="sv-SE" dirty="0"/>
              <a:t> nervceller</a:t>
            </a:r>
          </a:p>
        </p:txBody>
      </p:sp>
      <p:sp>
        <p:nvSpPr>
          <p:cNvPr id="18" name="textruta 17">
            <a:extLst>
              <a:ext uri="{FF2B5EF4-FFF2-40B4-BE49-F238E27FC236}">
                <a16:creationId xmlns:a16="http://schemas.microsoft.com/office/drawing/2014/main" id="{52BB5277-8039-44C8-8E40-728D2587D890}"/>
              </a:ext>
            </a:extLst>
          </p:cNvPr>
          <p:cNvSpPr txBox="1"/>
          <p:nvPr/>
        </p:nvSpPr>
        <p:spPr>
          <a:xfrm>
            <a:off x="3354661" y="5942661"/>
            <a:ext cx="2741339" cy="646331"/>
          </a:xfrm>
          <a:prstGeom prst="rect">
            <a:avLst/>
          </a:prstGeom>
          <a:noFill/>
        </p:spPr>
        <p:txBody>
          <a:bodyPr wrap="square" rtlCol="0">
            <a:spAutoFit/>
          </a:bodyPr>
          <a:lstStyle/>
          <a:p>
            <a:r>
              <a:rPr lang="sv-SE" dirty="0"/>
              <a:t>motoriska nervsignaler via </a:t>
            </a:r>
            <a:r>
              <a:rPr lang="sv-SE" dirty="0" err="1"/>
              <a:t>vagusnerv</a:t>
            </a:r>
            <a:endParaRPr lang="sv-SE" dirty="0"/>
          </a:p>
        </p:txBody>
      </p:sp>
      <p:sp>
        <p:nvSpPr>
          <p:cNvPr id="20" name="textruta 19">
            <a:extLst>
              <a:ext uri="{FF2B5EF4-FFF2-40B4-BE49-F238E27FC236}">
                <a16:creationId xmlns:a16="http://schemas.microsoft.com/office/drawing/2014/main" id="{3B34518B-5009-442C-86D8-4E4D15546E3E}"/>
              </a:ext>
            </a:extLst>
          </p:cNvPr>
          <p:cNvSpPr txBox="1"/>
          <p:nvPr/>
        </p:nvSpPr>
        <p:spPr>
          <a:xfrm>
            <a:off x="187039" y="6372889"/>
            <a:ext cx="2544586" cy="338554"/>
          </a:xfrm>
          <a:prstGeom prst="rect">
            <a:avLst/>
          </a:prstGeom>
          <a:noFill/>
        </p:spPr>
        <p:txBody>
          <a:bodyPr wrap="square">
            <a:spAutoFit/>
          </a:bodyPr>
          <a:lstStyle/>
          <a:p>
            <a:r>
              <a:rPr lang="sv-SE" sz="800" dirty="0" err="1"/>
              <a:t>Created</a:t>
            </a:r>
            <a:r>
              <a:rPr lang="sv-SE" sz="800" dirty="0"/>
              <a:t> in </a:t>
            </a:r>
            <a:r>
              <a:rPr lang="sv-SE" sz="800" dirty="0" err="1"/>
              <a:t>BioRender</a:t>
            </a:r>
            <a:r>
              <a:rPr lang="sv-SE" sz="800" dirty="0"/>
              <a:t>. Berglund, A. (2026) https://BioRender.com/5e17vt4</a:t>
            </a:r>
          </a:p>
        </p:txBody>
      </p:sp>
      <p:sp>
        <p:nvSpPr>
          <p:cNvPr id="4" name="Platshållare för bildnummer 3">
            <a:extLst>
              <a:ext uri="{FF2B5EF4-FFF2-40B4-BE49-F238E27FC236}">
                <a16:creationId xmlns:a16="http://schemas.microsoft.com/office/drawing/2014/main" id="{4008DFD7-15CF-4824-889F-082D0355383E}"/>
              </a:ext>
            </a:extLst>
          </p:cNvPr>
          <p:cNvSpPr>
            <a:spLocks noGrp="1"/>
          </p:cNvSpPr>
          <p:nvPr>
            <p:ph type="sldNum" sz="quarter" idx="12"/>
          </p:nvPr>
        </p:nvSpPr>
        <p:spPr/>
        <p:txBody>
          <a:bodyPr/>
          <a:lstStyle/>
          <a:p>
            <a:fld id="{B716C8F4-20CD-364A-8A8E-DE130115B178}" type="slidenum">
              <a:rPr lang="sv-SE" smtClean="0"/>
              <a:pPr/>
              <a:t>19</a:t>
            </a:fld>
            <a:endParaRPr lang="sv-SE" dirty="0"/>
          </a:p>
        </p:txBody>
      </p:sp>
    </p:spTree>
    <p:extLst>
      <p:ext uri="{BB962C8B-B14F-4D97-AF65-F5344CB8AC3E}">
        <p14:creationId xmlns:p14="http://schemas.microsoft.com/office/powerpoint/2010/main" val="8802727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bild 5">
            <a:extLst>
              <a:ext uri="{FF2B5EF4-FFF2-40B4-BE49-F238E27FC236}">
                <a16:creationId xmlns:a16="http://schemas.microsoft.com/office/drawing/2014/main" id="{E99B8C41-746D-4E11-AC40-EB9F014F2245}"/>
              </a:ext>
            </a:extLst>
          </p:cNvPr>
          <p:cNvPicPr>
            <a:picLocks noGrp="1" noChangeAspect="1"/>
          </p:cNvPicPr>
          <p:nvPr>
            <p:ph type="pic" sz="quarter" idx="13"/>
          </p:nvPr>
        </p:nvPicPr>
        <p:blipFill>
          <a:blip r:embed="rId3" cstate="email">
            <a:extLst>
              <a:ext uri="{28A0092B-C50C-407E-A947-70E740481C1C}">
                <a14:useLocalDpi xmlns:a14="http://schemas.microsoft.com/office/drawing/2010/main"/>
              </a:ext>
            </a:extLst>
          </a:blip>
          <a:srcRect/>
          <a:stretch>
            <a:fillRect/>
          </a:stretch>
        </p:blipFill>
        <p:spPr/>
      </p:pic>
      <p:sp>
        <p:nvSpPr>
          <p:cNvPr id="3" name="Rubrik 2">
            <a:extLst>
              <a:ext uri="{FF2B5EF4-FFF2-40B4-BE49-F238E27FC236}">
                <a16:creationId xmlns:a16="http://schemas.microsoft.com/office/drawing/2014/main" id="{08706F07-E810-4CE6-B916-C2AC771BFE27}"/>
              </a:ext>
            </a:extLst>
          </p:cNvPr>
          <p:cNvSpPr>
            <a:spLocks noGrp="1"/>
          </p:cNvSpPr>
          <p:nvPr>
            <p:ph type="title"/>
          </p:nvPr>
        </p:nvSpPr>
        <p:spPr/>
        <p:txBody>
          <a:bodyPr/>
          <a:lstStyle/>
          <a:p>
            <a:r>
              <a:rPr lang="sv-SE" dirty="0"/>
              <a:t>Hur ofta dricker du energidryck?</a:t>
            </a:r>
          </a:p>
        </p:txBody>
      </p:sp>
      <p:sp>
        <p:nvSpPr>
          <p:cNvPr id="4" name="Platshållare för text 3">
            <a:extLst>
              <a:ext uri="{FF2B5EF4-FFF2-40B4-BE49-F238E27FC236}">
                <a16:creationId xmlns:a16="http://schemas.microsoft.com/office/drawing/2014/main" id="{BB97711A-C849-49F7-9D74-5D534E8588DD}"/>
              </a:ext>
            </a:extLst>
          </p:cNvPr>
          <p:cNvSpPr>
            <a:spLocks noGrp="1"/>
          </p:cNvSpPr>
          <p:nvPr>
            <p:ph type="body" sz="quarter" idx="14"/>
          </p:nvPr>
        </p:nvSpPr>
        <p:spPr/>
        <p:txBody>
          <a:bodyPr/>
          <a:lstStyle/>
          <a:p>
            <a:pPr marL="342900" indent="-342900">
              <a:buFont typeface="+mj-lt"/>
              <a:buAutoNum type="arabicPeriod"/>
            </a:pPr>
            <a:r>
              <a:rPr lang="sv-SE" dirty="0"/>
              <a:t>Aldrig</a:t>
            </a:r>
          </a:p>
          <a:p>
            <a:pPr marL="342900" indent="-342900">
              <a:buFont typeface="+mj-lt"/>
              <a:buAutoNum type="arabicPeriod"/>
            </a:pPr>
            <a:r>
              <a:rPr lang="sv-SE" dirty="0"/>
              <a:t>Någon gång per år</a:t>
            </a:r>
          </a:p>
          <a:p>
            <a:pPr marL="342900" indent="-342900">
              <a:buFont typeface="+mj-lt"/>
              <a:buAutoNum type="arabicPeriod"/>
            </a:pPr>
            <a:r>
              <a:rPr lang="sv-SE" dirty="0"/>
              <a:t>Någon gång per månad</a:t>
            </a:r>
          </a:p>
          <a:p>
            <a:pPr marL="342900" indent="-342900">
              <a:buFont typeface="+mj-lt"/>
              <a:buAutoNum type="arabicPeriod"/>
            </a:pPr>
            <a:r>
              <a:rPr lang="sv-SE" dirty="0"/>
              <a:t>Några gånger i veckan eller oftare</a:t>
            </a:r>
          </a:p>
        </p:txBody>
      </p:sp>
      <p:sp>
        <p:nvSpPr>
          <p:cNvPr id="7" name="Platshållare för bildnummer 6">
            <a:extLst>
              <a:ext uri="{FF2B5EF4-FFF2-40B4-BE49-F238E27FC236}">
                <a16:creationId xmlns:a16="http://schemas.microsoft.com/office/drawing/2014/main" id="{F1C19609-474B-489B-BCC7-3AEBEB5F6E4F}"/>
              </a:ext>
            </a:extLst>
          </p:cNvPr>
          <p:cNvSpPr>
            <a:spLocks noGrp="1"/>
          </p:cNvSpPr>
          <p:nvPr>
            <p:ph type="sldNum" sz="quarter" idx="12"/>
          </p:nvPr>
        </p:nvSpPr>
        <p:spPr/>
        <p:txBody>
          <a:bodyPr/>
          <a:lstStyle/>
          <a:p>
            <a:fld id="{B716C8F4-20CD-364A-8A8E-DE130115B178}" type="slidenum">
              <a:rPr lang="sv-SE" smtClean="0"/>
              <a:pPr/>
              <a:t>2</a:t>
            </a:fld>
            <a:endParaRPr lang="sv-SE" dirty="0"/>
          </a:p>
        </p:txBody>
      </p:sp>
    </p:spTree>
    <p:extLst>
      <p:ext uri="{BB962C8B-B14F-4D97-AF65-F5344CB8AC3E}">
        <p14:creationId xmlns:p14="http://schemas.microsoft.com/office/powerpoint/2010/main" val="21712916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4E630A4-607A-A86D-3B68-6ED75CF9E6EE}"/>
              </a:ext>
            </a:extLst>
          </p:cNvPr>
          <p:cNvSpPr>
            <a:spLocks noGrp="1"/>
          </p:cNvSpPr>
          <p:nvPr>
            <p:ph type="title"/>
          </p:nvPr>
        </p:nvSpPr>
        <p:spPr/>
        <p:txBody>
          <a:bodyPr/>
          <a:lstStyle/>
          <a:p>
            <a:r>
              <a:rPr lang="sv-SE" dirty="0"/>
              <a:t>Hjärnmatt</a:t>
            </a:r>
          </a:p>
        </p:txBody>
      </p:sp>
      <p:sp>
        <p:nvSpPr>
          <p:cNvPr id="3" name="Platshållare för innehåll 2">
            <a:extLst>
              <a:ext uri="{FF2B5EF4-FFF2-40B4-BE49-F238E27FC236}">
                <a16:creationId xmlns:a16="http://schemas.microsoft.com/office/drawing/2014/main" id="{E616EA6C-0C7A-C8E1-CA86-B944737D7107}"/>
              </a:ext>
            </a:extLst>
          </p:cNvPr>
          <p:cNvSpPr>
            <a:spLocks noGrp="1"/>
          </p:cNvSpPr>
          <p:nvPr>
            <p:ph sz="quarter" idx="13"/>
          </p:nvPr>
        </p:nvSpPr>
        <p:spPr/>
        <p:txBody>
          <a:bodyPr/>
          <a:lstStyle/>
          <a:p>
            <a:pPr eaLnBrk="0" fontAlgn="base" hangingPunct="0">
              <a:lnSpc>
                <a:spcPct val="100000"/>
              </a:lnSpc>
              <a:spcBef>
                <a:spcPct val="0"/>
              </a:spcBef>
              <a:spcAft>
                <a:spcPct val="0"/>
              </a:spcAft>
            </a:pPr>
            <a:r>
              <a:rPr lang="sv-SE" altLang="sv-SE" dirty="0">
                <a:solidFill>
                  <a:schemeClr val="tx1"/>
                </a:solidFill>
                <a:latin typeface="+mn-lt"/>
              </a:rPr>
              <a:t>Trötthet</a:t>
            </a:r>
          </a:p>
          <a:p>
            <a:pPr eaLnBrk="0" fontAlgn="base" hangingPunct="0">
              <a:lnSpc>
                <a:spcPct val="100000"/>
              </a:lnSpc>
              <a:spcBef>
                <a:spcPct val="0"/>
              </a:spcBef>
              <a:spcAft>
                <a:spcPct val="0"/>
              </a:spcAft>
            </a:pPr>
            <a:r>
              <a:rPr lang="sv-SE" altLang="sv-SE" dirty="0">
                <a:solidFill>
                  <a:schemeClr val="tx1"/>
                </a:solidFill>
                <a:latin typeface="+mn-lt"/>
              </a:rPr>
              <a:t>Svårt att koncentrera sig</a:t>
            </a:r>
          </a:p>
          <a:p>
            <a:pPr eaLnBrk="0" fontAlgn="base" hangingPunct="0">
              <a:lnSpc>
                <a:spcPct val="100000"/>
              </a:lnSpc>
              <a:spcBef>
                <a:spcPct val="0"/>
              </a:spcBef>
              <a:spcAft>
                <a:spcPct val="0"/>
              </a:spcAft>
            </a:pPr>
            <a:r>
              <a:rPr lang="sv-SE" altLang="sv-SE" dirty="0">
                <a:solidFill>
                  <a:schemeClr val="tx1"/>
                </a:solidFill>
                <a:latin typeface="+mn-lt"/>
              </a:rPr>
              <a:t>Långsamma tankar</a:t>
            </a:r>
          </a:p>
          <a:p>
            <a:pPr eaLnBrk="0" fontAlgn="base" hangingPunct="0">
              <a:spcBef>
                <a:spcPct val="0"/>
              </a:spcBef>
              <a:spcAft>
                <a:spcPct val="0"/>
              </a:spcAft>
            </a:pPr>
            <a:r>
              <a:rPr lang="sv-SE" altLang="sv-SE" dirty="0">
                <a:solidFill>
                  <a:schemeClr val="tx1"/>
                </a:solidFill>
                <a:latin typeface="+mn-lt"/>
              </a:rPr>
              <a:t>Irritation och/eller nedstämdhet</a:t>
            </a:r>
          </a:p>
          <a:p>
            <a:pPr marL="0" indent="0">
              <a:buNone/>
            </a:pPr>
            <a:endParaRPr lang="sv-SE" dirty="0"/>
          </a:p>
        </p:txBody>
      </p:sp>
      <p:pic>
        <p:nvPicPr>
          <p:cNvPr id="5" name="Bildobjekt 4">
            <a:extLst>
              <a:ext uri="{FF2B5EF4-FFF2-40B4-BE49-F238E27FC236}">
                <a16:creationId xmlns:a16="http://schemas.microsoft.com/office/drawing/2014/main" id="{EB67E215-E636-40E4-84BF-C8014A9D768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29126" y="913405"/>
            <a:ext cx="4915894" cy="4915894"/>
          </a:xfrm>
          <a:prstGeom prst="rect">
            <a:avLst/>
          </a:prstGeom>
        </p:spPr>
      </p:pic>
      <p:sp>
        <p:nvSpPr>
          <p:cNvPr id="6" name="Platshållare för bildnummer 5">
            <a:extLst>
              <a:ext uri="{FF2B5EF4-FFF2-40B4-BE49-F238E27FC236}">
                <a16:creationId xmlns:a16="http://schemas.microsoft.com/office/drawing/2014/main" id="{68045B9B-A5B3-4400-8C39-75F23F62A646}"/>
              </a:ext>
            </a:extLst>
          </p:cNvPr>
          <p:cNvSpPr>
            <a:spLocks noGrp="1"/>
          </p:cNvSpPr>
          <p:nvPr>
            <p:ph type="sldNum" sz="quarter" idx="12"/>
          </p:nvPr>
        </p:nvSpPr>
        <p:spPr/>
        <p:txBody>
          <a:bodyPr/>
          <a:lstStyle/>
          <a:p>
            <a:fld id="{B716C8F4-20CD-364A-8A8E-DE130115B178}" type="slidenum">
              <a:rPr lang="sv-SE" smtClean="0"/>
              <a:pPr/>
              <a:t>20</a:t>
            </a:fld>
            <a:endParaRPr lang="sv-SE" dirty="0"/>
          </a:p>
        </p:txBody>
      </p:sp>
    </p:spTree>
    <p:extLst>
      <p:ext uri="{BB962C8B-B14F-4D97-AF65-F5344CB8AC3E}">
        <p14:creationId xmlns:p14="http://schemas.microsoft.com/office/powerpoint/2010/main" val="36377672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49D9D426-81A9-4DAC-81D2-C0AB1F6F7B3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413114" y="1943100"/>
            <a:ext cx="4570282" cy="4570282"/>
          </a:xfrm>
          <a:prstGeom prst="rect">
            <a:avLst/>
          </a:prstGeom>
        </p:spPr>
      </p:pic>
      <p:sp>
        <p:nvSpPr>
          <p:cNvPr id="2" name="Rubrik 1">
            <a:extLst>
              <a:ext uri="{FF2B5EF4-FFF2-40B4-BE49-F238E27FC236}">
                <a16:creationId xmlns:a16="http://schemas.microsoft.com/office/drawing/2014/main" id="{2A14177D-DBD2-4E8F-9D3E-91694F0E8446}"/>
              </a:ext>
            </a:extLst>
          </p:cNvPr>
          <p:cNvSpPr>
            <a:spLocks noGrp="1"/>
          </p:cNvSpPr>
          <p:nvPr>
            <p:ph type="title"/>
          </p:nvPr>
        </p:nvSpPr>
        <p:spPr>
          <a:xfrm>
            <a:off x="2700670" y="836613"/>
            <a:ext cx="7720039" cy="716142"/>
          </a:xfrm>
        </p:spPr>
        <p:txBody>
          <a:bodyPr/>
          <a:lstStyle/>
          <a:p>
            <a:r>
              <a:rPr lang="sv-SE" dirty="0"/>
              <a:t>Enkla modeller för bra ”hjärnmat”</a:t>
            </a:r>
          </a:p>
        </p:txBody>
      </p:sp>
      <p:sp>
        <p:nvSpPr>
          <p:cNvPr id="3" name="Platshållare för innehåll 2">
            <a:extLst>
              <a:ext uri="{FF2B5EF4-FFF2-40B4-BE49-F238E27FC236}">
                <a16:creationId xmlns:a16="http://schemas.microsoft.com/office/drawing/2014/main" id="{0D1AC4BC-2212-469F-AB41-41D339D9ADC9}"/>
              </a:ext>
            </a:extLst>
          </p:cNvPr>
          <p:cNvSpPr>
            <a:spLocks noGrp="1"/>
          </p:cNvSpPr>
          <p:nvPr>
            <p:ph sz="quarter" idx="13"/>
          </p:nvPr>
        </p:nvSpPr>
        <p:spPr>
          <a:xfrm>
            <a:off x="947738" y="1776413"/>
            <a:ext cx="9472971" cy="4244974"/>
          </a:xfrm>
        </p:spPr>
        <p:txBody>
          <a:bodyPr/>
          <a:lstStyle/>
          <a:p>
            <a:r>
              <a:rPr lang="sv-SE" dirty="0"/>
              <a:t>Bränsle</a:t>
            </a:r>
          </a:p>
          <a:p>
            <a:r>
              <a:rPr lang="sv-SE" dirty="0"/>
              <a:t>Byggmaterial</a:t>
            </a:r>
          </a:p>
        </p:txBody>
      </p:sp>
      <p:pic>
        <p:nvPicPr>
          <p:cNvPr id="7" name="Bildobjekt 6">
            <a:extLst>
              <a:ext uri="{FF2B5EF4-FFF2-40B4-BE49-F238E27FC236}">
                <a16:creationId xmlns:a16="http://schemas.microsoft.com/office/drawing/2014/main" id="{264863F2-4610-45D5-80EC-8E8F30F7815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057363" y="2045878"/>
            <a:ext cx="4848753" cy="4570282"/>
          </a:xfrm>
          <a:prstGeom prst="rect">
            <a:avLst/>
          </a:prstGeom>
        </p:spPr>
      </p:pic>
      <p:sp>
        <p:nvSpPr>
          <p:cNvPr id="4" name="textruta 3">
            <a:extLst>
              <a:ext uri="{FF2B5EF4-FFF2-40B4-BE49-F238E27FC236}">
                <a16:creationId xmlns:a16="http://schemas.microsoft.com/office/drawing/2014/main" id="{1C1E7178-4FBC-4B45-B988-8664859AD7C3}"/>
              </a:ext>
            </a:extLst>
          </p:cNvPr>
          <p:cNvSpPr txBox="1"/>
          <p:nvPr/>
        </p:nvSpPr>
        <p:spPr>
          <a:xfrm>
            <a:off x="2095500" y="5836721"/>
            <a:ext cx="1466850" cy="646331"/>
          </a:xfrm>
          <a:prstGeom prst="rect">
            <a:avLst/>
          </a:prstGeom>
          <a:noFill/>
        </p:spPr>
        <p:txBody>
          <a:bodyPr wrap="square" rtlCol="0">
            <a:spAutoFit/>
          </a:bodyPr>
          <a:lstStyle/>
          <a:p>
            <a:r>
              <a:rPr lang="sv-SE" dirty="0"/>
              <a:t>ALLSIDIG</a:t>
            </a:r>
          </a:p>
          <a:p>
            <a:r>
              <a:rPr lang="sv-SE" dirty="0"/>
              <a:t>KOST?</a:t>
            </a:r>
          </a:p>
        </p:txBody>
      </p:sp>
      <p:sp>
        <p:nvSpPr>
          <p:cNvPr id="8" name="textruta 7">
            <a:extLst>
              <a:ext uri="{FF2B5EF4-FFF2-40B4-BE49-F238E27FC236}">
                <a16:creationId xmlns:a16="http://schemas.microsoft.com/office/drawing/2014/main" id="{D914B44D-6721-4A3E-BF33-3D448C807D79}"/>
              </a:ext>
            </a:extLst>
          </p:cNvPr>
          <p:cNvSpPr txBox="1"/>
          <p:nvPr/>
        </p:nvSpPr>
        <p:spPr>
          <a:xfrm>
            <a:off x="7287590" y="5836721"/>
            <a:ext cx="1466850" cy="646331"/>
          </a:xfrm>
          <a:prstGeom prst="rect">
            <a:avLst/>
          </a:prstGeom>
          <a:noFill/>
        </p:spPr>
        <p:txBody>
          <a:bodyPr wrap="square" rtlCol="0">
            <a:spAutoFit/>
          </a:bodyPr>
          <a:lstStyle/>
          <a:p>
            <a:r>
              <a:rPr lang="sv-SE" dirty="0"/>
              <a:t>ENSIDIG</a:t>
            </a:r>
          </a:p>
          <a:p>
            <a:r>
              <a:rPr lang="sv-SE" dirty="0"/>
              <a:t>KOST?</a:t>
            </a:r>
          </a:p>
        </p:txBody>
      </p:sp>
      <p:sp>
        <p:nvSpPr>
          <p:cNvPr id="9" name="Platshållare för bildnummer 8">
            <a:extLst>
              <a:ext uri="{FF2B5EF4-FFF2-40B4-BE49-F238E27FC236}">
                <a16:creationId xmlns:a16="http://schemas.microsoft.com/office/drawing/2014/main" id="{C0135FE2-9FDB-4C24-A5DA-CC1F082E25C3}"/>
              </a:ext>
            </a:extLst>
          </p:cNvPr>
          <p:cNvSpPr>
            <a:spLocks noGrp="1"/>
          </p:cNvSpPr>
          <p:nvPr>
            <p:ph type="sldNum" sz="quarter" idx="12"/>
          </p:nvPr>
        </p:nvSpPr>
        <p:spPr/>
        <p:txBody>
          <a:bodyPr/>
          <a:lstStyle/>
          <a:p>
            <a:fld id="{B716C8F4-20CD-364A-8A8E-DE130115B178}" type="slidenum">
              <a:rPr lang="sv-SE" smtClean="0"/>
              <a:pPr/>
              <a:t>21</a:t>
            </a:fld>
            <a:endParaRPr lang="sv-SE" dirty="0"/>
          </a:p>
        </p:txBody>
      </p:sp>
    </p:spTree>
    <p:extLst>
      <p:ext uri="{BB962C8B-B14F-4D97-AF65-F5344CB8AC3E}">
        <p14:creationId xmlns:p14="http://schemas.microsoft.com/office/powerpoint/2010/main" val="13401942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a:extLst>
              <a:ext uri="{FF2B5EF4-FFF2-40B4-BE49-F238E27FC236}">
                <a16:creationId xmlns:a16="http://schemas.microsoft.com/office/drawing/2014/main" id="{C2607F29-D14E-A31E-0457-556D27973A7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2753526"/>
            <a:ext cx="4264762" cy="383828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059DBF9F-3E05-07B3-98D8-0E4A4C6EE8AA}"/>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974366" y="262688"/>
            <a:ext cx="3633836" cy="3633836"/>
          </a:xfrm>
          <a:prstGeom prst="rect">
            <a:avLst/>
          </a:prstGeom>
          <a:noFill/>
          <a:extLst>
            <a:ext uri="{909E8E84-426E-40DD-AFC4-6F175D3DCCD1}">
              <a14:hiddenFill xmlns:a14="http://schemas.microsoft.com/office/drawing/2010/main">
                <a:solidFill>
                  <a:srgbClr val="FFFFFF"/>
                </a:solidFill>
              </a14:hiddenFill>
            </a:ext>
          </a:extLst>
        </p:spPr>
      </p:pic>
      <p:sp>
        <p:nvSpPr>
          <p:cNvPr id="2" name="Rubrik 1">
            <a:extLst>
              <a:ext uri="{FF2B5EF4-FFF2-40B4-BE49-F238E27FC236}">
                <a16:creationId xmlns:a16="http://schemas.microsoft.com/office/drawing/2014/main" id="{A8E33A92-620A-4186-86E7-B86D2886E605}"/>
              </a:ext>
            </a:extLst>
          </p:cNvPr>
          <p:cNvSpPr>
            <a:spLocks noGrp="1"/>
          </p:cNvSpPr>
          <p:nvPr>
            <p:ph type="title"/>
          </p:nvPr>
        </p:nvSpPr>
        <p:spPr>
          <a:xfrm>
            <a:off x="947738" y="836612"/>
            <a:ext cx="9472971" cy="1067601"/>
          </a:xfrm>
        </p:spPr>
        <p:txBody>
          <a:bodyPr/>
          <a:lstStyle/>
          <a:p>
            <a:r>
              <a:rPr lang="sv-SE" dirty="0"/>
              <a:t>Modeller för kost</a:t>
            </a:r>
          </a:p>
        </p:txBody>
      </p:sp>
      <p:sp>
        <p:nvSpPr>
          <p:cNvPr id="3" name="Platshållare för innehåll 2">
            <a:extLst>
              <a:ext uri="{FF2B5EF4-FFF2-40B4-BE49-F238E27FC236}">
                <a16:creationId xmlns:a16="http://schemas.microsoft.com/office/drawing/2014/main" id="{1A5D8A57-679B-4553-B817-0B4A976B731A}"/>
              </a:ext>
            </a:extLst>
          </p:cNvPr>
          <p:cNvSpPr>
            <a:spLocks noGrp="1"/>
          </p:cNvSpPr>
          <p:nvPr>
            <p:ph sz="quarter" idx="13"/>
          </p:nvPr>
        </p:nvSpPr>
        <p:spPr>
          <a:xfrm>
            <a:off x="947739" y="1685925"/>
            <a:ext cx="3277898" cy="4335461"/>
          </a:xfrm>
        </p:spPr>
        <p:txBody>
          <a:bodyPr/>
          <a:lstStyle/>
          <a:p>
            <a:r>
              <a:rPr lang="sv-SE" sz="1800" dirty="0"/>
              <a:t>Kostcirkeln</a:t>
            </a:r>
          </a:p>
          <a:p>
            <a:r>
              <a:rPr lang="sv-SE" sz="1800" dirty="0"/>
              <a:t>Matpyramiden</a:t>
            </a:r>
          </a:p>
          <a:p>
            <a:r>
              <a:rPr lang="sv-SE" sz="1800" dirty="0"/>
              <a:t>Tallriksmodellen</a:t>
            </a:r>
          </a:p>
          <a:p>
            <a:r>
              <a:rPr lang="sv-SE" sz="1800" dirty="0"/>
              <a:t>Nyckelhålet</a:t>
            </a:r>
          </a:p>
        </p:txBody>
      </p:sp>
      <p:pic>
        <p:nvPicPr>
          <p:cNvPr id="1026" name="Picture 2" descr="Bild på två versioner av Tallriksmodellen - en för dig som rör på dig i vardagen och en för dig som rör dig bara lite. De olika versionerna beskrivs längre ner i texten">
            <a:extLst>
              <a:ext uri="{FF2B5EF4-FFF2-40B4-BE49-F238E27FC236}">
                <a16:creationId xmlns:a16="http://schemas.microsoft.com/office/drawing/2014/main" id="{F22C5421-5FA7-3348-8D04-F2A8C2536079}"/>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882295" y="3912132"/>
            <a:ext cx="4013490" cy="2544850"/>
          </a:xfrm>
          <a:prstGeom prst="rect">
            <a:avLst/>
          </a:prstGeom>
          <a:noFill/>
          <a:extLst>
            <a:ext uri="{909E8E84-426E-40DD-AFC4-6F175D3DCCD1}">
              <a14:hiddenFill xmlns:a14="http://schemas.microsoft.com/office/drawing/2010/main">
                <a:solidFill>
                  <a:srgbClr val="FFFFFF"/>
                </a:solidFill>
              </a14:hiddenFill>
            </a:ext>
          </a:extLst>
        </p:spPr>
      </p:pic>
      <p:sp>
        <p:nvSpPr>
          <p:cNvPr id="10" name="textruta 9">
            <a:extLst>
              <a:ext uri="{FF2B5EF4-FFF2-40B4-BE49-F238E27FC236}">
                <a16:creationId xmlns:a16="http://schemas.microsoft.com/office/drawing/2014/main" id="{35D173CE-658C-02F8-ACA2-85EFA7B1950F}"/>
              </a:ext>
            </a:extLst>
          </p:cNvPr>
          <p:cNvSpPr txBox="1"/>
          <p:nvPr/>
        </p:nvSpPr>
        <p:spPr>
          <a:xfrm>
            <a:off x="853216" y="6262255"/>
            <a:ext cx="2176943" cy="307777"/>
          </a:xfrm>
          <a:prstGeom prst="rect">
            <a:avLst/>
          </a:prstGeom>
          <a:noFill/>
        </p:spPr>
        <p:txBody>
          <a:bodyPr wrap="none" rtlCol="0">
            <a:spAutoFit/>
          </a:bodyPr>
          <a:lstStyle/>
          <a:p>
            <a:r>
              <a:rPr lang="sv-SE" sz="1400" dirty="0" err="1"/>
              <a:t>www.livsmedelsverket.se</a:t>
            </a:r>
            <a:endParaRPr lang="sv-SE" sz="1400" dirty="0"/>
          </a:p>
        </p:txBody>
      </p:sp>
      <p:pic>
        <p:nvPicPr>
          <p:cNvPr id="5" name="Bildobjekt 4">
            <a:extLst>
              <a:ext uri="{FF2B5EF4-FFF2-40B4-BE49-F238E27FC236}">
                <a16:creationId xmlns:a16="http://schemas.microsoft.com/office/drawing/2014/main" id="{EE0D47F5-6C0C-4FE1-B9CB-ECF8B92D213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120758" y="791589"/>
            <a:ext cx="3991234" cy="5655332"/>
          </a:xfrm>
          <a:prstGeom prst="rect">
            <a:avLst/>
          </a:prstGeom>
          <a:ln>
            <a:solidFill>
              <a:schemeClr val="accent1"/>
            </a:solidFill>
          </a:ln>
        </p:spPr>
      </p:pic>
      <p:sp>
        <p:nvSpPr>
          <p:cNvPr id="6" name="Platshållare för bildnummer 5">
            <a:extLst>
              <a:ext uri="{FF2B5EF4-FFF2-40B4-BE49-F238E27FC236}">
                <a16:creationId xmlns:a16="http://schemas.microsoft.com/office/drawing/2014/main" id="{4B1D2806-72D9-4A41-82CB-EEF474DAD955}"/>
              </a:ext>
            </a:extLst>
          </p:cNvPr>
          <p:cNvSpPr>
            <a:spLocks noGrp="1"/>
          </p:cNvSpPr>
          <p:nvPr>
            <p:ph type="sldNum" sz="quarter" idx="12"/>
          </p:nvPr>
        </p:nvSpPr>
        <p:spPr/>
        <p:txBody>
          <a:bodyPr/>
          <a:lstStyle/>
          <a:p>
            <a:fld id="{B716C8F4-20CD-364A-8A8E-DE130115B178}" type="slidenum">
              <a:rPr lang="sv-SE" smtClean="0"/>
              <a:pPr/>
              <a:t>22</a:t>
            </a:fld>
            <a:endParaRPr lang="sv-SE" dirty="0"/>
          </a:p>
        </p:txBody>
      </p:sp>
    </p:spTree>
    <p:extLst>
      <p:ext uri="{BB962C8B-B14F-4D97-AF65-F5344CB8AC3E}">
        <p14:creationId xmlns:p14="http://schemas.microsoft.com/office/powerpoint/2010/main" val="31050258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2D55289-773E-4B91-B029-2FB85A74D539}"/>
              </a:ext>
            </a:extLst>
          </p:cNvPr>
          <p:cNvSpPr>
            <a:spLocks noGrp="1"/>
          </p:cNvSpPr>
          <p:nvPr>
            <p:ph type="title"/>
          </p:nvPr>
        </p:nvSpPr>
        <p:spPr/>
        <p:txBody>
          <a:bodyPr/>
          <a:lstStyle/>
          <a:p>
            <a:r>
              <a:rPr lang="sv-SE" dirty="0"/>
              <a:t>Hjärnmat – följer vi råden?</a:t>
            </a:r>
          </a:p>
        </p:txBody>
      </p:sp>
      <p:sp>
        <p:nvSpPr>
          <p:cNvPr id="3" name="Platshållare för innehåll 2">
            <a:extLst>
              <a:ext uri="{FF2B5EF4-FFF2-40B4-BE49-F238E27FC236}">
                <a16:creationId xmlns:a16="http://schemas.microsoft.com/office/drawing/2014/main" id="{CA255120-EBDA-4D55-8A61-51682CF10D3E}"/>
              </a:ext>
            </a:extLst>
          </p:cNvPr>
          <p:cNvSpPr>
            <a:spLocks noGrp="1"/>
          </p:cNvSpPr>
          <p:nvPr>
            <p:ph sz="quarter" idx="13"/>
          </p:nvPr>
        </p:nvSpPr>
        <p:spPr>
          <a:xfrm>
            <a:off x="947738" y="1776413"/>
            <a:ext cx="9472971" cy="2052637"/>
          </a:xfrm>
        </p:spPr>
        <p:txBody>
          <a:bodyPr/>
          <a:lstStyle/>
          <a:p>
            <a:pPr marL="0" indent="0">
              <a:lnSpc>
                <a:spcPct val="150000"/>
              </a:lnSpc>
              <a:buNone/>
            </a:pPr>
            <a:r>
              <a:rPr lang="sv-SE" sz="2000" i="1" dirty="0"/>
              <a:t>”Mediankonsumtionen av grönsaker, frukt och bär i Sverige är ungefär 270 gram om dagen bland vuxna. Endast 11 procent av den vuxna befolkningen äter minst 500 gram grönsaker, frukt och bär om dagen.”</a:t>
            </a:r>
          </a:p>
          <a:p>
            <a:pPr marL="0" indent="0">
              <a:buNone/>
            </a:pPr>
            <a:r>
              <a:rPr lang="sv-SE" sz="1200" dirty="0"/>
              <a:t>Källa: https://www.livsmedelsverket.se/matvanor-halsa--miljo/kostrad/kostrad-vuxna/gronsaker-frukt-och-bar/</a:t>
            </a:r>
          </a:p>
          <a:p>
            <a:pPr marL="0" indent="0">
              <a:buNone/>
            </a:pPr>
            <a:endParaRPr lang="sv-SE" sz="1200" dirty="0"/>
          </a:p>
        </p:txBody>
      </p:sp>
      <p:sp>
        <p:nvSpPr>
          <p:cNvPr id="8" name="textruta 7">
            <a:extLst>
              <a:ext uri="{FF2B5EF4-FFF2-40B4-BE49-F238E27FC236}">
                <a16:creationId xmlns:a16="http://schemas.microsoft.com/office/drawing/2014/main" id="{B7BCE2DF-A99E-4087-91A8-72C97A7DD582}"/>
              </a:ext>
            </a:extLst>
          </p:cNvPr>
          <p:cNvSpPr txBox="1"/>
          <p:nvPr/>
        </p:nvSpPr>
        <p:spPr>
          <a:xfrm>
            <a:off x="947738" y="4171950"/>
            <a:ext cx="6986587" cy="646331"/>
          </a:xfrm>
          <a:prstGeom prst="rect">
            <a:avLst/>
          </a:prstGeom>
          <a:noFill/>
        </p:spPr>
        <p:txBody>
          <a:bodyPr wrap="square" rtlCol="0">
            <a:spAutoFit/>
          </a:bodyPr>
          <a:lstStyle/>
          <a:p>
            <a:pPr marL="0" indent="0">
              <a:buNone/>
            </a:pPr>
            <a:r>
              <a:rPr lang="sv-SE" b="1" dirty="0"/>
              <a:t>Diskutera!</a:t>
            </a:r>
          </a:p>
          <a:p>
            <a:pPr marL="0" indent="0">
              <a:buNone/>
            </a:pPr>
            <a:r>
              <a:rPr lang="sv-SE" dirty="0"/>
              <a:t>Vilka olika faktorer påverkar vad vi faktiskt äter?</a:t>
            </a:r>
          </a:p>
        </p:txBody>
      </p:sp>
      <p:sp>
        <p:nvSpPr>
          <p:cNvPr id="5" name="Platshållare för bildnummer 4">
            <a:extLst>
              <a:ext uri="{FF2B5EF4-FFF2-40B4-BE49-F238E27FC236}">
                <a16:creationId xmlns:a16="http://schemas.microsoft.com/office/drawing/2014/main" id="{012589B6-B644-4941-BE11-9E23CEE44EE6}"/>
              </a:ext>
            </a:extLst>
          </p:cNvPr>
          <p:cNvSpPr>
            <a:spLocks noGrp="1"/>
          </p:cNvSpPr>
          <p:nvPr>
            <p:ph type="sldNum" sz="quarter" idx="12"/>
          </p:nvPr>
        </p:nvSpPr>
        <p:spPr/>
        <p:txBody>
          <a:bodyPr/>
          <a:lstStyle/>
          <a:p>
            <a:fld id="{B716C8F4-20CD-364A-8A8E-DE130115B178}" type="slidenum">
              <a:rPr lang="sv-SE" smtClean="0"/>
              <a:pPr/>
              <a:t>23</a:t>
            </a:fld>
            <a:endParaRPr lang="sv-SE" dirty="0"/>
          </a:p>
        </p:txBody>
      </p:sp>
    </p:spTree>
    <p:extLst>
      <p:ext uri="{BB962C8B-B14F-4D97-AF65-F5344CB8AC3E}">
        <p14:creationId xmlns:p14="http://schemas.microsoft.com/office/powerpoint/2010/main" val="4125019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B0382CC-3295-47DC-BA90-1EC4B5A78A2F}"/>
              </a:ext>
            </a:extLst>
          </p:cNvPr>
          <p:cNvSpPr>
            <a:spLocks noGrp="1"/>
          </p:cNvSpPr>
          <p:nvPr>
            <p:ph type="title"/>
          </p:nvPr>
        </p:nvSpPr>
        <p:spPr>
          <a:xfrm>
            <a:off x="947739" y="836612"/>
            <a:ext cx="4043362" cy="1935163"/>
          </a:xfrm>
        </p:spPr>
        <p:txBody>
          <a:bodyPr/>
          <a:lstStyle/>
          <a:p>
            <a:r>
              <a:rPr lang="sv-SE" dirty="0"/>
              <a:t>Mat är mer än kost och näring</a:t>
            </a:r>
            <a:br>
              <a:rPr lang="sv-SE" dirty="0"/>
            </a:br>
            <a:r>
              <a:rPr lang="sv-SE" sz="2000" dirty="0"/>
              <a:t>Mycket annat påverkar vad vi äter</a:t>
            </a:r>
            <a:endParaRPr lang="sv-SE" dirty="0"/>
          </a:p>
        </p:txBody>
      </p:sp>
      <p:sp>
        <p:nvSpPr>
          <p:cNvPr id="3" name="Platshållare för innehåll 2">
            <a:extLst>
              <a:ext uri="{FF2B5EF4-FFF2-40B4-BE49-F238E27FC236}">
                <a16:creationId xmlns:a16="http://schemas.microsoft.com/office/drawing/2014/main" id="{3AEDCB3F-1FAD-42F8-89BF-7F41540DA3D7}"/>
              </a:ext>
            </a:extLst>
          </p:cNvPr>
          <p:cNvSpPr>
            <a:spLocks noGrp="1"/>
          </p:cNvSpPr>
          <p:nvPr>
            <p:ph sz="quarter" idx="13"/>
          </p:nvPr>
        </p:nvSpPr>
        <p:spPr>
          <a:xfrm>
            <a:off x="947738" y="2857499"/>
            <a:ext cx="9472971" cy="3163887"/>
          </a:xfrm>
        </p:spPr>
        <p:txBody>
          <a:bodyPr/>
          <a:lstStyle/>
          <a:p>
            <a:r>
              <a:rPr lang="sv-SE" dirty="0"/>
              <a:t>Media/reklam</a:t>
            </a:r>
          </a:p>
          <a:p>
            <a:r>
              <a:rPr lang="sv-SE" dirty="0"/>
              <a:t>Vanor</a:t>
            </a:r>
          </a:p>
          <a:p>
            <a:r>
              <a:rPr lang="sv-SE" dirty="0"/>
              <a:t>Tröst</a:t>
            </a:r>
          </a:p>
          <a:p>
            <a:r>
              <a:rPr lang="sv-SE" dirty="0"/>
              <a:t>Glädje</a:t>
            </a:r>
          </a:p>
          <a:p>
            <a:r>
              <a:rPr lang="sv-SE" dirty="0"/>
              <a:t>Socialt</a:t>
            </a:r>
          </a:p>
          <a:p>
            <a:r>
              <a:rPr lang="sv-SE" dirty="0"/>
              <a:t>Ekonomi</a:t>
            </a:r>
          </a:p>
          <a:p>
            <a:r>
              <a:rPr lang="sv-SE" dirty="0"/>
              <a:t>Miljövänligt</a:t>
            </a:r>
          </a:p>
          <a:p>
            <a:r>
              <a:rPr lang="sv-SE" dirty="0"/>
              <a:t>Utbud</a:t>
            </a:r>
          </a:p>
          <a:p>
            <a:r>
              <a:rPr lang="sv-SE" dirty="0"/>
              <a:t>Smak</a:t>
            </a:r>
          </a:p>
          <a:p>
            <a:endParaRPr lang="sv-SE" dirty="0"/>
          </a:p>
          <a:p>
            <a:endParaRPr lang="sv-SE" dirty="0"/>
          </a:p>
        </p:txBody>
      </p:sp>
      <p:pic>
        <p:nvPicPr>
          <p:cNvPr id="5" name="Bildobjekt 4">
            <a:extLst>
              <a:ext uri="{FF2B5EF4-FFF2-40B4-BE49-F238E27FC236}">
                <a16:creationId xmlns:a16="http://schemas.microsoft.com/office/drawing/2014/main" id="{EB421F74-20C6-4235-B173-3DA05622FF5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00" y="749915"/>
            <a:ext cx="5827098" cy="5827098"/>
          </a:xfrm>
          <a:prstGeom prst="rect">
            <a:avLst/>
          </a:prstGeom>
        </p:spPr>
      </p:pic>
      <p:sp>
        <p:nvSpPr>
          <p:cNvPr id="6" name="Platshållare för bildnummer 5">
            <a:extLst>
              <a:ext uri="{FF2B5EF4-FFF2-40B4-BE49-F238E27FC236}">
                <a16:creationId xmlns:a16="http://schemas.microsoft.com/office/drawing/2014/main" id="{8FB3404D-245F-4F0A-BC70-68CD56FFA2B3}"/>
              </a:ext>
            </a:extLst>
          </p:cNvPr>
          <p:cNvSpPr>
            <a:spLocks noGrp="1"/>
          </p:cNvSpPr>
          <p:nvPr>
            <p:ph type="sldNum" sz="quarter" idx="12"/>
          </p:nvPr>
        </p:nvSpPr>
        <p:spPr/>
        <p:txBody>
          <a:bodyPr/>
          <a:lstStyle/>
          <a:p>
            <a:fld id="{B716C8F4-20CD-364A-8A8E-DE130115B178}" type="slidenum">
              <a:rPr lang="sv-SE" smtClean="0"/>
              <a:pPr/>
              <a:t>24</a:t>
            </a:fld>
            <a:endParaRPr lang="sv-SE" dirty="0"/>
          </a:p>
        </p:txBody>
      </p:sp>
    </p:spTree>
    <p:extLst>
      <p:ext uri="{BB962C8B-B14F-4D97-AF65-F5344CB8AC3E}">
        <p14:creationId xmlns:p14="http://schemas.microsoft.com/office/powerpoint/2010/main" val="22102270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8338735-9A6D-4E19-AF4D-0BD135D30630}"/>
              </a:ext>
            </a:extLst>
          </p:cNvPr>
          <p:cNvSpPr>
            <a:spLocks noGrp="1"/>
          </p:cNvSpPr>
          <p:nvPr>
            <p:ph type="title"/>
          </p:nvPr>
        </p:nvSpPr>
        <p:spPr/>
        <p:txBody>
          <a:bodyPr/>
          <a:lstStyle/>
          <a:p>
            <a:r>
              <a:rPr lang="sv-SE" dirty="0"/>
              <a:t>Smak – viktigare än vi kanske tror</a:t>
            </a:r>
          </a:p>
        </p:txBody>
      </p:sp>
      <p:pic>
        <p:nvPicPr>
          <p:cNvPr id="5" name="Platshållare för innehåll 4">
            <a:extLst>
              <a:ext uri="{FF2B5EF4-FFF2-40B4-BE49-F238E27FC236}">
                <a16:creationId xmlns:a16="http://schemas.microsoft.com/office/drawing/2014/main" id="{602B61D0-0937-4702-89F9-0F52B838A640}"/>
              </a:ext>
            </a:extLst>
          </p:cNvPr>
          <p:cNvPicPr>
            <a:picLocks noGrp="1" noChangeAspect="1"/>
          </p:cNvPicPr>
          <p:nvPr>
            <p:ph sz="quarter" idx="13"/>
          </p:nvPr>
        </p:nvPicPr>
        <p:blipFill>
          <a:blip r:embed="rId3" cstate="email">
            <a:extLst>
              <a:ext uri="{28A0092B-C50C-407E-A947-70E740481C1C}">
                <a14:useLocalDpi xmlns:a14="http://schemas.microsoft.com/office/drawing/2010/main"/>
              </a:ext>
            </a:extLst>
          </a:blip>
          <a:stretch>
            <a:fillRect/>
          </a:stretch>
        </p:blipFill>
        <p:spPr>
          <a:xfrm>
            <a:off x="2500551" y="1776413"/>
            <a:ext cx="6366985" cy="4244975"/>
          </a:xfrm>
        </p:spPr>
      </p:pic>
      <p:sp>
        <p:nvSpPr>
          <p:cNvPr id="4" name="Platshållare för bildnummer 3">
            <a:extLst>
              <a:ext uri="{FF2B5EF4-FFF2-40B4-BE49-F238E27FC236}">
                <a16:creationId xmlns:a16="http://schemas.microsoft.com/office/drawing/2014/main" id="{4E322D56-959F-4080-A177-EF5D2FBBADE6}"/>
              </a:ext>
            </a:extLst>
          </p:cNvPr>
          <p:cNvSpPr>
            <a:spLocks noGrp="1"/>
          </p:cNvSpPr>
          <p:nvPr>
            <p:ph type="sldNum" sz="quarter" idx="12"/>
          </p:nvPr>
        </p:nvSpPr>
        <p:spPr/>
        <p:txBody>
          <a:bodyPr/>
          <a:lstStyle/>
          <a:p>
            <a:fld id="{B716C8F4-20CD-364A-8A8E-DE130115B178}" type="slidenum">
              <a:rPr lang="sv-SE" smtClean="0"/>
              <a:pPr/>
              <a:t>25</a:t>
            </a:fld>
            <a:endParaRPr lang="sv-SE" dirty="0"/>
          </a:p>
        </p:txBody>
      </p:sp>
    </p:spTree>
    <p:extLst>
      <p:ext uri="{BB962C8B-B14F-4D97-AF65-F5344CB8AC3E}">
        <p14:creationId xmlns:p14="http://schemas.microsoft.com/office/powerpoint/2010/main" val="10903982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99EDD9-8491-4B13-852E-51E9B2D4C4AF}"/>
              </a:ext>
            </a:extLst>
          </p:cNvPr>
          <p:cNvSpPr>
            <a:spLocks noGrp="1"/>
          </p:cNvSpPr>
          <p:nvPr>
            <p:ph type="title"/>
          </p:nvPr>
        </p:nvSpPr>
        <p:spPr/>
        <p:txBody>
          <a:bodyPr/>
          <a:lstStyle/>
          <a:p>
            <a:r>
              <a:rPr lang="sv-SE" dirty="0"/>
              <a:t>Vad händer om vi får i oss för lite?</a:t>
            </a:r>
          </a:p>
        </p:txBody>
      </p:sp>
      <p:pic>
        <p:nvPicPr>
          <p:cNvPr id="7" name="Platshållare för innehåll 6">
            <a:extLst>
              <a:ext uri="{FF2B5EF4-FFF2-40B4-BE49-F238E27FC236}">
                <a16:creationId xmlns:a16="http://schemas.microsoft.com/office/drawing/2014/main" id="{485A959C-5100-4E5D-994E-94E116BCC5CD}"/>
              </a:ext>
            </a:extLst>
          </p:cNvPr>
          <p:cNvPicPr>
            <a:picLocks noGrp="1" noChangeAspect="1"/>
          </p:cNvPicPr>
          <p:nvPr>
            <p:ph sz="quarter" idx="13"/>
          </p:nvPr>
        </p:nvPicPr>
        <p:blipFill>
          <a:blip r:embed="rId3" cstate="screen">
            <a:extLst>
              <a:ext uri="{28A0092B-C50C-407E-A947-70E740481C1C}">
                <a14:useLocalDpi xmlns:a14="http://schemas.microsoft.com/office/drawing/2010/main"/>
              </a:ext>
            </a:extLst>
          </a:blip>
          <a:stretch>
            <a:fillRect/>
          </a:stretch>
        </p:blipFill>
        <p:spPr>
          <a:xfrm>
            <a:off x="6096000" y="2903464"/>
            <a:ext cx="5612827" cy="3741885"/>
          </a:xfrm>
        </p:spPr>
      </p:pic>
      <p:sp>
        <p:nvSpPr>
          <p:cNvPr id="5" name="textruta 4">
            <a:extLst>
              <a:ext uri="{FF2B5EF4-FFF2-40B4-BE49-F238E27FC236}">
                <a16:creationId xmlns:a16="http://schemas.microsoft.com/office/drawing/2014/main" id="{B5FB1EE3-3273-48F3-B406-9C8012C2B9DD}"/>
              </a:ext>
            </a:extLst>
          </p:cNvPr>
          <p:cNvSpPr txBox="1"/>
          <p:nvPr/>
        </p:nvSpPr>
        <p:spPr>
          <a:xfrm>
            <a:off x="6188494" y="6399128"/>
            <a:ext cx="6182832" cy="246221"/>
          </a:xfrm>
          <a:prstGeom prst="rect">
            <a:avLst/>
          </a:prstGeom>
          <a:noFill/>
        </p:spPr>
        <p:txBody>
          <a:bodyPr wrap="square">
            <a:spAutoFit/>
          </a:bodyPr>
          <a:lstStyle/>
          <a:p>
            <a:r>
              <a:rPr lang="sv-SE" sz="1000" dirty="0" err="1">
                <a:solidFill>
                  <a:schemeClr val="bg1"/>
                </a:solidFill>
              </a:rPr>
              <a:t>Svitlana</a:t>
            </a:r>
            <a:r>
              <a:rPr lang="sv-SE" sz="1000" dirty="0">
                <a:solidFill>
                  <a:schemeClr val="bg1"/>
                </a:solidFill>
              </a:rPr>
              <a:t> - stock.adobe.com</a:t>
            </a:r>
          </a:p>
        </p:txBody>
      </p:sp>
      <p:sp>
        <p:nvSpPr>
          <p:cNvPr id="9" name="textruta 8">
            <a:extLst>
              <a:ext uri="{FF2B5EF4-FFF2-40B4-BE49-F238E27FC236}">
                <a16:creationId xmlns:a16="http://schemas.microsoft.com/office/drawing/2014/main" id="{8FD08E5B-6496-4375-BD89-A9C5AEB00081}"/>
              </a:ext>
            </a:extLst>
          </p:cNvPr>
          <p:cNvSpPr txBox="1"/>
          <p:nvPr/>
        </p:nvSpPr>
        <p:spPr>
          <a:xfrm>
            <a:off x="947738" y="1759987"/>
            <a:ext cx="3836913" cy="1477328"/>
          </a:xfrm>
          <a:prstGeom prst="rect">
            <a:avLst/>
          </a:prstGeom>
          <a:noFill/>
        </p:spPr>
        <p:txBody>
          <a:bodyPr wrap="square">
            <a:spAutoFit/>
          </a:bodyPr>
          <a:lstStyle/>
          <a:p>
            <a:r>
              <a:rPr lang="sv-SE" dirty="0"/>
              <a:t>Energiunderskott</a:t>
            </a:r>
          </a:p>
          <a:p>
            <a:pPr marL="342900" indent="-342900">
              <a:buFont typeface="Arial" panose="020B0604020202020204" pitchFamily="34" charset="0"/>
              <a:buChar char="•"/>
            </a:pPr>
            <a:r>
              <a:rPr lang="sv-SE" dirty="0"/>
              <a:t>Trött, fryser</a:t>
            </a:r>
          </a:p>
          <a:p>
            <a:pPr marL="342900" indent="-342900">
              <a:buFont typeface="Arial" panose="020B0604020202020204" pitchFamily="34" charset="0"/>
              <a:buChar char="•"/>
            </a:pPr>
            <a:r>
              <a:rPr lang="sv-SE" dirty="0"/>
              <a:t>Infektionskänslig</a:t>
            </a:r>
          </a:p>
          <a:p>
            <a:pPr marL="342900" indent="-342900">
              <a:buFont typeface="Arial" panose="020B0604020202020204" pitchFamily="34" charset="0"/>
              <a:buChar char="•"/>
            </a:pPr>
            <a:r>
              <a:rPr lang="sv-SE" dirty="0"/>
              <a:t>Förstoppning</a:t>
            </a:r>
          </a:p>
          <a:p>
            <a:pPr marL="342900" indent="-342900">
              <a:buFont typeface="Arial" panose="020B0604020202020204" pitchFamily="34" charset="0"/>
              <a:buChar char="•"/>
            </a:pPr>
            <a:r>
              <a:rPr lang="sv-SE" dirty="0"/>
              <a:t>Hormonstörningar</a:t>
            </a:r>
          </a:p>
        </p:txBody>
      </p:sp>
      <p:sp>
        <p:nvSpPr>
          <p:cNvPr id="10" name="textruta 9">
            <a:extLst>
              <a:ext uri="{FF2B5EF4-FFF2-40B4-BE49-F238E27FC236}">
                <a16:creationId xmlns:a16="http://schemas.microsoft.com/office/drawing/2014/main" id="{A3EEC87C-2DE5-433C-907B-F7448CB9023C}"/>
              </a:ext>
            </a:extLst>
          </p:cNvPr>
          <p:cNvSpPr txBox="1"/>
          <p:nvPr/>
        </p:nvSpPr>
        <p:spPr>
          <a:xfrm>
            <a:off x="947738" y="3444547"/>
            <a:ext cx="4680520" cy="2862322"/>
          </a:xfrm>
          <a:prstGeom prst="rect">
            <a:avLst/>
          </a:prstGeom>
          <a:noFill/>
        </p:spPr>
        <p:txBody>
          <a:bodyPr wrap="square" rtlCol="0">
            <a:spAutoFit/>
          </a:bodyPr>
          <a:lstStyle/>
          <a:p>
            <a:r>
              <a:rPr lang="sv-SE" dirty="0"/>
              <a:t>Anorexi – en neurobiologisk sjukdom</a:t>
            </a:r>
          </a:p>
          <a:p>
            <a:pPr marL="342900" indent="-342900">
              <a:buFont typeface="Arial" panose="020B0604020202020204" pitchFamily="34" charset="0"/>
              <a:buChar char="•"/>
            </a:pPr>
            <a:r>
              <a:rPr lang="sv-SE" dirty="0"/>
              <a:t>Reagerar annorlunda på hunger- och mättnadssignaler </a:t>
            </a:r>
          </a:p>
          <a:p>
            <a:pPr marL="342900" indent="-342900">
              <a:buFont typeface="Arial" panose="020B0604020202020204" pitchFamily="34" charset="0"/>
              <a:buChar char="•"/>
            </a:pPr>
            <a:r>
              <a:rPr lang="sv-SE" dirty="0"/>
              <a:t>Belöningssystemet (dopamin) svagare för att söka mat</a:t>
            </a:r>
          </a:p>
          <a:p>
            <a:pPr marL="342900" indent="-342900">
              <a:buFont typeface="Arial" panose="020B0604020202020204" pitchFamily="34" charset="0"/>
              <a:buChar char="•"/>
            </a:pPr>
            <a:r>
              <a:rPr lang="sv-SE" dirty="0"/>
              <a:t>Forskning pågår!</a:t>
            </a:r>
          </a:p>
          <a:p>
            <a:pPr marL="342900" indent="-342900">
              <a:buFont typeface="Arial" panose="020B0604020202020204" pitchFamily="34" charset="0"/>
              <a:buChar char="•"/>
            </a:pPr>
            <a:r>
              <a:rPr lang="sv-SE" dirty="0"/>
              <a:t>Stöd finns, t ex:</a:t>
            </a:r>
          </a:p>
          <a:p>
            <a:r>
              <a:rPr lang="sv-SE" dirty="0"/>
              <a:t>https://atstorning.se/</a:t>
            </a:r>
          </a:p>
          <a:p>
            <a:r>
              <a:rPr lang="sv-SE" dirty="0"/>
              <a:t>https://www.friskfri.se/</a:t>
            </a:r>
          </a:p>
          <a:p>
            <a:endParaRPr lang="sv-SE" dirty="0"/>
          </a:p>
        </p:txBody>
      </p:sp>
      <p:pic>
        <p:nvPicPr>
          <p:cNvPr id="12" name="Bildobjekt 11">
            <a:extLst>
              <a:ext uri="{FF2B5EF4-FFF2-40B4-BE49-F238E27FC236}">
                <a16:creationId xmlns:a16="http://schemas.microsoft.com/office/drawing/2014/main" id="{220484E4-D573-40AF-A631-F9C17AE48A3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95847" y="212651"/>
            <a:ext cx="4212980" cy="3350322"/>
          </a:xfrm>
          <a:prstGeom prst="rect">
            <a:avLst/>
          </a:prstGeom>
        </p:spPr>
      </p:pic>
      <p:sp>
        <p:nvSpPr>
          <p:cNvPr id="14" name="Platshållare för bildnummer 13">
            <a:extLst>
              <a:ext uri="{FF2B5EF4-FFF2-40B4-BE49-F238E27FC236}">
                <a16:creationId xmlns:a16="http://schemas.microsoft.com/office/drawing/2014/main" id="{42EB5DCE-89BF-4472-BA95-54600DD4031C}"/>
              </a:ext>
            </a:extLst>
          </p:cNvPr>
          <p:cNvSpPr>
            <a:spLocks noGrp="1"/>
          </p:cNvSpPr>
          <p:nvPr>
            <p:ph type="sldNum" sz="quarter" idx="12"/>
          </p:nvPr>
        </p:nvSpPr>
        <p:spPr/>
        <p:txBody>
          <a:bodyPr/>
          <a:lstStyle/>
          <a:p>
            <a:fld id="{B716C8F4-20CD-364A-8A8E-DE130115B178}" type="slidenum">
              <a:rPr lang="sv-SE" smtClean="0"/>
              <a:pPr/>
              <a:t>26</a:t>
            </a:fld>
            <a:endParaRPr lang="sv-SE" dirty="0"/>
          </a:p>
        </p:txBody>
      </p:sp>
    </p:spTree>
    <p:extLst>
      <p:ext uri="{BB962C8B-B14F-4D97-AF65-F5344CB8AC3E}">
        <p14:creationId xmlns:p14="http://schemas.microsoft.com/office/powerpoint/2010/main" val="1131755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7194BE5-C0D6-4F60-AC5C-9934D2D911AE}"/>
              </a:ext>
            </a:extLst>
          </p:cNvPr>
          <p:cNvSpPr>
            <a:spLocks noGrp="1"/>
          </p:cNvSpPr>
          <p:nvPr>
            <p:ph type="title"/>
          </p:nvPr>
        </p:nvSpPr>
        <p:spPr/>
        <p:txBody>
          <a:bodyPr/>
          <a:lstStyle/>
          <a:p>
            <a:r>
              <a:rPr lang="sv-SE" dirty="0"/>
              <a:t>”Trött – äta”</a:t>
            </a:r>
          </a:p>
        </p:txBody>
      </p:sp>
      <p:sp>
        <p:nvSpPr>
          <p:cNvPr id="3" name="Platshållare för innehåll 2">
            <a:extLst>
              <a:ext uri="{FF2B5EF4-FFF2-40B4-BE49-F238E27FC236}">
                <a16:creationId xmlns:a16="http://schemas.microsoft.com/office/drawing/2014/main" id="{5B465C97-D625-41F6-9165-DF4D00F8A8AB}"/>
              </a:ext>
            </a:extLst>
          </p:cNvPr>
          <p:cNvSpPr>
            <a:spLocks noGrp="1"/>
          </p:cNvSpPr>
          <p:nvPr>
            <p:ph sz="quarter" idx="13"/>
          </p:nvPr>
        </p:nvSpPr>
        <p:spPr>
          <a:xfrm>
            <a:off x="947738" y="1776414"/>
            <a:ext cx="4338637" cy="2101105"/>
          </a:xfrm>
        </p:spPr>
        <p:txBody>
          <a:bodyPr/>
          <a:lstStyle/>
          <a:p>
            <a:pPr>
              <a:buFont typeface="Arial" panose="020B0604020202020204" pitchFamily="34" charset="0"/>
              <a:buChar char="•"/>
            </a:pPr>
            <a:r>
              <a:rPr lang="sv-SE" dirty="0"/>
              <a:t>Sämre impulskontroll</a:t>
            </a:r>
          </a:p>
          <a:p>
            <a:r>
              <a:rPr lang="sv-SE" dirty="0"/>
              <a:t>Söker snabb energi</a:t>
            </a:r>
          </a:p>
          <a:p>
            <a:pPr>
              <a:buFont typeface="Arial" panose="020B0604020202020204" pitchFamily="34" charset="0"/>
              <a:buChar char="•"/>
            </a:pPr>
            <a:r>
              <a:rPr lang="sv-SE" dirty="0"/>
              <a:t>Hunger- och mättnadshormoner påverkas</a:t>
            </a:r>
          </a:p>
          <a:p>
            <a:pPr>
              <a:buFont typeface="Arial" panose="020B0604020202020204" pitchFamily="34" charset="0"/>
              <a:buChar char="•"/>
            </a:pPr>
            <a:r>
              <a:rPr lang="sv-SE" dirty="0"/>
              <a:t>Orkar inte planera eller laga mat, svårare göra hälsosamt (tar ”enkla vägen”)</a:t>
            </a:r>
          </a:p>
        </p:txBody>
      </p:sp>
      <p:pic>
        <p:nvPicPr>
          <p:cNvPr id="6" name="Bildobjekt 5">
            <a:extLst>
              <a:ext uri="{FF2B5EF4-FFF2-40B4-BE49-F238E27FC236}">
                <a16:creationId xmlns:a16="http://schemas.microsoft.com/office/drawing/2014/main" id="{0024C5EC-0E4B-4F6B-B8C4-F192DBFB719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20000" y="0"/>
            <a:ext cx="4572000" cy="6858000"/>
          </a:xfrm>
          <a:prstGeom prst="rect">
            <a:avLst/>
          </a:prstGeom>
        </p:spPr>
      </p:pic>
      <p:sp>
        <p:nvSpPr>
          <p:cNvPr id="5" name="Platshållare för bildnummer 4">
            <a:extLst>
              <a:ext uri="{FF2B5EF4-FFF2-40B4-BE49-F238E27FC236}">
                <a16:creationId xmlns:a16="http://schemas.microsoft.com/office/drawing/2014/main" id="{57E8BCA5-3007-441B-BF5C-02036DF16D14}"/>
              </a:ext>
            </a:extLst>
          </p:cNvPr>
          <p:cNvSpPr>
            <a:spLocks noGrp="1"/>
          </p:cNvSpPr>
          <p:nvPr>
            <p:ph type="sldNum" sz="quarter" idx="12"/>
          </p:nvPr>
        </p:nvSpPr>
        <p:spPr/>
        <p:txBody>
          <a:bodyPr/>
          <a:lstStyle/>
          <a:p>
            <a:fld id="{B716C8F4-20CD-364A-8A8E-DE130115B178}" type="slidenum">
              <a:rPr lang="sv-SE" smtClean="0"/>
              <a:pPr/>
              <a:t>27</a:t>
            </a:fld>
            <a:endParaRPr lang="sv-SE" dirty="0"/>
          </a:p>
        </p:txBody>
      </p:sp>
    </p:spTree>
    <p:extLst>
      <p:ext uri="{BB962C8B-B14F-4D97-AF65-F5344CB8AC3E}">
        <p14:creationId xmlns:p14="http://schemas.microsoft.com/office/powerpoint/2010/main" val="37544041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a:extLst>
              <a:ext uri="{FF2B5EF4-FFF2-40B4-BE49-F238E27FC236}">
                <a16:creationId xmlns:a16="http://schemas.microsoft.com/office/drawing/2014/main" id="{65BE4B3D-CC31-4423-B98E-19DCC6CA126D}"/>
              </a:ext>
            </a:extLst>
          </p:cNvPr>
          <p:cNvGraphicFramePr/>
          <p:nvPr/>
        </p:nvGraphicFramePr>
        <p:xfrm>
          <a:off x="0" y="1194684"/>
          <a:ext cx="115824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4" name="Bildobjekt 13">
            <a:extLst>
              <a:ext uri="{FF2B5EF4-FFF2-40B4-BE49-F238E27FC236}">
                <a16:creationId xmlns:a16="http://schemas.microsoft.com/office/drawing/2014/main" id="{3B906B38-85E9-49C0-BDF3-4EB8E7911D4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714100" y="1813073"/>
            <a:ext cx="2045827" cy="2054077"/>
          </a:xfrm>
          <a:prstGeom prst="rect">
            <a:avLst/>
          </a:prstGeom>
        </p:spPr>
      </p:pic>
      <p:sp>
        <p:nvSpPr>
          <p:cNvPr id="2" name="Rubrik 1">
            <a:extLst>
              <a:ext uri="{FF2B5EF4-FFF2-40B4-BE49-F238E27FC236}">
                <a16:creationId xmlns:a16="http://schemas.microsoft.com/office/drawing/2014/main" id="{A50694C6-BA3C-4B99-9165-7B536453312C}"/>
              </a:ext>
            </a:extLst>
          </p:cNvPr>
          <p:cNvSpPr>
            <a:spLocks noGrp="1"/>
          </p:cNvSpPr>
          <p:nvPr>
            <p:ph type="title"/>
          </p:nvPr>
        </p:nvSpPr>
        <p:spPr>
          <a:xfrm>
            <a:off x="609599" y="645474"/>
            <a:ext cx="9892937" cy="716142"/>
          </a:xfrm>
        </p:spPr>
        <p:txBody>
          <a:bodyPr/>
          <a:lstStyle/>
          <a:p>
            <a:r>
              <a:rPr lang="sv-SE" dirty="0"/>
              <a:t>Från pigg och vaken till trötthet som ger hjärnvila</a:t>
            </a:r>
          </a:p>
        </p:txBody>
      </p:sp>
      <p:pic>
        <p:nvPicPr>
          <p:cNvPr id="16" name="Bildobjekt 15">
            <a:extLst>
              <a:ext uri="{FF2B5EF4-FFF2-40B4-BE49-F238E27FC236}">
                <a16:creationId xmlns:a16="http://schemas.microsoft.com/office/drawing/2014/main" id="{216313B4-2C3F-439A-9C96-2F228384AE4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935579" y="2803662"/>
            <a:ext cx="2042906" cy="2126976"/>
          </a:xfrm>
          <a:prstGeom prst="rect">
            <a:avLst/>
          </a:prstGeom>
        </p:spPr>
      </p:pic>
      <p:pic>
        <p:nvPicPr>
          <p:cNvPr id="18" name="Bildobjekt 17">
            <a:extLst>
              <a:ext uri="{FF2B5EF4-FFF2-40B4-BE49-F238E27FC236}">
                <a16:creationId xmlns:a16="http://schemas.microsoft.com/office/drawing/2014/main" id="{F13A2288-A50C-4EF4-ABE7-5A9DB1644562}"/>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978485" y="3706577"/>
            <a:ext cx="2703721" cy="2893057"/>
          </a:xfrm>
          <a:prstGeom prst="rect">
            <a:avLst/>
          </a:prstGeom>
        </p:spPr>
      </p:pic>
      <p:sp>
        <p:nvSpPr>
          <p:cNvPr id="4" name="Platshållare för bildnummer 3">
            <a:extLst>
              <a:ext uri="{FF2B5EF4-FFF2-40B4-BE49-F238E27FC236}">
                <a16:creationId xmlns:a16="http://schemas.microsoft.com/office/drawing/2014/main" id="{199E8A3C-BFA1-4F19-87D5-2593A1551F24}"/>
              </a:ext>
            </a:extLst>
          </p:cNvPr>
          <p:cNvSpPr>
            <a:spLocks noGrp="1"/>
          </p:cNvSpPr>
          <p:nvPr>
            <p:ph type="sldNum" sz="quarter" idx="12"/>
          </p:nvPr>
        </p:nvSpPr>
        <p:spPr/>
        <p:txBody>
          <a:bodyPr/>
          <a:lstStyle/>
          <a:p>
            <a:fld id="{B716C8F4-20CD-364A-8A8E-DE130115B178}" type="slidenum">
              <a:rPr lang="sv-SE" smtClean="0"/>
              <a:pPr/>
              <a:t>28</a:t>
            </a:fld>
            <a:endParaRPr lang="sv-SE" dirty="0"/>
          </a:p>
        </p:txBody>
      </p:sp>
    </p:spTree>
    <p:extLst>
      <p:ext uri="{BB962C8B-B14F-4D97-AF65-F5344CB8AC3E}">
        <p14:creationId xmlns:p14="http://schemas.microsoft.com/office/powerpoint/2010/main" val="28264401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a:extLst>
              <a:ext uri="{FF2B5EF4-FFF2-40B4-BE49-F238E27FC236}">
                <a16:creationId xmlns:a16="http://schemas.microsoft.com/office/drawing/2014/main" id="{65BE4B3D-CC31-4423-B98E-19DCC6CA126D}"/>
              </a:ext>
            </a:extLst>
          </p:cNvPr>
          <p:cNvGraphicFramePr/>
          <p:nvPr/>
        </p:nvGraphicFramePr>
        <p:xfrm>
          <a:off x="0" y="1194684"/>
          <a:ext cx="115824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ruta 8">
            <a:extLst>
              <a:ext uri="{FF2B5EF4-FFF2-40B4-BE49-F238E27FC236}">
                <a16:creationId xmlns:a16="http://schemas.microsoft.com/office/drawing/2014/main" id="{5E01C2B2-D2D6-4D8C-98E1-40325C259E39}"/>
              </a:ext>
            </a:extLst>
          </p:cNvPr>
          <p:cNvSpPr txBox="1"/>
          <p:nvPr/>
        </p:nvSpPr>
        <p:spPr>
          <a:xfrm>
            <a:off x="6560082" y="2504958"/>
            <a:ext cx="3990412" cy="1015663"/>
          </a:xfrm>
          <a:prstGeom prst="rect">
            <a:avLst/>
          </a:prstGeom>
          <a:noFill/>
        </p:spPr>
        <p:txBody>
          <a:bodyPr wrap="square" rtlCol="0">
            <a:spAutoFit/>
          </a:bodyPr>
          <a:lstStyle/>
          <a:p>
            <a:r>
              <a:rPr lang="sv-SE" sz="2000" dirty="0"/>
              <a:t>För mycket koffein för sent på dagen leder till problem att sova.</a:t>
            </a:r>
          </a:p>
          <a:p>
            <a:r>
              <a:rPr lang="sv-SE" sz="2000" b="1" dirty="0"/>
              <a:t>Varför är sömnen viktig?</a:t>
            </a:r>
          </a:p>
        </p:txBody>
      </p:sp>
      <p:sp>
        <p:nvSpPr>
          <p:cNvPr id="10" name="Rubrik 1">
            <a:extLst>
              <a:ext uri="{FF2B5EF4-FFF2-40B4-BE49-F238E27FC236}">
                <a16:creationId xmlns:a16="http://schemas.microsoft.com/office/drawing/2014/main" id="{B8615A79-A874-4959-A7AE-2641F6680E6A}"/>
              </a:ext>
            </a:extLst>
          </p:cNvPr>
          <p:cNvSpPr txBox="1">
            <a:spLocks/>
          </p:cNvSpPr>
          <p:nvPr/>
        </p:nvSpPr>
        <p:spPr>
          <a:xfrm>
            <a:off x="3227928" y="618563"/>
            <a:ext cx="6886934" cy="716142"/>
          </a:xfrm>
          <a:prstGeom prst="rect">
            <a:avLst/>
          </a:prstGeom>
        </p:spPr>
        <p:txBody>
          <a:bodyPr vert="horz" lIns="91440" tIns="108000" rIns="91440" bIns="45720" rtlCol="0" anchor="t">
            <a:noAutofit/>
          </a:bodyPr>
          <a:lstStyle>
            <a:lvl1pPr algn="l" defTabSz="914400" rtl="0" eaLnBrk="1" latinLnBrk="0" hangingPunct="1">
              <a:lnSpc>
                <a:spcPts val="3840"/>
              </a:lnSpc>
              <a:spcBef>
                <a:spcPct val="0"/>
              </a:spcBef>
              <a:buNone/>
              <a:defRPr sz="3200" kern="1200" baseline="0">
                <a:solidFill>
                  <a:schemeClr val="tx1"/>
                </a:solidFill>
                <a:latin typeface="Arial" panose="020B0604020202020204" pitchFamily="34" charset="0"/>
                <a:ea typeface="+mj-ea"/>
                <a:cs typeface="+mj-cs"/>
              </a:defRPr>
            </a:lvl1pPr>
          </a:lstStyle>
          <a:p>
            <a:r>
              <a:rPr lang="sv-SE" dirty="0"/>
              <a:t>Hur fungerar hjärnan med koffein?</a:t>
            </a:r>
          </a:p>
        </p:txBody>
      </p:sp>
      <p:sp>
        <p:nvSpPr>
          <p:cNvPr id="11" name="Förbudstecken 10">
            <a:extLst>
              <a:ext uri="{FF2B5EF4-FFF2-40B4-BE49-F238E27FC236}">
                <a16:creationId xmlns:a16="http://schemas.microsoft.com/office/drawing/2014/main" id="{688BD2F2-C0B2-4A4D-9602-2270487C1666}"/>
              </a:ext>
            </a:extLst>
          </p:cNvPr>
          <p:cNvSpPr/>
          <p:nvPr/>
        </p:nvSpPr>
        <p:spPr>
          <a:xfrm>
            <a:off x="1150981" y="3530530"/>
            <a:ext cx="666390" cy="619125"/>
          </a:xfrm>
          <a:prstGeom prst="noSmoking">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a:solidFill>
                <a:schemeClr val="tx1"/>
              </a:solidFill>
            </a:endParaRPr>
          </a:p>
        </p:txBody>
      </p:sp>
      <p:sp>
        <p:nvSpPr>
          <p:cNvPr id="12" name="Förbudstecken 11">
            <a:extLst>
              <a:ext uri="{FF2B5EF4-FFF2-40B4-BE49-F238E27FC236}">
                <a16:creationId xmlns:a16="http://schemas.microsoft.com/office/drawing/2014/main" id="{68681267-39DF-4340-9A18-85A1BF7DC0B1}"/>
              </a:ext>
            </a:extLst>
          </p:cNvPr>
          <p:cNvSpPr/>
          <p:nvPr/>
        </p:nvSpPr>
        <p:spPr>
          <a:xfrm>
            <a:off x="1922212" y="4388303"/>
            <a:ext cx="666390" cy="619125"/>
          </a:xfrm>
          <a:prstGeom prst="noSmoking">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a:solidFill>
                <a:schemeClr val="tx1"/>
              </a:solidFill>
            </a:endParaRPr>
          </a:p>
        </p:txBody>
      </p:sp>
      <p:sp>
        <p:nvSpPr>
          <p:cNvPr id="13" name="Förbudstecken 12">
            <a:extLst>
              <a:ext uri="{FF2B5EF4-FFF2-40B4-BE49-F238E27FC236}">
                <a16:creationId xmlns:a16="http://schemas.microsoft.com/office/drawing/2014/main" id="{891C18A1-000A-4764-AE8F-D46654A41C5F}"/>
              </a:ext>
            </a:extLst>
          </p:cNvPr>
          <p:cNvSpPr/>
          <p:nvPr/>
        </p:nvSpPr>
        <p:spPr>
          <a:xfrm>
            <a:off x="2561538" y="5155142"/>
            <a:ext cx="666390" cy="619125"/>
          </a:xfrm>
          <a:prstGeom prst="noSmoking">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a:solidFill>
                <a:schemeClr val="tx1"/>
              </a:solidFill>
            </a:endParaRPr>
          </a:p>
        </p:txBody>
      </p:sp>
      <p:sp>
        <p:nvSpPr>
          <p:cNvPr id="15" name="textruta 14">
            <a:extLst>
              <a:ext uri="{FF2B5EF4-FFF2-40B4-BE49-F238E27FC236}">
                <a16:creationId xmlns:a16="http://schemas.microsoft.com/office/drawing/2014/main" id="{F6E3AB08-F30B-417F-B02B-E619C2B56327}"/>
              </a:ext>
            </a:extLst>
          </p:cNvPr>
          <p:cNvSpPr txBox="1"/>
          <p:nvPr/>
        </p:nvSpPr>
        <p:spPr>
          <a:xfrm>
            <a:off x="183038" y="3652455"/>
            <a:ext cx="1245871" cy="646331"/>
          </a:xfrm>
          <a:prstGeom prst="rect">
            <a:avLst/>
          </a:prstGeom>
          <a:noFill/>
        </p:spPr>
        <p:txBody>
          <a:bodyPr wrap="square" rtlCol="0">
            <a:spAutoFit/>
          </a:bodyPr>
          <a:lstStyle/>
          <a:p>
            <a:r>
              <a:rPr lang="sv-SE" dirty="0"/>
              <a:t>Koffein blockerar</a:t>
            </a:r>
          </a:p>
        </p:txBody>
      </p:sp>
      <p:sp>
        <p:nvSpPr>
          <p:cNvPr id="17" name="Förbudstecken 16">
            <a:extLst>
              <a:ext uri="{FF2B5EF4-FFF2-40B4-BE49-F238E27FC236}">
                <a16:creationId xmlns:a16="http://schemas.microsoft.com/office/drawing/2014/main" id="{1F9813C5-ACA4-4E5C-A128-71A748D68590}"/>
              </a:ext>
            </a:extLst>
          </p:cNvPr>
          <p:cNvSpPr/>
          <p:nvPr/>
        </p:nvSpPr>
        <p:spPr>
          <a:xfrm>
            <a:off x="3227928" y="5921981"/>
            <a:ext cx="666390" cy="619125"/>
          </a:xfrm>
          <a:prstGeom prst="noSmoking">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a:solidFill>
                <a:schemeClr val="tx1"/>
              </a:solidFill>
            </a:endParaRPr>
          </a:p>
        </p:txBody>
      </p:sp>
      <p:sp>
        <p:nvSpPr>
          <p:cNvPr id="19" name="textruta 18">
            <a:extLst>
              <a:ext uri="{FF2B5EF4-FFF2-40B4-BE49-F238E27FC236}">
                <a16:creationId xmlns:a16="http://schemas.microsoft.com/office/drawing/2014/main" id="{2A3B5886-01F3-4EFA-87D5-5801940EB649}"/>
              </a:ext>
            </a:extLst>
          </p:cNvPr>
          <p:cNvSpPr txBox="1"/>
          <p:nvPr/>
        </p:nvSpPr>
        <p:spPr>
          <a:xfrm>
            <a:off x="183039" y="5127936"/>
            <a:ext cx="2539208" cy="646331"/>
          </a:xfrm>
          <a:prstGeom prst="rect">
            <a:avLst/>
          </a:prstGeom>
          <a:noFill/>
        </p:spPr>
        <p:txBody>
          <a:bodyPr wrap="square" rtlCol="0">
            <a:spAutoFit/>
          </a:bodyPr>
          <a:lstStyle/>
          <a:p>
            <a:r>
              <a:rPr lang="sv-SE" dirty="0"/>
              <a:t>Koffein gör att du inte känner av tröttheten</a:t>
            </a:r>
          </a:p>
        </p:txBody>
      </p:sp>
      <p:sp>
        <p:nvSpPr>
          <p:cNvPr id="20" name="textruta 19">
            <a:extLst>
              <a:ext uri="{FF2B5EF4-FFF2-40B4-BE49-F238E27FC236}">
                <a16:creationId xmlns:a16="http://schemas.microsoft.com/office/drawing/2014/main" id="{EA78063D-33E0-4430-A942-358DD8E392A0}"/>
              </a:ext>
            </a:extLst>
          </p:cNvPr>
          <p:cNvSpPr txBox="1"/>
          <p:nvPr/>
        </p:nvSpPr>
        <p:spPr>
          <a:xfrm>
            <a:off x="183039" y="5923398"/>
            <a:ext cx="2539208" cy="646331"/>
          </a:xfrm>
          <a:prstGeom prst="rect">
            <a:avLst/>
          </a:prstGeom>
          <a:noFill/>
        </p:spPr>
        <p:txBody>
          <a:bodyPr wrap="square" rtlCol="0">
            <a:spAutoFit/>
          </a:bodyPr>
          <a:lstStyle/>
          <a:p>
            <a:r>
              <a:rPr lang="sv-SE" dirty="0"/>
              <a:t>Koffein gör att du får svårt att sova</a:t>
            </a:r>
          </a:p>
        </p:txBody>
      </p:sp>
      <p:sp>
        <p:nvSpPr>
          <p:cNvPr id="21" name="textruta 20">
            <a:extLst>
              <a:ext uri="{FF2B5EF4-FFF2-40B4-BE49-F238E27FC236}">
                <a16:creationId xmlns:a16="http://schemas.microsoft.com/office/drawing/2014/main" id="{B98BD41D-946E-4429-9681-5D10C9784629}"/>
              </a:ext>
            </a:extLst>
          </p:cNvPr>
          <p:cNvSpPr txBox="1"/>
          <p:nvPr/>
        </p:nvSpPr>
        <p:spPr>
          <a:xfrm>
            <a:off x="183038" y="4374699"/>
            <a:ext cx="1821608" cy="646331"/>
          </a:xfrm>
          <a:prstGeom prst="rect">
            <a:avLst/>
          </a:prstGeom>
          <a:noFill/>
        </p:spPr>
        <p:txBody>
          <a:bodyPr wrap="square" rtlCol="0">
            <a:spAutoFit/>
          </a:bodyPr>
          <a:lstStyle/>
          <a:p>
            <a:r>
              <a:rPr lang="sv-SE" dirty="0"/>
              <a:t>Du känner dig vaken och pigg</a:t>
            </a:r>
          </a:p>
        </p:txBody>
      </p:sp>
      <p:sp>
        <p:nvSpPr>
          <p:cNvPr id="3" name="Platshållare för bildnummer 2">
            <a:extLst>
              <a:ext uri="{FF2B5EF4-FFF2-40B4-BE49-F238E27FC236}">
                <a16:creationId xmlns:a16="http://schemas.microsoft.com/office/drawing/2014/main" id="{0A4E75F9-FD80-484F-8E33-CDA9D53C2A0B}"/>
              </a:ext>
            </a:extLst>
          </p:cNvPr>
          <p:cNvSpPr>
            <a:spLocks noGrp="1"/>
          </p:cNvSpPr>
          <p:nvPr>
            <p:ph type="sldNum" sz="quarter" idx="12"/>
          </p:nvPr>
        </p:nvSpPr>
        <p:spPr/>
        <p:txBody>
          <a:bodyPr/>
          <a:lstStyle/>
          <a:p>
            <a:fld id="{B716C8F4-20CD-364A-8A8E-DE130115B178}" type="slidenum">
              <a:rPr lang="sv-SE" smtClean="0"/>
              <a:pPr/>
              <a:t>29</a:t>
            </a:fld>
            <a:endParaRPr lang="sv-SE" dirty="0"/>
          </a:p>
        </p:txBody>
      </p:sp>
    </p:spTree>
    <p:extLst>
      <p:ext uri="{BB962C8B-B14F-4D97-AF65-F5344CB8AC3E}">
        <p14:creationId xmlns:p14="http://schemas.microsoft.com/office/powerpoint/2010/main" val="3318661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A9C3323-58A0-4A6B-ACEF-D5C926D0EA4A}"/>
              </a:ext>
            </a:extLst>
          </p:cNvPr>
          <p:cNvSpPr>
            <a:spLocks noGrp="1"/>
          </p:cNvSpPr>
          <p:nvPr>
            <p:ph type="title"/>
          </p:nvPr>
        </p:nvSpPr>
        <p:spPr/>
        <p:txBody>
          <a:bodyPr/>
          <a:lstStyle/>
          <a:p>
            <a:r>
              <a:rPr lang="sv-SE" dirty="0"/>
              <a:t>Tydlig ökning senaste 10 åren</a:t>
            </a:r>
          </a:p>
        </p:txBody>
      </p:sp>
      <p:pic>
        <p:nvPicPr>
          <p:cNvPr id="5" name="Platshållare för innehåll 4">
            <a:extLst>
              <a:ext uri="{FF2B5EF4-FFF2-40B4-BE49-F238E27FC236}">
                <a16:creationId xmlns:a16="http://schemas.microsoft.com/office/drawing/2014/main" id="{DFC3EB7D-087C-4364-8AE2-C7D492075D38}"/>
              </a:ext>
            </a:extLst>
          </p:cNvPr>
          <p:cNvPicPr>
            <a:picLocks noGrp="1" noChangeAspect="1"/>
          </p:cNvPicPr>
          <p:nvPr>
            <p:ph sz="quarter" idx="13"/>
          </p:nvPr>
        </p:nvPicPr>
        <p:blipFill>
          <a:blip r:embed="rId3" cstate="email">
            <a:extLst>
              <a:ext uri="{28A0092B-C50C-407E-A947-70E740481C1C}">
                <a14:useLocalDpi xmlns:a14="http://schemas.microsoft.com/office/drawing/2010/main"/>
              </a:ext>
            </a:extLst>
          </a:blip>
          <a:stretch>
            <a:fillRect/>
          </a:stretch>
        </p:blipFill>
        <p:spPr>
          <a:xfrm>
            <a:off x="1117600" y="1773373"/>
            <a:ext cx="7426367" cy="4388662"/>
          </a:xfrm>
        </p:spPr>
      </p:pic>
      <p:sp>
        <p:nvSpPr>
          <p:cNvPr id="6" name="textruta 5">
            <a:extLst>
              <a:ext uri="{FF2B5EF4-FFF2-40B4-BE49-F238E27FC236}">
                <a16:creationId xmlns:a16="http://schemas.microsoft.com/office/drawing/2014/main" id="{82231110-3FB5-4D90-8C01-60F19BE344DD}"/>
              </a:ext>
            </a:extLst>
          </p:cNvPr>
          <p:cNvSpPr txBox="1"/>
          <p:nvPr/>
        </p:nvSpPr>
        <p:spPr>
          <a:xfrm>
            <a:off x="9318172" y="3429000"/>
            <a:ext cx="1836057" cy="1200329"/>
          </a:xfrm>
          <a:prstGeom prst="rect">
            <a:avLst/>
          </a:prstGeom>
          <a:noFill/>
        </p:spPr>
        <p:txBody>
          <a:bodyPr wrap="square" rtlCol="0">
            <a:spAutoFit/>
          </a:bodyPr>
          <a:lstStyle/>
          <a:p>
            <a:r>
              <a:rPr lang="sv-SE" dirty="0"/>
              <a:t>Vad beror ökningen på?</a:t>
            </a:r>
          </a:p>
          <a:p>
            <a:endParaRPr lang="sv-SE" dirty="0"/>
          </a:p>
          <a:p>
            <a:r>
              <a:rPr lang="sv-SE" dirty="0"/>
              <a:t>Problematiskt?</a:t>
            </a:r>
          </a:p>
        </p:txBody>
      </p:sp>
      <p:sp>
        <p:nvSpPr>
          <p:cNvPr id="4" name="Platshållare för bildnummer 3">
            <a:extLst>
              <a:ext uri="{FF2B5EF4-FFF2-40B4-BE49-F238E27FC236}">
                <a16:creationId xmlns:a16="http://schemas.microsoft.com/office/drawing/2014/main" id="{365F5CF4-7187-4FD9-9E82-C6F769D95405}"/>
              </a:ext>
            </a:extLst>
          </p:cNvPr>
          <p:cNvSpPr>
            <a:spLocks noGrp="1"/>
          </p:cNvSpPr>
          <p:nvPr>
            <p:ph type="sldNum" sz="quarter" idx="12"/>
          </p:nvPr>
        </p:nvSpPr>
        <p:spPr/>
        <p:txBody>
          <a:bodyPr/>
          <a:lstStyle/>
          <a:p>
            <a:fld id="{B716C8F4-20CD-364A-8A8E-DE130115B178}" type="slidenum">
              <a:rPr lang="sv-SE" smtClean="0"/>
              <a:pPr/>
              <a:t>3</a:t>
            </a:fld>
            <a:endParaRPr lang="sv-SE" dirty="0"/>
          </a:p>
        </p:txBody>
      </p:sp>
    </p:spTree>
    <p:extLst>
      <p:ext uri="{BB962C8B-B14F-4D97-AF65-F5344CB8AC3E}">
        <p14:creationId xmlns:p14="http://schemas.microsoft.com/office/powerpoint/2010/main" val="26870093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1AD845E7-B5D7-4807-97CF-6A112E4F7336}"/>
              </a:ext>
            </a:extLst>
          </p:cNvPr>
          <p:cNvPicPr>
            <a:picLocks noChangeAspect="1"/>
          </p:cNvPicPr>
          <p:nvPr/>
        </p:nvPicPr>
        <p:blipFill>
          <a:blip r:embed="rId3"/>
          <a:stretch>
            <a:fillRect/>
          </a:stretch>
        </p:blipFill>
        <p:spPr>
          <a:xfrm>
            <a:off x="8946220" y="157299"/>
            <a:ext cx="3243106" cy="6316029"/>
          </a:xfrm>
          <a:prstGeom prst="rect">
            <a:avLst/>
          </a:prstGeom>
        </p:spPr>
      </p:pic>
      <p:sp>
        <p:nvSpPr>
          <p:cNvPr id="14" name="textruta 13">
            <a:extLst>
              <a:ext uri="{FF2B5EF4-FFF2-40B4-BE49-F238E27FC236}">
                <a16:creationId xmlns:a16="http://schemas.microsoft.com/office/drawing/2014/main" id="{49C1494B-5F75-46F3-B483-378A75A5ED80}"/>
              </a:ext>
            </a:extLst>
          </p:cNvPr>
          <p:cNvSpPr txBox="1"/>
          <p:nvPr/>
        </p:nvSpPr>
        <p:spPr>
          <a:xfrm>
            <a:off x="1401875" y="698082"/>
            <a:ext cx="6913265" cy="523220"/>
          </a:xfrm>
          <a:prstGeom prst="rect">
            <a:avLst/>
          </a:prstGeom>
          <a:noFill/>
        </p:spPr>
        <p:txBody>
          <a:bodyPr wrap="square" rtlCol="0">
            <a:spAutoFit/>
          </a:bodyPr>
          <a:lstStyle/>
          <a:p>
            <a:r>
              <a:rPr lang="sv-SE" sz="2800" dirty="0"/>
              <a:t>Vad händer om koffein är en vana?</a:t>
            </a:r>
          </a:p>
        </p:txBody>
      </p:sp>
      <p:sp>
        <p:nvSpPr>
          <p:cNvPr id="16" name="Pil: böjd uppåt 15">
            <a:extLst>
              <a:ext uri="{FF2B5EF4-FFF2-40B4-BE49-F238E27FC236}">
                <a16:creationId xmlns:a16="http://schemas.microsoft.com/office/drawing/2014/main" id="{CA0385AA-2DAB-432A-82B0-736334F750AD}"/>
              </a:ext>
            </a:extLst>
          </p:cNvPr>
          <p:cNvSpPr/>
          <p:nvPr/>
        </p:nvSpPr>
        <p:spPr>
          <a:xfrm rot="10800000">
            <a:off x="5100648" y="2116573"/>
            <a:ext cx="1322995" cy="1311864"/>
          </a:xfrm>
          <a:prstGeom prst="bentUpArrow">
            <a:avLst>
              <a:gd name="adj1" fmla="val 32840"/>
              <a:gd name="adj2" fmla="val 25000"/>
              <a:gd name="adj3" fmla="val 35780"/>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grpSp>
        <p:nvGrpSpPr>
          <p:cNvPr id="17" name="Grupp 16">
            <a:extLst>
              <a:ext uri="{FF2B5EF4-FFF2-40B4-BE49-F238E27FC236}">
                <a16:creationId xmlns:a16="http://schemas.microsoft.com/office/drawing/2014/main" id="{EAD8A4B8-F75C-4D30-B227-CFDA30EE36C7}"/>
              </a:ext>
            </a:extLst>
          </p:cNvPr>
          <p:cNvGrpSpPr/>
          <p:nvPr/>
        </p:nvGrpSpPr>
        <p:grpSpPr>
          <a:xfrm>
            <a:off x="5677320" y="1770381"/>
            <a:ext cx="3200400" cy="1048182"/>
            <a:chOff x="2389750" y="4213592"/>
            <a:chExt cx="4268986" cy="1148272"/>
          </a:xfrm>
        </p:grpSpPr>
        <p:sp>
          <p:nvSpPr>
            <p:cNvPr id="18" name="Rektangel: rundade hörn 17">
              <a:extLst>
                <a:ext uri="{FF2B5EF4-FFF2-40B4-BE49-F238E27FC236}">
                  <a16:creationId xmlns:a16="http://schemas.microsoft.com/office/drawing/2014/main" id="{BF7219C5-F630-4731-B580-B795DDA3A8D7}"/>
                </a:ext>
              </a:extLst>
            </p:cNvPr>
            <p:cNvSpPr/>
            <p:nvPr/>
          </p:nvSpPr>
          <p:spPr>
            <a:xfrm>
              <a:off x="2572757" y="4213592"/>
              <a:ext cx="4085979" cy="1148272"/>
            </a:xfrm>
            <a:prstGeom prst="roundRect">
              <a:avLst>
                <a:gd name="adj" fmla="val 1667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9" name="Rektangel: rundade hörn 4">
              <a:extLst>
                <a:ext uri="{FF2B5EF4-FFF2-40B4-BE49-F238E27FC236}">
                  <a16:creationId xmlns:a16="http://schemas.microsoft.com/office/drawing/2014/main" id="{7649EA4F-8237-4213-BE01-4ADA966CF575}"/>
                </a:ext>
              </a:extLst>
            </p:cNvPr>
            <p:cNvSpPr txBox="1"/>
            <p:nvPr/>
          </p:nvSpPr>
          <p:spPr>
            <a:xfrm>
              <a:off x="2389750" y="4269656"/>
              <a:ext cx="4212921" cy="10361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sv-SE" dirty="0"/>
                <a:t>Tidigare intag av koffein har gett fler mottagare för </a:t>
              </a:r>
              <a:r>
                <a:rPr lang="sv-SE" dirty="0" err="1"/>
                <a:t>adenosin</a:t>
              </a:r>
              <a:r>
                <a:rPr lang="sv-SE" dirty="0"/>
                <a:t> på hjärncellerna</a:t>
              </a:r>
              <a:endParaRPr lang="sv-SE" kern="1200" dirty="0"/>
            </a:p>
          </p:txBody>
        </p:sp>
      </p:grpSp>
      <p:sp>
        <p:nvSpPr>
          <p:cNvPr id="20" name="Pil: böjd uppåt 19">
            <a:extLst>
              <a:ext uri="{FF2B5EF4-FFF2-40B4-BE49-F238E27FC236}">
                <a16:creationId xmlns:a16="http://schemas.microsoft.com/office/drawing/2014/main" id="{18189F36-553D-417B-AAD4-7F22E8449E7D}"/>
              </a:ext>
            </a:extLst>
          </p:cNvPr>
          <p:cNvSpPr/>
          <p:nvPr/>
        </p:nvSpPr>
        <p:spPr>
          <a:xfrm rot="10800000">
            <a:off x="2992771" y="3763107"/>
            <a:ext cx="1322995" cy="1329127"/>
          </a:xfrm>
          <a:prstGeom prst="bentUpArrow">
            <a:avLst>
              <a:gd name="adj1" fmla="val 32840"/>
              <a:gd name="adj2" fmla="val 25000"/>
              <a:gd name="adj3" fmla="val 35780"/>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grpSp>
        <p:nvGrpSpPr>
          <p:cNvPr id="21" name="Grupp 20">
            <a:extLst>
              <a:ext uri="{FF2B5EF4-FFF2-40B4-BE49-F238E27FC236}">
                <a16:creationId xmlns:a16="http://schemas.microsoft.com/office/drawing/2014/main" id="{E3ACA159-BC53-47F7-8F19-32C6750F7F4F}"/>
              </a:ext>
            </a:extLst>
          </p:cNvPr>
          <p:cNvGrpSpPr/>
          <p:nvPr/>
        </p:nvGrpSpPr>
        <p:grpSpPr>
          <a:xfrm>
            <a:off x="4127879" y="3400405"/>
            <a:ext cx="2582324" cy="1148272"/>
            <a:chOff x="2572757" y="4213592"/>
            <a:chExt cx="4085979" cy="1148272"/>
          </a:xfrm>
        </p:grpSpPr>
        <p:sp>
          <p:nvSpPr>
            <p:cNvPr id="22" name="Rektangel: rundade hörn 21">
              <a:extLst>
                <a:ext uri="{FF2B5EF4-FFF2-40B4-BE49-F238E27FC236}">
                  <a16:creationId xmlns:a16="http://schemas.microsoft.com/office/drawing/2014/main" id="{467B9A32-FBCE-4684-891E-87559D7E9FD3}"/>
                </a:ext>
              </a:extLst>
            </p:cNvPr>
            <p:cNvSpPr/>
            <p:nvPr/>
          </p:nvSpPr>
          <p:spPr>
            <a:xfrm>
              <a:off x="2572757" y="4213592"/>
              <a:ext cx="4085979" cy="1148272"/>
            </a:xfrm>
            <a:prstGeom prst="roundRect">
              <a:avLst>
                <a:gd name="adj" fmla="val 1667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Rektangel: rundade hörn 4">
              <a:extLst>
                <a:ext uri="{FF2B5EF4-FFF2-40B4-BE49-F238E27FC236}">
                  <a16:creationId xmlns:a16="http://schemas.microsoft.com/office/drawing/2014/main" id="{5E295019-E735-48CB-A1BC-67B5A75B6491}"/>
                </a:ext>
              </a:extLst>
            </p:cNvPr>
            <p:cNvSpPr txBox="1"/>
            <p:nvPr/>
          </p:nvSpPr>
          <p:spPr>
            <a:xfrm>
              <a:off x="2628821" y="4269656"/>
              <a:ext cx="3973851" cy="10361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sv-SE" dirty="0"/>
                <a:t>Hjärncellerna bromsas lättare av </a:t>
              </a:r>
              <a:r>
                <a:rPr lang="sv-SE" dirty="0" err="1"/>
                <a:t>adenosin</a:t>
              </a:r>
              <a:r>
                <a:rPr lang="sv-SE" dirty="0"/>
                <a:t> (när det finns fler mottagare)</a:t>
              </a:r>
              <a:endParaRPr lang="sv-SE" kern="1200" dirty="0"/>
            </a:p>
          </p:txBody>
        </p:sp>
      </p:grpSp>
      <p:sp>
        <p:nvSpPr>
          <p:cNvPr id="24" name="Rektangel: rundade hörn 23">
            <a:extLst>
              <a:ext uri="{FF2B5EF4-FFF2-40B4-BE49-F238E27FC236}">
                <a16:creationId xmlns:a16="http://schemas.microsoft.com/office/drawing/2014/main" id="{AE0DF540-FB7A-4ED7-8FF6-BC950B4A0601}"/>
              </a:ext>
            </a:extLst>
          </p:cNvPr>
          <p:cNvSpPr/>
          <p:nvPr/>
        </p:nvSpPr>
        <p:spPr>
          <a:xfrm>
            <a:off x="1758873" y="5030428"/>
            <a:ext cx="2901617" cy="1199549"/>
          </a:xfrm>
          <a:prstGeom prst="roundRect">
            <a:avLst>
              <a:gd name="adj" fmla="val 1667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algn="ctr"/>
            <a:r>
              <a:rPr lang="sv-SE" dirty="0"/>
              <a:t>Man känner att man vill ha koffein för att känna sig pigg</a:t>
            </a:r>
          </a:p>
        </p:txBody>
      </p:sp>
      <p:sp>
        <p:nvSpPr>
          <p:cNvPr id="3" name="Platshållare för bildnummer 2">
            <a:extLst>
              <a:ext uri="{FF2B5EF4-FFF2-40B4-BE49-F238E27FC236}">
                <a16:creationId xmlns:a16="http://schemas.microsoft.com/office/drawing/2014/main" id="{91E6091B-6FE3-4BF3-8E08-6EA21B123BD4}"/>
              </a:ext>
            </a:extLst>
          </p:cNvPr>
          <p:cNvSpPr>
            <a:spLocks noGrp="1"/>
          </p:cNvSpPr>
          <p:nvPr>
            <p:ph type="sldNum" sz="quarter" idx="12"/>
          </p:nvPr>
        </p:nvSpPr>
        <p:spPr/>
        <p:txBody>
          <a:bodyPr/>
          <a:lstStyle/>
          <a:p>
            <a:fld id="{B716C8F4-20CD-364A-8A8E-DE130115B178}" type="slidenum">
              <a:rPr lang="sv-SE" smtClean="0"/>
              <a:pPr/>
              <a:t>30</a:t>
            </a:fld>
            <a:endParaRPr lang="sv-SE" dirty="0"/>
          </a:p>
        </p:txBody>
      </p:sp>
    </p:spTree>
    <p:extLst>
      <p:ext uri="{BB962C8B-B14F-4D97-AF65-F5344CB8AC3E}">
        <p14:creationId xmlns:p14="http://schemas.microsoft.com/office/powerpoint/2010/main" val="35487970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C2B466-4C8A-4113-A407-802B9FABFC29}"/>
              </a:ext>
            </a:extLst>
          </p:cNvPr>
          <p:cNvSpPr>
            <a:spLocks noGrp="1"/>
          </p:cNvSpPr>
          <p:nvPr>
            <p:ph type="title"/>
          </p:nvPr>
        </p:nvSpPr>
        <p:spPr>
          <a:xfrm>
            <a:off x="1103487" y="319123"/>
            <a:ext cx="9472971" cy="716142"/>
          </a:xfrm>
        </p:spPr>
        <p:txBody>
          <a:bodyPr/>
          <a:lstStyle/>
          <a:p>
            <a:r>
              <a:rPr lang="sv-SE" dirty="0"/>
              <a:t>Vaken eller trött på cellnivå</a:t>
            </a:r>
          </a:p>
        </p:txBody>
      </p:sp>
      <p:pic>
        <p:nvPicPr>
          <p:cNvPr id="5" name="Platshållare för innehåll 4">
            <a:extLst>
              <a:ext uri="{FF2B5EF4-FFF2-40B4-BE49-F238E27FC236}">
                <a16:creationId xmlns:a16="http://schemas.microsoft.com/office/drawing/2014/main" id="{9C584811-08FE-41D4-9980-D9DBCEFBF535}"/>
              </a:ext>
            </a:extLst>
          </p:cNvPr>
          <p:cNvPicPr>
            <a:picLocks noGrp="1" noChangeAspect="1"/>
          </p:cNvPicPr>
          <p:nvPr>
            <p:ph sz="quarter" idx="13"/>
          </p:nvPr>
        </p:nvPicPr>
        <p:blipFill rotWithShape="1">
          <a:blip r:embed="rId3" cstate="email">
            <a:extLst>
              <a:ext uri="{28A0092B-C50C-407E-A947-70E740481C1C}">
                <a14:useLocalDpi xmlns:a14="http://schemas.microsoft.com/office/drawing/2010/main"/>
              </a:ext>
            </a:extLst>
          </a:blip>
          <a:srcRect/>
          <a:stretch/>
        </p:blipFill>
        <p:spPr>
          <a:xfrm>
            <a:off x="4386105" y="771933"/>
            <a:ext cx="7805895" cy="5849931"/>
          </a:xfrm>
        </p:spPr>
      </p:pic>
      <p:pic>
        <p:nvPicPr>
          <p:cNvPr id="9" name="Bildobjekt 8">
            <a:extLst>
              <a:ext uri="{FF2B5EF4-FFF2-40B4-BE49-F238E27FC236}">
                <a16:creationId xmlns:a16="http://schemas.microsoft.com/office/drawing/2014/main" id="{CC61325E-572D-4D0B-B246-62D47AA8D795}"/>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63070" y="1035265"/>
            <a:ext cx="2204283" cy="1480560"/>
          </a:xfrm>
          <a:prstGeom prst="rect">
            <a:avLst/>
          </a:prstGeom>
        </p:spPr>
      </p:pic>
      <p:sp>
        <p:nvSpPr>
          <p:cNvPr id="11" name="Ellips 10">
            <a:extLst>
              <a:ext uri="{FF2B5EF4-FFF2-40B4-BE49-F238E27FC236}">
                <a16:creationId xmlns:a16="http://schemas.microsoft.com/office/drawing/2014/main" id="{986415C7-FC56-4E67-8085-9083D8311098}"/>
              </a:ext>
            </a:extLst>
          </p:cNvPr>
          <p:cNvSpPr/>
          <p:nvPr/>
        </p:nvSpPr>
        <p:spPr>
          <a:xfrm>
            <a:off x="879255" y="2674667"/>
            <a:ext cx="1289712" cy="62802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050" dirty="0" err="1"/>
              <a:t>adenosin</a:t>
            </a:r>
            <a:endParaRPr lang="sv-SE" sz="1050" dirty="0"/>
          </a:p>
        </p:txBody>
      </p:sp>
      <p:sp>
        <p:nvSpPr>
          <p:cNvPr id="14" name="textruta 13">
            <a:extLst>
              <a:ext uri="{FF2B5EF4-FFF2-40B4-BE49-F238E27FC236}">
                <a16:creationId xmlns:a16="http://schemas.microsoft.com/office/drawing/2014/main" id="{D733DDD8-A11C-4371-8A05-CAA3D0607995}"/>
              </a:ext>
            </a:extLst>
          </p:cNvPr>
          <p:cNvSpPr txBox="1"/>
          <p:nvPr/>
        </p:nvSpPr>
        <p:spPr>
          <a:xfrm>
            <a:off x="8068827" y="4717702"/>
            <a:ext cx="2738176" cy="646331"/>
          </a:xfrm>
          <a:prstGeom prst="rect">
            <a:avLst/>
          </a:prstGeom>
          <a:noFill/>
        </p:spPr>
        <p:txBody>
          <a:bodyPr wrap="square" rtlCol="0">
            <a:spAutoFit/>
          </a:bodyPr>
          <a:lstStyle/>
          <a:p>
            <a:r>
              <a:rPr lang="sv-SE" dirty="0" err="1">
                <a:solidFill>
                  <a:srgbClr val="0070C0"/>
                </a:solidFill>
              </a:rPr>
              <a:t>adenosin</a:t>
            </a:r>
            <a:r>
              <a:rPr lang="sv-SE" dirty="0">
                <a:solidFill>
                  <a:srgbClr val="0070C0"/>
                </a:solidFill>
              </a:rPr>
              <a:t>-</a:t>
            </a:r>
            <a:br>
              <a:rPr lang="sv-SE" dirty="0">
                <a:solidFill>
                  <a:srgbClr val="0070C0"/>
                </a:solidFill>
              </a:rPr>
            </a:br>
            <a:r>
              <a:rPr lang="sv-SE" dirty="0">
                <a:solidFill>
                  <a:srgbClr val="0070C0"/>
                </a:solidFill>
              </a:rPr>
              <a:t>receptorer</a:t>
            </a:r>
          </a:p>
        </p:txBody>
      </p:sp>
      <p:sp>
        <p:nvSpPr>
          <p:cNvPr id="15" name="textruta 14">
            <a:extLst>
              <a:ext uri="{FF2B5EF4-FFF2-40B4-BE49-F238E27FC236}">
                <a16:creationId xmlns:a16="http://schemas.microsoft.com/office/drawing/2014/main" id="{311E70C2-19D4-46DD-A620-AE2F1DD90E18}"/>
              </a:ext>
            </a:extLst>
          </p:cNvPr>
          <p:cNvSpPr txBox="1"/>
          <p:nvPr/>
        </p:nvSpPr>
        <p:spPr>
          <a:xfrm>
            <a:off x="10933444" y="4292320"/>
            <a:ext cx="2738176" cy="369332"/>
          </a:xfrm>
          <a:prstGeom prst="rect">
            <a:avLst/>
          </a:prstGeom>
          <a:noFill/>
        </p:spPr>
        <p:txBody>
          <a:bodyPr wrap="square" rtlCol="0">
            <a:spAutoFit/>
          </a:bodyPr>
          <a:lstStyle/>
          <a:p>
            <a:r>
              <a:rPr lang="sv-SE" dirty="0"/>
              <a:t>synaps</a:t>
            </a:r>
          </a:p>
        </p:txBody>
      </p:sp>
      <p:sp>
        <p:nvSpPr>
          <p:cNvPr id="16" name="textruta 15">
            <a:extLst>
              <a:ext uri="{FF2B5EF4-FFF2-40B4-BE49-F238E27FC236}">
                <a16:creationId xmlns:a16="http://schemas.microsoft.com/office/drawing/2014/main" id="{30266652-442A-404B-8D5F-DFBC51DDE77E}"/>
              </a:ext>
            </a:extLst>
          </p:cNvPr>
          <p:cNvSpPr txBox="1"/>
          <p:nvPr/>
        </p:nvSpPr>
        <p:spPr>
          <a:xfrm>
            <a:off x="9013371" y="5913455"/>
            <a:ext cx="2115178" cy="369332"/>
          </a:xfrm>
          <a:prstGeom prst="rect">
            <a:avLst/>
          </a:prstGeom>
          <a:noFill/>
        </p:spPr>
        <p:txBody>
          <a:bodyPr wrap="square" rtlCol="0">
            <a:spAutoFit/>
          </a:bodyPr>
          <a:lstStyle/>
          <a:p>
            <a:r>
              <a:rPr lang="sv-SE" dirty="0"/>
              <a:t>!!!!!</a:t>
            </a:r>
          </a:p>
        </p:txBody>
      </p:sp>
      <p:sp>
        <p:nvSpPr>
          <p:cNvPr id="17" name="textruta 16">
            <a:extLst>
              <a:ext uri="{FF2B5EF4-FFF2-40B4-BE49-F238E27FC236}">
                <a16:creationId xmlns:a16="http://schemas.microsoft.com/office/drawing/2014/main" id="{E4A79FD1-F626-4425-9A59-3AEFDB67EA4A}"/>
              </a:ext>
            </a:extLst>
          </p:cNvPr>
          <p:cNvSpPr txBox="1"/>
          <p:nvPr/>
        </p:nvSpPr>
        <p:spPr>
          <a:xfrm>
            <a:off x="9622970" y="6142276"/>
            <a:ext cx="2115178" cy="369332"/>
          </a:xfrm>
          <a:prstGeom prst="rect">
            <a:avLst/>
          </a:prstGeom>
          <a:noFill/>
        </p:spPr>
        <p:txBody>
          <a:bodyPr wrap="square" rtlCol="0">
            <a:spAutoFit/>
          </a:bodyPr>
          <a:lstStyle/>
          <a:p>
            <a:r>
              <a:rPr lang="sv-SE" dirty="0"/>
              <a:t>!!!!!</a:t>
            </a:r>
          </a:p>
        </p:txBody>
      </p:sp>
      <p:sp>
        <p:nvSpPr>
          <p:cNvPr id="18" name="textruta 17">
            <a:extLst>
              <a:ext uri="{FF2B5EF4-FFF2-40B4-BE49-F238E27FC236}">
                <a16:creationId xmlns:a16="http://schemas.microsoft.com/office/drawing/2014/main" id="{D10F9E9B-3123-4101-ABCD-7EEFB6BE9FCB}"/>
              </a:ext>
            </a:extLst>
          </p:cNvPr>
          <p:cNvSpPr txBox="1"/>
          <p:nvPr/>
        </p:nvSpPr>
        <p:spPr>
          <a:xfrm>
            <a:off x="9403583" y="2696363"/>
            <a:ext cx="1537398" cy="646331"/>
          </a:xfrm>
          <a:prstGeom prst="rect">
            <a:avLst/>
          </a:prstGeom>
          <a:noFill/>
        </p:spPr>
        <p:txBody>
          <a:bodyPr wrap="square" rtlCol="0">
            <a:spAutoFit/>
          </a:bodyPr>
          <a:lstStyle/>
          <a:p>
            <a:r>
              <a:rPr lang="sv-SE" dirty="0"/>
              <a:t>signalerande nervcell</a:t>
            </a:r>
          </a:p>
        </p:txBody>
      </p:sp>
      <p:sp>
        <p:nvSpPr>
          <p:cNvPr id="19" name="textruta 18">
            <a:extLst>
              <a:ext uri="{FF2B5EF4-FFF2-40B4-BE49-F238E27FC236}">
                <a16:creationId xmlns:a16="http://schemas.microsoft.com/office/drawing/2014/main" id="{283CA77F-873C-4DA0-BCAE-89D7CBED4F78}"/>
              </a:ext>
            </a:extLst>
          </p:cNvPr>
          <p:cNvSpPr txBox="1"/>
          <p:nvPr/>
        </p:nvSpPr>
        <p:spPr>
          <a:xfrm>
            <a:off x="10586776" y="5907278"/>
            <a:ext cx="1537398" cy="646331"/>
          </a:xfrm>
          <a:prstGeom prst="rect">
            <a:avLst/>
          </a:prstGeom>
          <a:noFill/>
        </p:spPr>
        <p:txBody>
          <a:bodyPr wrap="square" rtlCol="0">
            <a:spAutoFit/>
          </a:bodyPr>
          <a:lstStyle/>
          <a:p>
            <a:r>
              <a:rPr lang="sv-SE" dirty="0"/>
              <a:t>mottagande nervcell</a:t>
            </a:r>
          </a:p>
        </p:txBody>
      </p:sp>
      <p:sp>
        <p:nvSpPr>
          <p:cNvPr id="4" name="Platshållare för bildnummer 3">
            <a:extLst>
              <a:ext uri="{FF2B5EF4-FFF2-40B4-BE49-F238E27FC236}">
                <a16:creationId xmlns:a16="http://schemas.microsoft.com/office/drawing/2014/main" id="{3D314336-022C-4D92-95BF-4D83DC288ABC}"/>
              </a:ext>
            </a:extLst>
          </p:cNvPr>
          <p:cNvSpPr>
            <a:spLocks noGrp="1"/>
          </p:cNvSpPr>
          <p:nvPr>
            <p:ph type="sldNum" sz="quarter" idx="12"/>
          </p:nvPr>
        </p:nvSpPr>
        <p:spPr/>
        <p:txBody>
          <a:bodyPr/>
          <a:lstStyle/>
          <a:p>
            <a:fld id="{B716C8F4-20CD-364A-8A8E-DE130115B178}" type="slidenum">
              <a:rPr lang="sv-SE" smtClean="0"/>
              <a:pPr/>
              <a:t>31</a:t>
            </a:fld>
            <a:endParaRPr lang="sv-SE" dirty="0"/>
          </a:p>
        </p:txBody>
      </p:sp>
      <p:sp>
        <p:nvSpPr>
          <p:cNvPr id="20" name="textruta 19">
            <a:extLst>
              <a:ext uri="{FF2B5EF4-FFF2-40B4-BE49-F238E27FC236}">
                <a16:creationId xmlns:a16="http://schemas.microsoft.com/office/drawing/2014/main" id="{BFAF398A-12C2-433A-881F-CC69CE1FB216}"/>
              </a:ext>
            </a:extLst>
          </p:cNvPr>
          <p:cNvSpPr txBox="1"/>
          <p:nvPr/>
        </p:nvSpPr>
        <p:spPr>
          <a:xfrm>
            <a:off x="730279" y="6318519"/>
            <a:ext cx="1980368" cy="400110"/>
          </a:xfrm>
          <a:prstGeom prst="rect">
            <a:avLst/>
          </a:prstGeom>
          <a:noFill/>
        </p:spPr>
        <p:txBody>
          <a:bodyPr wrap="square" rtlCol="0">
            <a:spAutoFit/>
          </a:bodyPr>
          <a:lstStyle/>
          <a:p>
            <a:r>
              <a:rPr lang="sv-SE" sz="1000" dirty="0"/>
              <a:t>Illustration: Biorender.com</a:t>
            </a:r>
          </a:p>
          <a:p>
            <a:r>
              <a:rPr lang="sv-SE" sz="1000" dirty="0"/>
              <a:t>och </a:t>
            </a:r>
            <a:r>
              <a:rPr lang="sv-SE" sz="1000" dirty="0" err="1"/>
              <a:t>MolView</a:t>
            </a:r>
            <a:endParaRPr lang="sv-SE" sz="1000" dirty="0"/>
          </a:p>
        </p:txBody>
      </p:sp>
    </p:spTree>
    <p:extLst>
      <p:ext uri="{BB962C8B-B14F-4D97-AF65-F5344CB8AC3E}">
        <p14:creationId xmlns:p14="http://schemas.microsoft.com/office/powerpoint/2010/main" val="36234164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C2B466-4C8A-4113-A407-802B9FABFC29}"/>
              </a:ext>
            </a:extLst>
          </p:cNvPr>
          <p:cNvSpPr>
            <a:spLocks noGrp="1"/>
          </p:cNvSpPr>
          <p:nvPr>
            <p:ph type="title"/>
          </p:nvPr>
        </p:nvSpPr>
        <p:spPr>
          <a:xfrm>
            <a:off x="1103487" y="319123"/>
            <a:ext cx="9472971" cy="716142"/>
          </a:xfrm>
        </p:spPr>
        <p:txBody>
          <a:bodyPr/>
          <a:lstStyle/>
          <a:p>
            <a:r>
              <a:rPr lang="sv-SE" dirty="0" err="1"/>
              <a:t>Adenosin</a:t>
            </a:r>
            <a:r>
              <a:rPr lang="sv-SE" dirty="0"/>
              <a:t> dämpar aktivitet</a:t>
            </a:r>
          </a:p>
        </p:txBody>
      </p:sp>
      <p:pic>
        <p:nvPicPr>
          <p:cNvPr id="5" name="Platshållare för innehåll 4">
            <a:extLst>
              <a:ext uri="{FF2B5EF4-FFF2-40B4-BE49-F238E27FC236}">
                <a16:creationId xmlns:a16="http://schemas.microsoft.com/office/drawing/2014/main" id="{9C584811-08FE-41D4-9980-D9DBCEFBF535}"/>
              </a:ext>
            </a:extLst>
          </p:cNvPr>
          <p:cNvPicPr>
            <a:picLocks noGrp="1" noChangeAspect="1"/>
          </p:cNvPicPr>
          <p:nvPr>
            <p:ph sz="quarter" idx="13"/>
          </p:nvPr>
        </p:nvPicPr>
        <p:blipFill rotWithShape="1">
          <a:blip r:embed="rId3" cstate="email">
            <a:extLst>
              <a:ext uri="{28A0092B-C50C-407E-A947-70E740481C1C}">
                <a14:useLocalDpi xmlns:a14="http://schemas.microsoft.com/office/drawing/2010/main"/>
              </a:ext>
            </a:extLst>
          </a:blip>
          <a:srcRect/>
          <a:stretch/>
        </p:blipFill>
        <p:spPr>
          <a:xfrm>
            <a:off x="2909385" y="771933"/>
            <a:ext cx="9282616" cy="5849931"/>
          </a:xfrm>
        </p:spPr>
      </p:pic>
      <p:pic>
        <p:nvPicPr>
          <p:cNvPr id="9" name="Bildobjekt 8">
            <a:extLst>
              <a:ext uri="{FF2B5EF4-FFF2-40B4-BE49-F238E27FC236}">
                <a16:creationId xmlns:a16="http://schemas.microsoft.com/office/drawing/2014/main" id="{CC61325E-572D-4D0B-B246-62D47AA8D795}"/>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63070" y="1035265"/>
            <a:ext cx="2204283" cy="1480560"/>
          </a:xfrm>
          <a:prstGeom prst="rect">
            <a:avLst/>
          </a:prstGeom>
        </p:spPr>
      </p:pic>
      <p:sp>
        <p:nvSpPr>
          <p:cNvPr id="11" name="Ellips 10">
            <a:extLst>
              <a:ext uri="{FF2B5EF4-FFF2-40B4-BE49-F238E27FC236}">
                <a16:creationId xmlns:a16="http://schemas.microsoft.com/office/drawing/2014/main" id="{986415C7-FC56-4E67-8085-9083D8311098}"/>
              </a:ext>
            </a:extLst>
          </p:cNvPr>
          <p:cNvSpPr/>
          <p:nvPr/>
        </p:nvSpPr>
        <p:spPr>
          <a:xfrm>
            <a:off x="879255" y="2674667"/>
            <a:ext cx="1289712" cy="62802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050" dirty="0" err="1"/>
              <a:t>adenosin</a:t>
            </a:r>
            <a:endParaRPr lang="sv-SE" sz="1050" dirty="0"/>
          </a:p>
        </p:txBody>
      </p:sp>
      <p:sp>
        <p:nvSpPr>
          <p:cNvPr id="15" name="textruta 14">
            <a:extLst>
              <a:ext uri="{FF2B5EF4-FFF2-40B4-BE49-F238E27FC236}">
                <a16:creationId xmlns:a16="http://schemas.microsoft.com/office/drawing/2014/main" id="{311E70C2-19D4-46DD-A620-AE2F1DD90E18}"/>
              </a:ext>
            </a:extLst>
          </p:cNvPr>
          <p:cNvSpPr txBox="1"/>
          <p:nvPr/>
        </p:nvSpPr>
        <p:spPr>
          <a:xfrm>
            <a:off x="10933444" y="4292320"/>
            <a:ext cx="2738176" cy="369332"/>
          </a:xfrm>
          <a:prstGeom prst="rect">
            <a:avLst/>
          </a:prstGeom>
          <a:noFill/>
        </p:spPr>
        <p:txBody>
          <a:bodyPr wrap="square" rtlCol="0">
            <a:spAutoFit/>
          </a:bodyPr>
          <a:lstStyle/>
          <a:p>
            <a:r>
              <a:rPr lang="sv-SE" dirty="0"/>
              <a:t>synaps</a:t>
            </a:r>
          </a:p>
        </p:txBody>
      </p:sp>
      <p:sp>
        <p:nvSpPr>
          <p:cNvPr id="12" name="Ellips 11">
            <a:extLst>
              <a:ext uri="{FF2B5EF4-FFF2-40B4-BE49-F238E27FC236}">
                <a16:creationId xmlns:a16="http://schemas.microsoft.com/office/drawing/2014/main" id="{79E2D155-6D1D-4016-9D50-EDB8656F7B74}"/>
              </a:ext>
            </a:extLst>
          </p:cNvPr>
          <p:cNvSpPr/>
          <p:nvPr/>
        </p:nvSpPr>
        <p:spPr>
          <a:xfrm rot="1614684">
            <a:off x="8681774" y="5006003"/>
            <a:ext cx="358886" cy="1927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50" dirty="0"/>
          </a:p>
        </p:txBody>
      </p:sp>
      <p:sp>
        <p:nvSpPr>
          <p:cNvPr id="13" name="Ellips 12">
            <a:extLst>
              <a:ext uri="{FF2B5EF4-FFF2-40B4-BE49-F238E27FC236}">
                <a16:creationId xmlns:a16="http://schemas.microsoft.com/office/drawing/2014/main" id="{F33EB7EC-97F0-480A-9E90-011944AC2136}"/>
              </a:ext>
            </a:extLst>
          </p:cNvPr>
          <p:cNvSpPr/>
          <p:nvPr/>
        </p:nvSpPr>
        <p:spPr>
          <a:xfrm>
            <a:off x="9820663" y="5264493"/>
            <a:ext cx="358886" cy="1927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50" dirty="0"/>
          </a:p>
        </p:txBody>
      </p:sp>
      <p:sp>
        <p:nvSpPr>
          <p:cNvPr id="3" name="textruta 2">
            <a:extLst>
              <a:ext uri="{FF2B5EF4-FFF2-40B4-BE49-F238E27FC236}">
                <a16:creationId xmlns:a16="http://schemas.microsoft.com/office/drawing/2014/main" id="{20D440DB-05B2-44BA-B021-E39929E9256A}"/>
              </a:ext>
            </a:extLst>
          </p:cNvPr>
          <p:cNvSpPr txBox="1"/>
          <p:nvPr/>
        </p:nvSpPr>
        <p:spPr>
          <a:xfrm>
            <a:off x="8405049" y="5863172"/>
            <a:ext cx="924448" cy="369332"/>
          </a:xfrm>
          <a:prstGeom prst="rect">
            <a:avLst/>
          </a:prstGeom>
          <a:noFill/>
        </p:spPr>
        <p:txBody>
          <a:bodyPr wrap="square" rtlCol="0">
            <a:spAutoFit/>
          </a:bodyPr>
          <a:lstStyle/>
          <a:p>
            <a:r>
              <a:rPr lang="sv-SE" dirty="0" err="1"/>
              <a:t>zzzz</a:t>
            </a:r>
            <a:endParaRPr lang="sv-SE" dirty="0"/>
          </a:p>
        </p:txBody>
      </p:sp>
      <p:sp>
        <p:nvSpPr>
          <p:cNvPr id="16" name="textruta 15">
            <a:extLst>
              <a:ext uri="{FF2B5EF4-FFF2-40B4-BE49-F238E27FC236}">
                <a16:creationId xmlns:a16="http://schemas.microsoft.com/office/drawing/2014/main" id="{48DD493A-1735-4F6F-BA6D-468294B44820}"/>
              </a:ext>
            </a:extLst>
          </p:cNvPr>
          <p:cNvSpPr txBox="1"/>
          <p:nvPr/>
        </p:nvSpPr>
        <p:spPr>
          <a:xfrm>
            <a:off x="9961339" y="6021264"/>
            <a:ext cx="924448" cy="369332"/>
          </a:xfrm>
          <a:prstGeom prst="rect">
            <a:avLst/>
          </a:prstGeom>
          <a:noFill/>
        </p:spPr>
        <p:txBody>
          <a:bodyPr wrap="square" rtlCol="0">
            <a:spAutoFit/>
          </a:bodyPr>
          <a:lstStyle/>
          <a:p>
            <a:r>
              <a:rPr lang="sv-SE" dirty="0" err="1"/>
              <a:t>zzzz</a:t>
            </a:r>
            <a:endParaRPr lang="sv-SE" dirty="0"/>
          </a:p>
        </p:txBody>
      </p:sp>
      <p:sp>
        <p:nvSpPr>
          <p:cNvPr id="17" name="Ellips 16">
            <a:extLst>
              <a:ext uri="{FF2B5EF4-FFF2-40B4-BE49-F238E27FC236}">
                <a16:creationId xmlns:a16="http://schemas.microsoft.com/office/drawing/2014/main" id="{8A26A7B7-23F2-42EB-AFA0-5C9F5DF716D4}"/>
              </a:ext>
            </a:extLst>
          </p:cNvPr>
          <p:cNvSpPr/>
          <p:nvPr/>
        </p:nvSpPr>
        <p:spPr>
          <a:xfrm>
            <a:off x="9372279" y="4565290"/>
            <a:ext cx="358886" cy="1927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50" dirty="0"/>
          </a:p>
        </p:txBody>
      </p:sp>
      <p:sp>
        <p:nvSpPr>
          <p:cNvPr id="18" name="Ellips 17">
            <a:extLst>
              <a:ext uri="{FF2B5EF4-FFF2-40B4-BE49-F238E27FC236}">
                <a16:creationId xmlns:a16="http://schemas.microsoft.com/office/drawing/2014/main" id="{EAFAAD96-FD5F-469B-877D-3BEF2D43A716}"/>
              </a:ext>
            </a:extLst>
          </p:cNvPr>
          <p:cNvSpPr/>
          <p:nvPr/>
        </p:nvSpPr>
        <p:spPr>
          <a:xfrm>
            <a:off x="10188934" y="4661652"/>
            <a:ext cx="358886" cy="1927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50" dirty="0"/>
          </a:p>
        </p:txBody>
      </p:sp>
      <p:sp>
        <p:nvSpPr>
          <p:cNvPr id="4" name="Pil: nedåt 3">
            <a:extLst>
              <a:ext uri="{FF2B5EF4-FFF2-40B4-BE49-F238E27FC236}">
                <a16:creationId xmlns:a16="http://schemas.microsoft.com/office/drawing/2014/main" id="{85E4EF66-1ACC-455B-80A2-73B698CDF0F7}"/>
              </a:ext>
            </a:extLst>
          </p:cNvPr>
          <p:cNvSpPr/>
          <p:nvPr/>
        </p:nvSpPr>
        <p:spPr>
          <a:xfrm>
            <a:off x="10244606" y="5787755"/>
            <a:ext cx="247541" cy="3099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Pil: nedåt 18">
            <a:extLst>
              <a:ext uri="{FF2B5EF4-FFF2-40B4-BE49-F238E27FC236}">
                <a16:creationId xmlns:a16="http://schemas.microsoft.com/office/drawing/2014/main" id="{3991B406-9136-456C-B446-0DE883D79CC8}"/>
              </a:ext>
            </a:extLst>
          </p:cNvPr>
          <p:cNvSpPr/>
          <p:nvPr/>
        </p:nvSpPr>
        <p:spPr>
          <a:xfrm rot="1426618">
            <a:off x="8737446" y="5596037"/>
            <a:ext cx="247541" cy="3099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Platshållare för bildnummer 6">
            <a:extLst>
              <a:ext uri="{FF2B5EF4-FFF2-40B4-BE49-F238E27FC236}">
                <a16:creationId xmlns:a16="http://schemas.microsoft.com/office/drawing/2014/main" id="{CBEC1D8C-BC38-400D-882F-15311975499F}"/>
              </a:ext>
            </a:extLst>
          </p:cNvPr>
          <p:cNvSpPr>
            <a:spLocks noGrp="1"/>
          </p:cNvSpPr>
          <p:nvPr>
            <p:ph type="sldNum" sz="quarter" idx="12"/>
          </p:nvPr>
        </p:nvSpPr>
        <p:spPr/>
        <p:txBody>
          <a:bodyPr/>
          <a:lstStyle/>
          <a:p>
            <a:fld id="{B716C8F4-20CD-364A-8A8E-DE130115B178}" type="slidenum">
              <a:rPr lang="sv-SE" smtClean="0"/>
              <a:pPr/>
              <a:t>32</a:t>
            </a:fld>
            <a:endParaRPr lang="sv-SE" dirty="0"/>
          </a:p>
        </p:txBody>
      </p:sp>
      <p:sp>
        <p:nvSpPr>
          <p:cNvPr id="21" name="textruta 20">
            <a:extLst>
              <a:ext uri="{FF2B5EF4-FFF2-40B4-BE49-F238E27FC236}">
                <a16:creationId xmlns:a16="http://schemas.microsoft.com/office/drawing/2014/main" id="{3818B30E-B103-4281-8A4C-38686C87FF22}"/>
              </a:ext>
            </a:extLst>
          </p:cNvPr>
          <p:cNvSpPr txBox="1"/>
          <p:nvPr/>
        </p:nvSpPr>
        <p:spPr>
          <a:xfrm>
            <a:off x="730279" y="6318519"/>
            <a:ext cx="1980368" cy="400110"/>
          </a:xfrm>
          <a:prstGeom prst="rect">
            <a:avLst/>
          </a:prstGeom>
          <a:noFill/>
        </p:spPr>
        <p:txBody>
          <a:bodyPr wrap="square" rtlCol="0">
            <a:spAutoFit/>
          </a:bodyPr>
          <a:lstStyle/>
          <a:p>
            <a:r>
              <a:rPr lang="sv-SE" sz="1000" dirty="0"/>
              <a:t>Illustration: Biorender.com</a:t>
            </a:r>
          </a:p>
          <a:p>
            <a:r>
              <a:rPr lang="sv-SE" sz="1000" dirty="0"/>
              <a:t>och </a:t>
            </a:r>
            <a:r>
              <a:rPr lang="sv-SE" sz="1000" dirty="0" err="1"/>
              <a:t>MolView</a:t>
            </a:r>
            <a:endParaRPr lang="sv-SE" sz="1000" dirty="0"/>
          </a:p>
        </p:txBody>
      </p:sp>
    </p:spTree>
    <p:extLst>
      <p:ext uri="{BB962C8B-B14F-4D97-AF65-F5344CB8AC3E}">
        <p14:creationId xmlns:p14="http://schemas.microsoft.com/office/powerpoint/2010/main" val="7750512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C2B466-4C8A-4113-A407-802B9FABFC29}"/>
              </a:ext>
            </a:extLst>
          </p:cNvPr>
          <p:cNvSpPr>
            <a:spLocks noGrp="1"/>
          </p:cNvSpPr>
          <p:nvPr>
            <p:ph type="title"/>
          </p:nvPr>
        </p:nvSpPr>
        <p:spPr>
          <a:xfrm>
            <a:off x="1103487" y="319123"/>
            <a:ext cx="9472971" cy="716142"/>
          </a:xfrm>
        </p:spPr>
        <p:txBody>
          <a:bodyPr/>
          <a:lstStyle/>
          <a:p>
            <a:r>
              <a:rPr lang="sv-SE" dirty="0"/>
              <a:t>Koffein liknar </a:t>
            </a:r>
            <a:r>
              <a:rPr lang="sv-SE" dirty="0" err="1"/>
              <a:t>adenosin</a:t>
            </a:r>
            <a:endParaRPr lang="sv-SE" dirty="0"/>
          </a:p>
        </p:txBody>
      </p:sp>
      <p:pic>
        <p:nvPicPr>
          <p:cNvPr id="5" name="Platshållare för innehåll 4">
            <a:extLst>
              <a:ext uri="{FF2B5EF4-FFF2-40B4-BE49-F238E27FC236}">
                <a16:creationId xmlns:a16="http://schemas.microsoft.com/office/drawing/2014/main" id="{9C584811-08FE-41D4-9980-D9DBCEFBF535}"/>
              </a:ext>
            </a:extLst>
          </p:cNvPr>
          <p:cNvPicPr>
            <a:picLocks noGrp="1" noChangeAspect="1"/>
          </p:cNvPicPr>
          <p:nvPr>
            <p:ph sz="quarter" idx="13"/>
          </p:nvPr>
        </p:nvPicPr>
        <p:blipFill rotWithShape="1">
          <a:blip r:embed="rId3" cstate="email">
            <a:extLst>
              <a:ext uri="{28A0092B-C50C-407E-A947-70E740481C1C}">
                <a14:useLocalDpi xmlns:a14="http://schemas.microsoft.com/office/drawing/2010/main"/>
              </a:ext>
            </a:extLst>
          </a:blip>
          <a:srcRect/>
          <a:stretch/>
        </p:blipFill>
        <p:spPr>
          <a:xfrm>
            <a:off x="4386105" y="771933"/>
            <a:ext cx="7805895" cy="5849931"/>
          </a:xfrm>
        </p:spPr>
      </p:pic>
      <p:pic>
        <p:nvPicPr>
          <p:cNvPr id="7" name="Bildobjekt 6">
            <a:extLst>
              <a:ext uri="{FF2B5EF4-FFF2-40B4-BE49-F238E27FC236}">
                <a16:creationId xmlns:a16="http://schemas.microsoft.com/office/drawing/2014/main" id="{912FD044-7675-4C20-9E9E-46EB23897BE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11695012">
            <a:off x="2870412" y="1328878"/>
            <a:ext cx="1613651" cy="1379754"/>
          </a:xfrm>
          <a:prstGeom prst="rect">
            <a:avLst/>
          </a:prstGeom>
        </p:spPr>
      </p:pic>
      <p:pic>
        <p:nvPicPr>
          <p:cNvPr id="9" name="Bildobjekt 8">
            <a:extLst>
              <a:ext uri="{FF2B5EF4-FFF2-40B4-BE49-F238E27FC236}">
                <a16:creationId xmlns:a16="http://schemas.microsoft.com/office/drawing/2014/main" id="{CC61325E-572D-4D0B-B246-62D47AA8D795}"/>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63070" y="1035265"/>
            <a:ext cx="2204283" cy="1480560"/>
          </a:xfrm>
          <a:prstGeom prst="rect">
            <a:avLst/>
          </a:prstGeom>
        </p:spPr>
      </p:pic>
      <p:sp>
        <p:nvSpPr>
          <p:cNvPr id="10" name="Ellips 9">
            <a:extLst>
              <a:ext uri="{FF2B5EF4-FFF2-40B4-BE49-F238E27FC236}">
                <a16:creationId xmlns:a16="http://schemas.microsoft.com/office/drawing/2014/main" id="{81B200A8-30A2-4FC6-9B82-849EF489CC18}"/>
              </a:ext>
            </a:extLst>
          </p:cNvPr>
          <p:cNvSpPr/>
          <p:nvPr/>
        </p:nvSpPr>
        <p:spPr>
          <a:xfrm>
            <a:off x="3032381" y="2674667"/>
            <a:ext cx="1289712" cy="628022"/>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sv-SE" sz="1050" dirty="0"/>
              <a:t>koffein</a:t>
            </a:r>
          </a:p>
        </p:txBody>
      </p:sp>
      <p:sp>
        <p:nvSpPr>
          <p:cNvPr id="11" name="Ellips 10">
            <a:extLst>
              <a:ext uri="{FF2B5EF4-FFF2-40B4-BE49-F238E27FC236}">
                <a16:creationId xmlns:a16="http://schemas.microsoft.com/office/drawing/2014/main" id="{986415C7-FC56-4E67-8085-9083D8311098}"/>
              </a:ext>
            </a:extLst>
          </p:cNvPr>
          <p:cNvSpPr/>
          <p:nvPr/>
        </p:nvSpPr>
        <p:spPr>
          <a:xfrm>
            <a:off x="879255" y="2674667"/>
            <a:ext cx="1289712" cy="62802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050" dirty="0" err="1"/>
              <a:t>adenosin</a:t>
            </a:r>
            <a:endParaRPr lang="sv-SE" sz="1050" dirty="0"/>
          </a:p>
        </p:txBody>
      </p:sp>
      <p:sp>
        <p:nvSpPr>
          <p:cNvPr id="14" name="textruta 13">
            <a:extLst>
              <a:ext uri="{FF2B5EF4-FFF2-40B4-BE49-F238E27FC236}">
                <a16:creationId xmlns:a16="http://schemas.microsoft.com/office/drawing/2014/main" id="{D733DDD8-A11C-4371-8A05-CAA3D0607995}"/>
              </a:ext>
            </a:extLst>
          </p:cNvPr>
          <p:cNvSpPr txBox="1"/>
          <p:nvPr/>
        </p:nvSpPr>
        <p:spPr>
          <a:xfrm>
            <a:off x="8068827" y="4717702"/>
            <a:ext cx="2738176" cy="646331"/>
          </a:xfrm>
          <a:prstGeom prst="rect">
            <a:avLst/>
          </a:prstGeom>
          <a:noFill/>
        </p:spPr>
        <p:txBody>
          <a:bodyPr wrap="square" rtlCol="0">
            <a:spAutoFit/>
          </a:bodyPr>
          <a:lstStyle/>
          <a:p>
            <a:r>
              <a:rPr lang="sv-SE" dirty="0" err="1">
                <a:solidFill>
                  <a:srgbClr val="0070C0"/>
                </a:solidFill>
              </a:rPr>
              <a:t>adenosin</a:t>
            </a:r>
            <a:r>
              <a:rPr lang="sv-SE" dirty="0">
                <a:solidFill>
                  <a:srgbClr val="0070C0"/>
                </a:solidFill>
              </a:rPr>
              <a:t>-</a:t>
            </a:r>
            <a:br>
              <a:rPr lang="sv-SE" dirty="0">
                <a:solidFill>
                  <a:srgbClr val="0070C0"/>
                </a:solidFill>
              </a:rPr>
            </a:br>
            <a:r>
              <a:rPr lang="sv-SE" dirty="0">
                <a:solidFill>
                  <a:srgbClr val="0070C0"/>
                </a:solidFill>
              </a:rPr>
              <a:t>receptorer</a:t>
            </a:r>
          </a:p>
        </p:txBody>
      </p:sp>
      <p:sp>
        <p:nvSpPr>
          <p:cNvPr id="15" name="textruta 14">
            <a:extLst>
              <a:ext uri="{FF2B5EF4-FFF2-40B4-BE49-F238E27FC236}">
                <a16:creationId xmlns:a16="http://schemas.microsoft.com/office/drawing/2014/main" id="{311E70C2-19D4-46DD-A620-AE2F1DD90E18}"/>
              </a:ext>
            </a:extLst>
          </p:cNvPr>
          <p:cNvSpPr txBox="1"/>
          <p:nvPr/>
        </p:nvSpPr>
        <p:spPr>
          <a:xfrm>
            <a:off x="10933444" y="4292320"/>
            <a:ext cx="2738176" cy="369332"/>
          </a:xfrm>
          <a:prstGeom prst="rect">
            <a:avLst/>
          </a:prstGeom>
          <a:noFill/>
        </p:spPr>
        <p:txBody>
          <a:bodyPr wrap="square" rtlCol="0">
            <a:spAutoFit/>
          </a:bodyPr>
          <a:lstStyle/>
          <a:p>
            <a:r>
              <a:rPr lang="sv-SE" dirty="0"/>
              <a:t>synaps</a:t>
            </a:r>
          </a:p>
        </p:txBody>
      </p:sp>
      <p:sp>
        <p:nvSpPr>
          <p:cNvPr id="16" name="textruta 15">
            <a:extLst>
              <a:ext uri="{FF2B5EF4-FFF2-40B4-BE49-F238E27FC236}">
                <a16:creationId xmlns:a16="http://schemas.microsoft.com/office/drawing/2014/main" id="{30266652-442A-404B-8D5F-DFBC51DDE77E}"/>
              </a:ext>
            </a:extLst>
          </p:cNvPr>
          <p:cNvSpPr txBox="1"/>
          <p:nvPr/>
        </p:nvSpPr>
        <p:spPr>
          <a:xfrm>
            <a:off x="9013371" y="5913455"/>
            <a:ext cx="2115178" cy="369332"/>
          </a:xfrm>
          <a:prstGeom prst="rect">
            <a:avLst/>
          </a:prstGeom>
          <a:noFill/>
        </p:spPr>
        <p:txBody>
          <a:bodyPr wrap="square" rtlCol="0">
            <a:spAutoFit/>
          </a:bodyPr>
          <a:lstStyle/>
          <a:p>
            <a:r>
              <a:rPr lang="sv-SE" dirty="0"/>
              <a:t>!!!!!</a:t>
            </a:r>
          </a:p>
        </p:txBody>
      </p:sp>
      <p:sp>
        <p:nvSpPr>
          <p:cNvPr id="17" name="textruta 16">
            <a:extLst>
              <a:ext uri="{FF2B5EF4-FFF2-40B4-BE49-F238E27FC236}">
                <a16:creationId xmlns:a16="http://schemas.microsoft.com/office/drawing/2014/main" id="{E4A79FD1-F626-4425-9A59-3AEFDB67EA4A}"/>
              </a:ext>
            </a:extLst>
          </p:cNvPr>
          <p:cNvSpPr txBox="1"/>
          <p:nvPr/>
        </p:nvSpPr>
        <p:spPr>
          <a:xfrm>
            <a:off x="9622970" y="6142276"/>
            <a:ext cx="2115178" cy="369332"/>
          </a:xfrm>
          <a:prstGeom prst="rect">
            <a:avLst/>
          </a:prstGeom>
          <a:noFill/>
        </p:spPr>
        <p:txBody>
          <a:bodyPr wrap="square" rtlCol="0">
            <a:spAutoFit/>
          </a:bodyPr>
          <a:lstStyle/>
          <a:p>
            <a:r>
              <a:rPr lang="sv-SE" dirty="0"/>
              <a:t>!!!!!</a:t>
            </a:r>
          </a:p>
        </p:txBody>
      </p:sp>
      <p:sp>
        <p:nvSpPr>
          <p:cNvPr id="18" name="textruta 17">
            <a:extLst>
              <a:ext uri="{FF2B5EF4-FFF2-40B4-BE49-F238E27FC236}">
                <a16:creationId xmlns:a16="http://schemas.microsoft.com/office/drawing/2014/main" id="{D10F9E9B-3123-4101-ABCD-7EEFB6BE9FCB}"/>
              </a:ext>
            </a:extLst>
          </p:cNvPr>
          <p:cNvSpPr txBox="1"/>
          <p:nvPr/>
        </p:nvSpPr>
        <p:spPr>
          <a:xfrm>
            <a:off x="9403583" y="2696363"/>
            <a:ext cx="1537398" cy="646331"/>
          </a:xfrm>
          <a:prstGeom prst="rect">
            <a:avLst/>
          </a:prstGeom>
          <a:noFill/>
        </p:spPr>
        <p:txBody>
          <a:bodyPr wrap="square" rtlCol="0">
            <a:spAutoFit/>
          </a:bodyPr>
          <a:lstStyle/>
          <a:p>
            <a:r>
              <a:rPr lang="sv-SE" dirty="0"/>
              <a:t>signalerande nervcell</a:t>
            </a:r>
          </a:p>
        </p:txBody>
      </p:sp>
      <p:sp>
        <p:nvSpPr>
          <p:cNvPr id="19" name="textruta 18">
            <a:extLst>
              <a:ext uri="{FF2B5EF4-FFF2-40B4-BE49-F238E27FC236}">
                <a16:creationId xmlns:a16="http://schemas.microsoft.com/office/drawing/2014/main" id="{283CA77F-873C-4DA0-BCAE-89D7CBED4F78}"/>
              </a:ext>
            </a:extLst>
          </p:cNvPr>
          <p:cNvSpPr txBox="1"/>
          <p:nvPr/>
        </p:nvSpPr>
        <p:spPr>
          <a:xfrm>
            <a:off x="10586776" y="5907278"/>
            <a:ext cx="1537398" cy="646331"/>
          </a:xfrm>
          <a:prstGeom prst="rect">
            <a:avLst/>
          </a:prstGeom>
          <a:noFill/>
        </p:spPr>
        <p:txBody>
          <a:bodyPr wrap="square" rtlCol="0">
            <a:spAutoFit/>
          </a:bodyPr>
          <a:lstStyle/>
          <a:p>
            <a:r>
              <a:rPr lang="sv-SE" dirty="0"/>
              <a:t>mottagande nervcell</a:t>
            </a:r>
          </a:p>
        </p:txBody>
      </p:sp>
      <p:sp>
        <p:nvSpPr>
          <p:cNvPr id="4" name="Platshållare för bildnummer 3">
            <a:extLst>
              <a:ext uri="{FF2B5EF4-FFF2-40B4-BE49-F238E27FC236}">
                <a16:creationId xmlns:a16="http://schemas.microsoft.com/office/drawing/2014/main" id="{671E1C82-2C6B-403F-BDA0-D4A09D334903}"/>
              </a:ext>
            </a:extLst>
          </p:cNvPr>
          <p:cNvSpPr>
            <a:spLocks noGrp="1"/>
          </p:cNvSpPr>
          <p:nvPr>
            <p:ph type="sldNum" sz="quarter" idx="12"/>
          </p:nvPr>
        </p:nvSpPr>
        <p:spPr/>
        <p:txBody>
          <a:bodyPr/>
          <a:lstStyle/>
          <a:p>
            <a:fld id="{B716C8F4-20CD-364A-8A8E-DE130115B178}" type="slidenum">
              <a:rPr lang="sv-SE" smtClean="0"/>
              <a:pPr/>
              <a:t>33</a:t>
            </a:fld>
            <a:endParaRPr lang="sv-SE" dirty="0"/>
          </a:p>
        </p:txBody>
      </p:sp>
      <p:sp>
        <p:nvSpPr>
          <p:cNvPr id="21" name="textruta 20">
            <a:extLst>
              <a:ext uri="{FF2B5EF4-FFF2-40B4-BE49-F238E27FC236}">
                <a16:creationId xmlns:a16="http://schemas.microsoft.com/office/drawing/2014/main" id="{D8CEBE83-CADE-48EE-98A1-B8C5DE150010}"/>
              </a:ext>
            </a:extLst>
          </p:cNvPr>
          <p:cNvSpPr txBox="1"/>
          <p:nvPr/>
        </p:nvSpPr>
        <p:spPr>
          <a:xfrm>
            <a:off x="730279" y="6318519"/>
            <a:ext cx="1980368" cy="400110"/>
          </a:xfrm>
          <a:prstGeom prst="rect">
            <a:avLst/>
          </a:prstGeom>
          <a:noFill/>
        </p:spPr>
        <p:txBody>
          <a:bodyPr wrap="square" rtlCol="0">
            <a:spAutoFit/>
          </a:bodyPr>
          <a:lstStyle/>
          <a:p>
            <a:r>
              <a:rPr lang="sv-SE" sz="1000" dirty="0"/>
              <a:t>Illustration: Biorender.com</a:t>
            </a:r>
          </a:p>
          <a:p>
            <a:r>
              <a:rPr lang="sv-SE" sz="1000" dirty="0"/>
              <a:t>och </a:t>
            </a:r>
            <a:r>
              <a:rPr lang="sv-SE" sz="1000" dirty="0" err="1"/>
              <a:t>MolView</a:t>
            </a:r>
            <a:endParaRPr lang="sv-SE" sz="1000" dirty="0"/>
          </a:p>
        </p:txBody>
      </p:sp>
    </p:spTree>
    <p:extLst>
      <p:ext uri="{BB962C8B-B14F-4D97-AF65-F5344CB8AC3E}">
        <p14:creationId xmlns:p14="http://schemas.microsoft.com/office/powerpoint/2010/main" val="36873448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C2B466-4C8A-4113-A407-802B9FABFC29}"/>
              </a:ext>
            </a:extLst>
          </p:cNvPr>
          <p:cNvSpPr>
            <a:spLocks noGrp="1"/>
          </p:cNvSpPr>
          <p:nvPr>
            <p:ph type="title"/>
          </p:nvPr>
        </p:nvSpPr>
        <p:spPr>
          <a:xfrm>
            <a:off x="1103487" y="319123"/>
            <a:ext cx="9472971" cy="716142"/>
          </a:xfrm>
        </p:spPr>
        <p:txBody>
          <a:bodyPr/>
          <a:lstStyle/>
          <a:p>
            <a:r>
              <a:rPr lang="sv-SE" dirty="0"/>
              <a:t>Koffein gör att aktiviteten inte dämpas</a:t>
            </a:r>
          </a:p>
        </p:txBody>
      </p:sp>
      <p:pic>
        <p:nvPicPr>
          <p:cNvPr id="5" name="Platshållare för innehåll 4">
            <a:extLst>
              <a:ext uri="{FF2B5EF4-FFF2-40B4-BE49-F238E27FC236}">
                <a16:creationId xmlns:a16="http://schemas.microsoft.com/office/drawing/2014/main" id="{9C584811-08FE-41D4-9980-D9DBCEFBF535}"/>
              </a:ext>
            </a:extLst>
          </p:cNvPr>
          <p:cNvPicPr>
            <a:picLocks noGrp="1" noChangeAspect="1"/>
          </p:cNvPicPr>
          <p:nvPr>
            <p:ph sz="quarter" idx="13"/>
          </p:nvPr>
        </p:nvPicPr>
        <p:blipFill rotWithShape="1">
          <a:blip r:embed="rId3" cstate="email">
            <a:extLst>
              <a:ext uri="{28A0092B-C50C-407E-A947-70E740481C1C}">
                <a14:useLocalDpi xmlns:a14="http://schemas.microsoft.com/office/drawing/2010/main"/>
              </a:ext>
            </a:extLst>
          </a:blip>
          <a:srcRect/>
          <a:stretch/>
        </p:blipFill>
        <p:spPr>
          <a:xfrm>
            <a:off x="2909385" y="771933"/>
            <a:ext cx="9282616" cy="5849931"/>
          </a:xfrm>
        </p:spPr>
      </p:pic>
      <p:pic>
        <p:nvPicPr>
          <p:cNvPr id="9" name="Bildobjekt 8">
            <a:extLst>
              <a:ext uri="{FF2B5EF4-FFF2-40B4-BE49-F238E27FC236}">
                <a16:creationId xmlns:a16="http://schemas.microsoft.com/office/drawing/2014/main" id="{CC61325E-572D-4D0B-B246-62D47AA8D795}"/>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63070" y="1035265"/>
            <a:ext cx="2204283" cy="1480560"/>
          </a:xfrm>
          <a:prstGeom prst="rect">
            <a:avLst/>
          </a:prstGeom>
        </p:spPr>
      </p:pic>
      <p:sp>
        <p:nvSpPr>
          <p:cNvPr id="11" name="Ellips 10">
            <a:extLst>
              <a:ext uri="{FF2B5EF4-FFF2-40B4-BE49-F238E27FC236}">
                <a16:creationId xmlns:a16="http://schemas.microsoft.com/office/drawing/2014/main" id="{986415C7-FC56-4E67-8085-9083D8311098}"/>
              </a:ext>
            </a:extLst>
          </p:cNvPr>
          <p:cNvSpPr/>
          <p:nvPr/>
        </p:nvSpPr>
        <p:spPr>
          <a:xfrm>
            <a:off x="879255" y="2674667"/>
            <a:ext cx="1289712" cy="62802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050" dirty="0" err="1"/>
              <a:t>adenosin</a:t>
            </a:r>
            <a:endParaRPr lang="sv-SE" sz="1050" dirty="0"/>
          </a:p>
        </p:txBody>
      </p:sp>
      <p:sp>
        <p:nvSpPr>
          <p:cNvPr id="15" name="textruta 14">
            <a:extLst>
              <a:ext uri="{FF2B5EF4-FFF2-40B4-BE49-F238E27FC236}">
                <a16:creationId xmlns:a16="http://schemas.microsoft.com/office/drawing/2014/main" id="{311E70C2-19D4-46DD-A620-AE2F1DD90E18}"/>
              </a:ext>
            </a:extLst>
          </p:cNvPr>
          <p:cNvSpPr txBox="1"/>
          <p:nvPr/>
        </p:nvSpPr>
        <p:spPr>
          <a:xfrm>
            <a:off x="10933444" y="4292320"/>
            <a:ext cx="2738176" cy="369332"/>
          </a:xfrm>
          <a:prstGeom prst="rect">
            <a:avLst/>
          </a:prstGeom>
          <a:noFill/>
        </p:spPr>
        <p:txBody>
          <a:bodyPr wrap="square" rtlCol="0">
            <a:spAutoFit/>
          </a:bodyPr>
          <a:lstStyle/>
          <a:p>
            <a:r>
              <a:rPr lang="sv-SE" dirty="0"/>
              <a:t>synaps</a:t>
            </a:r>
          </a:p>
        </p:txBody>
      </p:sp>
      <p:sp>
        <p:nvSpPr>
          <p:cNvPr id="17" name="Ellips 16">
            <a:extLst>
              <a:ext uri="{FF2B5EF4-FFF2-40B4-BE49-F238E27FC236}">
                <a16:creationId xmlns:a16="http://schemas.microsoft.com/office/drawing/2014/main" id="{8A26A7B7-23F2-42EB-AFA0-5C9F5DF716D4}"/>
              </a:ext>
            </a:extLst>
          </p:cNvPr>
          <p:cNvSpPr/>
          <p:nvPr/>
        </p:nvSpPr>
        <p:spPr>
          <a:xfrm>
            <a:off x="9372279" y="4565290"/>
            <a:ext cx="358886" cy="1927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50" dirty="0"/>
          </a:p>
        </p:txBody>
      </p:sp>
      <p:sp>
        <p:nvSpPr>
          <p:cNvPr id="18" name="Ellips 17">
            <a:extLst>
              <a:ext uri="{FF2B5EF4-FFF2-40B4-BE49-F238E27FC236}">
                <a16:creationId xmlns:a16="http://schemas.microsoft.com/office/drawing/2014/main" id="{EAFAAD96-FD5F-469B-877D-3BEF2D43A716}"/>
              </a:ext>
            </a:extLst>
          </p:cNvPr>
          <p:cNvSpPr/>
          <p:nvPr/>
        </p:nvSpPr>
        <p:spPr>
          <a:xfrm>
            <a:off x="10188934" y="4661652"/>
            <a:ext cx="358886" cy="1927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050" dirty="0"/>
          </a:p>
        </p:txBody>
      </p:sp>
      <p:pic>
        <p:nvPicPr>
          <p:cNvPr id="20" name="Bildobjekt 19">
            <a:extLst>
              <a:ext uri="{FF2B5EF4-FFF2-40B4-BE49-F238E27FC236}">
                <a16:creationId xmlns:a16="http://schemas.microsoft.com/office/drawing/2014/main" id="{AF4B808C-A082-4786-B544-8986EAD3934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rot="11695012">
            <a:off x="696787" y="3893020"/>
            <a:ext cx="1613651" cy="1379754"/>
          </a:xfrm>
          <a:prstGeom prst="rect">
            <a:avLst/>
          </a:prstGeom>
        </p:spPr>
      </p:pic>
      <p:sp>
        <p:nvSpPr>
          <p:cNvPr id="21" name="Ellips 20">
            <a:extLst>
              <a:ext uri="{FF2B5EF4-FFF2-40B4-BE49-F238E27FC236}">
                <a16:creationId xmlns:a16="http://schemas.microsoft.com/office/drawing/2014/main" id="{AB751A03-77D2-4ABC-9F67-D15C1BDBB125}"/>
              </a:ext>
            </a:extLst>
          </p:cNvPr>
          <p:cNvSpPr/>
          <p:nvPr/>
        </p:nvSpPr>
        <p:spPr>
          <a:xfrm>
            <a:off x="858756" y="5238809"/>
            <a:ext cx="1289712" cy="628022"/>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sv-SE" sz="1050" dirty="0"/>
              <a:t>koffein</a:t>
            </a:r>
          </a:p>
        </p:txBody>
      </p:sp>
      <p:sp>
        <p:nvSpPr>
          <p:cNvPr id="22" name="Ellips 21">
            <a:extLst>
              <a:ext uri="{FF2B5EF4-FFF2-40B4-BE49-F238E27FC236}">
                <a16:creationId xmlns:a16="http://schemas.microsoft.com/office/drawing/2014/main" id="{4A45564C-FE2D-4B35-8F27-52B8372A2F5A}"/>
              </a:ext>
            </a:extLst>
          </p:cNvPr>
          <p:cNvSpPr/>
          <p:nvPr/>
        </p:nvSpPr>
        <p:spPr>
          <a:xfrm>
            <a:off x="9888770" y="5238809"/>
            <a:ext cx="358886" cy="1927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sz="1050" dirty="0"/>
          </a:p>
        </p:txBody>
      </p:sp>
      <p:sp>
        <p:nvSpPr>
          <p:cNvPr id="23" name="Ellips 22">
            <a:extLst>
              <a:ext uri="{FF2B5EF4-FFF2-40B4-BE49-F238E27FC236}">
                <a16:creationId xmlns:a16="http://schemas.microsoft.com/office/drawing/2014/main" id="{1295B59F-3BEE-4535-AF13-463479620D44}"/>
              </a:ext>
            </a:extLst>
          </p:cNvPr>
          <p:cNvSpPr/>
          <p:nvPr/>
        </p:nvSpPr>
        <p:spPr>
          <a:xfrm rot="1302603">
            <a:off x="8674594" y="4949082"/>
            <a:ext cx="358886" cy="1927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sz="1050" dirty="0"/>
          </a:p>
        </p:txBody>
      </p:sp>
      <p:sp>
        <p:nvSpPr>
          <p:cNvPr id="24" name="Ellips 23">
            <a:extLst>
              <a:ext uri="{FF2B5EF4-FFF2-40B4-BE49-F238E27FC236}">
                <a16:creationId xmlns:a16="http://schemas.microsoft.com/office/drawing/2014/main" id="{6AFA0C23-28FA-4B3E-8460-C9A1D98EB212}"/>
              </a:ext>
            </a:extLst>
          </p:cNvPr>
          <p:cNvSpPr/>
          <p:nvPr/>
        </p:nvSpPr>
        <p:spPr>
          <a:xfrm rot="20149024">
            <a:off x="10915601" y="4913919"/>
            <a:ext cx="358886" cy="1927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sz="1050" dirty="0"/>
          </a:p>
        </p:txBody>
      </p:sp>
      <p:sp>
        <p:nvSpPr>
          <p:cNvPr id="25" name="Ellips 24">
            <a:extLst>
              <a:ext uri="{FF2B5EF4-FFF2-40B4-BE49-F238E27FC236}">
                <a16:creationId xmlns:a16="http://schemas.microsoft.com/office/drawing/2014/main" id="{39384334-0410-46B6-ADD1-1CA3A4CD06AF}"/>
              </a:ext>
            </a:extLst>
          </p:cNvPr>
          <p:cNvSpPr/>
          <p:nvPr/>
        </p:nvSpPr>
        <p:spPr>
          <a:xfrm rot="20149024">
            <a:off x="10495310" y="4307513"/>
            <a:ext cx="358886" cy="1927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sz="1050" dirty="0"/>
          </a:p>
        </p:txBody>
      </p:sp>
      <p:sp>
        <p:nvSpPr>
          <p:cNvPr id="26" name="Ellips 25">
            <a:extLst>
              <a:ext uri="{FF2B5EF4-FFF2-40B4-BE49-F238E27FC236}">
                <a16:creationId xmlns:a16="http://schemas.microsoft.com/office/drawing/2014/main" id="{14638E63-F994-45B5-BA43-7F153A3CDDC8}"/>
              </a:ext>
            </a:extLst>
          </p:cNvPr>
          <p:cNvSpPr/>
          <p:nvPr/>
        </p:nvSpPr>
        <p:spPr>
          <a:xfrm rot="815472">
            <a:off x="9746521" y="4823068"/>
            <a:ext cx="358886" cy="1927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sz="1050" dirty="0"/>
          </a:p>
        </p:txBody>
      </p:sp>
      <p:sp>
        <p:nvSpPr>
          <p:cNvPr id="27" name="Ellips 26">
            <a:extLst>
              <a:ext uri="{FF2B5EF4-FFF2-40B4-BE49-F238E27FC236}">
                <a16:creationId xmlns:a16="http://schemas.microsoft.com/office/drawing/2014/main" id="{06D14EE0-AFDF-4D21-BB8F-274D2DB8A263}"/>
              </a:ext>
            </a:extLst>
          </p:cNvPr>
          <p:cNvSpPr/>
          <p:nvPr/>
        </p:nvSpPr>
        <p:spPr>
          <a:xfrm rot="815472">
            <a:off x="8735066" y="4309381"/>
            <a:ext cx="358886" cy="192724"/>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sz="1050" dirty="0"/>
          </a:p>
        </p:txBody>
      </p:sp>
      <p:sp>
        <p:nvSpPr>
          <p:cNvPr id="28" name="textruta 27">
            <a:extLst>
              <a:ext uri="{FF2B5EF4-FFF2-40B4-BE49-F238E27FC236}">
                <a16:creationId xmlns:a16="http://schemas.microsoft.com/office/drawing/2014/main" id="{05C160CD-55E6-4CF8-BC7F-5EEB02A43706}"/>
              </a:ext>
            </a:extLst>
          </p:cNvPr>
          <p:cNvSpPr txBox="1"/>
          <p:nvPr/>
        </p:nvSpPr>
        <p:spPr>
          <a:xfrm>
            <a:off x="9013371" y="5913455"/>
            <a:ext cx="2115178" cy="369332"/>
          </a:xfrm>
          <a:prstGeom prst="rect">
            <a:avLst/>
          </a:prstGeom>
          <a:noFill/>
        </p:spPr>
        <p:txBody>
          <a:bodyPr wrap="square" rtlCol="0">
            <a:spAutoFit/>
          </a:bodyPr>
          <a:lstStyle/>
          <a:p>
            <a:r>
              <a:rPr lang="sv-SE" dirty="0"/>
              <a:t>!!!!!</a:t>
            </a:r>
          </a:p>
        </p:txBody>
      </p:sp>
      <p:sp>
        <p:nvSpPr>
          <p:cNvPr id="29" name="textruta 28">
            <a:extLst>
              <a:ext uri="{FF2B5EF4-FFF2-40B4-BE49-F238E27FC236}">
                <a16:creationId xmlns:a16="http://schemas.microsoft.com/office/drawing/2014/main" id="{EC8CCC0A-3D2A-4988-9DEF-8BB66409B5C0}"/>
              </a:ext>
            </a:extLst>
          </p:cNvPr>
          <p:cNvSpPr txBox="1"/>
          <p:nvPr/>
        </p:nvSpPr>
        <p:spPr>
          <a:xfrm>
            <a:off x="9622970" y="6142276"/>
            <a:ext cx="2115178" cy="369332"/>
          </a:xfrm>
          <a:prstGeom prst="rect">
            <a:avLst/>
          </a:prstGeom>
          <a:noFill/>
        </p:spPr>
        <p:txBody>
          <a:bodyPr wrap="square" rtlCol="0">
            <a:spAutoFit/>
          </a:bodyPr>
          <a:lstStyle/>
          <a:p>
            <a:r>
              <a:rPr lang="sv-SE" dirty="0"/>
              <a:t>!!!!!</a:t>
            </a:r>
          </a:p>
        </p:txBody>
      </p:sp>
      <p:sp>
        <p:nvSpPr>
          <p:cNvPr id="4" name="Platshållare för bildnummer 3">
            <a:extLst>
              <a:ext uri="{FF2B5EF4-FFF2-40B4-BE49-F238E27FC236}">
                <a16:creationId xmlns:a16="http://schemas.microsoft.com/office/drawing/2014/main" id="{1D8A843E-D091-424E-90F8-1E952DF9068F}"/>
              </a:ext>
            </a:extLst>
          </p:cNvPr>
          <p:cNvSpPr>
            <a:spLocks noGrp="1"/>
          </p:cNvSpPr>
          <p:nvPr>
            <p:ph type="sldNum" sz="quarter" idx="12"/>
          </p:nvPr>
        </p:nvSpPr>
        <p:spPr/>
        <p:txBody>
          <a:bodyPr/>
          <a:lstStyle/>
          <a:p>
            <a:fld id="{B716C8F4-20CD-364A-8A8E-DE130115B178}" type="slidenum">
              <a:rPr lang="sv-SE" smtClean="0"/>
              <a:pPr/>
              <a:t>34</a:t>
            </a:fld>
            <a:endParaRPr lang="sv-SE" dirty="0"/>
          </a:p>
        </p:txBody>
      </p:sp>
      <p:sp>
        <p:nvSpPr>
          <p:cNvPr id="30" name="textruta 29">
            <a:extLst>
              <a:ext uri="{FF2B5EF4-FFF2-40B4-BE49-F238E27FC236}">
                <a16:creationId xmlns:a16="http://schemas.microsoft.com/office/drawing/2014/main" id="{68744BFE-5E25-4A23-9AF6-4B8B77B71FB0}"/>
              </a:ext>
            </a:extLst>
          </p:cNvPr>
          <p:cNvSpPr txBox="1"/>
          <p:nvPr/>
        </p:nvSpPr>
        <p:spPr>
          <a:xfrm>
            <a:off x="730279" y="6318519"/>
            <a:ext cx="1980368" cy="400110"/>
          </a:xfrm>
          <a:prstGeom prst="rect">
            <a:avLst/>
          </a:prstGeom>
          <a:noFill/>
        </p:spPr>
        <p:txBody>
          <a:bodyPr wrap="square" rtlCol="0">
            <a:spAutoFit/>
          </a:bodyPr>
          <a:lstStyle/>
          <a:p>
            <a:r>
              <a:rPr lang="sv-SE" sz="1000" dirty="0"/>
              <a:t>Illustration: Biorender.com</a:t>
            </a:r>
          </a:p>
          <a:p>
            <a:r>
              <a:rPr lang="sv-SE" sz="1000" dirty="0"/>
              <a:t>och </a:t>
            </a:r>
            <a:r>
              <a:rPr lang="sv-SE" sz="1000" dirty="0" err="1"/>
              <a:t>MolView</a:t>
            </a:r>
            <a:endParaRPr lang="sv-SE" sz="1000" dirty="0"/>
          </a:p>
        </p:txBody>
      </p:sp>
    </p:spTree>
    <p:extLst>
      <p:ext uri="{BB962C8B-B14F-4D97-AF65-F5344CB8AC3E}">
        <p14:creationId xmlns:p14="http://schemas.microsoft.com/office/powerpoint/2010/main" val="19520010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416AADC-F622-4ED4-81E9-9E77FE0A36A9}"/>
              </a:ext>
            </a:extLst>
          </p:cNvPr>
          <p:cNvSpPr>
            <a:spLocks noGrp="1"/>
          </p:cNvSpPr>
          <p:nvPr>
            <p:ph type="title"/>
          </p:nvPr>
        </p:nvSpPr>
        <p:spPr/>
        <p:txBody>
          <a:bodyPr/>
          <a:lstStyle/>
          <a:p>
            <a:r>
              <a:rPr lang="sv-SE" dirty="0"/>
              <a:t>Livsmedelsverkets råd</a:t>
            </a:r>
          </a:p>
        </p:txBody>
      </p:sp>
      <p:pic>
        <p:nvPicPr>
          <p:cNvPr id="5" name="Bildobjekt 4">
            <a:extLst>
              <a:ext uri="{FF2B5EF4-FFF2-40B4-BE49-F238E27FC236}">
                <a16:creationId xmlns:a16="http://schemas.microsoft.com/office/drawing/2014/main" id="{EF53C3D9-4934-446F-990C-E4072547CA2B}"/>
              </a:ext>
            </a:extLst>
          </p:cNvPr>
          <p:cNvPicPr>
            <a:picLocks noChangeAspect="1"/>
          </p:cNvPicPr>
          <p:nvPr/>
        </p:nvPicPr>
        <p:blipFill>
          <a:blip r:embed="rId3"/>
          <a:stretch>
            <a:fillRect/>
          </a:stretch>
        </p:blipFill>
        <p:spPr>
          <a:xfrm>
            <a:off x="947737" y="1786628"/>
            <a:ext cx="8246779" cy="3540284"/>
          </a:xfrm>
          <a:prstGeom prst="rect">
            <a:avLst/>
          </a:prstGeom>
          <a:ln>
            <a:solidFill>
              <a:schemeClr val="accent1"/>
            </a:solidFill>
          </a:ln>
        </p:spPr>
      </p:pic>
      <p:sp>
        <p:nvSpPr>
          <p:cNvPr id="6" name="textruta 5">
            <a:extLst>
              <a:ext uri="{FF2B5EF4-FFF2-40B4-BE49-F238E27FC236}">
                <a16:creationId xmlns:a16="http://schemas.microsoft.com/office/drawing/2014/main" id="{7B6EB32B-4C44-4A0E-82F1-A5A4640EE54E}"/>
              </a:ext>
            </a:extLst>
          </p:cNvPr>
          <p:cNvSpPr txBox="1"/>
          <p:nvPr/>
        </p:nvSpPr>
        <p:spPr>
          <a:xfrm>
            <a:off x="5394250" y="576981"/>
            <a:ext cx="4749209" cy="954107"/>
          </a:xfrm>
          <a:prstGeom prst="rect">
            <a:avLst/>
          </a:prstGeom>
        </p:spPr>
        <p:style>
          <a:lnRef idx="1">
            <a:schemeClr val="dk1"/>
          </a:lnRef>
          <a:fillRef idx="3">
            <a:schemeClr val="dk1"/>
          </a:fillRef>
          <a:effectRef idx="2">
            <a:schemeClr val="dk1"/>
          </a:effectRef>
          <a:fontRef idx="minor">
            <a:schemeClr val="lt1"/>
          </a:fontRef>
        </p:style>
        <p:txBody>
          <a:bodyPr wrap="square" rtlCol="0">
            <a:spAutoFit/>
          </a:bodyPr>
          <a:lstStyle/>
          <a:p>
            <a:pPr algn="ctr"/>
            <a:r>
              <a:rPr lang="sv-SE" sz="2800" dirty="0"/>
              <a:t>Max 70 mg koffein per dag för unga under 16 år</a:t>
            </a:r>
          </a:p>
        </p:txBody>
      </p:sp>
      <p:sp>
        <p:nvSpPr>
          <p:cNvPr id="9" name="Platshållare för bildnummer 8">
            <a:extLst>
              <a:ext uri="{FF2B5EF4-FFF2-40B4-BE49-F238E27FC236}">
                <a16:creationId xmlns:a16="http://schemas.microsoft.com/office/drawing/2014/main" id="{0B9BAB37-5372-471A-A8D3-242E3670F76F}"/>
              </a:ext>
            </a:extLst>
          </p:cNvPr>
          <p:cNvSpPr>
            <a:spLocks noGrp="1"/>
          </p:cNvSpPr>
          <p:nvPr>
            <p:ph type="sldNum" sz="quarter" idx="12"/>
          </p:nvPr>
        </p:nvSpPr>
        <p:spPr/>
        <p:txBody>
          <a:bodyPr/>
          <a:lstStyle/>
          <a:p>
            <a:fld id="{B716C8F4-20CD-364A-8A8E-DE130115B178}" type="slidenum">
              <a:rPr lang="sv-SE" smtClean="0"/>
              <a:pPr/>
              <a:t>35</a:t>
            </a:fld>
            <a:endParaRPr lang="sv-SE" dirty="0"/>
          </a:p>
        </p:txBody>
      </p:sp>
    </p:spTree>
    <p:extLst>
      <p:ext uri="{BB962C8B-B14F-4D97-AF65-F5344CB8AC3E}">
        <p14:creationId xmlns:p14="http://schemas.microsoft.com/office/powerpoint/2010/main" val="13947814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DBA09C6C-7E50-4763-BD6B-50F524F57D7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642283" y="870559"/>
            <a:ext cx="2115439" cy="2771355"/>
          </a:xfrm>
          <a:prstGeom prst="rect">
            <a:avLst/>
          </a:prstGeom>
        </p:spPr>
      </p:pic>
      <p:sp>
        <p:nvSpPr>
          <p:cNvPr id="8" name="Rubrik 7">
            <a:extLst>
              <a:ext uri="{FF2B5EF4-FFF2-40B4-BE49-F238E27FC236}">
                <a16:creationId xmlns:a16="http://schemas.microsoft.com/office/drawing/2014/main" id="{EEDC1DB0-8722-4FD6-AFB9-F8DA87C196AD}"/>
              </a:ext>
            </a:extLst>
          </p:cNvPr>
          <p:cNvSpPr>
            <a:spLocks noGrp="1"/>
          </p:cNvSpPr>
          <p:nvPr>
            <p:ph type="title"/>
          </p:nvPr>
        </p:nvSpPr>
        <p:spPr>
          <a:xfrm>
            <a:off x="3629025" y="1313561"/>
            <a:ext cx="5314950" cy="1459243"/>
          </a:xfrm>
        </p:spPr>
        <p:txBody>
          <a:bodyPr/>
          <a:lstStyle/>
          <a:p>
            <a:r>
              <a:rPr lang="sv-SE" dirty="0"/>
              <a:t>Hur mycket koffein får jag i mig av en energidryck?</a:t>
            </a:r>
          </a:p>
        </p:txBody>
      </p:sp>
      <p:sp>
        <p:nvSpPr>
          <p:cNvPr id="10" name="Platshållare för text 9">
            <a:extLst>
              <a:ext uri="{FF2B5EF4-FFF2-40B4-BE49-F238E27FC236}">
                <a16:creationId xmlns:a16="http://schemas.microsoft.com/office/drawing/2014/main" id="{4668A85B-8724-4BBE-BBAC-8FAD2FA93B1C}"/>
              </a:ext>
            </a:extLst>
          </p:cNvPr>
          <p:cNvSpPr>
            <a:spLocks noGrp="1"/>
          </p:cNvSpPr>
          <p:nvPr>
            <p:ph type="body" sz="quarter" idx="14"/>
          </p:nvPr>
        </p:nvSpPr>
        <p:spPr>
          <a:xfrm>
            <a:off x="3652470" y="3362325"/>
            <a:ext cx="4887059" cy="2800046"/>
          </a:xfrm>
        </p:spPr>
        <p:txBody>
          <a:bodyPr/>
          <a:lstStyle/>
          <a:p>
            <a:r>
              <a:rPr lang="sv-SE" dirty="0"/>
              <a:t>”En 250 ml burk Red Bull Energy Drink innehåller </a:t>
            </a:r>
            <a:r>
              <a:rPr lang="sv-SE" b="1" dirty="0"/>
              <a:t>80 mg koffein </a:t>
            </a:r>
            <a:r>
              <a:rPr lang="sv-SE" dirty="0"/>
              <a:t>vilket är ungefär lika mycket som en kopp kaffe.” </a:t>
            </a:r>
            <a:r>
              <a:rPr lang="sv-SE" i="1" dirty="0" err="1"/>
              <a:t>Redbull</a:t>
            </a:r>
            <a:endParaRPr lang="sv-SE" i="1" dirty="0"/>
          </a:p>
          <a:p>
            <a:endParaRPr lang="sv-SE" i="1" dirty="0"/>
          </a:p>
          <a:p>
            <a:r>
              <a:rPr lang="sv-SE" dirty="0"/>
              <a:t>En burk Monster på 500 ml innehåller </a:t>
            </a:r>
          </a:p>
          <a:p>
            <a:r>
              <a:rPr lang="sv-SE" b="1" dirty="0"/>
              <a:t>150 mg koffein</a:t>
            </a:r>
          </a:p>
          <a:p>
            <a:endParaRPr lang="sv-SE" dirty="0"/>
          </a:p>
          <a:p>
            <a:r>
              <a:rPr lang="sv-SE" dirty="0">
                <a:effectLst/>
              </a:rPr>
              <a:t>En burk Celsius på 355 ml innehåller</a:t>
            </a:r>
          </a:p>
          <a:p>
            <a:r>
              <a:rPr lang="sv-SE" b="1" dirty="0"/>
              <a:t>200 mg koffein</a:t>
            </a:r>
            <a:r>
              <a:rPr lang="sv-SE" dirty="0"/>
              <a:t>. </a:t>
            </a:r>
          </a:p>
          <a:p>
            <a:endParaRPr lang="sv-SE" i="1" dirty="0"/>
          </a:p>
        </p:txBody>
      </p:sp>
      <p:pic>
        <p:nvPicPr>
          <p:cNvPr id="3" name="Bildobjekt 2">
            <a:extLst>
              <a:ext uri="{FF2B5EF4-FFF2-40B4-BE49-F238E27FC236}">
                <a16:creationId xmlns:a16="http://schemas.microsoft.com/office/drawing/2014/main" id="{027684C7-B72A-45D5-8B21-FCBD15AA57C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3705167"/>
            <a:ext cx="3085680" cy="3085680"/>
          </a:xfrm>
          <a:prstGeom prst="rect">
            <a:avLst/>
          </a:prstGeom>
        </p:spPr>
      </p:pic>
      <p:pic>
        <p:nvPicPr>
          <p:cNvPr id="6" name="Bildobjekt 5" descr="Kaffekopp och böcker">
            <a:extLst>
              <a:ext uri="{FF2B5EF4-FFF2-40B4-BE49-F238E27FC236}">
                <a16:creationId xmlns:a16="http://schemas.microsoft.com/office/drawing/2014/main" id="{3CF70F77-B829-4107-9707-DCB4001B48F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820150" y="1198517"/>
            <a:ext cx="3241754" cy="2163808"/>
          </a:xfrm>
          <a:prstGeom prst="rect">
            <a:avLst/>
          </a:prstGeom>
        </p:spPr>
      </p:pic>
      <p:sp>
        <p:nvSpPr>
          <p:cNvPr id="7" name="textruta 6">
            <a:extLst>
              <a:ext uri="{FF2B5EF4-FFF2-40B4-BE49-F238E27FC236}">
                <a16:creationId xmlns:a16="http://schemas.microsoft.com/office/drawing/2014/main" id="{11C420B4-7F2C-4962-904F-7AF325260758}"/>
              </a:ext>
            </a:extLst>
          </p:cNvPr>
          <p:cNvSpPr txBox="1"/>
          <p:nvPr/>
        </p:nvSpPr>
        <p:spPr>
          <a:xfrm>
            <a:off x="8943975" y="1313561"/>
            <a:ext cx="2962275" cy="646331"/>
          </a:xfrm>
          <a:prstGeom prst="rect">
            <a:avLst/>
          </a:prstGeom>
          <a:noFill/>
        </p:spPr>
        <p:txBody>
          <a:bodyPr wrap="square" rtlCol="0">
            <a:spAutoFit/>
          </a:bodyPr>
          <a:lstStyle/>
          <a:p>
            <a:r>
              <a:rPr lang="sv-SE" dirty="0"/>
              <a:t>En kopp kaffe (150 ml) </a:t>
            </a:r>
          </a:p>
          <a:p>
            <a:r>
              <a:rPr lang="sv-SE" dirty="0"/>
              <a:t>70-100 mg koffein</a:t>
            </a:r>
          </a:p>
        </p:txBody>
      </p:sp>
      <p:sp>
        <p:nvSpPr>
          <p:cNvPr id="5" name="Platshållare för bildnummer 4">
            <a:extLst>
              <a:ext uri="{FF2B5EF4-FFF2-40B4-BE49-F238E27FC236}">
                <a16:creationId xmlns:a16="http://schemas.microsoft.com/office/drawing/2014/main" id="{E0C26E6C-D44A-4B08-9FD3-0A5EBDB4DAD3}"/>
              </a:ext>
            </a:extLst>
          </p:cNvPr>
          <p:cNvSpPr>
            <a:spLocks noGrp="1"/>
          </p:cNvSpPr>
          <p:nvPr>
            <p:ph type="sldNum" sz="quarter" idx="12"/>
          </p:nvPr>
        </p:nvSpPr>
        <p:spPr/>
        <p:txBody>
          <a:bodyPr/>
          <a:lstStyle/>
          <a:p>
            <a:fld id="{B716C8F4-20CD-364A-8A8E-DE130115B178}" type="slidenum">
              <a:rPr lang="sv-SE" smtClean="0"/>
              <a:pPr/>
              <a:t>36</a:t>
            </a:fld>
            <a:endParaRPr lang="sv-SE" dirty="0"/>
          </a:p>
        </p:txBody>
      </p:sp>
    </p:spTree>
    <p:extLst>
      <p:ext uri="{BB962C8B-B14F-4D97-AF65-F5344CB8AC3E}">
        <p14:creationId xmlns:p14="http://schemas.microsoft.com/office/powerpoint/2010/main" val="21918490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027684C7-B72A-45D5-8B21-FCBD15AA57C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3705167"/>
            <a:ext cx="3085680" cy="3085680"/>
          </a:xfrm>
          <a:prstGeom prst="rect">
            <a:avLst/>
          </a:prstGeom>
        </p:spPr>
      </p:pic>
      <p:pic>
        <p:nvPicPr>
          <p:cNvPr id="6" name="Bildobjekt 5" descr="Kaffekopp och böcker">
            <a:extLst>
              <a:ext uri="{FF2B5EF4-FFF2-40B4-BE49-F238E27FC236}">
                <a16:creationId xmlns:a16="http://schemas.microsoft.com/office/drawing/2014/main" id="{3CF70F77-B829-4107-9707-DCB4001B48F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820150" y="1198517"/>
            <a:ext cx="3241754" cy="2163808"/>
          </a:xfrm>
          <a:prstGeom prst="rect">
            <a:avLst/>
          </a:prstGeom>
        </p:spPr>
      </p:pic>
      <p:sp>
        <p:nvSpPr>
          <p:cNvPr id="7" name="textruta 6">
            <a:extLst>
              <a:ext uri="{FF2B5EF4-FFF2-40B4-BE49-F238E27FC236}">
                <a16:creationId xmlns:a16="http://schemas.microsoft.com/office/drawing/2014/main" id="{11C420B4-7F2C-4962-904F-7AF325260758}"/>
              </a:ext>
            </a:extLst>
          </p:cNvPr>
          <p:cNvSpPr txBox="1"/>
          <p:nvPr/>
        </p:nvSpPr>
        <p:spPr>
          <a:xfrm>
            <a:off x="8943975" y="1313561"/>
            <a:ext cx="2962275" cy="646331"/>
          </a:xfrm>
          <a:prstGeom prst="rect">
            <a:avLst/>
          </a:prstGeom>
          <a:noFill/>
        </p:spPr>
        <p:txBody>
          <a:bodyPr wrap="square" rtlCol="0">
            <a:spAutoFit/>
          </a:bodyPr>
          <a:lstStyle/>
          <a:p>
            <a:r>
              <a:rPr lang="sv-SE" dirty="0"/>
              <a:t>En kopp kaffe </a:t>
            </a:r>
          </a:p>
          <a:p>
            <a:r>
              <a:rPr lang="sv-SE" dirty="0"/>
              <a:t>70-100 mg koffein</a:t>
            </a:r>
          </a:p>
        </p:txBody>
      </p:sp>
      <p:graphicFrame>
        <p:nvGraphicFramePr>
          <p:cNvPr id="9" name="Diagram 8">
            <a:extLst>
              <a:ext uri="{FF2B5EF4-FFF2-40B4-BE49-F238E27FC236}">
                <a16:creationId xmlns:a16="http://schemas.microsoft.com/office/drawing/2014/main" id="{0C1BE54D-91ED-4D8A-95A8-3CB3D6B24AC5}"/>
              </a:ext>
            </a:extLst>
          </p:cNvPr>
          <p:cNvGraphicFramePr/>
          <p:nvPr>
            <p:extLst>
              <p:ext uri="{D42A27DB-BD31-4B8C-83A1-F6EECF244321}">
                <p14:modId xmlns:p14="http://schemas.microsoft.com/office/powerpoint/2010/main" val="3574449400"/>
              </p:ext>
            </p:extLst>
          </p:nvPr>
        </p:nvGraphicFramePr>
        <p:xfrm>
          <a:off x="3238500" y="666750"/>
          <a:ext cx="8823404" cy="5950433"/>
        </p:xfrm>
        <a:graphic>
          <a:graphicData uri="http://schemas.openxmlformats.org/drawingml/2006/chart">
            <c:chart xmlns:c="http://schemas.openxmlformats.org/drawingml/2006/chart" xmlns:r="http://schemas.openxmlformats.org/officeDocument/2006/relationships" r:id="rId5"/>
          </a:graphicData>
        </a:graphic>
      </p:graphicFrame>
      <p:sp>
        <p:nvSpPr>
          <p:cNvPr id="4" name="Platshållare för bildnummer 3">
            <a:extLst>
              <a:ext uri="{FF2B5EF4-FFF2-40B4-BE49-F238E27FC236}">
                <a16:creationId xmlns:a16="http://schemas.microsoft.com/office/drawing/2014/main" id="{ECFC9ACF-4531-4D30-BFF1-508BE76B4127}"/>
              </a:ext>
            </a:extLst>
          </p:cNvPr>
          <p:cNvSpPr>
            <a:spLocks noGrp="1"/>
          </p:cNvSpPr>
          <p:nvPr>
            <p:ph type="sldNum" sz="quarter" idx="12"/>
          </p:nvPr>
        </p:nvSpPr>
        <p:spPr/>
        <p:txBody>
          <a:bodyPr/>
          <a:lstStyle/>
          <a:p>
            <a:fld id="{B716C8F4-20CD-364A-8A8E-DE130115B178}" type="slidenum">
              <a:rPr lang="sv-SE" smtClean="0"/>
              <a:pPr/>
              <a:t>37</a:t>
            </a:fld>
            <a:endParaRPr lang="sv-SE" dirty="0"/>
          </a:p>
        </p:txBody>
      </p:sp>
    </p:spTree>
    <p:extLst>
      <p:ext uri="{BB962C8B-B14F-4D97-AF65-F5344CB8AC3E}">
        <p14:creationId xmlns:p14="http://schemas.microsoft.com/office/powerpoint/2010/main" val="40556583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9191E0C-AA17-46E0-8F8E-28EA0B7884DA}"/>
              </a:ext>
            </a:extLst>
          </p:cNvPr>
          <p:cNvSpPr>
            <a:spLocks noGrp="1"/>
          </p:cNvSpPr>
          <p:nvPr>
            <p:ph type="title"/>
          </p:nvPr>
        </p:nvSpPr>
        <p:spPr/>
        <p:txBody>
          <a:bodyPr/>
          <a:lstStyle/>
          <a:p>
            <a:r>
              <a:rPr lang="sv-SE" dirty="0"/>
              <a:t>Hur tar sig koffeinet till hjärnan?</a:t>
            </a:r>
          </a:p>
        </p:txBody>
      </p:sp>
      <p:sp>
        <p:nvSpPr>
          <p:cNvPr id="6" name="textruta 5">
            <a:extLst>
              <a:ext uri="{FF2B5EF4-FFF2-40B4-BE49-F238E27FC236}">
                <a16:creationId xmlns:a16="http://schemas.microsoft.com/office/drawing/2014/main" id="{0CE35215-A48E-4E63-9C88-3FF1AD84F9F8}"/>
              </a:ext>
            </a:extLst>
          </p:cNvPr>
          <p:cNvSpPr txBox="1"/>
          <p:nvPr/>
        </p:nvSpPr>
        <p:spPr>
          <a:xfrm>
            <a:off x="934495" y="1964453"/>
            <a:ext cx="4923379" cy="2118529"/>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sv-SE" dirty="0"/>
              <a:t>Tas upp snabbt och effektivt inom 1 timme</a:t>
            </a:r>
          </a:p>
          <a:p>
            <a:pPr marL="285750" indent="-285750">
              <a:lnSpc>
                <a:spcPct val="150000"/>
              </a:lnSpc>
              <a:buFont typeface="Arial" panose="020B0604020202020204" pitchFamily="34" charset="0"/>
              <a:buChar char="•"/>
            </a:pPr>
            <a:r>
              <a:rPr lang="sv-SE" dirty="0"/>
              <a:t>mun – magsäck – tunntarm – blod - hjärna</a:t>
            </a:r>
          </a:p>
          <a:p>
            <a:pPr marL="285750" indent="-285750">
              <a:lnSpc>
                <a:spcPct val="150000"/>
              </a:lnSpc>
              <a:buFont typeface="Arial" panose="020B0604020202020204" pitchFamily="34" charset="0"/>
              <a:buChar char="•"/>
            </a:pPr>
            <a:r>
              <a:rPr lang="sv-SE" dirty="0"/>
              <a:t>Passerar barriärer in till</a:t>
            </a:r>
          </a:p>
          <a:p>
            <a:pPr>
              <a:lnSpc>
                <a:spcPct val="150000"/>
              </a:lnSpc>
            </a:pPr>
            <a:r>
              <a:rPr lang="sv-SE" dirty="0"/>
              <a:t>hjärnan (genom blod-hjärn-barriären)</a:t>
            </a:r>
          </a:p>
          <a:p>
            <a:pPr>
              <a:lnSpc>
                <a:spcPct val="150000"/>
              </a:lnSpc>
            </a:pPr>
            <a:r>
              <a:rPr lang="sv-SE" dirty="0"/>
              <a:t>foster (genom moderkakan)</a:t>
            </a:r>
          </a:p>
        </p:txBody>
      </p:sp>
      <p:sp>
        <p:nvSpPr>
          <p:cNvPr id="5" name="textruta 4">
            <a:extLst>
              <a:ext uri="{FF2B5EF4-FFF2-40B4-BE49-F238E27FC236}">
                <a16:creationId xmlns:a16="http://schemas.microsoft.com/office/drawing/2014/main" id="{8F554948-33B4-42E6-8A47-D8E0FA04231D}"/>
              </a:ext>
            </a:extLst>
          </p:cNvPr>
          <p:cNvSpPr txBox="1"/>
          <p:nvPr/>
        </p:nvSpPr>
        <p:spPr>
          <a:xfrm>
            <a:off x="934496" y="6239560"/>
            <a:ext cx="6181724" cy="215444"/>
          </a:xfrm>
          <a:prstGeom prst="rect">
            <a:avLst/>
          </a:prstGeom>
          <a:noFill/>
        </p:spPr>
        <p:txBody>
          <a:bodyPr wrap="square">
            <a:spAutoFit/>
          </a:bodyPr>
          <a:lstStyle/>
          <a:p>
            <a:r>
              <a:rPr lang="sv-SE" sz="800" dirty="0" err="1"/>
              <a:t>Created</a:t>
            </a:r>
            <a:r>
              <a:rPr lang="sv-SE" sz="800" dirty="0"/>
              <a:t> in </a:t>
            </a:r>
            <a:r>
              <a:rPr lang="sv-SE" sz="800" dirty="0" err="1"/>
              <a:t>BioRender</a:t>
            </a:r>
            <a:r>
              <a:rPr lang="sv-SE" sz="800" dirty="0"/>
              <a:t>. Berglund, A. (2026) https://BioRender.com/joddo3g</a:t>
            </a:r>
          </a:p>
        </p:txBody>
      </p:sp>
      <p:pic>
        <p:nvPicPr>
          <p:cNvPr id="7" name="Bildobjekt 6">
            <a:extLst>
              <a:ext uri="{FF2B5EF4-FFF2-40B4-BE49-F238E27FC236}">
                <a16:creationId xmlns:a16="http://schemas.microsoft.com/office/drawing/2014/main" id="{4CDFF820-C098-4B7F-A83E-CA129998537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96000" y="1653020"/>
            <a:ext cx="1701426" cy="4486275"/>
          </a:xfrm>
          <a:prstGeom prst="rect">
            <a:avLst/>
          </a:prstGeom>
        </p:spPr>
      </p:pic>
      <p:sp>
        <p:nvSpPr>
          <p:cNvPr id="8" name="Pil: vänster 7">
            <a:extLst>
              <a:ext uri="{FF2B5EF4-FFF2-40B4-BE49-F238E27FC236}">
                <a16:creationId xmlns:a16="http://schemas.microsoft.com/office/drawing/2014/main" id="{2BAE0B36-7BE8-4C13-9698-24DA2612FC8B}"/>
              </a:ext>
            </a:extLst>
          </p:cNvPr>
          <p:cNvSpPr/>
          <p:nvPr/>
        </p:nvSpPr>
        <p:spPr>
          <a:xfrm rot="5400000">
            <a:off x="6468521" y="2246289"/>
            <a:ext cx="465680" cy="308363"/>
          </a:xfrm>
          <a:prstGeom prst="lef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a:p>
        </p:txBody>
      </p:sp>
      <p:sp>
        <p:nvSpPr>
          <p:cNvPr id="9" name="Pil: vänster 8">
            <a:extLst>
              <a:ext uri="{FF2B5EF4-FFF2-40B4-BE49-F238E27FC236}">
                <a16:creationId xmlns:a16="http://schemas.microsoft.com/office/drawing/2014/main" id="{07203670-8C57-4DA8-BE7E-D9A614CAACF1}"/>
              </a:ext>
            </a:extLst>
          </p:cNvPr>
          <p:cNvSpPr/>
          <p:nvPr/>
        </p:nvSpPr>
        <p:spPr>
          <a:xfrm rot="16200000">
            <a:off x="6914416" y="3041978"/>
            <a:ext cx="465680" cy="308363"/>
          </a:xfrm>
          <a:prstGeom prst="lef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sv-SE"/>
          </a:p>
        </p:txBody>
      </p:sp>
      <p:sp>
        <p:nvSpPr>
          <p:cNvPr id="4" name="Platshållare för bildnummer 3">
            <a:extLst>
              <a:ext uri="{FF2B5EF4-FFF2-40B4-BE49-F238E27FC236}">
                <a16:creationId xmlns:a16="http://schemas.microsoft.com/office/drawing/2014/main" id="{376D30BD-2870-417A-9525-CBDC8E7A0827}"/>
              </a:ext>
            </a:extLst>
          </p:cNvPr>
          <p:cNvSpPr>
            <a:spLocks noGrp="1"/>
          </p:cNvSpPr>
          <p:nvPr>
            <p:ph type="sldNum" sz="quarter" idx="12"/>
          </p:nvPr>
        </p:nvSpPr>
        <p:spPr/>
        <p:txBody>
          <a:bodyPr/>
          <a:lstStyle/>
          <a:p>
            <a:fld id="{B716C8F4-20CD-364A-8A8E-DE130115B178}" type="slidenum">
              <a:rPr lang="sv-SE" smtClean="0"/>
              <a:pPr/>
              <a:t>38</a:t>
            </a:fld>
            <a:endParaRPr lang="sv-SE" dirty="0"/>
          </a:p>
        </p:txBody>
      </p:sp>
    </p:spTree>
    <p:extLst>
      <p:ext uri="{BB962C8B-B14F-4D97-AF65-F5344CB8AC3E}">
        <p14:creationId xmlns:p14="http://schemas.microsoft.com/office/powerpoint/2010/main" val="40883228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4BAE24-1F67-450B-81BE-7DB29ACD7818}"/>
              </a:ext>
            </a:extLst>
          </p:cNvPr>
          <p:cNvSpPr>
            <a:spLocks noGrp="1"/>
          </p:cNvSpPr>
          <p:nvPr>
            <p:ph type="title"/>
          </p:nvPr>
        </p:nvSpPr>
        <p:spPr/>
        <p:txBody>
          <a:bodyPr/>
          <a:lstStyle/>
          <a:p>
            <a:r>
              <a:rPr lang="sv-SE" dirty="0"/>
              <a:t>Halveringstid för koffein</a:t>
            </a:r>
          </a:p>
        </p:txBody>
      </p:sp>
      <p:sp>
        <p:nvSpPr>
          <p:cNvPr id="3" name="Platshållare för innehåll 2">
            <a:extLst>
              <a:ext uri="{FF2B5EF4-FFF2-40B4-BE49-F238E27FC236}">
                <a16:creationId xmlns:a16="http://schemas.microsoft.com/office/drawing/2014/main" id="{D6CA2C22-4385-43FC-940A-7684268D6CEA}"/>
              </a:ext>
            </a:extLst>
          </p:cNvPr>
          <p:cNvSpPr>
            <a:spLocks noGrp="1"/>
          </p:cNvSpPr>
          <p:nvPr>
            <p:ph sz="quarter" idx="13"/>
          </p:nvPr>
        </p:nvSpPr>
        <p:spPr/>
        <p:txBody>
          <a:bodyPr/>
          <a:lstStyle/>
          <a:p>
            <a:pPr marL="285750" indent="-285750">
              <a:lnSpc>
                <a:spcPct val="150000"/>
              </a:lnSpc>
              <a:buFont typeface="Arial" panose="020B0604020202020204" pitchFamily="34" charset="0"/>
              <a:buChar char="•"/>
            </a:pPr>
            <a:r>
              <a:rPr lang="sv-SE" dirty="0"/>
              <a:t>Bryts ned i </a:t>
            </a:r>
            <a:r>
              <a:rPr lang="sv-SE" b="1" dirty="0"/>
              <a:t>levern</a:t>
            </a:r>
            <a:r>
              <a:rPr lang="sv-SE" dirty="0"/>
              <a:t> till ”restprodukter”</a:t>
            </a:r>
          </a:p>
          <a:p>
            <a:pPr marL="285750" indent="-285750">
              <a:lnSpc>
                <a:spcPct val="150000"/>
              </a:lnSpc>
              <a:buFont typeface="Arial" panose="020B0604020202020204" pitchFamily="34" charset="0"/>
              <a:buChar char="•"/>
            </a:pPr>
            <a:r>
              <a:rPr lang="sv-SE" dirty="0"/>
              <a:t>Restprodukter förs med blodet till njurarna och ut med </a:t>
            </a:r>
            <a:r>
              <a:rPr lang="sv-SE" dirty="0" err="1"/>
              <a:t>urinet</a:t>
            </a:r>
            <a:endParaRPr lang="sv-SE" dirty="0"/>
          </a:p>
          <a:p>
            <a:pPr marL="285750" indent="-285750">
              <a:lnSpc>
                <a:spcPct val="150000"/>
              </a:lnSpc>
              <a:buFont typeface="Arial" panose="020B0604020202020204" pitchFamily="34" charset="0"/>
              <a:buChar char="•"/>
            </a:pPr>
            <a:r>
              <a:rPr lang="sv-SE" dirty="0"/>
              <a:t>Halveringstid 3-7 timmar</a:t>
            </a:r>
          </a:p>
          <a:p>
            <a:pPr marL="285750" indent="-285750">
              <a:lnSpc>
                <a:spcPct val="150000"/>
              </a:lnSpc>
              <a:buFont typeface="Arial" panose="020B0604020202020204" pitchFamily="34" charset="0"/>
              <a:buChar char="•"/>
            </a:pPr>
            <a:r>
              <a:rPr lang="sv-SE" dirty="0"/>
              <a:t>5 mg/liter blod ger sömnproblem för de flesta</a:t>
            </a:r>
          </a:p>
        </p:txBody>
      </p:sp>
      <p:pic>
        <p:nvPicPr>
          <p:cNvPr id="4" name="Platshållare för innehåll 12">
            <a:extLst>
              <a:ext uri="{FF2B5EF4-FFF2-40B4-BE49-F238E27FC236}">
                <a16:creationId xmlns:a16="http://schemas.microsoft.com/office/drawing/2014/main" id="{835DFBA4-0B1C-414F-AFC5-C65983BFAA1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552264" y="785796"/>
            <a:ext cx="5535161" cy="5719936"/>
          </a:xfrm>
          <a:prstGeom prst="rect">
            <a:avLst/>
          </a:prstGeom>
          <a:solidFill>
            <a:schemeClr val="bg1"/>
          </a:solidFill>
        </p:spPr>
      </p:pic>
      <p:sp>
        <p:nvSpPr>
          <p:cNvPr id="6" name="textruta 5">
            <a:extLst>
              <a:ext uri="{FF2B5EF4-FFF2-40B4-BE49-F238E27FC236}">
                <a16:creationId xmlns:a16="http://schemas.microsoft.com/office/drawing/2014/main" id="{CFC96A50-3787-4689-8945-F5F37FBA377B}"/>
              </a:ext>
            </a:extLst>
          </p:cNvPr>
          <p:cNvSpPr txBox="1"/>
          <p:nvPr/>
        </p:nvSpPr>
        <p:spPr>
          <a:xfrm>
            <a:off x="994037" y="3741517"/>
            <a:ext cx="5148262" cy="2585323"/>
          </a:xfrm>
          <a:prstGeom prst="rect">
            <a:avLst/>
          </a:prstGeom>
          <a:noFill/>
        </p:spPr>
        <p:txBody>
          <a:bodyPr wrap="square" rtlCol="0">
            <a:spAutoFit/>
          </a:bodyPr>
          <a:lstStyle/>
          <a:p>
            <a:r>
              <a:rPr lang="sv-SE" b="1" dirty="0"/>
              <a:t>Problemlösning</a:t>
            </a:r>
          </a:p>
          <a:p>
            <a:pPr marL="342900" indent="-342900">
              <a:buAutoNum type="arabicPeriod"/>
            </a:pPr>
            <a:r>
              <a:rPr lang="sv-SE" dirty="0"/>
              <a:t>Kai dricker 500 ml energidryck med  55 mg koffein/100 ml klockan 16 innan träningen. Kommer hen få problem att sova klockan 22?</a:t>
            </a:r>
            <a:br>
              <a:rPr lang="sv-SE" dirty="0"/>
            </a:br>
            <a:endParaRPr lang="sv-SE" dirty="0"/>
          </a:p>
          <a:p>
            <a:pPr marL="342900" indent="-342900">
              <a:buAutoNum type="arabicPeriod"/>
            </a:pPr>
            <a:r>
              <a:rPr lang="sv-SE" dirty="0"/>
              <a:t>Allt blod som tagit upp ämnen från tarmarna åker via portalvenen till levern. Hur är det möjligt att koffeinet ändå påverkar hjärnan?</a:t>
            </a:r>
          </a:p>
          <a:p>
            <a:endParaRPr lang="sv-SE" dirty="0"/>
          </a:p>
        </p:txBody>
      </p:sp>
      <p:sp>
        <p:nvSpPr>
          <p:cNvPr id="7" name="textruta 6">
            <a:extLst>
              <a:ext uri="{FF2B5EF4-FFF2-40B4-BE49-F238E27FC236}">
                <a16:creationId xmlns:a16="http://schemas.microsoft.com/office/drawing/2014/main" id="{F1E43B74-12D0-42C3-81F5-18E65DFCC162}"/>
              </a:ext>
            </a:extLst>
          </p:cNvPr>
          <p:cNvSpPr txBox="1"/>
          <p:nvPr/>
        </p:nvSpPr>
        <p:spPr>
          <a:xfrm>
            <a:off x="7948348" y="2999433"/>
            <a:ext cx="1683099" cy="646331"/>
          </a:xfrm>
          <a:prstGeom prst="rect">
            <a:avLst/>
          </a:prstGeom>
          <a:noFill/>
        </p:spPr>
        <p:txBody>
          <a:bodyPr wrap="square" rtlCol="0">
            <a:spAutoFit/>
          </a:bodyPr>
          <a:lstStyle/>
          <a:p>
            <a:r>
              <a:rPr lang="sv-SE" dirty="0"/>
              <a:t>5 liter blod snurrar runt</a:t>
            </a:r>
          </a:p>
        </p:txBody>
      </p:sp>
      <p:sp>
        <p:nvSpPr>
          <p:cNvPr id="8" name="textruta 7">
            <a:extLst>
              <a:ext uri="{FF2B5EF4-FFF2-40B4-BE49-F238E27FC236}">
                <a16:creationId xmlns:a16="http://schemas.microsoft.com/office/drawing/2014/main" id="{39880C23-8DBE-4490-91A2-F0D56E087EB7}"/>
              </a:ext>
            </a:extLst>
          </p:cNvPr>
          <p:cNvSpPr txBox="1"/>
          <p:nvPr/>
        </p:nvSpPr>
        <p:spPr>
          <a:xfrm>
            <a:off x="9123484" y="6461649"/>
            <a:ext cx="3068516" cy="276999"/>
          </a:xfrm>
          <a:prstGeom prst="rect">
            <a:avLst/>
          </a:prstGeom>
          <a:noFill/>
        </p:spPr>
        <p:txBody>
          <a:bodyPr wrap="square">
            <a:spAutoFit/>
          </a:bodyPr>
          <a:lstStyle/>
          <a:p>
            <a:r>
              <a:rPr lang="en-US" sz="600" b="0" i="0" dirty="0">
                <a:solidFill>
                  <a:srgbClr val="293039"/>
                </a:solidFill>
                <a:effectLst/>
                <a:latin typeface="+mj-lt"/>
              </a:rPr>
              <a:t>“</a:t>
            </a:r>
            <a:r>
              <a:rPr lang="en-US" sz="600" b="0" i="0" dirty="0" err="1">
                <a:solidFill>
                  <a:srgbClr val="293039"/>
                </a:solidFill>
                <a:effectLst/>
                <a:latin typeface="+mj-lt"/>
              </a:rPr>
              <a:t>Matspjälkningssystemet</a:t>
            </a:r>
            <a:r>
              <a:rPr lang="en-US" sz="600" b="0" i="0" dirty="0">
                <a:solidFill>
                  <a:srgbClr val="293039"/>
                </a:solidFill>
                <a:effectLst/>
                <a:latin typeface="+mj-lt"/>
              </a:rPr>
              <a:t>” created in </a:t>
            </a:r>
            <a:r>
              <a:rPr lang="en-US" sz="600" b="0" i="0" dirty="0" err="1">
                <a:solidFill>
                  <a:srgbClr val="293039"/>
                </a:solidFill>
                <a:effectLst/>
                <a:latin typeface="+mj-lt"/>
              </a:rPr>
              <a:t>BioRender</a:t>
            </a:r>
            <a:r>
              <a:rPr lang="en-US" sz="600" b="0" i="0" dirty="0">
                <a:solidFill>
                  <a:srgbClr val="293039"/>
                </a:solidFill>
                <a:effectLst/>
                <a:latin typeface="+mj-lt"/>
              </a:rPr>
              <a:t>. Berglund, A. (https://BioRender.com/79rrfrn) is licensed under CC BY 4.0.</a:t>
            </a:r>
            <a:endParaRPr lang="sv-SE" sz="600" dirty="0">
              <a:latin typeface="+mj-lt"/>
            </a:endParaRPr>
          </a:p>
        </p:txBody>
      </p:sp>
      <p:sp>
        <p:nvSpPr>
          <p:cNvPr id="9" name="Platshållare för bildnummer 8">
            <a:extLst>
              <a:ext uri="{FF2B5EF4-FFF2-40B4-BE49-F238E27FC236}">
                <a16:creationId xmlns:a16="http://schemas.microsoft.com/office/drawing/2014/main" id="{D9007652-8F3A-4E31-9421-86A1DB47238A}"/>
              </a:ext>
            </a:extLst>
          </p:cNvPr>
          <p:cNvSpPr>
            <a:spLocks noGrp="1"/>
          </p:cNvSpPr>
          <p:nvPr>
            <p:ph type="sldNum" sz="quarter" idx="12"/>
          </p:nvPr>
        </p:nvSpPr>
        <p:spPr/>
        <p:txBody>
          <a:bodyPr/>
          <a:lstStyle/>
          <a:p>
            <a:fld id="{B716C8F4-20CD-364A-8A8E-DE130115B178}" type="slidenum">
              <a:rPr lang="sv-SE" smtClean="0"/>
              <a:pPr/>
              <a:t>39</a:t>
            </a:fld>
            <a:endParaRPr lang="sv-SE" dirty="0"/>
          </a:p>
        </p:txBody>
      </p:sp>
    </p:spTree>
    <p:extLst>
      <p:ext uri="{BB962C8B-B14F-4D97-AF65-F5344CB8AC3E}">
        <p14:creationId xmlns:p14="http://schemas.microsoft.com/office/powerpoint/2010/main" val="28699614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56B5BA8-8DCA-430F-9084-C30D245D4C89}"/>
              </a:ext>
            </a:extLst>
          </p:cNvPr>
          <p:cNvSpPr>
            <a:spLocks noGrp="1"/>
          </p:cNvSpPr>
          <p:nvPr>
            <p:ph type="title"/>
          </p:nvPr>
        </p:nvSpPr>
        <p:spPr>
          <a:xfrm>
            <a:off x="542925" y="284023"/>
            <a:ext cx="5133976" cy="716142"/>
          </a:xfrm>
        </p:spPr>
        <p:txBody>
          <a:bodyPr/>
          <a:lstStyle/>
          <a:p>
            <a:r>
              <a:rPr lang="sv-SE" dirty="0"/>
              <a:t>Vad är en ”energidryck”?</a:t>
            </a:r>
          </a:p>
        </p:txBody>
      </p:sp>
      <p:pic>
        <p:nvPicPr>
          <p:cNvPr id="10" name="Bildobjekt 9">
            <a:extLst>
              <a:ext uri="{FF2B5EF4-FFF2-40B4-BE49-F238E27FC236}">
                <a16:creationId xmlns:a16="http://schemas.microsoft.com/office/drawing/2014/main" id="{FE12F9FB-D6A0-4CBF-ACC9-C00697171D60}"/>
              </a:ext>
            </a:extLst>
          </p:cNvPr>
          <p:cNvPicPr>
            <a:picLocks noChangeAspect="1"/>
          </p:cNvPicPr>
          <p:nvPr/>
        </p:nvPicPr>
        <p:blipFill>
          <a:blip r:embed="rId3"/>
          <a:stretch>
            <a:fillRect/>
          </a:stretch>
        </p:blipFill>
        <p:spPr>
          <a:xfrm>
            <a:off x="929329" y="1108273"/>
            <a:ext cx="3786546" cy="3204313"/>
          </a:xfrm>
          <a:prstGeom prst="rect">
            <a:avLst/>
          </a:prstGeom>
        </p:spPr>
      </p:pic>
      <p:sp>
        <p:nvSpPr>
          <p:cNvPr id="17" name="textruta 16">
            <a:extLst>
              <a:ext uri="{FF2B5EF4-FFF2-40B4-BE49-F238E27FC236}">
                <a16:creationId xmlns:a16="http://schemas.microsoft.com/office/drawing/2014/main" id="{CA2C7C70-454F-466D-98B5-6BADFBBC240A}"/>
              </a:ext>
            </a:extLst>
          </p:cNvPr>
          <p:cNvSpPr txBox="1"/>
          <p:nvPr/>
        </p:nvSpPr>
        <p:spPr>
          <a:xfrm>
            <a:off x="894658" y="4634805"/>
            <a:ext cx="3964187" cy="923330"/>
          </a:xfrm>
          <a:prstGeom prst="rect">
            <a:avLst/>
          </a:prstGeom>
          <a:solidFill>
            <a:srgbClr val="FF99CC">
              <a:alpha val="42000"/>
            </a:srgbClr>
          </a:solidFill>
        </p:spPr>
        <p:txBody>
          <a:bodyPr wrap="square" rtlCol="0">
            <a:spAutoFit/>
          </a:bodyPr>
          <a:lstStyle/>
          <a:p>
            <a:r>
              <a:rPr lang="sv-SE" b="0" i="1" dirty="0">
                <a:solidFill>
                  <a:srgbClr val="190F24"/>
                </a:solidFill>
                <a:effectLst/>
                <a:latin typeface="Arial" panose="020B0604020202020204" pitchFamily="34" charset="0"/>
              </a:rPr>
              <a:t>Innehåller sötningsmedel, vitaminer, </a:t>
            </a:r>
            <a:r>
              <a:rPr lang="sv-SE" b="1" i="1" dirty="0">
                <a:solidFill>
                  <a:srgbClr val="190F24"/>
                </a:solidFill>
                <a:effectLst/>
                <a:latin typeface="Arial" panose="020B0604020202020204" pitchFamily="34" charset="0"/>
              </a:rPr>
              <a:t>koffein</a:t>
            </a:r>
            <a:r>
              <a:rPr lang="sv-SE" b="0" i="1" dirty="0">
                <a:solidFill>
                  <a:srgbClr val="190F24"/>
                </a:solidFill>
                <a:effectLst/>
                <a:latin typeface="Arial" panose="020B0604020202020204" pitchFamily="34" charset="0"/>
              </a:rPr>
              <a:t> och extrakt från grönt te, </a:t>
            </a:r>
            <a:r>
              <a:rPr lang="sv-SE" b="0" i="1" dirty="0" err="1">
                <a:solidFill>
                  <a:srgbClr val="190F24"/>
                </a:solidFill>
                <a:effectLst/>
                <a:latin typeface="Arial" panose="020B0604020202020204" pitchFamily="34" charset="0"/>
              </a:rPr>
              <a:t>guarana</a:t>
            </a:r>
            <a:r>
              <a:rPr lang="sv-SE" b="0" i="1" dirty="0">
                <a:solidFill>
                  <a:srgbClr val="190F24"/>
                </a:solidFill>
                <a:effectLst/>
                <a:latin typeface="Arial" panose="020B0604020202020204" pitchFamily="34" charset="0"/>
              </a:rPr>
              <a:t> och ingefära.</a:t>
            </a:r>
            <a:endParaRPr lang="sv-SE" i="1" dirty="0"/>
          </a:p>
        </p:txBody>
      </p:sp>
      <p:pic>
        <p:nvPicPr>
          <p:cNvPr id="20" name="Bildobjekt 19">
            <a:extLst>
              <a:ext uri="{FF2B5EF4-FFF2-40B4-BE49-F238E27FC236}">
                <a16:creationId xmlns:a16="http://schemas.microsoft.com/office/drawing/2014/main" id="{6D979464-66A9-48AE-836A-23D8E381848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05363" y="175915"/>
            <a:ext cx="5657308" cy="4258271"/>
          </a:xfrm>
          <a:prstGeom prst="rect">
            <a:avLst/>
          </a:prstGeom>
        </p:spPr>
      </p:pic>
      <p:grpSp>
        <p:nvGrpSpPr>
          <p:cNvPr id="24" name="Grupp 23">
            <a:extLst>
              <a:ext uri="{FF2B5EF4-FFF2-40B4-BE49-F238E27FC236}">
                <a16:creationId xmlns:a16="http://schemas.microsoft.com/office/drawing/2014/main" id="{0E92E50F-593A-401A-BE18-1C08D3D478FE}"/>
              </a:ext>
            </a:extLst>
          </p:cNvPr>
          <p:cNvGrpSpPr/>
          <p:nvPr/>
        </p:nvGrpSpPr>
        <p:grpSpPr>
          <a:xfrm>
            <a:off x="4858845" y="4434186"/>
            <a:ext cx="6856905" cy="2247899"/>
            <a:chOff x="5676901" y="4434186"/>
            <a:chExt cx="6257924" cy="2247899"/>
          </a:xfrm>
        </p:grpSpPr>
        <p:sp>
          <p:nvSpPr>
            <p:cNvPr id="23" name="Rektangel 22">
              <a:extLst>
                <a:ext uri="{FF2B5EF4-FFF2-40B4-BE49-F238E27FC236}">
                  <a16:creationId xmlns:a16="http://schemas.microsoft.com/office/drawing/2014/main" id="{F33C7B56-5745-4CBE-A83A-C9567714DCB4}"/>
                </a:ext>
              </a:extLst>
            </p:cNvPr>
            <p:cNvSpPr/>
            <p:nvPr/>
          </p:nvSpPr>
          <p:spPr>
            <a:xfrm>
              <a:off x="5676901" y="4434186"/>
              <a:ext cx="6257924" cy="224789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8" name="textruta 17">
              <a:extLst>
                <a:ext uri="{FF2B5EF4-FFF2-40B4-BE49-F238E27FC236}">
                  <a16:creationId xmlns:a16="http://schemas.microsoft.com/office/drawing/2014/main" id="{C02E1F4F-487F-4F01-8C24-59165E3F2CE6}"/>
                </a:ext>
              </a:extLst>
            </p:cNvPr>
            <p:cNvSpPr txBox="1"/>
            <p:nvPr/>
          </p:nvSpPr>
          <p:spPr>
            <a:xfrm>
              <a:off x="7730631" y="4434186"/>
              <a:ext cx="2724150" cy="369332"/>
            </a:xfrm>
            <a:prstGeom prst="rect">
              <a:avLst/>
            </a:prstGeom>
            <a:noFill/>
          </p:spPr>
          <p:txBody>
            <a:bodyPr wrap="square" rtlCol="0">
              <a:spAutoFit/>
            </a:bodyPr>
            <a:lstStyle/>
            <a:p>
              <a:r>
                <a:rPr lang="sv-SE" dirty="0"/>
                <a:t>Näringsinnehåll:</a:t>
              </a:r>
            </a:p>
          </p:txBody>
        </p:sp>
        <p:grpSp>
          <p:nvGrpSpPr>
            <p:cNvPr id="22" name="Grupp 21">
              <a:extLst>
                <a:ext uri="{FF2B5EF4-FFF2-40B4-BE49-F238E27FC236}">
                  <a16:creationId xmlns:a16="http://schemas.microsoft.com/office/drawing/2014/main" id="{7D782A73-B74D-40FB-9B78-78327CAD537A}"/>
                </a:ext>
              </a:extLst>
            </p:cNvPr>
            <p:cNvGrpSpPr/>
            <p:nvPr/>
          </p:nvGrpSpPr>
          <p:grpSpPr>
            <a:xfrm>
              <a:off x="5842399" y="4803518"/>
              <a:ext cx="6003312" cy="1477329"/>
              <a:chOff x="4461274" y="4777106"/>
              <a:chExt cx="6003312" cy="1477329"/>
            </a:xfrm>
          </p:grpSpPr>
          <p:sp>
            <p:nvSpPr>
              <p:cNvPr id="14" name="textruta 13">
                <a:extLst>
                  <a:ext uri="{FF2B5EF4-FFF2-40B4-BE49-F238E27FC236}">
                    <a16:creationId xmlns:a16="http://schemas.microsoft.com/office/drawing/2014/main" id="{21553287-B122-4FC0-A373-6C34B96BEF36}"/>
                  </a:ext>
                </a:extLst>
              </p:cNvPr>
              <p:cNvSpPr txBox="1"/>
              <p:nvPr/>
            </p:nvSpPr>
            <p:spPr>
              <a:xfrm>
                <a:off x="4461274" y="4777106"/>
                <a:ext cx="1888232" cy="1477328"/>
              </a:xfrm>
              <a:prstGeom prst="rect">
                <a:avLst/>
              </a:prstGeom>
              <a:solidFill>
                <a:srgbClr val="FF99CC">
                  <a:alpha val="26000"/>
                </a:srgbClr>
              </a:solidFill>
            </p:spPr>
            <p:txBody>
              <a:bodyPr wrap="square">
                <a:spAutoFit/>
              </a:bodyPr>
              <a:lstStyle/>
              <a:p>
                <a:pPr algn="l" fontAlgn="base"/>
                <a:r>
                  <a:rPr lang="sv-SE" b="1" i="0" dirty="0">
                    <a:solidFill>
                      <a:srgbClr val="190F24"/>
                    </a:solidFill>
                    <a:effectLst/>
                    <a:latin typeface="Arial" panose="020B0604020202020204" pitchFamily="34" charset="0"/>
                  </a:rPr>
                  <a:t>Fett: </a:t>
                </a:r>
                <a:r>
                  <a:rPr lang="sv-SE" b="0" i="0" dirty="0">
                    <a:solidFill>
                      <a:srgbClr val="190F24"/>
                    </a:solidFill>
                    <a:effectLst/>
                    <a:latin typeface="Arial" panose="020B0604020202020204" pitchFamily="34" charset="0"/>
                  </a:rPr>
                  <a:t>0 g</a:t>
                </a:r>
              </a:p>
              <a:p>
                <a:pPr algn="l" fontAlgn="base"/>
                <a:r>
                  <a:rPr lang="sv-SE" b="1" i="0" dirty="0">
                    <a:solidFill>
                      <a:srgbClr val="190F24"/>
                    </a:solidFill>
                    <a:effectLst/>
                    <a:latin typeface="Arial" panose="020B0604020202020204" pitchFamily="34" charset="0"/>
                  </a:rPr>
                  <a:t>Kolhydrater: </a:t>
                </a:r>
                <a:r>
                  <a:rPr lang="sv-SE" b="0" i="0" dirty="0">
                    <a:solidFill>
                      <a:srgbClr val="190F24"/>
                    </a:solidFill>
                    <a:effectLst/>
                    <a:latin typeface="Arial" panose="020B0604020202020204" pitchFamily="34" charset="0"/>
                  </a:rPr>
                  <a:t>0 g</a:t>
                </a:r>
              </a:p>
              <a:p>
                <a:pPr algn="l" fontAlgn="base"/>
                <a:r>
                  <a:rPr lang="sv-SE" b="1" i="0" dirty="0">
                    <a:solidFill>
                      <a:srgbClr val="190F24"/>
                    </a:solidFill>
                    <a:effectLst/>
                    <a:latin typeface="Arial" panose="020B0604020202020204" pitchFamily="34" charset="0"/>
                  </a:rPr>
                  <a:t>Sockerarter: </a:t>
                </a:r>
                <a:r>
                  <a:rPr lang="sv-SE" b="0" i="0" dirty="0">
                    <a:solidFill>
                      <a:srgbClr val="190F24"/>
                    </a:solidFill>
                    <a:effectLst/>
                    <a:latin typeface="Arial" panose="020B0604020202020204" pitchFamily="34" charset="0"/>
                  </a:rPr>
                  <a:t>0 g</a:t>
                </a:r>
              </a:p>
              <a:p>
                <a:pPr algn="l" fontAlgn="base"/>
                <a:r>
                  <a:rPr lang="sv-SE" b="1" i="0" dirty="0">
                    <a:solidFill>
                      <a:srgbClr val="190F24"/>
                    </a:solidFill>
                    <a:effectLst/>
                    <a:latin typeface="Arial" panose="020B0604020202020204" pitchFamily="34" charset="0"/>
                  </a:rPr>
                  <a:t>Protein: </a:t>
                </a:r>
                <a:r>
                  <a:rPr lang="sv-SE" b="0" i="0" dirty="0">
                    <a:solidFill>
                      <a:srgbClr val="190F24"/>
                    </a:solidFill>
                    <a:effectLst/>
                    <a:latin typeface="Arial" panose="020B0604020202020204" pitchFamily="34" charset="0"/>
                  </a:rPr>
                  <a:t>0 g</a:t>
                </a:r>
              </a:p>
              <a:p>
                <a:pPr algn="l" fontAlgn="base"/>
                <a:r>
                  <a:rPr lang="sv-SE" b="1" i="0" dirty="0">
                    <a:solidFill>
                      <a:srgbClr val="190F24"/>
                    </a:solidFill>
                    <a:effectLst/>
                    <a:latin typeface="Arial" panose="020B0604020202020204" pitchFamily="34" charset="0"/>
                  </a:rPr>
                  <a:t>Salt: </a:t>
                </a:r>
                <a:r>
                  <a:rPr lang="sv-SE" b="0" i="0" dirty="0">
                    <a:solidFill>
                      <a:srgbClr val="190F24"/>
                    </a:solidFill>
                    <a:effectLst/>
                    <a:latin typeface="Arial" panose="020B0604020202020204" pitchFamily="34" charset="0"/>
                  </a:rPr>
                  <a:t>0 g</a:t>
                </a:r>
              </a:p>
            </p:txBody>
          </p:sp>
          <p:sp>
            <p:nvSpPr>
              <p:cNvPr id="15" name="textruta 14">
                <a:extLst>
                  <a:ext uri="{FF2B5EF4-FFF2-40B4-BE49-F238E27FC236}">
                    <a16:creationId xmlns:a16="http://schemas.microsoft.com/office/drawing/2014/main" id="{E9F43FED-92B0-4CF7-9E1E-AED6C262742E}"/>
                  </a:ext>
                </a:extLst>
              </p:cNvPr>
              <p:cNvSpPr txBox="1"/>
              <p:nvPr/>
            </p:nvSpPr>
            <p:spPr>
              <a:xfrm>
                <a:off x="8403236" y="4777106"/>
                <a:ext cx="2061350" cy="1477328"/>
              </a:xfrm>
              <a:prstGeom prst="rect">
                <a:avLst/>
              </a:prstGeom>
              <a:solidFill>
                <a:srgbClr val="92D050">
                  <a:alpha val="28000"/>
                </a:srgbClr>
              </a:solidFill>
            </p:spPr>
            <p:txBody>
              <a:bodyPr wrap="square">
                <a:spAutoFit/>
              </a:bodyPr>
              <a:lstStyle/>
              <a:p>
                <a:pPr algn="l" fontAlgn="base"/>
                <a:r>
                  <a:rPr lang="sv-SE" b="1" i="0" dirty="0">
                    <a:solidFill>
                      <a:srgbClr val="190F24"/>
                    </a:solidFill>
                    <a:effectLst/>
                    <a:latin typeface="Arial" panose="020B0604020202020204" pitchFamily="34" charset="0"/>
                  </a:rPr>
                  <a:t>Fett: </a:t>
                </a:r>
                <a:r>
                  <a:rPr lang="sv-SE" b="0" i="0" dirty="0">
                    <a:solidFill>
                      <a:srgbClr val="190F24"/>
                    </a:solidFill>
                    <a:effectLst/>
                    <a:latin typeface="Arial" panose="020B0604020202020204" pitchFamily="34" charset="0"/>
                  </a:rPr>
                  <a:t>1,5 g</a:t>
                </a:r>
              </a:p>
              <a:p>
                <a:pPr algn="l" fontAlgn="base"/>
                <a:r>
                  <a:rPr lang="sv-SE" b="1" i="0" dirty="0">
                    <a:solidFill>
                      <a:srgbClr val="190F24"/>
                    </a:solidFill>
                    <a:effectLst/>
                    <a:latin typeface="Arial" panose="020B0604020202020204" pitchFamily="34" charset="0"/>
                  </a:rPr>
                  <a:t>Kolhydrater: </a:t>
                </a:r>
                <a:r>
                  <a:rPr lang="sv-SE" b="0" i="0" dirty="0">
                    <a:solidFill>
                      <a:srgbClr val="190F24"/>
                    </a:solidFill>
                    <a:effectLst/>
                    <a:latin typeface="Arial" panose="020B0604020202020204" pitchFamily="34" charset="0"/>
                  </a:rPr>
                  <a:t>4,7 g</a:t>
                </a:r>
              </a:p>
              <a:p>
                <a:pPr algn="l" fontAlgn="base"/>
                <a:r>
                  <a:rPr lang="sv-SE" b="1" i="0" dirty="0">
                    <a:solidFill>
                      <a:srgbClr val="190F24"/>
                    </a:solidFill>
                    <a:effectLst/>
                    <a:latin typeface="Arial" panose="020B0604020202020204" pitchFamily="34" charset="0"/>
                  </a:rPr>
                  <a:t>Sockerarter: </a:t>
                </a:r>
                <a:r>
                  <a:rPr lang="sv-SE" b="0" i="0" dirty="0">
                    <a:solidFill>
                      <a:srgbClr val="190F24"/>
                    </a:solidFill>
                    <a:effectLst/>
                    <a:latin typeface="Arial" panose="020B0604020202020204" pitchFamily="34" charset="0"/>
                  </a:rPr>
                  <a:t>4,7 g</a:t>
                </a:r>
              </a:p>
              <a:p>
                <a:pPr algn="l" fontAlgn="base"/>
                <a:r>
                  <a:rPr lang="sv-SE" b="1" i="0" dirty="0">
                    <a:solidFill>
                      <a:srgbClr val="190F24"/>
                    </a:solidFill>
                    <a:effectLst/>
                    <a:latin typeface="Arial" panose="020B0604020202020204" pitchFamily="34" charset="0"/>
                  </a:rPr>
                  <a:t>Protein: </a:t>
                </a:r>
                <a:r>
                  <a:rPr lang="sv-SE" b="0" i="0" dirty="0">
                    <a:solidFill>
                      <a:srgbClr val="190F24"/>
                    </a:solidFill>
                    <a:effectLst/>
                    <a:latin typeface="Arial" panose="020B0604020202020204" pitchFamily="34" charset="0"/>
                  </a:rPr>
                  <a:t>3,5 g</a:t>
                </a:r>
              </a:p>
              <a:p>
                <a:pPr algn="l" fontAlgn="base"/>
                <a:r>
                  <a:rPr lang="sv-SE" b="1" i="0" dirty="0">
                    <a:solidFill>
                      <a:srgbClr val="190F24"/>
                    </a:solidFill>
                    <a:effectLst/>
                    <a:latin typeface="Arial" panose="020B0604020202020204" pitchFamily="34" charset="0"/>
                  </a:rPr>
                  <a:t>Salt: </a:t>
                </a:r>
                <a:r>
                  <a:rPr lang="sv-SE" b="0" i="0" dirty="0">
                    <a:solidFill>
                      <a:srgbClr val="190F24"/>
                    </a:solidFill>
                    <a:effectLst/>
                    <a:latin typeface="Arial" panose="020B0604020202020204" pitchFamily="34" charset="0"/>
                  </a:rPr>
                  <a:t>0,09 g</a:t>
                </a:r>
              </a:p>
            </p:txBody>
          </p:sp>
          <p:sp>
            <p:nvSpPr>
              <p:cNvPr id="21" name="textruta 20">
                <a:extLst>
                  <a:ext uri="{FF2B5EF4-FFF2-40B4-BE49-F238E27FC236}">
                    <a16:creationId xmlns:a16="http://schemas.microsoft.com/office/drawing/2014/main" id="{E4C6CF64-0B93-41BF-9EB6-9AB30A03D926}"/>
                  </a:ext>
                </a:extLst>
              </p:cNvPr>
              <p:cNvSpPr txBox="1"/>
              <p:nvPr/>
            </p:nvSpPr>
            <p:spPr>
              <a:xfrm>
                <a:off x="6275586" y="4777107"/>
                <a:ext cx="2209191" cy="1477328"/>
              </a:xfrm>
              <a:prstGeom prst="rect">
                <a:avLst/>
              </a:prstGeom>
              <a:solidFill>
                <a:srgbClr val="C69C6D">
                  <a:alpha val="44000"/>
                </a:srgbClr>
              </a:solidFill>
            </p:spPr>
            <p:txBody>
              <a:bodyPr wrap="square">
                <a:spAutoFit/>
              </a:bodyPr>
              <a:lstStyle/>
              <a:p>
                <a:pPr algn="l" fontAlgn="base"/>
                <a:r>
                  <a:rPr lang="sv-SE" b="1" i="0" dirty="0">
                    <a:solidFill>
                      <a:srgbClr val="190F24"/>
                    </a:solidFill>
                    <a:effectLst/>
                    <a:latin typeface="Arial" panose="020B0604020202020204" pitchFamily="34" charset="0"/>
                  </a:rPr>
                  <a:t>Fett: </a:t>
                </a:r>
                <a:r>
                  <a:rPr lang="sv-SE" b="0" i="0" dirty="0">
                    <a:solidFill>
                      <a:srgbClr val="190F24"/>
                    </a:solidFill>
                    <a:effectLst/>
                    <a:latin typeface="Arial" panose="020B0604020202020204" pitchFamily="34" charset="0"/>
                  </a:rPr>
                  <a:t>1,5 g</a:t>
                </a:r>
              </a:p>
              <a:p>
                <a:pPr algn="l" fontAlgn="base"/>
                <a:r>
                  <a:rPr lang="sv-SE" b="1" i="0" dirty="0">
                    <a:solidFill>
                      <a:srgbClr val="190F24"/>
                    </a:solidFill>
                    <a:effectLst/>
                    <a:latin typeface="Arial" panose="020B0604020202020204" pitchFamily="34" charset="0"/>
                  </a:rPr>
                  <a:t>Kolhydrater: </a:t>
                </a:r>
                <a:r>
                  <a:rPr lang="sv-SE" b="0" i="0" dirty="0">
                    <a:solidFill>
                      <a:srgbClr val="190F24"/>
                    </a:solidFill>
                    <a:effectLst/>
                    <a:latin typeface="Arial" panose="020B0604020202020204" pitchFamily="34" charset="0"/>
                  </a:rPr>
                  <a:t>7 g</a:t>
                </a:r>
              </a:p>
              <a:p>
                <a:pPr algn="l" fontAlgn="base"/>
                <a:r>
                  <a:rPr lang="sv-SE" b="1" i="0" dirty="0">
                    <a:solidFill>
                      <a:srgbClr val="190F24"/>
                    </a:solidFill>
                    <a:effectLst/>
                    <a:latin typeface="Arial" panose="020B0604020202020204" pitchFamily="34" charset="0"/>
                  </a:rPr>
                  <a:t>Sockerarter: </a:t>
                </a:r>
                <a:r>
                  <a:rPr lang="sv-SE" b="0" i="0" dirty="0">
                    <a:solidFill>
                      <a:srgbClr val="190F24"/>
                    </a:solidFill>
                    <a:effectLst/>
                    <a:latin typeface="Arial" panose="020B0604020202020204" pitchFamily="34" charset="0"/>
                  </a:rPr>
                  <a:t>3,4 g</a:t>
                </a:r>
              </a:p>
              <a:p>
                <a:pPr algn="l" fontAlgn="base"/>
                <a:r>
                  <a:rPr lang="sv-SE" b="1" i="0" dirty="0">
                    <a:solidFill>
                      <a:srgbClr val="190F24"/>
                    </a:solidFill>
                    <a:effectLst/>
                    <a:latin typeface="Arial" panose="020B0604020202020204" pitchFamily="34" charset="0"/>
                  </a:rPr>
                  <a:t>Protein: </a:t>
                </a:r>
                <a:r>
                  <a:rPr lang="sv-SE" dirty="0">
                    <a:solidFill>
                      <a:srgbClr val="190F24"/>
                    </a:solidFill>
                    <a:latin typeface="Arial" panose="020B0604020202020204" pitchFamily="34" charset="0"/>
                  </a:rPr>
                  <a:t>1</a:t>
                </a:r>
                <a:r>
                  <a:rPr lang="sv-SE" b="0" i="0" dirty="0">
                    <a:solidFill>
                      <a:srgbClr val="190F24"/>
                    </a:solidFill>
                    <a:effectLst/>
                    <a:latin typeface="Arial" panose="020B0604020202020204" pitchFamily="34" charset="0"/>
                  </a:rPr>
                  <a:t>,1 g</a:t>
                </a:r>
              </a:p>
              <a:p>
                <a:pPr algn="l" fontAlgn="base"/>
                <a:r>
                  <a:rPr lang="sv-SE" b="1" i="0" dirty="0">
                    <a:solidFill>
                      <a:srgbClr val="190F24"/>
                    </a:solidFill>
                    <a:effectLst/>
                    <a:latin typeface="Arial" panose="020B0604020202020204" pitchFamily="34" charset="0"/>
                  </a:rPr>
                  <a:t>Salt: </a:t>
                </a:r>
                <a:r>
                  <a:rPr lang="sv-SE" b="0" i="0" dirty="0">
                    <a:solidFill>
                      <a:srgbClr val="190F24"/>
                    </a:solidFill>
                    <a:effectLst/>
                    <a:latin typeface="Arial" panose="020B0604020202020204" pitchFamily="34" charset="0"/>
                  </a:rPr>
                  <a:t>0,10 g</a:t>
                </a:r>
              </a:p>
            </p:txBody>
          </p:sp>
        </p:grpSp>
      </p:grpSp>
      <p:sp>
        <p:nvSpPr>
          <p:cNvPr id="3" name="textruta 2">
            <a:extLst>
              <a:ext uri="{FF2B5EF4-FFF2-40B4-BE49-F238E27FC236}">
                <a16:creationId xmlns:a16="http://schemas.microsoft.com/office/drawing/2014/main" id="{1FD52812-72CB-499F-876B-ECB608DC19F0}"/>
              </a:ext>
            </a:extLst>
          </p:cNvPr>
          <p:cNvSpPr txBox="1"/>
          <p:nvPr/>
        </p:nvSpPr>
        <p:spPr>
          <a:xfrm>
            <a:off x="1376624" y="3210448"/>
            <a:ext cx="1034980" cy="738664"/>
          </a:xfrm>
          <a:prstGeom prst="rect">
            <a:avLst/>
          </a:prstGeom>
          <a:noFill/>
        </p:spPr>
        <p:txBody>
          <a:bodyPr wrap="square" rtlCol="0">
            <a:spAutoFit/>
          </a:bodyPr>
          <a:lstStyle/>
          <a:p>
            <a:pPr algn="ctr"/>
            <a:r>
              <a:rPr lang="sv-SE" sz="1400" i="1" dirty="0"/>
              <a:t>Inget tillsatt socker</a:t>
            </a:r>
          </a:p>
        </p:txBody>
      </p:sp>
      <p:sp>
        <p:nvSpPr>
          <p:cNvPr id="5" name="Platshållare för bildnummer 4">
            <a:extLst>
              <a:ext uri="{FF2B5EF4-FFF2-40B4-BE49-F238E27FC236}">
                <a16:creationId xmlns:a16="http://schemas.microsoft.com/office/drawing/2014/main" id="{71A2105B-4C99-454A-83DE-4A9AF150AAD0}"/>
              </a:ext>
            </a:extLst>
          </p:cNvPr>
          <p:cNvSpPr>
            <a:spLocks noGrp="1"/>
          </p:cNvSpPr>
          <p:nvPr>
            <p:ph type="sldNum" sz="quarter" idx="12"/>
          </p:nvPr>
        </p:nvSpPr>
        <p:spPr/>
        <p:txBody>
          <a:bodyPr/>
          <a:lstStyle/>
          <a:p>
            <a:fld id="{B716C8F4-20CD-364A-8A8E-DE130115B178}" type="slidenum">
              <a:rPr lang="sv-SE" smtClean="0"/>
              <a:pPr/>
              <a:t>4</a:t>
            </a:fld>
            <a:endParaRPr lang="sv-SE" dirty="0"/>
          </a:p>
        </p:txBody>
      </p:sp>
    </p:spTree>
    <p:extLst>
      <p:ext uri="{BB962C8B-B14F-4D97-AF65-F5344CB8AC3E}">
        <p14:creationId xmlns:p14="http://schemas.microsoft.com/office/powerpoint/2010/main" val="5831433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618B79B-CD13-43D5-8D33-230B371F505D}"/>
              </a:ext>
            </a:extLst>
          </p:cNvPr>
          <p:cNvSpPr>
            <a:spLocks noGrp="1"/>
          </p:cNvSpPr>
          <p:nvPr>
            <p:ph type="title"/>
          </p:nvPr>
        </p:nvSpPr>
        <p:spPr/>
        <p:txBody>
          <a:bodyPr/>
          <a:lstStyle/>
          <a:p>
            <a:r>
              <a:rPr lang="sv-SE" dirty="0"/>
              <a:t>Hängde du med?</a:t>
            </a:r>
          </a:p>
        </p:txBody>
      </p:sp>
      <p:sp>
        <p:nvSpPr>
          <p:cNvPr id="3" name="Platshållare för innehåll 2">
            <a:extLst>
              <a:ext uri="{FF2B5EF4-FFF2-40B4-BE49-F238E27FC236}">
                <a16:creationId xmlns:a16="http://schemas.microsoft.com/office/drawing/2014/main" id="{D44B5444-1BDC-4F73-B9A6-E933BAED7301}"/>
              </a:ext>
            </a:extLst>
          </p:cNvPr>
          <p:cNvSpPr>
            <a:spLocks noGrp="1"/>
          </p:cNvSpPr>
          <p:nvPr>
            <p:ph sz="quarter" idx="13"/>
          </p:nvPr>
        </p:nvSpPr>
        <p:spPr/>
        <p:txBody>
          <a:bodyPr/>
          <a:lstStyle/>
          <a:p>
            <a:pPr marL="342900" indent="-342900">
              <a:lnSpc>
                <a:spcPct val="150000"/>
              </a:lnSpc>
              <a:buFont typeface="+mj-lt"/>
              <a:buAutoNum type="arabicPeriod"/>
            </a:pPr>
            <a:r>
              <a:rPr lang="sv-SE" dirty="0"/>
              <a:t>Varför behöver vi kolhydrater utifrån ett hjärnperspektiv?</a:t>
            </a:r>
          </a:p>
          <a:p>
            <a:pPr marL="342900" indent="-342900">
              <a:lnSpc>
                <a:spcPct val="150000"/>
              </a:lnSpc>
              <a:buFont typeface="+mj-lt"/>
              <a:buAutoNum type="arabicPeriod"/>
            </a:pPr>
            <a:r>
              <a:rPr lang="sv-SE" dirty="0"/>
              <a:t>Varför innehåller hjärnan så mycket fett?</a:t>
            </a:r>
          </a:p>
          <a:p>
            <a:pPr marL="342900" indent="-342900">
              <a:lnSpc>
                <a:spcPct val="150000"/>
              </a:lnSpc>
              <a:buFont typeface="+mj-lt"/>
              <a:buAutoNum type="arabicPeriod"/>
            </a:pPr>
            <a:r>
              <a:rPr lang="sv-SE" dirty="0"/>
              <a:t>Hur kan brist på protein göra att man har svårt att känna sig lugn?</a:t>
            </a:r>
          </a:p>
          <a:p>
            <a:pPr marL="342900" indent="-342900">
              <a:lnSpc>
                <a:spcPct val="150000"/>
              </a:lnSpc>
              <a:buFont typeface="+mj-lt"/>
              <a:buAutoNum type="arabicPeriod"/>
            </a:pPr>
            <a:r>
              <a:rPr lang="sv-SE" dirty="0"/>
              <a:t>Varför har man ändrat reglerna för hur mycket koffein unga ska få i sig per dag?</a:t>
            </a:r>
          </a:p>
          <a:p>
            <a:pPr marL="342900" indent="-342900">
              <a:lnSpc>
                <a:spcPct val="150000"/>
              </a:lnSpc>
              <a:buFont typeface="+mj-lt"/>
              <a:buAutoNum type="arabicPeriod"/>
            </a:pPr>
            <a:r>
              <a:rPr lang="sv-SE" dirty="0"/>
              <a:t>Ge exempel på vilka modeller som finns som kan hjälpa till att välja hälsosam mat?</a:t>
            </a:r>
          </a:p>
          <a:p>
            <a:pPr marL="342900" indent="-342900">
              <a:lnSpc>
                <a:spcPct val="150000"/>
              </a:lnSpc>
              <a:buFont typeface="+mj-lt"/>
              <a:buAutoNum type="arabicPeriod"/>
            </a:pPr>
            <a:r>
              <a:rPr lang="sv-SE" dirty="0"/>
              <a:t>Vad finns det för olika faktorer som påverkar vad vi äter?</a:t>
            </a:r>
          </a:p>
          <a:p>
            <a:pPr marL="342900" indent="-342900">
              <a:lnSpc>
                <a:spcPct val="150000"/>
              </a:lnSpc>
              <a:buFont typeface="+mj-lt"/>
              <a:buAutoNum type="arabicPeriod"/>
            </a:pPr>
            <a:r>
              <a:rPr lang="sv-SE" sz="1600" dirty="0"/>
              <a:t>Vad menas med uttryck som att magen och hjärnan ”pratar” med varandra?</a:t>
            </a:r>
          </a:p>
        </p:txBody>
      </p:sp>
    </p:spTree>
    <p:extLst>
      <p:ext uri="{BB962C8B-B14F-4D97-AF65-F5344CB8AC3E}">
        <p14:creationId xmlns:p14="http://schemas.microsoft.com/office/powerpoint/2010/main" val="29926039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DE133A2-3B39-4B9A-88D9-765D3A30866F}"/>
              </a:ext>
            </a:extLst>
          </p:cNvPr>
          <p:cNvSpPr>
            <a:spLocks noGrp="1"/>
          </p:cNvSpPr>
          <p:nvPr>
            <p:ph type="title"/>
          </p:nvPr>
        </p:nvSpPr>
        <p:spPr/>
        <p:txBody>
          <a:bodyPr/>
          <a:lstStyle/>
          <a:p>
            <a:r>
              <a:rPr lang="sv-SE" dirty="0"/>
              <a:t>Vad är energi för hjärnan?</a:t>
            </a:r>
          </a:p>
        </p:txBody>
      </p:sp>
      <p:sp>
        <p:nvSpPr>
          <p:cNvPr id="3" name="Platshållare för innehåll 2">
            <a:extLst>
              <a:ext uri="{FF2B5EF4-FFF2-40B4-BE49-F238E27FC236}">
                <a16:creationId xmlns:a16="http://schemas.microsoft.com/office/drawing/2014/main" id="{0AD87B4E-A224-4BDC-B9AA-C16A44273A25}"/>
              </a:ext>
            </a:extLst>
          </p:cNvPr>
          <p:cNvSpPr>
            <a:spLocks noGrp="1"/>
          </p:cNvSpPr>
          <p:nvPr>
            <p:ph sz="quarter" idx="13"/>
          </p:nvPr>
        </p:nvSpPr>
        <p:spPr>
          <a:xfrm>
            <a:off x="947739" y="1776413"/>
            <a:ext cx="5342530" cy="4244974"/>
          </a:xfrm>
        </p:spPr>
        <p:txBody>
          <a:bodyPr/>
          <a:lstStyle/>
          <a:p>
            <a:r>
              <a:rPr lang="sv-SE" dirty="0"/>
              <a:t>Nervcellerna behöver energi (ATP) till elektriska signaler, minnesprocesser, känsloreglering</a:t>
            </a:r>
          </a:p>
          <a:p>
            <a:r>
              <a:rPr lang="sv-SE" dirty="0"/>
              <a:t>Glukos (druvsocker)</a:t>
            </a:r>
          </a:p>
          <a:p>
            <a:r>
              <a:rPr lang="sv-SE" dirty="0"/>
              <a:t>Blodsocker</a:t>
            </a:r>
          </a:p>
          <a:p>
            <a:r>
              <a:rPr lang="sv-SE" dirty="0"/>
              <a:t>Blodsockernivå</a:t>
            </a:r>
          </a:p>
          <a:p>
            <a:pPr marL="0" indent="0">
              <a:buNone/>
            </a:pPr>
            <a:endParaRPr lang="sv-SE" dirty="0"/>
          </a:p>
          <a:p>
            <a:endParaRPr lang="sv-SE" dirty="0"/>
          </a:p>
        </p:txBody>
      </p:sp>
      <p:pic>
        <p:nvPicPr>
          <p:cNvPr id="4" name="Bildobjekt 3">
            <a:extLst>
              <a:ext uri="{FF2B5EF4-FFF2-40B4-BE49-F238E27FC236}">
                <a16:creationId xmlns:a16="http://schemas.microsoft.com/office/drawing/2014/main" id="{285BBABD-B34C-4404-BC5F-322A0C4F2FA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63319" y="878578"/>
            <a:ext cx="2391926" cy="2401572"/>
          </a:xfrm>
          <a:prstGeom prst="rect">
            <a:avLst/>
          </a:prstGeom>
        </p:spPr>
      </p:pic>
      <p:grpSp>
        <p:nvGrpSpPr>
          <p:cNvPr id="9" name="Grupp 8">
            <a:extLst>
              <a:ext uri="{FF2B5EF4-FFF2-40B4-BE49-F238E27FC236}">
                <a16:creationId xmlns:a16="http://schemas.microsoft.com/office/drawing/2014/main" id="{EB1D8B94-F462-4067-AD94-2CFD2188F0EF}"/>
              </a:ext>
            </a:extLst>
          </p:cNvPr>
          <p:cNvGrpSpPr/>
          <p:nvPr/>
        </p:nvGrpSpPr>
        <p:grpSpPr>
          <a:xfrm>
            <a:off x="7767376" y="3763106"/>
            <a:ext cx="4225750" cy="2956044"/>
            <a:chOff x="7767376" y="3763106"/>
            <a:chExt cx="4225750" cy="2956044"/>
          </a:xfrm>
        </p:grpSpPr>
        <p:sp>
          <p:nvSpPr>
            <p:cNvPr id="6" name="textruta 5">
              <a:extLst>
                <a:ext uri="{FF2B5EF4-FFF2-40B4-BE49-F238E27FC236}">
                  <a16:creationId xmlns:a16="http://schemas.microsoft.com/office/drawing/2014/main" id="{DE13571C-6D95-4B70-A7D7-BCACBC6FEEE7}"/>
                </a:ext>
              </a:extLst>
            </p:cNvPr>
            <p:cNvSpPr txBox="1"/>
            <p:nvPr/>
          </p:nvSpPr>
          <p:spPr>
            <a:xfrm>
              <a:off x="7767376" y="6503706"/>
              <a:ext cx="4225750" cy="215444"/>
            </a:xfrm>
            <a:prstGeom prst="rect">
              <a:avLst/>
            </a:prstGeom>
            <a:noFill/>
          </p:spPr>
          <p:txBody>
            <a:bodyPr wrap="square">
              <a:spAutoFit/>
            </a:bodyPr>
            <a:lstStyle/>
            <a:p>
              <a:r>
                <a:rPr lang="sv-SE" sz="800" dirty="0" err="1"/>
                <a:t>habrovich</a:t>
              </a:r>
              <a:r>
                <a:rPr lang="sv-SE" sz="800" dirty="0"/>
                <a:t> - stock.adobe.com</a:t>
              </a:r>
            </a:p>
          </p:txBody>
        </p:sp>
        <p:pic>
          <p:nvPicPr>
            <p:cNvPr id="8" name="Bildobjekt 7">
              <a:extLst>
                <a:ext uri="{FF2B5EF4-FFF2-40B4-BE49-F238E27FC236}">
                  <a16:creationId xmlns:a16="http://schemas.microsoft.com/office/drawing/2014/main" id="{50F69EF9-48C0-4732-8E34-9B301DAD33C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848180" y="3763106"/>
              <a:ext cx="4144946" cy="2763297"/>
            </a:xfrm>
            <a:prstGeom prst="rect">
              <a:avLst/>
            </a:prstGeom>
          </p:spPr>
        </p:pic>
      </p:grpSp>
      <p:grpSp>
        <p:nvGrpSpPr>
          <p:cNvPr id="14" name="Grupp 13">
            <a:extLst>
              <a:ext uri="{FF2B5EF4-FFF2-40B4-BE49-F238E27FC236}">
                <a16:creationId xmlns:a16="http://schemas.microsoft.com/office/drawing/2014/main" id="{EFFE7D42-145A-4210-BBA5-1AB068D4B842}"/>
              </a:ext>
            </a:extLst>
          </p:cNvPr>
          <p:cNvGrpSpPr/>
          <p:nvPr/>
        </p:nvGrpSpPr>
        <p:grpSpPr>
          <a:xfrm>
            <a:off x="4638571" y="3763106"/>
            <a:ext cx="3004876" cy="2960554"/>
            <a:chOff x="4231612" y="3758596"/>
            <a:chExt cx="3004876" cy="2960554"/>
          </a:xfrm>
        </p:grpSpPr>
        <p:sp>
          <p:nvSpPr>
            <p:cNvPr id="11" name="textruta 10">
              <a:extLst>
                <a:ext uri="{FF2B5EF4-FFF2-40B4-BE49-F238E27FC236}">
                  <a16:creationId xmlns:a16="http://schemas.microsoft.com/office/drawing/2014/main" id="{8870FD8B-0367-486E-BAF1-9F775DD42F77}"/>
                </a:ext>
              </a:extLst>
            </p:cNvPr>
            <p:cNvSpPr txBox="1"/>
            <p:nvPr/>
          </p:nvSpPr>
          <p:spPr>
            <a:xfrm>
              <a:off x="4231612" y="6503706"/>
              <a:ext cx="3004876" cy="215444"/>
            </a:xfrm>
            <a:prstGeom prst="rect">
              <a:avLst/>
            </a:prstGeom>
            <a:noFill/>
          </p:spPr>
          <p:txBody>
            <a:bodyPr wrap="square">
              <a:spAutoFit/>
            </a:bodyPr>
            <a:lstStyle/>
            <a:p>
              <a:r>
                <a:rPr lang="sv-SE" sz="800" dirty="0" err="1"/>
                <a:t>Proxima</a:t>
              </a:r>
              <a:r>
                <a:rPr lang="sv-SE" sz="800" dirty="0"/>
                <a:t> Studio - stock.adobe.com</a:t>
              </a:r>
            </a:p>
          </p:txBody>
        </p:sp>
        <p:pic>
          <p:nvPicPr>
            <p:cNvPr id="13" name="Bildobjekt 12">
              <a:extLst>
                <a:ext uri="{FF2B5EF4-FFF2-40B4-BE49-F238E27FC236}">
                  <a16:creationId xmlns:a16="http://schemas.microsoft.com/office/drawing/2014/main" id="{E662748E-AA90-40B0-A906-4714AE398D6F}"/>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302160" y="3758596"/>
              <a:ext cx="2863780" cy="2767807"/>
            </a:xfrm>
            <a:prstGeom prst="rect">
              <a:avLst/>
            </a:prstGeom>
          </p:spPr>
        </p:pic>
      </p:grpSp>
      <p:pic>
        <p:nvPicPr>
          <p:cNvPr id="16" name="Bildobjekt 15">
            <a:extLst>
              <a:ext uri="{FF2B5EF4-FFF2-40B4-BE49-F238E27FC236}">
                <a16:creationId xmlns:a16="http://schemas.microsoft.com/office/drawing/2014/main" id="{F52D214F-4D3A-464B-98BC-A8CE17BA7281}"/>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198269" y="3763106"/>
            <a:ext cx="2934329" cy="2667838"/>
          </a:xfrm>
          <a:prstGeom prst="rect">
            <a:avLst/>
          </a:prstGeom>
        </p:spPr>
      </p:pic>
      <p:pic>
        <p:nvPicPr>
          <p:cNvPr id="18" name="Bildobjekt 17">
            <a:extLst>
              <a:ext uri="{FF2B5EF4-FFF2-40B4-BE49-F238E27FC236}">
                <a16:creationId xmlns:a16="http://schemas.microsoft.com/office/drawing/2014/main" id="{B82F284F-7F45-4D24-B39A-B8699AECAEE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753854" y="2341025"/>
            <a:ext cx="2819045" cy="1087975"/>
          </a:xfrm>
          <a:prstGeom prst="rect">
            <a:avLst/>
          </a:prstGeom>
        </p:spPr>
      </p:pic>
      <p:sp>
        <p:nvSpPr>
          <p:cNvPr id="20" name="Platshållare för bildnummer 19">
            <a:extLst>
              <a:ext uri="{FF2B5EF4-FFF2-40B4-BE49-F238E27FC236}">
                <a16:creationId xmlns:a16="http://schemas.microsoft.com/office/drawing/2014/main" id="{649AE862-AE82-48D1-A32A-034EBF8B9B7F}"/>
              </a:ext>
            </a:extLst>
          </p:cNvPr>
          <p:cNvSpPr>
            <a:spLocks noGrp="1"/>
          </p:cNvSpPr>
          <p:nvPr>
            <p:ph type="sldNum" sz="quarter" idx="12"/>
          </p:nvPr>
        </p:nvSpPr>
        <p:spPr/>
        <p:txBody>
          <a:bodyPr/>
          <a:lstStyle/>
          <a:p>
            <a:fld id="{B716C8F4-20CD-364A-8A8E-DE130115B178}" type="slidenum">
              <a:rPr lang="sv-SE" smtClean="0"/>
              <a:pPr/>
              <a:t>5</a:t>
            </a:fld>
            <a:endParaRPr lang="sv-SE" dirty="0"/>
          </a:p>
        </p:txBody>
      </p:sp>
    </p:spTree>
    <p:extLst>
      <p:ext uri="{BB962C8B-B14F-4D97-AF65-F5344CB8AC3E}">
        <p14:creationId xmlns:p14="http://schemas.microsoft.com/office/powerpoint/2010/main" val="20696953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FDE9F94-B8D7-7E4D-CED8-E59538FE9BA2}"/>
              </a:ext>
            </a:extLst>
          </p:cNvPr>
          <p:cNvSpPr>
            <a:spLocks noGrp="1"/>
          </p:cNvSpPr>
          <p:nvPr>
            <p:ph type="title"/>
          </p:nvPr>
        </p:nvSpPr>
        <p:spPr/>
        <p:txBody>
          <a:bodyPr/>
          <a:lstStyle/>
          <a:p>
            <a:r>
              <a:rPr lang="sv-SE" dirty="0"/>
              <a:t>Tillgång på glukos för hjärnan</a:t>
            </a:r>
          </a:p>
        </p:txBody>
      </p:sp>
      <p:sp>
        <p:nvSpPr>
          <p:cNvPr id="3" name="Platshållare för innehåll 2">
            <a:extLst>
              <a:ext uri="{FF2B5EF4-FFF2-40B4-BE49-F238E27FC236}">
                <a16:creationId xmlns:a16="http://schemas.microsoft.com/office/drawing/2014/main" id="{8ABE716B-2A1D-A240-D05E-AFA38EE5B772}"/>
              </a:ext>
            </a:extLst>
          </p:cNvPr>
          <p:cNvSpPr>
            <a:spLocks noGrp="1"/>
          </p:cNvSpPr>
          <p:nvPr>
            <p:ph sz="quarter" idx="13"/>
          </p:nvPr>
        </p:nvSpPr>
        <p:spPr>
          <a:xfrm>
            <a:off x="1085670" y="1614541"/>
            <a:ext cx="5315242" cy="4244974"/>
          </a:xfrm>
        </p:spPr>
        <p:txBody>
          <a:bodyPr/>
          <a:lstStyle/>
          <a:p>
            <a:pPr>
              <a:lnSpc>
                <a:spcPct val="100000"/>
              </a:lnSpc>
            </a:pPr>
            <a:r>
              <a:rPr lang="sv-SE" dirty="0"/>
              <a:t>GI (glykemiskt index): mått på hur snabbt blodsockret påverkas av olika livsmedel</a:t>
            </a:r>
          </a:p>
          <a:p>
            <a:pPr>
              <a:lnSpc>
                <a:spcPct val="100000"/>
              </a:lnSpc>
            </a:pPr>
            <a:r>
              <a:rPr lang="sv-SE" dirty="0"/>
              <a:t>Lågt GI: ”Långsamma kolhydrater” (potatis, grönsaker, fullkornsbröd) ger stabilare blodsockernivå</a:t>
            </a:r>
          </a:p>
          <a:p>
            <a:pPr>
              <a:lnSpc>
                <a:spcPct val="100000"/>
              </a:lnSpc>
            </a:pPr>
            <a:r>
              <a:rPr lang="sv-SE" dirty="0"/>
              <a:t>Högt GI: ”Snabba kolhydrater” (kakor, godis) ger blodsockertopp och ”dipp”</a:t>
            </a:r>
          </a:p>
          <a:p>
            <a:pPr>
              <a:lnSpc>
                <a:spcPct val="100000"/>
              </a:lnSpc>
            </a:pPr>
            <a:endParaRPr lang="sv-SE" dirty="0"/>
          </a:p>
        </p:txBody>
      </p:sp>
      <p:pic>
        <p:nvPicPr>
          <p:cNvPr id="10" name="Bildobjekt 9">
            <a:extLst>
              <a:ext uri="{FF2B5EF4-FFF2-40B4-BE49-F238E27FC236}">
                <a16:creationId xmlns:a16="http://schemas.microsoft.com/office/drawing/2014/main" id="{789A3A7B-D5A6-4E3A-BD3E-6D0B9888049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44405" y="3826579"/>
            <a:ext cx="3946978" cy="2643653"/>
          </a:xfrm>
          <a:prstGeom prst="rect">
            <a:avLst/>
          </a:prstGeom>
        </p:spPr>
      </p:pic>
      <p:pic>
        <p:nvPicPr>
          <p:cNvPr id="12" name="Bildobjekt 11">
            <a:extLst>
              <a:ext uri="{FF2B5EF4-FFF2-40B4-BE49-F238E27FC236}">
                <a16:creationId xmlns:a16="http://schemas.microsoft.com/office/drawing/2014/main" id="{AB56DE2D-7D4C-4249-8F8B-1E146764A0D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044405" y="840550"/>
            <a:ext cx="3946978" cy="2631318"/>
          </a:xfrm>
          <a:prstGeom prst="rect">
            <a:avLst/>
          </a:prstGeom>
        </p:spPr>
      </p:pic>
      <p:grpSp>
        <p:nvGrpSpPr>
          <p:cNvPr id="11" name="Grupp 10">
            <a:extLst>
              <a:ext uri="{FF2B5EF4-FFF2-40B4-BE49-F238E27FC236}">
                <a16:creationId xmlns:a16="http://schemas.microsoft.com/office/drawing/2014/main" id="{5DD125D6-9A00-4971-BFEC-B0826B37692B}"/>
              </a:ext>
            </a:extLst>
          </p:cNvPr>
          <p:cNvGrpSpPr/>
          <p:nvPr/>
        </p:nvGrpSpPr>
        <p:grpSpPr>
          <a:xfrm>
            <a:off x="5183277" y="2589366"/>
            <a:ext cx="2712458" cy="2295323"/>
            <a:chOff x="5121796" y="3075330"/>
            <a:chExt cx="2712458" cy="2295323"/>
          </a:xfrm>
        </p:grpSpPr>
        <p:grpSp>
          <p:nvGrpSpPr>
            <p:cNvPr id="16" name="Grupp 15">
              <a:extLst>
                <a:ext uri="{FF2B5EF4-FFF2-40B4-BE49-F238E27FC236}">
                  <a16:creationId xmlns:a16="http://schemas.microsoft.com/office/drawing/2014/main" id="{E489495A-4F7D-48C9-B39D-D8A4B3C6B822}"/>
                </a:ext>
              </a:extLst>
            </p:cNvPr>
            <p:cNvGrpSpPr/>
            <p:nvPr/>
          </p:nvGrpSpPr>
          <p:grpSpPr>
            <a:xfrm>
              <a:off x="5121796" y="3075330"/>
              <a:ext cx="2712458" cy="2295323"/>
              <a:chOff x="5121796" y="3075330"/>
              <a:chExt cx="2712458" cy="2295323"/>
            </a:xfrm>
          </p:grpSpPr>
          <p:grpSp>
            <p:nvGrpSpPr>
              <p:cNvPr id="14" name="Grupp 13">
                <a:extLst>
                  <a:ext uri="{FF2B5EF4-FFF2-40B4-BE49-F238E27FC236}">
                    <a16:creationId xmlns:a16="http://schemas.microsoft.com/office/drawing/2014/main" id="{9E35DE96-301B-4468-ACD9-FF3B527C270D}"/>
                  </a:ext>
                </a:extLst>
              </p:cNvPr>
              <p:cNvGrpSpPr/>
              <p:nvPr/>
            </p:nvGrpSpPr>
            <p:grpSpPr>
              <a:xfrm>
                <a:off x="5121796" y="3075330"/>
                <a:ext cx="2712458" cy="2295323"/>
                <a:chOff x="4428810" y="3570551"/>
                <a:chExt cx="3371850" cy="2930653"/>
              </a:xfrm>
            </p:grpSpPr>
            <p:grpSp>
              <p:nvGrpSpPr>
                <p:cNvPr id="13" name="Grupp 12">
                  <a:extLst>
                    <a:ext uri="{FF2B5EF4-FFF2-40B4-BE49-F238E27FC236}">
                      <a16:creationId xmlns:a16="http://schemas.microsoft.com/office/drawing/2014/main" id="{D367AB32-E273-48B0-9DC6-53F2908B0E53}"/>
                    </a:ext>
                  </a:extLst>
                </p:cNvPr>
                <p:cNvGrpSpPr/>
                <p:nvPr/>
              </p:nvGrpSpPr>
              <p:grpSpPr>
                <a:xfrm>
                  <a:off x="4428810" y="3570551"/>
                  <a:ext cx="3371850" cy="2930653"/>
                  <a:chOff x="2238375" y="3770545"/>
                  <a:chExt cx="3371850" cy="2930653"/>
                </a:xfrm>
              </p:grpSpPr>
              <p:pic>
                <p:nvPicPr>
                  <p:cNvPr id="6" name="Bildobjekt 5">
                    <a:extLst>
                      <a:ext uri="{FF2B5EF4-FFF2-40B4-BE49-F238E27FC236}">
                        <a16:creationId xmlns:a16="http://schemas.microsoft.com/office/drawing/2014/main" id="{17267C23-697A-49B8-AB42-926C09153699}"/>
                      </a:ext>
                    </a:extLst>
                  </p:cNvPr>
                  <p:cNvPicPr>
                    <a:picLocks noChangeAspect="1"/>
                  </p:cNvPicPr>
                  <p:nvPr/>
                </p:nvPicPr>
                <p:blipFill>
                  <a:blip r:embed="rId5"/>
                  <a:stretch>
                    <a:fillRect/>
                  </a:stretch>
                </p:blipFill>
                <p:spPr>
                  <a:xfrm>
                    <a:off x="2238375" y="4226433"/>
                    <a:ext cx="3371850" cy="2162175"/>
                  </a:xfrm>
                  <a:prstGeom prst="rect">
                    <a:avLst/>
                  </a:prstGeom>
                </p:spPr>
              </p:pic>
              <p:sp>
                <p:nvSpPr>
                  <p:cNvPr id="8" name="textruta 7">
                    <a:extLst>
                      <a:ext uri="{FF2B5EF4-FFF2-40B4-BE49-F238E27FC236}">
                        <a16:creationId xmlns:a16="http://schemas.microsoft.com/office/drawing/2014/main" id="{56BCFC78-5571-460E-9C4A-CC917A37A52C}"/>
                      </a:ext>
                    </a:extLst>
                  </p:cNvPr>
                  <p:cNvSpPr txBox="1"/>
                  <p:nvPr/>
                </p:nvSpPr>
                <p:spPr>
                  <a:xfrm>
                    <a:off x="4414232" y="3770545"/>
                    <a:ext cx="1075936" cy="461665"/>
                  </a:xfrm>
                  <a:prstGeom prst="rect">
                    <a:avLst/>
                  </a:prstGeom>
                  <a:noFill/>
                </p:spPr>
                <p:txBody>
                  <a:bodyPr wrap="none" rtlCol="0">
                    <a:spAutoFit/>
                  </a:bodyPr>
                  <a:lstStyle/>
                  <a:p>
                    <a:r>
                      <a:rPr lang="sv-SE" sz="2400" dirty="0"/>
                      <a:t>glukos</a:t>
                    </a:r>
                  </a:p>
                </p:txBody>
              </p:sp>
              <p:sp>
                <p:nvSpPr>
                  <p:cNvPr id="9" name="textruta 8">
                    <a:extLst>
                      <a:ext uri="{FF2B5EF4-FFF2-40B4-BE49-F238E27FC236}">
                        <a16:creationId xmlns:a16="http://schemas.microsoft.com/office/drawing/2014/main" id="{49FDA665-BBCA-4FEB-A255-E670CE8D6A9F}"/>
                      </a:ext>
                    </a:extLst>
                  </p:cNvPr>
                  <p:cNvSpPr txBox="1"/>
                  <p:nvPr/>
                </p:nvSpPr>
                <p:spPr>
                  <a:xfrm>
                    <a:off x="4141264" y="6239533"/>
                    <a:ext cx="1417376" cy="461665"/>
                  </a:xfrm>
                  <a:prstGeom prst="rect">
                    <a:avLst/>
                  </a:prstGeom>
                  <a:noFill/>
                </p:spPr>
                <p:txBody>
                  <a:bodyPr wrap="none" rtlCol="0">
                    <a:spAutoFit/>
                  </a:bodyPr>
                  <a:lstStyle/>
                  <a:p>
                    <a:r>
                      <a:rPr lang="sv-SE" sz="2400" dirty="0"/>
                      <a:t>stärkelse</a:t>
                    </a:r>
                  </a:p>
                </p:txBody>
              </p:sp>
            </p:grpSp>
            <p:sp>
              <p:nvSpPr>
                <p:cNvPr id="7" name="textruta 6">
                  <a:extLst>
                    <a:ext uri="{FF2B5EF4-FFF2-40B4-BE49-F238E27FC236}">
                      <a16:creationId xmlns:a16="http://schemas.microsoft.com/office/drawing/2014/main" id="{29807216-1AB2-4C6C-8F55-5F8F75046D06}"/>
                    </a:ext>
                  </a:extLst>
                </p:cNvPr>
                <p:cNvSpPr txBox="1"/>
                <p:nvPr/>
              </p:nvSpPr>
              <p:spPr>
                <a:xfrm>
                  <a:off x="4527493" y="4529741"/>
                  <a:ext cx="1412107" cy="746637"/>
                </a:xfrm>
                <a:prstGeom prst="rect">
                  <a:avLst/>
                </a:prstGeom>
                <a:noFill/>
              </p:spPr>
              <p:txBody>
                <a:bodyPr wrap="square" rtlCol="0">
                  <a:spAutoFit/>
                </a:bodyPr>
                <a:lstStyle/>
                <a:p>
                  <a:r>
                    <a:rPr lang="sv-SE" sz="1600" dirty="0">
                      <a:solidFill>
                        <a:schemeClr val="bg1"/>
                      </a:solidFill>
                    </a:rPr>
                    <a:t>Enzym</a:t>
                  </a:r>
                </a:p>
                <a:p>
                  <a:r>
                    <a:rPr lang="sv-SE" sz="1600" dirty="0">
                      <a:solidFill>
                        <a:schemeClr val="bg1"/>
                      </a:solidFill>
                    </a:rPr>
                    <a:t>(amylas)</a:t>
                  </a:r>
                </a:p>
              </p:txBody>
            </p:sp>
          </p:grpSp>
          <p:sp>
            <p:nvSpPr>
              <p:cNvPr id="15" name="Ellips 14">
                <a:extLst>
                  <a:ext uri="{FF2B5EF4-FFF2-40B4-BE49-F238E27FC236}">
                    <a16:creationId xmlns:a16="http://schemas.microsoft.com/office/drawing/2014/main" id="{B5C6560C-787D-46D7-91CE-323672777F71}"/>
                  </a:ext>
                </a:extLst>
              </p:cNvPr>
              <p:cNvSpPr/>
              <p:nvPr/>
            </p:nvSpPr>
            <p:spPr>
              <a:xfrm>
                <a:off x="6614932" y="3964328"/>
                <a:ext cx="1030146" cy="486136"/>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grpSp>
        <p:pic>
          <p:nvPicPr>
            <p:cNvPr id="17" name="Bildobjekt 16">
              <a:extLst>
                <a:ext uri="{FF2B5EF4-FFF2-40B4-BE49-F238E27FC236}">
                  <a16:creationId xmlns:a16="http://schemas.microsoft.com/office/drawing/2014/main" id="{CFDDAB1E-DA0F-46ED-8732-522369A0932D}"/>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7182521" y="3526754"/>
              <a:ext cx="462557" cy="420548"/>
            </a:xfrm>
            <a:prstGeom prst="rect">
              <a:avLst/>
            </a:prstGeom>
          </p:spPr>
        </p:pic>
      </p:grpSp>
      <p:pic>
        <p:nvPicPr>
          <p:cNvPr id="5" name="Bildobjekt 4">
            <a:extLst>
              <a:ext uri="{FF2B5EF4-FFF2-40B4-BE49-F238E27FC236}">
                <a16:creationId xmlns:a16="http://schemas.microsoft.com/office/drawing/2014/main" id="{F213DD01-7BDB-4442-A921-12D6F0E8A3DF}"/>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242580" y="3633002"/>
            <a:ext cx="5453836" cy="3082121"/>
          </a:xfrm>
          <a:prstGeom prst="rect">
            <a:avLst/>
          </a:prstGeom>
        </p:spPr>
      </p:pic>
      <p:sp>
        <p:nvSpPr>
          <p:cNvPr id="19" name="Platshållare för bildnummer 18">
            <a:extLst>
              <a:ext uri="{FF2B5EF4-FFF2-40B4-BE49-F238E27FC236}">
                <a16:creationId xmlns:a16="http://schemas.microsoft.com/office/drawing/2014/main" id="{311F78F9-DC2A-4C06-85EA-6FF17F09446A}"/>
              </a:ext>
            </a:extLst>
          </p:cNvPr>
          <p:cNvSpPr>
            <a:spLocks noGrp="1"/>
          </p:cNvSpPr>
          <p:nvPr>
            <p:ph type="sldNum" sz="quarter" idx="12"/>
          </p:nvPr>
        </p:nvSpPr>
        <p:spPr/>
        <p:txBody>
          <a:bodyPr/>
          <a:lstStyle/>
          <a:p>
            <a:fld id="{B716C8F4-20CD-364A-8A8E-DE130115B178}" type="slidenum">
              <a:rPr lang="sv-SE" smtClean="0"/>
              <a:pPr/>
              <a:t>6</a:t>
            </a:fld>
            <a:endParaRPr lang="sv-SE" dirty="0"/>
          </a:p>
        </p:txBody>
      </p:sp>
    </p:spTree>
    <p:extLst>
      <p:ext uri="{BB962C8B-B14F-4D97-AF65-F5344CB8AC3E}">
        <p14:creationId xmlns:p14="http://schemas.microsoft.com/office/powerpoint/2010/main" val="15864508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CA749D3-6DBB-4ACD-81E1-71B09C20E735}"/>
              </a:ext>
            </a:extLst>
          </p:cNvPr>
          <p:cNvSpPr>
            <a:spLocks noGrp="1"/>
          </p:cNvSpPr>
          <p:nvPr>
            <p:ph type="title"/>
          </p:nvPr>
        </p:nvSpPr>
        <p:spPr/>
        <p:txBody>
          <a:bodyPr/>
          <a:lstStyle/>
          <a:p>
            <a:r>
              <a:rPr lang="sv-SE" dirty="0"/>
              <a:t>Vem behöver extra tillskott av kolhydrater?</a:t>
            </a:r>
          </a:p>
        </p:txBody>
      </p:sp>
      <p:pic>
        <p:nvPicPr>
          <p:cNvPr id="7" name="Platshållare för innehåll 6">
            <a:extLst>
              <a:ext uri="{FF2B5EF4-FFF2-40B4-BE49-F238E27FC236}">
                <a16:creationId xmlns:a16="http://schemas.microsoft.com/office/drawing/2014/main" id="{6EDBE279-3A6B-43AD-9616-879A3BB7FD40}"/>
              </a:ext>
            </a:extLst>
          </p:cNvPr>
          <p:cNvPicPr>
            <a:picLocks noGrp="1" noChangeAspect="1"/>
          </p:cNvPicPr>
          <p:nvPr>
            <p:ph sz="quarter" idx="13"/>
          </p:nvPr>
        </p:nvPicPr>
        <p:blipFill rotWithShape="1">
          <a:blip r:embed="rId3" cstate="screen">
            <a:extLst>
              <a:ext uri="{28A0092B-C50C-407E-A947-70E740481C1C}">
                <a14:useLocalDpi xmlns:a14="http://schemas.microsoft.com/office/drawing/2010/main"/>
              </a:ext>
            </a:extLst>
          </a:blip>
          <a:srcRect/>
          <a:stretch/>
        </p:blipFill>
        <p:spPr>
          <a:xfrm>
            <a:off x="6902412" y="2212348"/>
            <a:ext cx="4867651" cy="4244975"/>
          </a:xfrm>
        </p:spPr>
      </p:pic>
      <p:sp>
        <p:nvSpPr>
          <p:cNvPr id="5" name="textruta 4">
            <a:extLst>
              <a:ext uri="{FF2B5EF4-FFF2-40B4-BE49-F238E27FC236}">
                <a16:creationId xmlns:a16="http://schemas.microsoft.com/office/drawing/2014/main" id="{A8D15D38-D895-4CD1-B9D9-734345BF26B9}"/>
              </a:ext>
            </a:extLst>
          </p:cNvPr>
          <p:cNvSpPr txBox="1"/>
          <p:nvPr/>
        </p:nvSpPr>
        <p:spPr>
          <a:xfrm>
            <a:off x="6902411" y="6444992"/>
            <a:ext cx="4867651" cy="246221"/>
          </a:xfrm>
          <a:prstGeom prst="rect">
            <a:avLst/>
          </a:prstGeom>
          <a:noFill/>
        </p:spPr>
        <p:txBody>
          <a:bodyPr wrap="square">
            <a:spAutoFit/>
          </a:bodyPr>
          <a:lstStyle/>
          <a:p>
            <a:r>
              <a:rPr lang="sv-SE" sz="1000" dirty="0" err="1"/>
              <a:t>Joose</a:t>
            </a:r>
            <a:r>
              <a:rPr lang="sv-SE" sz="1000" dirty="0"/>
              <a:t> - stock.adobe.com</a:t>
            </a:r>
          </a:p>
        </p:txBody>
      </p:sp>
      <p:sp>
        <p:nvSpPr>
          <p:cNvPr id="9" name="Platshållare för bildnummer 8">
            <a:extLst>
              <a:ext uri="{FF2B5EF4-FFF2-40B4-BE49-F238E27FC236}">
                <a16:creationId xmlns:a16="http://schemas.microsoft.com/office/drawing/2014/main" id="{949BF136-281E-4DAC-9E24-8DEA93C311D7}"/>
              </a:ext>
            </a:extLst>
          </p:cNvPr>
          <p:cNvSpPr>
            <a:spLocks noGrp="1"/>
          </p:cNvSpPr>
          <p:nvPr>
            <p:ph type="sldNum" sz="quarter" idx="12"/>
          </p:nvPr>
        </p:nvSpPr>
        <p:spPr/>
        <p:txBody>
          <a:bodyPr/>
          <a:lstStyle/>
          <a:p>
            <a:fld id="{B716C8F4-20CD-364A-8A8E-DE130115B178}" type="slidenum">
              <a:rPr lang="sv-SE" smtClean="0"/>
              <a:pPr/>
              <a:t>7</a:t>
            </a:fld>
            <a:endParaRPr lang="sv-SE" dirty="0"/>
          </a:p>
        </p:txBody>
      </p:sp>
      <p:sp>
        <p:nvSpPr>
          <p:cNvPr id="11" name="textruta 10">
            <a:extLst>
              <a:ext uri="{FF2B5EF4-FFF2-40B4-BE49-F238E27FC236}">
                <a16:creationId xmlns:a16="http://schemas.microsoft.com/office/drawing/2014/main" id="{14BC6311-1F06-4CE1-965E-53E30A9E7106}"/>
              </a:ext>
            </a:extLst>
          </p:cNvPr>
          <p:cNvSpPr txBox="1"/>
          <p:nvPr/>
        </p:nvSpPr>
        <p:spPr>
          <a:xfrm>
            <a:off x="1039332" y="2090425"/>
            <a:ext cx="6182832" cy="1754326"/>
          </a:xfrm>
          <a:prstGeom prst="rect">
            <a:avLst/>
          </a:prstGeom>
          <a:noFill/>
        </p:spPr>
        <p:txBody>
          <a:bodyPr wrap="square">
            <a:spAutoFit/>
          </a:bodyPr>
          <a:lstStyle/>
          <a:p>
            <a:r>
              <a:rPr lang="sv-SE" dirty="0"/>
              <a:t>Kolhydrater och fett primära energikällor</a:t>
            </a:r>
          </a:p>
          <a:p>
            <a:endParaRPr lang="sv-SE" dirty="0"/>
          </a:p>
          <a:p>
            <a:r>
              <a:rPr lang="sv-SE" dirty="0"/>
              <a:t>Normalt behov ca 2000-3000 kcal/dag</a:t>
            </a:r>
            <a:br>
              <a:rPr lang="sv-SE" dirty="0"/>
            </a:br>
            <a:r>
              <a:rPr lang="sv-SE" dirty="0"/>
              <a:t>(beroende på kön och grad av fysisk aktivitet)</a:t>
            </a:r>
          </a:p>
          <a:p>
            <a:endParaRPr lang="sv-SE" dirty="0"/>
          </a:p>
          <a:p>
            <a:r>
              <a:rPr lang="sv-SE" dirty="0"/>
              <a:t>Elit inom konditionsidrott: 3000-7000 kcal/dag</a:t>
            </a:r>
          </a:p>
        </p:txBody>
      </p:sp>
      <p:pic>
        <p:nvPicPr>
          <p:cNvPr id="13" name="Bildobjekt 12">
            <a:extLst>
              <a:ext uri="{FF2B5EF4-FFF2-40B4-BE49-F238E27FC236}">
                <a16:creationId xmlns:a16="http://schemas.microsoft.com/office/drawing/2014/main" id="{E8C8A0AD-885B-4D0C-9B63-40EBB12E0A0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17508"/>
          <a:stretch/>
        </p:blipFill>
        <p:spPr>
          <a:xfrm>
            <a:off x="1039332" y="4255328"/>
            <a:ext cx="5563488" cy="2143374"/>
          </a:xfrm>
          <a:prstGeom prst="rect">
            <a:avLst/>
          </a:prstGeom>
        </p:spPr>
      </p:pic>
    </p:spTree>
    <p:extLst>
      <p:ext uri="{BB962C8B-B14F-4D97-AF65-F5344CB8AC3E}">
        <p14:creationId xmlns:p14="http://schemas.microsoft.com/office/powerpoint/2010/main" val="36108429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DE8F32E5-72A0-409D-8093-299CCA1F4099}"/>
              </a:ext>
            </a:extLst>
          </p:cNvPr>
          <p:cNvSpPr>
            <a:spLocks noGrp="1"/>
          </p:cNvSpPr>
          <p:nvPr>
            <p:ph type="title"/>
          </p:nvPr>
        </p:nvSpPr>
        <p:spPr>
          <a:xfrm>
            <a:off x="6476999" y="499103"/>
            <a:ext cx="5148943" cy="729622"/>
          </a:xfrm>
        </p:spPr>
        <p:txBody>
          <a:bodyPr/>
          <a:lstStyle/>
          <a:p>
            <a:r>
              <a:rPr lang="sv-SE" dirty="0"/>
              <a:t>Vad behöver hjärnan förutom energi?</a:t>
            </a:r>
          </a:p>
        </p:txBody>
      </p:sp>
      <p:sp>
        <p:nvSpPr>
          <p:cNvPr id="9" name="Platshållare för innehåll 5">
            <a:extLst>
              <a:ext uri="{FF2B5EF4-FFF2-40B4-BE49-F238E27FC236}">
                <a16:creationId xmlns:a16="http://schemas.microsoft.com/office/drawing/2014/main" id="{112FD4CD-08CB-49F5-97E4-DD4602578C74}"/>
              </a:ext>
            </a:extLst>
          </p:cNvPr>
          <p:cNvSpPr txBox="1">
            <a:spLocks/>
          </p:cNvSpPr>
          <p:nvPr/>
        </p:nvSpPr>
        <p:spPr>
          <a:xfrm>
            <a:off x="6477000" y="2098765"/>
            <a:ext cx="5289630" cy="2907285"/>
          </a:xfrm>
          <a:prstGeom prst="rect">
            <a:avLst/>
          </a:prstGeom>
        </p:spPr>
        <p:txBody>
          <a:bodyPr vert="horz" lIns="91440" tIns="45720" rIns="91440" bIns="1044000" rtlCol="0" anchor="ctr">
            <a:noAutofit/>
          </a:bodyPr>
          <a:lstStyle>
            <a:lvl1pPr marL="0" indent="0" algn="ctr" defTabSz="914400" rtl="0" eaLnBrk="1" latinLnBrk="0" hangingPunct="1">
              <a:lnSpc>
                <a:spcPts val="2120"/>
              </a:lnSpc>
              <a:spcBef>
                <a:spcPts val="300"/>
              </a:spcBef>
              <a:buFont typeface="Arial" panose="020B0604020202020204" pitchFamily="34" charset="0"/>
              <a:buNone/>
              <a:defRPr sz="1600" kern="1200" baseline="0">
                <a:solidFill>
                  <a:schemeClr val="tx1">
                    <a:lumMod val="65000"/>
                    <a:lumOff val="35000"/>
                  </a:schemeClr>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lumMod val="65000"/>
                    <a:lumOff val="35000"/>
                  </a:schemeClr>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baseline="0">
                <a:solidFill>
                  <a:schemeClr val="tx1">
                    <a:lumMod val="65000"/>
                    <a:lumOff val="35000"/>
                  </a:schemeClr>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sv-SE" b="1" dirty="0"/>
              <a:t>BYGGMATERIAL:</a:t>
            </a:r>
          </a:p>
          <a:p>
            <a:pPr marL="285750" indent="-285750" algn="l">
              <a:buFontTx/>
              <a:buChar char="-"/>
            </a:pPr>
            <a:r>
              <a:rPr lang="sv-SE" dirty="0"/>
              <a:t>fett (fettsyror, både ”mättade” och ”omättade”)</a:t>
            </a:r>
          </a:p>
          <a:p>
            <a:pPr marL="285750" indent="-285750" algn="l">
              <a:buFontTx/>
              <a:buChar char="-"/>
            </a:pPr>
            <a:r>
              <a:rPr lang="sv-SE" dirty="0"/>
              <a:t>proteiner (aminosyror, finns 20 olika, 9 essentiella)</a:t>
            </a:r>
          </a:p>
          <a:p>
            <a:pPr marL="285750" indent="-285750" algn="l">
              <a:buFontTx/>
              <a:buChar char="-"/>
            </a:pPr>
            <a:r>
              <a:rPr lang="sv-SE" dirty="0"/>
              <a:t>Vitaminer (A, B, C, D….)</a:t>
            </a:r>
          </a:p>
          <a:p>
            <a:pPr marL="285750" indent="-285750" algn="l">
              <a:buFontTx/>
              <a:buChar char="-"/>
            </a:pPr>
            <a:r>
              <a:rPr lang="sv-SE" dirty="0"/>
              <a:t>Mineraler (Ca, Mg, Fe….)</a:t>
            </a:r>
          </a:p>
          <a:p>
            <a:pPr algn="l"/>
            <a:endParaRPr lang="sv-SE" dirty="0"/>
          </a:p>
          <a:p>
            <a:pPr algn="l"/>
            <a:r>
              <a:rPr lang="sv-SE" b="1" dirty="0"/>
              <a:t>VATTEN</a:t>
            </a:r>
          </a:p>
        </p:txBody>
      </p:sp>
      <p:pic>
        <p:nvPicPr>
          <p:cNvPr id="16" name="Platshållare för bild 15">
            <a:extLst>
              <a:ext uri="{FF2B5EF4-FFF2-40B4-BE49-F238E27FC236}">
                <a16:creationId xmlns:a16="http://schemas.microsoft.com/office/drawing/2014/main" id="{E9CDF646-3DD8-4DD1-AFE7-537E0A3A09D4}"/>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5556" r="5556"/>
          <a:stretch>
            <a:fillRect/>
          </a:stretch>
        </p:blipFill>
        <p:spPr/>
      </p:pic>
      <p:sp>
        <p:nvSpPr>
          <p:cNvPr id="5" name="Platshållare för bildnummer 4">
            <a:extLst>
              <a:ext uri="{FF2B5EF4-FFF2-40B4-BE49-F238E27FC236}">
                <a16:creationId xmlns:a16="http://schemas.microsoft.com/office/drawing/2014/main" id="{7615C390-E365-4243-9F55-26BD182D5C5B}"/>
              </a:ext>
            </a:extLst>
          </p:cNvPr>
          <p:cNvSpPr>
            <a:spLocks noGrp="1"/>
          </p:cNvSpPr>
          <p:nvPr>
            <p:ph type="sldNum" sz="quarter" idx="12"/>
          </p:nvPr>
        </p:nvSpPr>
        <p:spPr/>
        <p:txBody>
          <a:bodyPr/>
          <a:lstStyle/>
          <a:p>
            <a:fld id="{B716C8F4-20CD-364A-8A8E-DE130115B178}" type="slidenum">
              <a:rPr lang="sv-SE" smtClean="0"/>
              <a:pPr/>
              <a:t>8</a:t>
            </a:fld>
            <a:endParaRPr lang="sv-SE" dirty="0"/>
          </a:p>
        </p:txBody>
      </p:sp>
    </p:spTree>
    <p:extLst>
      <p:ext uri="{BB962C8B-B14F-4D97-AF65-F5344CB8AC3E}">
        <p14:creationId xmlns:p14="http://schemas.microsoft.com/office/powerpoint/2010/main" val="1573876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Bildobjekt 28">
            <a:extLst>
              <a:ext uri="{FF2B5EF4-FFF2-40B4-BE49-F238E27FC236}">
                <a16:creationId xmlns:a16="http://schemas.microsoft.com/office/drawing/2014/main" id="{ABC56E1A-2A52-453B-B56E-BA8912A0CC1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062469"/>
            <a:ext cx="9144019" cy="3803912"/>
          </a:xfrm>
          <a:prstGeom prst="rect">
            <a:avLst/>
          </a:prstGeom>
        </p:spPr>
      </p:pic>
      <p:sp>
        <p:nvSpPr>
          <p:cNvPr id="3" name="Rubrik 2">
            <a:extLst>
              <a:ext uri="{FF2B5EF4-FFF2-40B4-BE49-F238E27FC236}">
                <a16:creationId xmlns:a16="http://schemas.microsoft.com/office/drawing/2014/main" id="{836BB716-F51D-4CB1-BDC8-C5884950D1B0}"/>
              </a:ext>
            </a:extLst>
          </p:cNvPr>
          <p:cNvSpPr>
            <a:spLocks noGrp="1"/>
          </p:cNvSpPr>
          <p:nvPr>
            <p:ph type="title"/>
          </p:nvPr>
        </p:nvSpPr>
        <p:spPr>
          <a:xfrm>
            <a:off x="802543" y="543287"/>
            <a:ext cx="9928384" cy="877906"/>
          </a:xfrm>
        </p:spPr>
        <p:txBody>
          <a:bodyPr/>
          <a:lstStyle/>
          <a:p>
            <a:r>
              <a:rPr lang="sv-SE" dirty="0"/>
              <a:t>Kostens fetter viktiga för nervceller</a:t>
            </a:r>
          </a:p>
        </p:txBody>
      </p:sp>
      <p:sp>
        <p:nvSpPr>
          <p:cNvPr id="4" name="Platshållare för text 3">
            <a:extLst>
              <a:ext uri="{FF2B5EF4-FFF2-40B4-BE49-F238E27FC236}">
                <a16:creationId xmlns:a16="http://schemas.microsoft.com/office/drawing/2014/main" id="{3AD0ABD4-C5D4-4AD6-8E62-2CB3F5991B20}"/>
              </a:ext>
            </a:extLst>
          </p:cNvPr>
          <p:cNvSpPr>
            <a:spLocks noGrp="1"/>
          </p:cNvSpPr>
          <p:nvPr>
            <p:ph type="body" sz="quarter" idx="14"/>
          </p:nvPr>
        </p:nvSpPr>
        <p:spPr>
          <a:xfrm>
            <a:off x="1150123" y="4866381"/>
            <a:ext cx="5468677" cy="2096389"/>
          </a:xfrm>
        </p:spPr>
        <p:txBody>
          <a:bodyPr/>
          <a:lstStyle/>
          <a:p>
            <a:pPr marL="285750" indent="-285750">
              <a:buFont typeface="Arial" panose="020B0604020202020204" pitchFamily="34" charset="0"/>
              <a:buChar char="•"/>
            </a:pPr>
            <a:r>
              <a:rPr lang="sv-SE" dirty="0" err="1"/>
              <a:t>Myelinskikt</a:t>
            </a:r>
            <a:r>
              <a:rPr lang="sv-SE" dirty="0"/>
              <a:t> runt </a:t>
            </a:r>
            <a:r>
              <a:rPr lang="sv-SE" dirty="0" err="1"/>
              <a:t>axon</a:t>
            </a:r>
            <a:endParaRPr lang="sv-SE" dirty="0"/>
          </a:p>
          <a:p>
            <a:pPr marL="285750" indent="-285750">
              <a:buFont typeface="Arial" panose="020B0604020202020204" pitchFamily="34" charset="0"/>
              <a:buChar char="•"/>
            </a:pPr>
            <a:r>
              <a:rPr lang="sv-SE" dirty="0"/>
              <a:t>Cellmembranens flexibilitet</a:t>
            </a:r>
          </a:p>
          <a:p>
            <a:pPr marL="285750" indent="-285750">
              <a:buFont typeface="Arial" panose="020B0604020202020204" pitchFamily="34" charset="0"/>
              <a:buChar char="•"/>
            </a:pPr>
            <a:r>
              <a:rPr lang="sv-SE" dirty="0"/>
              <a:t>Omättade fettsyror extra viktiga</a:t>
            </a:r>
            <a:br>
              <a:rPr lang="sv-SE" dirty="0"/>
            </a:br>
            <a:r>
              <a:rPr lang="sv-SE" dirty="0"/>
              <a:t>(exempelvis omega 3, omega 6-fetter)</a:t>
            </a:r>
          </a:p>
        </p:txBody>
      </p:sp>
      <p:pic>
        <p:nvPicPr>
          <p:cNvPr id="5" name="Platshållare för bild 15">
            <a:extLst>
              <a:ext uri="{FF2B5EF4-FFF2-40B4-BE49-F238E27FC236}">
                <a16:creationId xmlns:a16="http://schemas.microsoft.com/office/drawing/2014/main" id="{2019AECF-D88C-4014-AD30-0F9D9DA4E3B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049609" y="767527"/>
            <a:ext cx="2700877" cy="2587869"/>
          </a:xfrm>
          <a:prstGeom prst="rect">
            <a:avLst/>
          </a:prstGeom>
        </p:spPr>
      </p:pic>
      <p:sp>
        <p:nvSpPr>
          <p:cNvPr id="6" name="textruta 5">
            <a:extLst>
              <a:ext uri="{FF2B5EF4-FFF2-40B4-BE49-F238E27FC236}">
                <a16:creationId xmlns:a16="http://schemas.microsoft.com/office/drawing/2014/main" id="{978B31AD-846B-4E76-B8B8-22E7BE0E4A1B}"/>
              </a:ext>
            </a:extLst>
          </p:cNvPr>
          <p:cNvSpPr txBox="1"/>
          <p:nvPr/>
        </p:nvSpPr>
        <p:spPr>
          <a:xfrm>
            <a:off x="9144019" y="1218216"/>
            <a:ext cx="2474765" cy="584775"/>
          </a:xfrm>
          <a:prstGeom prst="rect">
            <a:avLst/>
          </a:prstGeom>
          <a:solidFill>
            <a:schemeClr val="tx1">
              <a:lumMod val="50000"/>
              <a:lumOff val="50000"/>
              <a:alpha val="45000"/>
            </a:schemeClr>
          </a:solidFill>
        </p:spPr>
        <p:txBody>
          <a:bodyPr wrap="square" rtlCol="0">
            <a:spAutoFit/>
          </a:bodyPr>
          <a:lstStyle/>
          <a:p>
            <a:pPr algn="ctr"/>
            <a:r>
              <a:rPr lang="sv-SE" sz="3200" b="1" dirty="0">
                <a:solidFill>
                  <a:schemeClr val="bg1"/>
                </a:solidFill>
              </a:rPr>
              <a:t>”60 % fett”</a:t>
            </a:r>
          </a:p>
        </p:txBody>
      </p:sp>
      <p:sp>
        <p:nvSpPr>
          <p:cNvPr id="22" name="Platshållare för bildnummer 21">
            <a:extLst>
              <a:ext uri="{FF2B5EF4-FFF2-40B4-BE49-F238E27FC236}">
                <a16:creationId xmlns:a16="http://schemas.microsoft.com/office/drawing/2014/main" id="{4FB8DEE8-5D9F-48F1-AFC8-8B90B87140DC}"/>
              </a:ext>
            </a:extLst>
          </p:cNvPr>
          <p:cNvSpPr>
            <a:spLocks noGrp="1"/>
          </p:cNvSpPr>
          <p:nvPr>
            <p:ph type="sldNum" sz="quarter" idx="12"/>
          </p:nvPr>
        </p:nvSpPr>
        <p:spPr/>
        <p:txBody>
          <a:bodyPr/>
          <a:lstStyle/>
          <a:p>
            <a:fld id="{B716C8F4-20CD-364A-8A8E-DE130115B178}" type="slidenum">
              <a:rPr lang="sv-SE" smtClean="0"/>
              <a:pPr/>
              <a:t>9</a:t>
            </a:fld>
            <a:endParaRPr lang="sv-SE" dirty="0"/>
          </a:p>
        </p:txBody>
      </p:sp>
      <p:sp>
        <p:nvSpPr>
          <p:cNvPr id="30" name="textruta 29">
            <a:extLst>
              <a:ext uri="{FF2B5EF4-FFF2-40B4-BE49-F238E27FC236}">
                <a16:creationId xmlns:a16="http://schemas.microsoft.com/office/drawing/2014/main" id="{7FCB483D-9325-4852-A61C-BC971D1A1685}"/>
              </a:ext>
            </a:extLst>
          </p:cNvPr>
          <p:cNvSpPr txBox="1"/>
          <p:nvPr/>
        </p:nvSpPr>
        <p:spPr>
          <a:xfrm>
            <a:off x="2288949" y="3260024"/>
            <a:ext cx="1427644" cy="461665"/>
          </a:xfrm>
          <a:prstGeom prst="rect">
            <a:avLst/>
          </a:prstGeom>
          <a:noFill/>
        </p:spPr>
        <p:txBody>
          <a:bodyPr wrap="square" rtlCol="0">
            <a:spAutoFit/>
          </a:bodyPr>
          <a:lstStyle/>
          <a:p>
            <a:pPr algn="ctr"/>
            <a:r>
              <a:rPr lang="sv-SE" sz="1200" dirty="0"/>
              <a:t>Matspjälkning (enzymet lipas)</a:t>
            </a:r>
          </a:p>
        </p:txBody>
      </p:sp>
      <p:sp>
        <p:nvSpPr>
          <p:cNvPr id="31" name="textruta 30">
            <a:extLst>
              <a:ext uri="{FF2B5EF4-FFF2-40B4-BE49-F238E27FC236}">
                <a16:creationId xmlns:a16="http://schemas.microsoft.com/office/drawing/2014/main" id="{BB37FA66-D1B4-4639-A614-049EF858519E}"/>
              </a:ext>
            </a:extLst>
          </p:cNvPr>
          <p:cNvSpPr txBox="1"/>
          <p:nvPr/>
        </p:nvSpPr>
        <p:spPr>
          <a:xfrm>
            <a:off x="4311445" y="3260024"/>
            <a:ext cx="1582010" cy="461665"/>
          </a:xfrm>
          <a:prstGeom prst="rect">
            <a:avLst/>
          </a:prstGeom>
          <a:noFill/>
        </p:spPr>
        <p:txBody>
          <a:bodyPr wrap="square" rtlCol="0">
            <a:spAutoFit/>
          </a:bodyPr>
          <a:lstStyle/>
          <a:p>
            <a:pPr algn="ctr"/>
            <a:r>
              <a:rPr lang="sv-SE" sz="1200" dirty="0"/>
              <a:t>Transport till hjärnan (via blodet)</a:t>
            </a:r>
          </a:p>
        </p:txBody>
      </p:sp>
      <p:cxnSp>
        <p:nvCxnSpPr>
          <p:cNvPr id="33" name="Rak pilkoppling 32">
            <a:extLst>
              <a:ext uri="{FF2B5EF4-FFF2-40B4-BE49-F238E27FC236}">
                <a16:creationId xmlns:a16="http://schemas.microsoft.com/office/drawing/2014/main" id="{E2BC4404-AB79-48DE-A136-09D715090C66}"/>
              </a:ext>
            </a:extLst>
          </p:cNvPr>
          <p:cNvCxnSpPr/>
          <p:nvPr/>
        </p:nvCxnSpPr>
        <p:spPr>
          <a:xfrm flipH="1" flipV="1">
            <a:off x="6872748" y="4448114"/>
            <a:ext cx="483747" cy="5840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Rak pilkoppling 33">
            <a:extLst>
              <a:ext uri="{FF2B5EF4-FFF2-40B4-BE49-F238E27FC236}">
                <a16:creationId xmlns:a16="http://schemas.microsoft.com/office/drawing/2014/main" id="{9027703B-5645-4BF9-A045-1CCE3B930257}"/>
              </a:ext>
            </a:extLst>
          </p:cNvPr>
          <p:cNvCxnSpPr/>
          <p:nvPr/>
        </p:nvCxnSpPr>
        <p:spPr>
          <a:xfrm flipH="1" flipV="1">
            <a:off x="7524636" y="4156096"/>
            <a:ext cx="483747" cy="5840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8" name="textruta 37">
            <a:extLst>
              <a:ext uri="{FF2B5EF4-FFF2-40B4-BE49-F238E27FC236}">
                <a16:creationId xmlns:a16="http://schemas.microsoft.com/office/drawing/2014/main" id="{0DF01464-C004-4F7E-9865-F1C3495256FD}"/>
              </a:ext>
            </a:extLst>
          </p:cNvPr>
          <p:cNvSpPr txBox="1"/>
          <p:nvPr/>
        </p:nvSpPr>
        <p:spPr>
          <a:xfrm>
            <a:off x="6618800" y="5056131"/>
            <a:ext cx="1582010" cy="461665"/>
          </a:xfrm>
          <a:prstGeom prst="rect">
            <a:avLst/>
          </a:prstGeom>
          <a:noFill/>
        </p:spPr>
        <p:txBody>
          <a:bodyPr wrap="square" rtlCol="0">
            <a:spAutoFit/>
          </a:bodyPr>
          <a:lstStyle/>
          <a:p>
            <a:pPr algn="ctr"/>
            <a:r>
              <a:rPr lang="sv-SE" sz="1200" dirty="0"/>
              <a:t>Mättad fettsyra</a:t>
            </a:r>
            <a:br>
              <a:rPr lang="sv-SE" sz="1200" dirty="0"/>
            </a:br>
            <a:r>
              <a:rPr lang="sv-SE" sz="1200" dirty="0"/>
              <a:t>(rak form)</a:t>
            </a:r>
          </a:p>
        </p:txBody>
      </p:sp>
      <p:sp>
        <p:nvSpPr>
          <p:cNvPr id="39" name="textruta 38">
            <a:extLst>
              <a:ext uri="{FF2B5EF4-FFF2-40B4-BE49-F238E27FC236}">
                <a16:creationId xmlns:a16="http://schemas.microsoft.com/office/drawing/2014/main" id="{DF3D0686-1157-4223-AB8A-00B3242A6D09}"/>
              </a:ext>
            </a:extLst>
          </p:cNvPr>
          <p:cNvSpPr txBox="1"/>
          <p:nvPr/>
        </p:nvSpPr>
        <p:spPr>
          <a:xfrm>
            <a:off x="7766509" y="4740132"/>
            <a:ext cx="1582010" cy="461665"/>
          </a:xfrm>
          <a:prstGeom prst="rect">
            <a:avLst/>
          </a:prstGeom>
          <a:noFill/>
        </p:spPr>
        <p:txBody>
          <a:bodyPr wrap="square" rtlCol="0">
            <a:spAutoFit/>
          </a:bodyPr>
          <a:lstStyle/>
          <a:p>
            <a:pPr algn="ctr"/>
            <a:r>
              <a:rPr lang="sv-SE" sz="1200" dirty="0"/>
              <a:t>Omättad fettsyra</a:t>
            </a:r>
            <a:br>
              <a:rPr lang="sv-SE" sz="1200" dirty="0"/>
            </a:br>
            <a:r>
              <a:rPr lang="sv-SE" sz="1200" dirty="0"/>
              <a:t>(rak form)</a:t>
            </a:r>
          </a:p>
        </p:txBody>
      </p:sp>
    </p:spTree>
    <p:extLst>
      <p:ext uri="{BB962C8B-B14F-4D97-AF65-F5344CB8AC3E}">
        <p14:creationId xmlns:p14="http://schemas.microsoft.com/office/powerpoint/2010/main" val="4177589148"/>
      </p:ext>
    </p:extLst>
  </p:cSld>
  <p:clrMapOvr>
    <a:masterClrMapping/>
  </p:clrMapOvr>
</p:sld>
</file>

<file path=ppt/theme/theme1.xml><?xml version="1.0" encoding="utf-8"?>
<a:theme xmlns:a="http://schemas.openxmlformats.org/drawingml/2006/main" name="UU-tema VIT">
  <a:themeElements>
    <a:clrScheme name="Uppsala universitet">
      <a:dk1>
        <a:sysClr val="windowText" lastClr="000000"/>
      </a:dk1>
      <a:lt1>
        <a:sysClr val="window" lastClr="FFFFFF"/>
      </a:lt1>
      <a:dk2>
        <a:srgbClr val="000000"/>
      </a:dk2>
      <a:lt2>
        <a:srgbClr val="FFFFFF"/>
      </a:lt2>
      <a:accent1>
        <a:srgbClr val="828282"/>
      </a:accent1>
      <a:accent2>
        <a:srgbClr val="BEBEBE"/>
      </a:accent2>
      <a:accent3>
        <a:srgbClr val="E6E6E6"/>
      </a:accent3>
      <a:accent4>
        <a:srgbClr val="990000"/>
      </a:accent4>
      <a:accent5>
        <a:srgbClr val="FFFFFF"/>
      </a:accent5>
      <a:accent6>
        <a:srgbClr val="FFFFFF"/>
      </a:accent6>
      <a:hlink>
        <a:srgbClr val="FFFFFF"/>
      </a:hlink>
      <a:folHlink>
        <a:srgbClr val="FFFFFF"/>
      </a:folHlink>
    </a:clrScheme>
    <a:fontScheme name="Uppsala universite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U_mall_2024-05-02.potx [Skrivskyddad]" id="{0E335CA2-A50D-407C-9519-D3B88ED45C81}" vid="{1755F6FB-FD89-4F23-B5E8-5B4188E49BB3}"/>
    </a:ext>
  </a:extLst>
</a:theme>
</file>

<file path=ppt/theme/theme2.xml><?xml version="1.0" encoding="utf-8"?>
<a:theme xmlns:a="http://schemas.openxmlformats.org/drawingml/2006/main" name="UU-tema LJUSGRÅ">
  <a:themeElements>
    <a:clrScheme name="Gråskal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U_mall_2024-05-02.potx [Skrivskyddad]" id="{0E335CA2-A50D-407C-9519-D3B88ED45C81}" vid="{FFEF92B3-227A-4470-BF9F-952AB6ECBF5F}"/>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UU_mall_2024-05-02 (1)</Template>
  <TotalTime>19225</TotalTime>
  <Words>11649</Words>
  <Application>Microsoft Office PowerPoint</Application>
  <PresentationFormat>Bredbild</PresentationFormat>
  <Paragraphs>915</Paragraphs>
  <Slides>40</Slides>
  <Notes>40</Notes>
  <HiddenSlides>0</HiddenSlides>
  <MMClips>0</MMClips>
  <ScaleCrop>false</ScaleCrop>
  <HeadingPairs>
    <vt:vector size="6" baseType="variant">
      <vt:variant>
        <vt:lpstr>Använt teckensnitt</vt:lpstr>
      </vt:variant>
      <vt:variant>
        <vt:i4>4</vt:i4>
      </vt:variant>
      <vt:variant>
        <vt:lpstr>Tema</vt:lpstr>
      </vt:variant>
      <vt:variant>
        <vt:i4>2</vt:i4>
      </vt:variant>
      <vt:variant>
        <vt:lpstr>Bildrubriker</vt:lpstr>
      </vt:variant>
      <vt:variant>
        <vt:i4>40</vt:i4>
      </vt:variant>
    </vt:vector>
  </HeadingPairs>
  <TitlesOfParts>
    <vt:vector size="46" baseType="lpstr">
      <vt:lpstr>Arial</vt:lpstr>
      <vt:lpstr>Work Sans Medium</vt:lpstr>
      <vt:lpstr>Calibri</vt:lpstr>
      <vt:lpstr>Work Sans SemiBold</vt:lpstr>
      <vt:lpstr>UU-tema VIT</vt:lpstr>
      <vt:lpstr>UU-tema LJUSGRÅ</vt:lpstr>
      <vt:lpstr>Undervisning för psykisk hälsa – med fokus på kost </vt:lpstr>
      <vt:lpstr>Hur ofta dricker du energidryck?</vt:lpstr>
      <vt:lpstr>Tydlig ökning senaste 10 åren</vt:lpstr>
      <vt:lpstr>Vad är en ”energidryck”?</vt:lpstr>
      <vt:lpstr>Vad är energi för hjärnan?</vt:lpstr>
      <vt:lpstr>Tillgång på glukos för hjärnan</vt:lpstr>
      <vt:lpstr>Vem behöver extra tillskott av kolhydrater?</vt:lpstr>
      <vt:lpstr>Vad behöver hjärnan förutom energi?</vt:lpstr>
      <vt:lpstr>Kostens fetter viktiga för nervceller</vt:lpstr>
      <vt:lpstr>Mineraler och vitaminer behövs</vt:lpstr>
      <vt:lpstr>Vitamintillskott och dagsbehov</vt:lpstr>
      <vt:lpstr>Hur mycket protein behöver vi?</vt:lpstr>
      <vt:lpstr>Vissa aminosyror ger signalämnen i hjärnan</vt:lpstr>
      <vt:lpstr>Signalämnen för lugn och fokus</vt:lpstr>
      <vt:lpstr>PowerPoint-presentation</vt:lpstr>
      <vt:lpstr>Hjärnan och mag-tarmsystemet pratar med varandra</vt:lpstr>
      <vt:lpstr>Avslappning ger effektiv mage</vt:lpstr>
      <vt:lpstr>Nedvarvningsandning</vt:lpstr>
      <vt:lpstr>Signaler mellan tarm och hjärna</vt:lpstr>
      <vt:lpstr>Hjärnmatt</vt:lpstr>
      <vt:lpstr>Enkla modeller för bra ”hjärnmat”</vt:lpstr>
      <vt:lpstr>Modeller för kost</vt:lpstr>
      <vt:lpstr>Hjärnmat – följer vi råden?</vt:lpstr>
      <vt:lpstr>Mat är mer än kost och näring Mycket annat påverkar vad vi äter</vt:lpstr>
      <vt:lpstr>Smak – viktigare än vi kanske tror</vt:lpstr>
      <vt:lpstr>Vad händer om vi får i oss för lite?</vt:lpstr>
      <vt:lpstr>”Trött – äta”</vt:lpstr>
      <vt:lpstr>Från pigg och vaken till trötthet som ger hjärnvila</vt:lpstr>
      <vt:lpstr>PowerPoint-presentation</vt:lpstr>
      <vt:lpstr>PowerPoint-presentation</vt:lpstr>
      <vt:lpstr>Vaken eller trött på cellnivå</vt:lpstr>
      <vt:lpstr>Adenosin dämpar aktivitet</vt:lpstr>
      <vt:lpstr>Koffein liknar adenosin</vt:lpstr>
      <vt:lpstr>Koffein gör att aktiviteten inte dämpas</vt:lpstr>
      <vt:lpstr>Livsmedelsverkets råd</vt:lpstr>
      <vt:lpstr>Hur mycket koffein får jag i mig av en energidryck?</vt:lpstr>
      <vt:lpstr>PowerPoint-presentation</vt:lpstr>
      <vt:lpstr>Hur tar sig koffeinet till hjärnan?</vt:lpstr>
      <vt:lpstr>Halveringstid för koffein</vt:lpstr>
      <vt:lpstr>Hängde du med?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Lisa Reimegård</dc:creator>
  <cp:lastModifiedBy>Anonymous reviewer</cp:lastModifiedBy>
  <cp:revision>261</cp:revision>
  <cp:lastPrinted>2026-05-29T14:07:36Z</cp:lastPrinted>
  <dcterms:created xsi:type="dcterms:W3CDTF">2025-01-16T10:13:56Z</dcterms:created>
  <dcterms:modified xsi:type="dcterms:W3CDTF">2026-05-29T14:09:03Z</dcterms:modified>
</cp:coreProperties>
</file>