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7" r:id="rId1"/>
    <p:sldMasterId id="2147483650" r:id="rId2"/>
    <p:sldMasterId id="2147483679" r:id="rId3"/>
  </p:sldMasterIdLst>
  <p:notesMasterIdLst>
    <p:notesMasterId r:id="rId20"/>
  </p:notesMasterIdLst>
  <p:sldIdLst>
    <p:sldId id="347" r:id="rId4"/>
    <p:sldId id="354" r:id="rId5"/>
    <p:sldId id="352" r:id="rId6"/>
    <p:sldId id="318" r:id="rId7"/>
    <p:sldId id="326" r:id="rId8"/>
    <p:sldId id="337" r:id="rId9"/>
    <p:sldId id="336" r:id="rId10"/>
    <p:sldId id="327" r:id="rId11"/>
    <p:sldId id="331" r:id="rId12"/>
    <p:sldId id="351" r:id="rId13"/>
    <p:sldId id="349" r:id="rId14"/>
    <p:sldId id="357" r:id="rId15"/>
    <p:sldId id="338" r:id="rId16"/>
    <p:sldId id="346" r:id="rId17"/>
    <p:sldId id="356" r:id="rId18"/>
    <p:sldId id="355" r:id="rId19"/>
  </p:sldIdLst>
  <p:sldSz cx="12192000" cy="6858000"/>
  <p:notesSz cx="6858000" cy="9144000"/>
  <p:embeddedFontLst>
    <p:embeddedFont>
      <p:font typeface="Work Sans" pitchFamily="2" charset="0"/>
      <p:regular r:id="rId21"/>
      <p:italic r:id="rId22"/>
    </p:embeddedFont>
    <p:embeddedFont>
      <p:font typeface="Work Sans Medium" pitchFamily="2" charset="0"/>
      <p:regular r:id="rId23"/>
      <p:italic r:id="rId24"/>
    </p:embeddedFont>
    <p:embeddedFont>
      <p:font typeface="Work Sans SemiBold" pitchFamily="2" charset="0"/>
      <p:regular r:id="rId25"/>
      <p:bold r:id="rId26"/>
      <p:italic r:id="rId27"/>
      <p:boldItalic r:id="rId28"/>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208F9A06-ADD6-401B-8451-43CCE87149EB}">
          <p14:sldIdLst>
            <p14:sldId id="347"/>
            <p14:sldId id="354"/>
            <p14:sldId id="352"/>
            <p14:sldId id="318"/>
          </p14:sldIdLst>
        </p14:section>
        <p14:section name="Tjänsteresor" id="{241A0B5E-F4DB-47EE-9D74-6876E614DFE7}">
          <p14:sldIdLst>
            <p14:sldId id="326"/>
            <p14:sldId id="337"/>
            <p14:sldId id="336"/>
          </p14:sldIdLst>
        </p14:section>
        <p14:section name="Fastigheter" id="{1A846714-37AC-47E1-B380-A4C977182A7C}">
          <p14:sldIdLst>
            <p14:sldId id="327"/>
            <p14:sldId id="331"/>
            <p14:sldId id="351"/>
            <p14:sldId id="349"/>
            <p14:sldId id="357"/>
            <p14:sldId id="338"/>
          </p14:sldIdLst>
        </p14:section>
        <p14:section name="Inköp och återbruk" id="{9BF7E7C0-EEDA-42F9-BF80-02E759882E5C}">
          <p14:sldIdLst>
            <p14:sldId id="346"/>
          </p14:sldIdLst>
        </p14:section>
        <p14:section name="Slutsats" id="{25FC2019-2077-4036-981B-635439C4521D}">
          <p14:sldIdLst>
            <p14:sldId id="356"/>
            <p14:sldId id="355"/>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76388" autoAdjust="0"/>
  </p:normalViewPr>
  <p:slideViewPr>
    <p:cSldViewPr snapToGrid="0" showGuides="1">
      <p:cViewPr varScale="1">
        <p:scale>
          <a:sx n="110" d="100"/>
          <a:sy n="110" d="100"/>
        </p:scale>
        <p:origin x="114" y="348"/>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6.fntdata"/><Relationship Id="rId3" Type="http://schemas.openxmlformats.org/officeDocument/2006/relationships/slideMaster" Target="slideMasters/slideMaster3.xml"/><Relationship Id="rId21" Type="http://schemas.openxmlformats.org/officeDocument/2006/relationships/font" Target="fonts/font1.fntdata"/><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4.fntdata"/><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v-SE" dirty="0"/>
              <a:t>Koldioxidutsläpp från tjänsteresor och övriga fordon (kg)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tx>
            <c:strRef>
              <c:f>Blad1!$B$1</c:f>
              <c:strCache>
                <c:ptCount val="1"/>
                <c:pt idx="0">
                  <c:v>Flygresor (under 50 mil)</c:v>
                </c:pt>
              </c:strCache>
            </c:strRef>
          </c:tx>
          <c:spPr>
            <a:ln w="28575" cap="rnd">
              <a:solidFill>
                <a:srgbClr val="0070C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Blad1!$B$2:$B$9</c:f>
              <c:numCache>
                <c:formatCode>General</c:formatCode>
                <c:ptCount val="8"/>
                <c:pt idx="0">
                  <c:v>404905</c:v>
                </c:pt>
                <c:pt idx="1">
                  <c:v>31869</c:v>
                </c:pt>
                <c:pt idx="2">
                  <c:v>37979</c:v>
                </c:pt>
                <c:pt idx="3">
                  <c:v>109826</c:v>
                </c:pt>
                <c:pt idx="4">
                  <c:v>283562</c:v>
                </c:pt>
                <c:pt idx="5">
                  <c:v>410802</c:v>
                </c:pt>
                <c:pt idx="6">
                  <c:v>359985</c:v>
                </c:pt>
              </c:numCache>
            </c:numRef>
          </c:val>
          <c:smooth val="0"/>
          <c:extLst>
            <c:ext xmlns:c16="http://schemas.microsoft.com/office/drawing/2014/chart" uri="{C3380CC4-5D6E-409C-BE32-E72D297353CC}">
              <c16:uniqueId val="{00000000-FEFA-4140-BF5F-8F3079C51DE7}"/>
            </c:ext>
          </c:extLst>
        </c:ser>
        <c:ser>
          <c:idx val="1"/>
          <c:order val="1"/>
          <c:tx>
            <c:strRef>
              <c:f>Blad1!$C$1</c:f>
              <c:strCache>
                <c:ptCount val="1"/>
                <c:pt idx="0">
                  <c:v>Bilresor</c:v>
                </c:pt>
              </c:strCache>
            </c:strRef>
          </c:tx>
          <c:spPr>
            <a:ln w="28575" cap="rnd">
              <a:solidFill>
                <a:srgbClr val="FFC00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Blad1!$C$2:$C$9</c:f>
              <c:numCache>
                <c:formatCode>General</c:formatCode>
                <c:ptCount val="8"/>
                <c:pt idx="0">
                  <c:v>144139</c:v>
                </c:pt>
                <c:pt idx="1">
                  <c:v>129073</c:v>
                </c:pt>
                <c:pt idx="2">
                  <c:v>82191</c:v>
                </c:pt>
                <c:pt idx="3">
                  <c:v>327079</c:v>
                </c:pt>
                <c:pt idx="4">
                  <c:v>98423</c:v>
                </c:pt>
                <c:pt idx="5">
                  <c:v>102076</c:v>
                </c:pt>
                <c:pt idx="6">
                  <c:v>101921</c:v>
                </c:pt>
              </c:numCache>
            </c:numRef>
          </c:val>
          <c:smooth val="0"/>
          <c:extLst>
            <c:ext xmlns:c16="http://schemas.microsoft.com/office/drawing/2014/chart" uri="{C3380CC4-5D6E-409C-BE32-E72D297353CC}">
              <c16:uniqueId val="{00000001-FEFA-4140-BF5F-8F3079C51DE7}"/>
            </c:ext>
          </c:extLst>
        </c:ser>
        <c:ser>
          <c:idx val="2"/>
          <c:order val="2"/>
          <c:tx>
            <c:strRef>
              <c:f>Blad1!$D$1</c:f>
              <c:strCache>
                <c:ptCount val="1"/>
                <c:pt idx="0">
                  <c:v>Tågresor</c:v>
                </c:pt>
              </c:strCache>
            </c:strRef>
          </c:tx>
          <c:spPr>
            <a:ln w="28575" cap="rnd">
              <a:solidFill>
                <a:srgbClr val="00B05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Blad1!$D$2:$D$9</c:f>
              <c:numCache>
                <c:formatCode>General</c:formatCode>
                <c:ptCount val="8"/>
                <c:pt idx="0">
                  <c:v>8.73</c:v>
                </c:pt>
                <c:pt idx="1">
                  <c:v>2.2999999999999998</c:v>
                </c:pt>
                <c:pt idx="2">
                  <c:v>4.3</c:v>
                </c:pt>
                <c:pt idx="3">
                  <c:v>5</c:v>
                </c:pt>
                <c:pt idx="4">
                  <c:v>17551</c:v>
                </c:pt>
                <c:pt idx="5">
                  <c:v>15899</c:v>
                </c:pt>
                <c:pt idx="6">
                  <c:v>9780</c:v>
                </c:pt>
              </c:numCache>
            </c:numRef>
          </c:val>
          <c:smooth val="0"/>
          <c:extLst>
            <c:ext xmlns:c16="http://schemas.microsoft.com/office/drawing/2014/chart" uri="{C3380CC4-5D6E-409C-BE32-E72D297353CC}">
              <c16:uniqueId val="{00000002-FEFA-4140-BF5F-8F3079C51DE7}"/>
            </c:ext>
          </c:extLst>
        </c:ser>
        <c:ser>
          <c:idx val="3"/>
          <c:order val="3"/>
          <c:tx>
            <c:strRef>
              <c:f>Blad1!$E$1</c:f>
              <c:strCache>
                <c:ptCount val="1"/>
                <c:pt idx="0">
                  <c:v>Buss och färjeresor</c:v>
                </c:pt>
              </c:strCache>
            </c:strRef>
          </c:tx>
          <c:spPr>
            <a:ln w="28575" cap="rnd">
              <a:solidFill>
                <a:srgbClr val="7030A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Blad1!$E$2:$E$9</c:f>
              <c:numCache>
                <c:formatCode>General</c:formatCode>
                <c:ptCount val="8"/>
                <c:pt idx="0">
                  <c:v>5.3999999999999999E-2</c:v>
                </c:pt>
                <c:pt idx="1">
                  <c:v>6073</c:v>
                </c:pt>
                <c:pt idx="2">
                  <c:v>12679</c:v>
                </c:pt>
                <c:pt idx="3">
                  <c:v>12679</c:v>
                </c:pt>
                <c:pt idx="4">
                  <c:v>583</c:v>
                </c:pt>
                <c:pt idx="5">
                  <c:v>39554</c:v>
                </c:pt>
                <c:pt idx="6">
                  <c:v>51395</c:v>
                </c:pt>
              </c:numCache>
            </c:numRef>
          </c:val>
          <c:smooth val="0"/>
          <c:extLst>
            <c:ext xmlns:c16="http://schemas.microsoft.com/office/drawing/2014/chart" uri="{C3380CC4-5D6E-409C-BE32-E72D297353CC}">
              <c16:uniqueId val="{00000006-FEFA-4140-BF5F-8F3079C51DE7}"/>
            </c:ext>
          </c:extLst>
        </c:ser>
        <c:ser>
          <c:idx val="4"/>
          <c:order val="4"/>
          <c:tx>
            <c:strRef>
              <c:f>Blad1!$F$1</c:f>
              <c:strCache>
                <c:ptCount val="1"/>
                <c:pt idx="0">
                  <c:v>Övriga fordon och maskiner</c:v>
                </c:pt>
              </c:strCache>
            </c:strRef>
          </c:tx>
          <c:spPr>
            <a:ln w="28575" cap="rnd">
              <a:solidFill>
                <a:srgbClr val="00B0F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Blad1!$F$2:$F$9</c:f>
              <c:numCache>
                <c:formatCode>General</c:formatCode>
                <c:ptCount val="8"/>
                <c:pt idx="0">
                  <c:v>40785</c:v>
                </c:pt>
                <c:pt idx="1">
                  <c:v>25919</c:v>
                </c:pt>
                <c:pt idx="2">
                  <c:v>18014</c:v>
                </c:pt>
                <c:pt idx="3">
                  <c:v>2139</c:v>
                </c:pt>
                <c:pt idx="4">
                  <c:v>85271</c:v>
                </c:pt>
                <c:pt idx="5">
                  <c:v>323792</c:v>
                </c:pt>
                <c:pt idx="6">
                  <c:v>14181</c:v>
                </c:pt>
              </c:numCache>
            </c:numRef>
          </c:val>
          <c:smooth val="0"/>
          <c:extLst>
            <c:ext xmlns:c16="http://schemas.microsoft.com/office/drawing/2014/chart" uri="{C3380CC4-5D6E-409C-BE32-E72D297353CC}">
              <c16:uniqueId val="{00000007-FEFA-4140-BF5F-8F3079C51DE7}"/>
            </c:ext>
          </c:extLst>
        </c:ser>
        <c:ser>
          <c:idx val="5"/>
          <c:order val="5"/>
          <c:tx>
            <c:strRef>
              <c:f>Blad1!$G$1</c:f>
              <c:strCache>
                <c:ptCount val="1"/>
                <c:pt idx="0">
                  <c:v>Flygresor (över 50 mil)</c:v>
                </c:pt>
              </c:strCache>
            </c:strRef>
          </c:tx>
          <c:spPr>
            <a:ln w="28575" cap="rnd">
              <a:solidFill>
                <a:srgbClr val="FF0000"/>
              </a:solidFill>
              <a:round/>
            </a:ln>
            <a:effectLst/>
          </c:spPr>
          <c:marker>
            <c:symbol val="none"/>
          </c:marker>
          <c:cat>
            <c:numRef>
              <c:f>Blad1!$A$2:$A$9</c:f>
              <c:numCache>
                <c:formatCode>General</c:formatCode>
                <c:ptCount val="8"/>
                <c:pt idx="0">
                  <c:v>2019</c:v>
                </c:pt>
                <c:pt idx="1">
                  <c:v>2020</c:v>
                </c:pt>
                <c:pt idx="2">
                  <c:v>2021</c:v>
                </c:pt>
                <c:pt idx="3">
                  <c:v>2022</c:v>
                </c:pt>
                <c:pt idx="4">
                  <c:v>2023</c:v>
                </c:pt>
                <c:pt idx="5">
                  <c:v>2024</c:v>
                </c:pt>
                <c:pt idx="6">
                  <c:v>2025</c:v>
                </c:pt>
              </c:numCache>
            </c:numRef>
          </c:cat>
          <c:val>
            <c:numRef>
              <c:f>Blad1!$G$2:$G$9</c:f>
              <c:numCache>
                <c:formatCode>General</c:formatCode>
                <c:ptCount val="8"/>
                <c:pt idx="0">
                  <c:v>4607954</c:v>
                </c:pt>
                <c:pt idx="1">
                  <c:v>1529629</c:v>
                </c:pt>
                <c:pt idx="2">
                  <c:v>710568</c:v>
                </c:pt>
                <c:pt idx="3">
                  <c:v>2469349</c:v>
                </c:pt>
                <c:pt idx="4">
                  <c:v>2851313</c:v>
                </c:pt>
                <c:pt idx="5">
                  <c:v>3576577</c:v>
                </c:pt>
                <c:pt idx="6">
                  <c:v>3353250</c:v>
                </c:pt>
              </c:numCache>
            </c:numRef>
          </c:val>
          <c:smooth val="0"/>
          <c:extLst>
            <c:ext xmlns:c16="http://schemas.microsoft.com/office/drawing/2014/chart" uri="{C3380CC4-5D6E-409C-BE32-E72D297353CC}">
              <c16:uniqueId val="{00000001-3FE0-4052-AB31-4B7B32BFAE35}"/>
            </c:ext>
          </c:extLst>
        </c:ser>
        <c:dLbls>
          <c:showLegendKey val="0"/>
          <c:showVal val="0"/>
          <c:showCatName val="0"/>
          <c:showSerName val="0"/>
          <c:showPercent val="0"/>
          <c:showBubbleSize val="0"/>
        </c:dLbls>
        <c:smooth val="0"/>
        <c:axId val="724815903"/>
        <c:axId val="724815487"/>
      </c:lineChart>
      <c:catAx>
        <c:axId val="72481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24815487"/>
        <c:crosses val="autoZero"/>
        <c:auto val="1"/>
        <c:lblAlgn val="ctr"/>
        <c:lblOffset val="100"/>
        <c:noMultiLvlLbl val="0"/>
      </c:catAx>
      <c:valAx>
        <c:axId val="724815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24815903"/>
        <c:crosses val="autoZero"/>
        <c:crossBetween val="between"/>
      </c:valAx>
      <c:spPr>
        <a:noFill/>
        <a:ln>
          <a:noFill/>
        </a:ln>
        <a:effectLst/>
      </c:spPr>
    </c:plotArea>
    <c:legend>
      <c:legendPos val="b"/>
      <c:overlay val="0"/>
      <c:spPr>
        <a:noFill/>
        <a:ln>
          <a:solidFill>
            <a:srgbClr val="0070C0"/>
          </a:solid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v-SE" dirty="0"/>
              <a:t>Koldioxidutsläpp från tjänsteresor och övriga fordon (kg)</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tx>
            <c:strRef>
              <c:f>Blad1!$B$1</c:f>
              <c:strCache>
                <c:ptCount val="1"/>
                <c:pt idx="0">
                  <c:v>Flygresor (under 50 mil)</c:v>
                </c:pt>
              </c:strCache>
            </c:strRef>
          </c:tx>
          <c:spPr>
            <a:ln w="28575" cap="rnd">
              <a:solidFill>
                <a:srgbClr val="0070C0"/>
              </a:solidFill>
              <a:round/>
            </a:ln>
            <a:effectLst/>
          </c:spPr>
          <c:marker>
            <c:symbol val="none"/>
          </c:marker>
          <c:cat>
            <c:numRef>
              <c:f>Blad1!$A$2:$A$8</c:f>
              <c:numCache>
                <c:formatCode>General</c:formatCode>
                <c:ptCount val="7"/>
                <c:pt idx="0">
                  <c:v>2019</c:v>
                </c:pt>
                <c:pt idx="1">
                  <c:v>2020</c:v>
                </c:pt>
                <c:pt idx="2">
                  <c:v>2021</c:v>
                </c:pt>
                <c:pt idx="3">
                  <c:v>2022</c:v>
                </c:pt>
                <c:pt idx="4">
                  <c:v>2023</c:v>
                </c:pt>
                <c:pt idx="5">
                  <c:v>2024</c:v>
                </c:pt>
                <c:pt idx="6">
                  <c:v>2025</c:v>
                </c:pt>
              </c:numCache>
            </c:numRef>
          </c:cat>
          <c:val>
            <c:numRef>
              <c:f>Blad1!$B$2:$B$8</c:f>
              <c:numCache>
                <c:formatCode>General</c:formatCode>
                <c:ptCount val="7"/>
                <c:pt idx="0">
                  <c:v>404905</c:v>
                </c:pt>
                <c:pt idx="1">
                  <c:v>31869</c:v>
                </c:pt>
                <c:pt idx="2">
                  <c:v>37979</c:v>
                </c:pt>
                <c:pt idx="3">
                  <c:v>109826</c:v>
                </c:pt>
                <c:pt idx="4">
                  <c:v>283562</c:v>
                </c:pt>
                <c:pt idx="5">
                  <c:v>410802</c:v>
                </c:pt>
                <c:pt idx="6">
                  <c:v>359985</c:v>
                </c:pt>
              </c:numCache>
            </c:numRef>
          </c:val>
          <c:smooth val="0"/>
          <c:extLst>
            <c:ext xmlns:c16="http://schemas.microsoft.com/office/drawing/2014/chart" uri="{C3380CC4-5D6E-409C-BE32-E72D297353CC}">
              <c16:uniqueId val="{00000000-FEFA-4140-BF5F-8F3079C51DE7}"/>
            </c:ext>
          </c:extLst>
        </c:ser>
        <c:ser>
          <c:idx val="1"/>
          <c:order val="1"/>
          <c:tx>
            <c:strRef>
              <c:f>Blad1!$C$1</c:f>
              <c:strCache>
                <c:ptCount val="1"/>
                <c:pt idx="0">
                  <c:v>Bilresor</c:v>
                </c:pt>
              </c:strCache>
            </c:strRef>
          </c:tx>
          <c:spPr>
            <a:ln w="28575" cap="rnd">
              <a:solidFill>
                <a:srgbClr val="FFC000"/>
              </a:solidFill>
              <a:round/>
            </a:ln>
            <a:effectLst/>
          </c:spPr>
          <c:marker>
            <c:symbol val="none"/>
          </c:marker>
          <c:cat>
            <c:numRef>
              <c:f>Blad1!$A$2:$A$8</c:f>
              <c:numCache>
                <c:formatCode>General</c:formatCode>
                <c:ptCount val="7"/>
                <c:pt idx="0">
                  <c:v>2019</c:v>
                </c:pt>
                <c:pt idx="1">
                  <c:v>2020</c:v>
                </c:pt>
                <c:pt idx="2">
                  <c:v>2021</c:v>
                </c:pt>
                <c:pt idx="3">
                  <c:v>2022</c:v>
                </c:pt>
                <c:pt idx="4">
                  <c:v>2023</c:v>
                </c:pt>
                <c:pt idx="5">
                  <c:v>2024</c:v>
                </c:pt>
                <c:pt idx="6">
                  <c:v>2025</c:v>
                </c:pt>
              </c:numCache>
            </c:numRef>
          </c:cat>
          <c:val>
            <c:numRef>
              <c:f>Blad1!$C$2:$C$8</c:f>
              <c:numCache>
                <c:formatCode>General</c:formatCode>
                <c:ptCount val="7"/>
                <c:pt idx="0">
                  <c:v>144139</c:v>
                </c:pt>
                <c:pt idx="1">
                  <c:v>129073</c:v>
                </c:pt>
                <c:pt idx="2">
                  <c:v>82191</c:v>
                </c:pt>
                <c:pt idx="3">
                  <c:v>327079</c:v>
                </c:pt>
                <c:pt idx="4">
                  <c:v>98423</c:v>
                </c:pt>
                <c:pt idx="5">
                  <c:v>102076</c:v>
                </c:pt>
                <c:pt idx="6">
                  <c:v>101921</c:v>
                </c:pt>
              </c:numCache>
            </c:numRef>
          </c:val>
          <c:smooth val="0"/>
          <c:extLst>
            <c:ext xmlns:c16="http://schemas.microsoft.com/office/drawing/2014/chart" uri="{C3380CC4-5D6E-409C-BE32-E72D297353CC}">
              <c16:uniqueId val="{00000001-FEFA-4140-BF5F-8F3079C51DE7}"/>
            </c:ext>
          </c:extLst>
        </c:ser>
        <c:ser>
          <c:idx val="2"/>
          <c:order val="2"/>
          <c:tx>
            <c:strRef>
              <c:f>Blad1!$D$1</c:f>
              <c:strCache>
                <c:ptCount val="1"/>
                <c:pt idx="0">
                  <c:v>Tågresor</c:v>
                </c:pt>
              </c:strCache>
            </c:strRef>
          </c:tx>
          <c:spPr>
            <a:ln w="28575" cap="rnd">
              <a:solidFill>
                <a:srgbClr val="00B050"/>
              </a:solidFill>
              <a:round/>
            </a:ln>
            <a:effectLst/>
          </c:spPr>
          <c:marker>
            <c:symbol val="none"/>
          </c:marker>
          <c:cat>
            <c:numRef>
              <c:f>Blad1!$A$2:$A$8</c:f>
              <c:numCache>
                <c:formatCode>General</c:formatCode>
                <c:ptCount val="7"/>
                <c:pt idx="0">
                  <c:v>2019</c:v>
                </c:pt>
                <c:pt idx="1">
                  <c:v>2020</c:v>
                </c:pt>
                <c:pt idx="2">
                  <c:v>2021</c:v>
                </c:pt>
                <c:pt idx="3">
                  <c:v>2022</c:v>
                </c:pt>
                <c:pt idx="4">
                  <c:v>2023</c:v>
                </c:pt>
                <c:pt idx="5">
                  <c:v>2024</c:v>
                </c:pt>
                <c:pt idx="6">
                  <c:v>2025</c:v>
                </c:pt>
              </c:numCache>
            </c:numRef>
          </c:cat>
          <c:val>
            <c:numRef>
              <c:f>Blad1!$D$2:$D$8</c:f>
              <c:numCache>
                <c:formatCode>General</c:formatCode>
                <c:ptCount val="7"/>
                <c:pt idx="0">
                  <c:v>8.73</c:v>
                </c:pt>
                <c:pt idx="1">
                  <c:v>2.2999999999999998</c:v>
                </c:pt>
                <c:pt idx="2">
                  <c:v>4.3</c:v>
                </c:pt>
                <c:pt idx="3">
                  <c:v>5</c:v>
                </c:pt>
                <c:pt idx="4">
                  <c:v>17551</c:v>
                </c:pt>
                <c:pt idx="5">
                  <c:v>15899</c:v>
                </c:pt>
                <c:pt idx="6">
                  <c:v>9780</c:v>
                </c:pt>
              </c:numCache>
            </c:numRef>
          </c:val>
          <c:smooth val="0"/>
          <c:extLst>
            <c:ext xmlns:c16="http://schemas.microsoft.com/office/drawing/2014/chart" uri="{C3380CC4-5D6E-409C-BE32-E72D297353CC}">
              <c16:uniqueId val="{00000002-FEFA-4140-BF5F-8F3079C51DE7}"/>
            </c:ext>
          </c:extLst>
        </c:ser>
        <c:ser>
          <c:idx val="3"/>
          <c:order val="3"/>
          <c:tx>
            <c:strRef>
              <c:f>Blad1!$E$1</c:f>
              <c:strCache>
                <c:ptCount val="1"/>
                <c:pt idx="0">
                  <c:v>Buss och färjeresor</c:v>
                </c:pt>
              </c:strCache>
            </c:strRef>
          </c:tx>
          <c:spPr>
            <a:ln w="28575" cap="rnd">
              <a:solidFill>
                <a:srgbClr val="7030A0"/>
              </a:solidFill>
              <a:round/>
            </a:ln>
            <a:effectLst/>
          </c:spPr>
          <c:marker>
            <c:symbol val="none"/>
          </c:marker>
          <c:cat>
            <c:numRef>
              <c:f>Blad1!$A$2:$A$8</c:f>
              <c:numCache>
                <c:formatCode>General</c:formatCode>
                <c:ptCount val="7"/>
                <c:pt idx="0">
                  <c:v>2019</c:v>
                </c:pt>
                <c:pt idx="1">
                  <c:v>2020</c:v>
                </c:pt>
                <c:pt idx="2">
                  <c:v>2021</c:v>
                </c:pt>
                <c:pt idx="3">
                  <c:v>2022</c:v>
                </c:pt>
                <c:pt idx="4">
                  <c:v>2023</c:v>
                </c:pt>
                <c:pt idx="5">
                  <c:v>2024</c:v>
                </c:pt>
                <c:pt idx="6">
                  <c:v>2025</c:v>
                </c:pt>
              </c:numCache>
            </c:numRef>
          </c:cat>
          <c:val>
            <c:numRef>
              <c:f>Blad1!$E$2:$E$8</c:f>
              <c:numCache>
                <c:formatCode>General</c:formatCode>
                <c:ptCount val="7"/>
                <c:pt idx="0">
                  <c:v>5.3999999999999999E-2</c:v>
                </c:pt>
                <c:pt idx="1">
                  <c:v>6073</c:v>
                </c:pt>
                <c:pt idx="2">
                  <c:v>12679</c:v>
                </c:pt>
                <c:pt idx="3">
                  <c:v>12679</c:v>
                </c:pt>
                <c:pt idx="4">
                  <c:v>583</c:v>
                </c:pt>
                <c:pt idx="5">
                  <c:v>39554</c:v>
                </c:pt>
                <c:pt idx="6">
                  <c:v>51395</c:v>
                </c:pt>
              </c:numCache>
            </c:numRef>
          </c:val>
          <c:smooth val="0"/>
          <c:extLst>
            <c:ext xmlns:c16="http://schemas.microsoft.com/office/drawing/2014/chart" uri="{C3380CC4-5D6E-409C-BE32-E72D297353CC}">
              <c16:uniqueId val="{00000006-FEFA-4140-BF5F-8F3079C51DE7}"/>
            </c:ext>
          </c:extLst>
        </c:ser>
        <c:ser>
          <c:idx val="4"/>
          <c:order val="4"/>
          <c:tx>
            <c:strRef>
              <c:f>Blad1!$F$1</c:f>
              <c:strCache>
                <c:ptCount val="1"/>
                <c:pt idx="0">
                  <c:v>Övriga fordon och maskiner</c:v>
                </c:pt>
              </c:strCache>
            </c:strRef>
          </c:tx>
          <c:spPr>
            <a:ln w="28575" cap="rnd">
              <a:solidFill>
                <a:srgbClr val="00B0F0"/>
              </a:solidFill>
              <a:round/>
            </a:ln>
            <a:effectLst/>
          </c:spPr>
          <c:marker>
            <c:symbol val="none"/>
          </c:marker>
          <c:cat>
            <c:numRef>
              <c:f>Blad1!$A$2:$A$8</c:f>
              <c:numCache>
                <c:formatCode>General</c:formatCode>
                <c:ptCount val="7"/>
                <c:pt idx="0">
                  <c:v>2019</c:v>
                </c:pt>
                <c:pt idx="1">
                  <c:v>2020</c:v>
                </c:pt>
                <c:pt idx="2">
                  <c:v>2021</c:v>
                </c:pt>
                <c:pt idx="3">
                  <c:v>2022</c:v>
                </c:pt>
                <c:pt idx="4">
                  <c:v>2023</c:v>
                </c:pt>
                <c:pt idx="5">
                  <c:v>2024</c:v>
                </c:pt>
                <c:pt idx="6">
                  <c:v>2025</c:v>
                </c:pt>
              </c:numCache>
            </c:numRef>
          </c:cat>
          <c:val>
            <c:numRef>
              <c:f>Blad1!$F$2:$F$8</c:f>
              <c:numCache>
                <c:formatCode>General</c:formatCode>
                <c:ptCount val="7"/>
                <c:pt idx="0">
                  <c:v>40785</c:v>
                </c:pt>
                <c:pt idx="1">
                  <c:v>25919</c:v>
                </c:pt>
                <c:pt idx="2">
                  <c:v>18014</c:v>
                </c:pt>
                <c:pt idx="3">
                  <c:v>2139</c:v>
                </c:pt>
                <c:pt idx="4">
                  <c:v>85271</c:v>
                </c:pt>
                <c:pt idx="5">
                  <c:v>323792</c:v>
                </c:pt>
                <c:pt idx="6">
                  <c:v>14181</c:v>
                </c:pt>
              </c:numCache>
            </c:numRef>
          </c:val>
          <c:smooth val="0"/>
          <c:extLst>
            <c:ext xmlns:c16="http://schemas.microsoft.com/office/drawing/2014/chart" uri="{C3380CC4-5D6E-409C-BE32-E72D297353CC}">
              <c16:uniqueId val="{00000007-FEFA-4140-BF5F-8F3079C51DE7}"/>
            </c:ext>
          </c:extLst>
        </c:ser>
        <c:dLbls>
          <c:showLegendKey val="0"/>
          <c:showVal val="0"/>
          <c:showCatName val="0"/>
          <c:showSerName val="0"/>
          <c:showPercent val="0"/>
          <c:showBubbleSize val="0"/>
        </c:dLbls>
        <c:smooth val="0"/>
        <c:axId val="724815903"/>
        <c:axId val="724815487"/>
      </c:lineChart>
      <c:catAx>
        <c:axId val="72481590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24815487"/>
        <c:crosses val="autoZero"/>
        <c:auto val="1"/>
        <c:lblAlgn val="ctr"/>
        <c:lblOffset val="100"/>
        <c:noMultiLvlLbl val="0"/>
      </c:catAx>
      <c:valAx>
        <c:axId val="7248154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24815903"/>
        <c:crosses val="autoZero"/>
        <c:crossBetween val="between"/>
      </c:valAx>
      <c:spPr>
        <a:noFill/>
        <a:ln>
          <a:noFill/>
        </a:ln>
        <a:effectLst/>
      </c:spPr>
    </c:plotArea>
    <c:legend>
      <c:legendPos val="b"/>
      <c:overlay val="0"/>
      <c:spPr>
        <a:noFill/>
        <a:ln>
          <a:solidFill>
            <a:srgbClr val="0070C0"/>
          </a:solid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Energiförbrukning</a:t>
            </a:r>
            <a:r>
              <a:rPr lang="en-US" dirty="0"/>
              <a:t> kWh/m2</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tx>
            <c:strRef>
              <c:f>Blad1!$B$1</c:f>
              <c:strCache>
                <c:ptCount val="1"/>
                <c:pt idx="0">
                  <c:v>kWh/m2</c:v>
                </c:pt>
              </c:strCache>
            </c:strRef>
          </c:tx>
          <c:spPr>
            <a:ln w="28575" cap="rnd">
              <a:solidFill>
                <a:srgbClr val="0070C0"/>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Blad1!$A$2:$A$8</c:f>
              <c:numCache>
                <c:formatCode>General</c:formatCode>
                <c:ptCount val="7"/>
                <c:pt idx="0">
                  <c:v>2019</c:v>
                </c:pt>
                <c:pt idx="1">
                  <c:v>2020</c:v>
                </c:pt>
                <c:pt idx="2">
                  <c:v>2021</c:v>
                </c:pt>
                <c:pt idx="3">
                  <c:v>2022</c:v>
                </c:pt>
                <c:pt idx="4">
                  <c:v>2023</c:v>
                </c:pt>
                <c:pt idx="5">
                  <c:v>2024</c:v>
                </c:pt>
                <c:pt idx="6">
                  <c:v>2025</c:v>
                </c:pt>
              </c:numCache>
            </c:numRef>
          </c:cat>
          <c:val>
            <c:numRef>
              <c:f>Blad1!$B$2:$B$8</c:f>
              <c:numCache>
                <c:formatCode>General</c:formatCode>
                <c:ptCount val="7"/>
                <c:pt idx="0">
                  <c:v>272</c:v>
                </c:pt>
                <c:pt idx="1">
                  <c:v>261</c:v>
                </c:pt>
                <c:pt idx="2">
                  <c:v>252</c:v>
                </c:pt>
                <c:pt idx="3">
                  <c:v>246</c:v>
                </c:pt>
                <c:pt idx="4">
                  <c:v>245</c:v>
                </c:pt>
                <c:pt idx="5">
                  <c:v>240</c:v>
                </c:pt>
                <c:pt idx="6">
                  <c:v>208</c:v>
                </c:pt>
              </c:numCache>
            </c:numRef>
          </c:val>
          <c:smooth val="0"/>
          <c:extLst>
            <c:ext xmlns:c16="http://schemas.microsoft.com/office/drawing/2014/chart" uri="{C3380CC4-5D6E-409C-BE32-E72D297353CC}">
              <c16:uniqueId val="{00000000-774E-428B-9661-3A8AF8D1A9B6}"/>
            </c:ext>
          </c:extLst>
        </c:ser>
        <c:dLbls>
          <c:dLblPos val="ctr"/>
          <c:showLegendKey val="0"/>
          <c:showVal val="1"/>
          <c:showCatName val="0"/>
          <c:showSerName val="0"/>
          <c:showPercent val="0"/>
          <c:showBubbleSize val="0"/>
        </c:dLbls>
        <c:smooth val="0"/>
        <c:axId val="784942655"/>
        <c:axId val="784948479"/>
      </c:lineChart>
      <c:catAx>
        <c:axId val="784942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84948479"/>
        <c:crosses val="autoZero"/>
        <c:auto val="1"/>
        <c:lblAlgn val="ctr"/>
        <c:lblOffset val="100"/>
        <c:noMultiLvlLbl val="0"/>
      </c:catAx>
      <c:valAx>
        <c:axId val="784948479"/>
        <c:scaling>
          <c:orientation val="minMax"/>
          <c:max val="300"/>
          <c:min val="16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84942655"/>
        <c:crosses val="autoZero"/>
        <c:crossBetween val="between"/>
        <c:majorUnit val="20"/>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err="1"/>
              <a:t>Energiförbrukning</a:t>
            </a:r>
            <a:r>
              <a:rPr lang="en-US" dirty="0"/>
              <a:t> kWh/</a:t>
            </a:r>
            <a:r>
              <a:rPr lang="en-US" dirty="0" err="1"/>
              <a:t>årsarbetskraft</a:t>
            </a:r>
            <a:r>
              <a:rPr lang="en-US" dirty="0"/>
              <a:t>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lineChart>
        <c:grouping val="standard"/>
        <c:varyColors val="0"/>
        <c:ser>
          <c:idx val="0"/>
          <c:order val="0"/>
          <c:tx>
            <c:strRef>
              <c:f>Blad1!$B$1</c:f>
              <c:strCache>
                <c:ptCount val="1"/>
                <c:pt idx="0">
                  <c:v>kWh/å.a</c:v>
                </c:pt>
              </c:strCache>
            </c:strRef>
          </c:tx>
          <c:spPr>
            <a:ln w="28575" cap="rnd">
              <a:solidFill>
                <a:srgbClr val="FFC000"/>
              </a:solidFill>
              <a:round/>
            </a:ln>
            <a:effectLst/>
          </c:spPr>
          <c:marker>
            <c:symbol val="none"/>
          </c:marker>
          <c:dLbls>
            <c:dLbl>
              <c:idx val="0"/>
              <c:layout>
                <c:manualLayout>
                  <c:x val="-3.6972687007874032E-2"/>
                  <c:y val="-2.109374870240229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8B-43F1-B255-DB6096AFCBFE}"/>
                </c:ext>
              </c:extLst>
            </c:dLbl>
            <c:dLbl>
              <c:idx val="1"/>
              <c:layout>
                <c:manualLayout>
                  <c:x val="-3.6972687007874018E-2"/>
                  <c:y val="2.5781248414047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8B-43F1-B255-DB6096AFCBFE}"/>
                </c:ext>
              </c:extLst>
            </c:dLbl>
            <c:dLbl>
              <c:idx val="2"/>
              <c:layout>
                <c:manualLayout>
                  <c:x val="-3.6972687007874018E-2"/>
                  <c:y val="-3.04687481256921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8B-43F1-B255-DB6096AFCBFE}"/>
                </c:ext>
              </c:extLst>
            </c:dLbl>
            <c:dLbl>
              <c:idx val="3"/>
              <c:layout>
                <c:manualLayout>
                  <c:x val="-3.6972687007874018E-2"/>
                  <c:y val="2.812499826986960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8B-43F1-B255-DB6096AFCBFE}"/>
                </c:ext>
              </c:extLst>
            </c:dLbl>
            <c:dLbl>
              <c:idx val="4"/>
              <c:layout>
                <c:manualLayout>
                  <c:x val="-3.6972687007874018E-2"/>
                  <c:y val="-2.5781248414047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8B-43F1-B255-DB6096AFCBFE}"/>
                </c:ext>
              </c:extLst>
            </c:dLbl>
            <c:dLbl>
              <c:idx val="5"/>
              <c:layout>
                <c:manualLayout>
                  <c:x val="-3.5410187007874128E-2"/>
                  <c:y val="3.046874812569216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8B-43F1-B255-DB6096AFCB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sv-S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Blad1!$A$2:$A$8</c:f>
              <c:numCache>
                <c:formatCode>General</c:formatCode>
                <c:ptCount val="7"/>
                <c:pt idx="0">
                  <c:v>2019</c:v>
                </c:pt>
                <c:pt idx="1">
                  <c:v>2020</c:v>
                </c:pt>
                <c:pt idx="2">
                  <c:v>2021</c:v>
                </c:pt>
                <c:pt idx="3">
                  <c:v>2022</c:v>
                </c:pt>
                <c:pt idx="4">
                  <c:v>2023</c:v>
                </c:pt>
                <c:pt idx="5">
                  <c:v>2024</c:v>
                </c:pt>
                <c:pt idx="6">
                  <c:v>2025</c:v>
                </c:pt>
              </c:numCache>
            </c:numRef>
          </c:cat>
          <c:val>
            <c:numRef>
              <c:f>Blad1!$B$2:$B$8</c:f>
              <c:numCache>
                <c:formatCode>General</c:formatCode>
                <c:ptCount val="7"/>
                <c:pt idx="0">
                  <c:v>17116</c:v>
                </c:pt>
                <c:pt idx="1">
                  <c:v>16319</c:v>
                </c:pt>
                <c:pt idx="2">
                  <c:v>16212</c:v>
                </c:pt>
                <c:pt idx="3">
                  <c:v>14862</c:v>
                </c:pt>
                <c:pt idx="4">
                  <c:v>15128</c:v>
                </c:pt>
                <c:pt idx="5">
                  <c:v>14772</c:v>
                </c:pt>
                <c:pt idx="6">
                  <c:v>12939</c:v>
                </c:pt>
              </c:numCache>
            </c:numRef>
          </c:val>
          <c:smooth val="0"/>
          <c:extLst>
            <c:ext xmlns:c16="http://schemas.microsoft.com/office/drawing/2014/chart" uri="{C3380CC4-5D6E-409C-BE32-E72D297353CC}">
              <c16:uniqueId val="{00000000-774E-428B-9661-3A8AF8D1A9B6}"/>
            </c:ext>
          </c:extLst>
        </c:ser>
        <c:dLbls>
          <c:dLblPos val="ctr"/>
          <c:showLegendKey val="0"/>
          <c:showVal val="1"/>
          <c:showCatName val="0"/>
          <c:showSerName val="0"/>
          <c:showPercent val="0"/>
          <c:showBubbleSize val="0"/>
        </c:dLbls>
        <c:smooth val="0"/>
        <c:axId val="784942655"/>
        <c:axId val="784948479"/>
      </c:lineChart>
      <c:catAx>
        <c:axId val="7849426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84948479"/>
        <c:crosses val="autoZero"/>
        <c:auto val="1"/>
        <c:lblAlgn val="ctr"/>
        <c:lblOffset val="100"/>
        <c:noMultiLvlLbl val="0"/>
      </c:catAx>
      <c:valAx>
        <c:axId val="784948479"/>
        <c:scaling>
          <c:orientation val="minMax"/>
          <c:min val="90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8494265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sv-SE" dirty="0"/>
              <a:t>Beläggningsgrad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Blad1!$B$1</c:f>
              <c:strCache>
                <c:ptCount val="1"/>
                <c:pt idx="0">
                  <c:v>2019</c:v>
                </c:pt>
              </c:strCache>
            </c:strRef>
          </c:tx>
          <c:spPr>
            <a:solidFill>
              <a:srgbClr val="00B0F0"/>
            </a:solidFill>
            <a:ln>
              <a:noFill/>
            </a:ln>
            <a:effectLst/>
          </c:spPr>
          <c:invertIfNegative val="0"/>
          <c:cat>
            <c:strRef>
              <c:f>Blad1!$A$2:$A$3</c:f>
              <c:strCache>
                <c:ptCount val="2"/>
                <c:pt idx="0">
                  <c:v>Beläggningsgrad ht</c:v>
                </c:pt>
                <c:pt idx="1">
                  <c:v>Beläggningsgrad vt</c:v>
                </c:pt>
              </c:strCache>
            </c:strRef>
          </c:cat>
          <c:val>
            <c:numRef>
              <c:f>Blad1!$B$2:$B$3</c:f>
              <c:numCache>
                <c:formatCode>0.00%</c:formatCode>
                <c:ptCount val="2"/>
                <c:pt idx="0">
                  <c:v>0.34810000000000002</c:v>
                </c:pt>
                <c:pt idx="1">
                  <c:v>0.34660000000000002</c:v>
                </c:pt>
              </c:numCache>
            </c:numRef>
          </c:val>
          <c:extLst>
            <c:ext xmlns:c16="http://schemas.microsoft.com/office/drawing/2014/chart" uri="{C3380CC4-5D6E-409C-BE32-E72D297353CC}">
              <c16:uniqueId val="{00000000-58D3-4E11-8332-F3AAB5F09211}"/>
            </c:ext>
          </c:extLst>
        </c:ser>
        <c:ser>
          <c:idx val="1"/>
          <c:order val="1"/>
          <c:tx>
            <c:strRef>
              <c:f>Blad1!$C$1</c:f>
              <c:strCache>
                <c:ptCount val="1"/>
                <c:pt idx="0">
                  <c:v>2024</c:v>
                </c:pt>
              </c:strCache>
            </c:strRef>
          </c:tx>
          <c:spPr>
            <a:solidFill>
              <a:srgbClr val="002060"/>
            </a:solidFill>
            <a:ln>
              <a:noFill/>
            </a:ln>
            <a:effectLst/>
          </c:spPr>
          <c:invertIfNegative val="0"/>
          <c:cat>
            <c:strRef>
              <c:f>Blad1!$A$2:$A$3</c:f>
              <c:strCache>
                <c:ptCount val="2"/>
                <c:pt idx="0">
                  <c:v>Beläggningsgrad ht</c:v>
                </c:pt>
                <c:pt idx="1">
                  <c:v>Beläggningsgrad vt</c:v>
                </c:pt>
              </c:strCache>
            </c:strRef>
          </c:cat>
          <c:val>
            <c:numRef>
              <c:f>Blad1!$C$2:$C$3</c:f>
              <c:numCache>
                <c:formatCode>0.00%</c:formatCode>
                <c:ptCount val="2"/>
                <c:pt idx="0">
                  <c:v>0.34399999999999997</c:v>
                </c:pt>
                <c:pt idx="1">
                  <c:v>0.31430000000000002</c:v>
                </c:pt>
              </c:numCache>
            </c:numRef>
          </c:val>
          <c:extLst>
            <c:ext xmlns:c16="http://schemas.microsoft.com/office/drawing/2014/chart" uri="{C3380CC4-5D6E-409C-BE32-E72D297353CC}">
              <c16:uniqueId val="{00000001-58D3-4E11-8332-F3AAB5F09211}"/>
            </c:ext>
          </c:extLst>
        </c:ser>
        <c:ser>
          <c:idx val="2"/>
          <c:order val="2"/>
          <c:tx>
            <c:strRef>
              <c:f>Blad1!$D$1</c:f>
              <c:strCache>
                <c:ptCount val="1"/>
                <c:pt idx="0">
                  <c:v>2025</c:v>
                </c:pt>
              </c:strCache>
            </c:strRef>
          </c:tx>
          <c:spPr>
            <a:solidFill>
              <a:schemeClr val="accent3"/>
            </a:solidFill>
            <a:ln>
              <a:noFill/>
            </a:ln>
            <a:effectLst/>
          </c:spPr>
          <c:invertIfNegative val="0"/>
          <c:cat>
            <c:strRef>
              <c:f>Blad1!$A$2:$A$3</c:f>
              <c:strCache>
                <c:ptCount val="2"/>
                <c:pt idx="0">
                  <c:v>Beläggningsgrad ht</c:v>
                </c:pt>
                <c:pt idx="1">
                  <c:v>Beläggningsgrad vt</c:v>
                </c:pt>
              </c:strCache>
            </c:strRef>
          </c:cat>
          <c:val>
            <c:numRef>
              <c:f>Blad1!$D$2:$D$3</c:f>
              <c:numCache>
                <c:formatCode>0.00%</c:formatCode>
                <c:ptCount val="2"/>
                <c:pt idx="0" formatCode="0%">
                  <c:v>0.34</c:v>
                </c:pt>
                <c:pt idx="1">
                  <c:v>0.318</c:v>
                </c:pt>
              </c:numCache>
            </c:numRef>
          </c:val>
          <c:extLst>
            <c:ext xmlns:c16="http://schemas.microsoft.com/office/drawing/2014/chart" uri="{C3380CC4-5D6E-409C-BE32-E72D297353CC}">
              <c16:uniqueId val="{00000000-A720-46D7-9A78-D08235B78365}"/>
            </c:ext>
          </c:extLst>
        </c:ser>
        <c:dLbls>
          <c:showLegendKey val="0"/>
          <c:showVal val="0"/>
          <c:showCatName val="0"/>
          <c:showSerName val="0"/>
          <c:showPercent val="0"/>
          <c:showBubbleSize val="0"/>
        </c:dLbls>
        <c:gapWidth val="219"/>
        <c:overlap val="-27"/>
        <c:axId val="736065007"/>
        <c:axId val="736065839"/>
      </c:barChart>
      <c:catAx>
        <c:axId val="7360650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36065839"/>
        <c:crosses val="autoZero"/>
        <c:auto val="1"/>
        <c:lblAlgn val="ctr"/>
        <c:lblOffset val="100"/>
        <c:noMultiLvlLbl val="0"/>
      </c:catAx>
      <c:valAx>
        <c:axId val="736065839"/>
        <c:scaling>
          <c:orientation val="minMax"/>
          <c:max val="1"/>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crossAx val="736065007"/>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sv-S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2026-03-04</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37222246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Graf visar hur energiförbrukningen ser ut under perioden 2019-2025 ifall den slås ut på kilowattimme per årsarbetskraft.</a:t>
            </a:r>
          </a:p>
        </p:txBody>
      </p:sp>
      <p:sp>
        <p:nvSpPr>
          <p:cNvPr id="4" name="Platshållare för bildnummer 3"/>
          <p:cNvSpPr>
            <a:spLocks noGrp="1"/>
          </p:cNvSpPr>
          <p:nvPr>
            <p:ph type="sldNum" sz="quarter" idx="5"/>
          </p:nvPr>
        </p:nvSpPr>
        <p:spPr/>
        <p:txBody>
          <a:bodyPr/>
          <a:lstStyle/>
          <a:p>
            <a:fld id="{4CDBBF70-B78B-ED49-9D2D-4C39D288CF64}" type="slidenum">
              <a:rPr lang="sv-SE" smtClean="0"/>
              <a:t>10</a:t>
            </a:fld>
            <a:endParaRPr lang="sv-SE" dirty="0"/>
          </a:p>
        </p:txBody>
      </p:sp>
    </p:spTree>
    <p:extLst>
      <p:ext uri="{BB962C8B-B14F-4D97-AF65-F5344CB8AC3E}">
        <p14:creationId xmlns:p14="http://schemas.microsoft.com/office/powerpoint/2010/main" val="22000681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Tabellen redovisar hur stor andelen förnybar energi är i procent jämfört med den totala energiförbrukningen. </a:t>
            </a:r>
          </a:p>
          <a:p>
            <a:r>
              <a:rPr lang="sv-SE" dirty="0"/>
              <a:t>I majoriteten av fallen är det fastighetsägarna som tecknar elavtal med elleverantörer. 2025 redovisade en fastighetsägare att de gått över till kärnkraft istället för förnybar el, vilket förklarar varför andelen förnybar energi i </a:t>
            </a:r>
            <a:r>
              <a:rPr lang="sv-SE" dirty="0" err="1"/>
              <a:t>kategorrin</a:t>
            </a:r>
            <a:r>
              <a:rPr lang="sv-SE" dirty="0"/>
              <a:t> ”el” har minskat.  I vissa fall tecknar dock Uppsala universitet egna elavtal och dessa är 100% av förnybar el. </a:t>
            </a:r>
          </a:p>
          <a:p>
            <a:endParaRPr lang="sv-SE" sz="1800" b="0" i="0" u="none" strike="noStrike" baseline="0" dirty="0">
              <a:solidFill>
                <a:srgbClr val="000000"/>
              </a:solidFill>
              <a:latin typeface="Times New Roman" panose="02020603050405020304" pitchFamily="18" charset="0"/>
            </a:endParaRPr>
          </a:p>
          <a:p>
            <a:r>
              <a:rPr lang="sv-SE" sz="1800" b="0" i="0" u="none" strike="noStrike" baseline="0" dirty="0">
                <a:solidFill>
                  <a:srgbClr val="000000"/>
                </a:solidFill>
                <a:latin typeface="Times New Roman" panose="02020603050405020304" pitchFamily="18" charset="0"/>
              </a:rPr>
              <a:t>Nytt från och med 2023 är att två av fastighetsägarna har gått över till klimatallokerad värme, vilket bidragit till ökningen av andel förnybar energi från bland annat värme. </a:t>
            </a:r>
            <a:r>
              <a:rPr lang="sv-SE" dirty="0"/>
              <a:t>Via denna länk kan du läsa mer om Vattenfalls klimatallokerade värme i Uppsala https://www.vattenfall.se/foretag/fjarrvarme/plustjanster/klimatallokerad-varme/</a:t>
            </a:r>
          </a:p>
        </p:txBody>
      </p:sp>
      <p:sp>
        <p:nvSpPr>
          <p:cNvPr id="4" name="Platshållare för bildnummer 3"/>
          <p:cNvSpPr>
            <a:spLocks noGrp="1"/>
          </p:cNvSpPr>
          <p:nvPr>
            <p:ph type="sldNum" sz="quarter" idx="5"/>
          </p:nvPr>
        </p:nvSpPr>
        <p:spPr/>
        <p:txBody>
          <a:bodyPr/>
          <a:lstStyle/>
          <a:p>
            <a:fld id="{4CDBBF70-B78B-ED49-9D2D-4C39D288CF64}" type="slidenum">
              <a:rPr lang="sv-SE" smtClean="0"/>
              <a:t>11</a:t>
            </a:fld>
            <a:endParaRPr lang="sv-SE" dirty="0"/>
          </a:p>
        </p:txBody>
      </p:sp>
    </p:spTree>
    <p:extLst>
      <p:ext uri="{BB962C8B-B14F-4D97-AF65-F5344CB8AC3E}">
        <p14:creationId xmlns:p14="http://schemas.microsoft.com/office/powerpoint/2010/main" val="38308835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Det andra nyckeltalet för fokusområdet fastigheter är</a:t>
            </a:r>
            <a:r>
              <a:rPr lang="sv-SE" i="1" dirty="0"/>
              <a:t> ”Beläggningsgrad bokningsbara lokaler (%).”</a:t>
            </a:r>
          </a:p>
          <a:p>
            <a:endParaRPr lang="sv-SE" dirty="0"/>
          </a:p>
          <a:p>
            <a:r>
              <a:rPr lang="sv-SE" dirty="0"/>
              <a:t>Stapeldiagrammen ingen större förändring i beläggningsgrad 2025 jämfört med föregående år samt basår 2019. I denna sammanställning är studenters egna bokningar av grupprum eller salar ej inkluderad. </a:t>
            </a:r>
          </a:p>
          <a:p>
            <a:endParaRPr lang="sv-SE" dirty="0"/>
          </a:p>
          <a:p>
            <a:r>
              <a:rPr lang="sv-SE" dirty="0"/>
              <a:t>Beräkningarna är baserade på data från bokningssystemet </a:t>
            </a:r>
            <a:r>
              <a:rPr lang="sv-SE" dirty="0" err="1"/>
              <a:t>TimeEdit</a:t>
            </a:r>
            <a:r>
              <a:rPr lang="sv-SE" dirty="0"/>
              <a:t>. Sammanställningen har tittat på beläggning för vardagar mellan klockan 8-17 (ej röda dagar) för föreläsningssalar, lärosalar och grupprum på respektive campusområde.</a:t>
            </a:r>
          </a:p>
          <a:p>
            <a:endParaRPr lang="sv-SE" dirty="0"/>
          </a:p>
          <a:p>
            <a:r>
              <a:rPr lang="sv-SE" dirty="0"/>
              <a:t>OBS – beläggningsgraden är endast beräknad för en viss andel av de lokalytor som universitetet förhyr. Se mer information i nästa bild. </a:t>
            </a:r>
          </a:p>
        </p:txBody>
      </p:sp>
      <p:sp>
        <p:nvSpPr>
          <p:cNvPr id="4" name="Platshållare för bildnummer 3"/>
          <p:cNvSpPr>
            <a:spLocks noGrp="1"/>
          </p:cNvSpPr>
          <p:nvPr>
            <p:ph type="sldNum" sz="quarter" idx="5"/>
          </p:nvPr>
        </p:nvSpPr>
        <p:spPr/>
        <p:txBody>
          <a:bodyPr/>
          <a:lstStyle/>
          <a:p>
            <a:fld id="{4CDBBF70-B78B-ED49-9D2D-4C39D288CF64}" type="slidenum">
              <a:rPr lang="sv-SE" smtClean="0"/>
              <a:t>12</a:t>
            </a:fld>
            <a:endParaRPr lang="sv-SE" dirty="0"/>
          </a:p>
        </p:txBody>
      </p:sp>
    </p:spTree>
    <p:extLst>
      <p:ext uri="{BB962C8B-B14F-4D97-AF65-F5344CB8AC3E}">
        <p14:creationId xmlns:p14="http://schemas.microsoft.com/office/powerpoint/2010/main" val="25368333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tabellen är beläggningen räknad på vardagar 8-17 under hela terminen. Universitetets lärosalar, grupprum och föreläsningssalar omfattas. Datorsalar, labbsalar och mötesrum är inte inkluderade. Vissa specialsalar är inte med om de inte kunde räknas in av de kategorier som är med. </a:t>
            </a:r>
          </a:p>
          <a:p>
            <a:r>
              <a:rPr lang="sv-SE" dirty="0"/>
              <a:t>Sammanställningen inkluderar ej institutionsbundna lokaler, utan endast de lokaler som intendenturerna tillhandahåller och som alla institutioner har rätt att boka och nyttja. Studenternas egna bokningar som de kan göra i vissa grupprum är inte med i beräkningen av beläggningen.</a:t>
            </a:r>
          </a:p>
          <a:p>
            <a:endParaRPr lang="sv-SE" dirty="0"/>
          </a:p>
          <a:p>
            <a:r>
              <a:rPr lang="sv-SE" dirty="0"/>
              <a:t>Antalet salar är aktiva salar för hela året. Det kan alltså vara olika på de olika terminerna under samma år.</a:t>
            </a:r>
          </a:p>
          <a:p>
            <a:endParaRPr lang="sv-SE" dirty="0"/>
          </a:p>
          <a:p>
            <a:r>
              <a:rPr lang="sv-SE" dirty="0"/>
              <a:t>De medräknade ytorna motsvarar lokaler på följande campusområden: Blåsenhus, BMC, Engelska parken, Gamla torget, Campus Gotland, Lagerträdet, Observatoriet, Rudbeck, Universitetshuset, Ångström. </a:t>
            </a:r>
          </a:p>
          <a:p>
            <a:endParaRPr lang="sv-SE" dirty="0"/>
          </a:p>
          <a:p>
            <a:r>
              <a:rPr lang="sv-SE" b="1" dirty="0"/>
              <a:t>Sammanlagt motsvarade de en yta på 24 801 m2 under 2024. Totalt förhyrde universitetet 405 635 m2 i december 2024.</a:t>
            </a:r>
          </a:p>
        </p:txBody>
      </p:sp>
      <p:sp>
        <p:nvSpPr>
          <p:cNvPr id="4" name="Platshållare för bildnummer 3"/>
          <p:cNvSpPr>
            <a:spLocks noGrp="1"/>
          </p:cNvSpPr>
          <p:nvPr>
            <p:ph type="sldNum" sz="quarter" idx="5"/>
          </p:nvPr>
        </p:nvSpPr>
        <p:spPr/>
        <p:txBody>
          <a:bodyPr/>
          <a:lstStyle/>
          <a:p>
            <a:fld id="{4CDBBF70-B78B-ED49-9D2D-4C39D288CF64}" type="slidenum">
              <a:rPr lang="sv-SE" smtClean="0"/>
              <a:t>13</a:t>
            </a:fld>
            <a:endParaRPr lang="sv-SE" dirty="0"/>
          </a:p>
        </p:txBody>
      </p:sp>
    </p:spTree>
    <p:extLst>
      <p:ext uri="{BB962C8B-B14F-4D97-AF65-F5344CB8AC3E}">
        <p14:creationId xmlns:p14="http://schemas.microsoft.com/office/powerpoint/2010/main" val="17326227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Tabellen visar antalet upphandlingar där miljökrav har ställts jämfört med totala antalet upphandlingar under åren 2019-2025.</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Tabellen omfattar endast upphandlingar över direktupphandlingsgränsen på 700 000 kr som handläggs av Enheten för upphandling och inköp vid universitetsförvaltningen. </a:t>
            </a:r>
          </a:p>
          <a:p>
            <a:endParaRPr lang="sv-SE" dirty="0"/>
          </a:p>
          <a:p>
            <a:r>
              <a:rPr lang="sv-SE" b="1" dirty="0"/>
              <a:t>Mer om fokusområdet:</a:t>
            </a:r>
          </a:p>
          <a:p>
            <a:r>
              <a:rPr lang="sv-SE" dirty="0"/>
              <a:t>Ett sätt som universitetet arbetar systematiskt med att minska miljö- och klimatpåverkan från inköp av varor och tjänster är genom att ställa miljökrav vid upphandlingar där så bedöms lämpligt. Upphandlingar löper vanligtvis över flera år (oftast 4 år) vilket förklarar variationen mellan åren i antalet upphandlingar där miljökrav ställs. Vissa år görs flera upphandlingar där det är rimligt att ställa miljökrav, medan det andra år är få upphandlingar där det går att ställa miljökrav. Det är därför svårt att jämföra utvecklingen inom området mellan åren, oftast behövs ett längre tidsperspektiv för att se effekten av att ställa miljökrav vid upphandlingar eller se den strategiska utvecklingen inom området. </a:t>
            </a:r>
          </a:p>
        </p:txBody>
      </p:sp>
      <p:sp>
        <p:nvSpPr>
          <p:cNvPr id="4" name="Platshållare för bildnummer 3"/>
          <p:cNvSpPr>
            <a:spLocks noGrp="1"/>
          </p:cNvSpPr>
          <p:nvPr>
            <p:ph type="sldNum" sz="quarter" idx="5"/>
          </p:nvPr>
        </p:nvSpPr>
        <p:spPr/>
        <p:txBody>
          <a:bodyPr/>
          <a:lstStyle/>
          <a:p>
            <a:fld id="{4CDBBF70-B78B-ED49-9D2D-4C39D288CF64}" type="slidenum">
              <a:rPr lang="sv-SE" smtClean="0"/>
              <a:t>14</a:t>
            </a:fld>
            <a:endParaRPr lang="sv-SE" dirty="0"/>
          </a:p>
        </p:txBody>
      </p:sp>
    </p:spTree>
    <p:extLst>
      <p:ext uri="{BB962C8B-B14F-4D97-AF65-F5344CB8AC3E}">
        <p14:creationId xmlns:p14="http://schemas.microsoft.com/office/powerpoint/2010/main" val="3569693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Klimatneutral verksamhet </a:t>
            </a:r>
            <a:r>
              <a:rPr lang="sv-SE" b="0" i="0" dirty="0">
                <a:solidFill>
                  <a:srgbClr val="000000"/>
                </a:solidFill>
                <a:effectLst/>
                <a:latin typeface="Times New Roman" panose="02020603050405020304" pitchFamily="18" charset="0"/>
              </a:rPr>
              <a:t>likställs här med nettonollutsläpp, vilket innebär att utsläppen av växthusgaser undviks eller minskar och att de utsläpp som ändå förekommer kompenseras genom åtgärder som binder motsvarande mängd kol. I dagsläget råder otydlighet om huruvida statliga myndigheter får nyttja skattemedel till klimatkompensationsprojekt och Uppsala universitet bedriver inga aktiva kolbindningsprojekt.</a:t>
            </a:r>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1695311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Miljöplanens tre fokusområden motsvarar de områden där klimatkartläggningen från 2021 identifierade att universitetet har sin största negativa påverkan på miljön och klimatet. </a:t>
            </a:r>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24437016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4</a:t>
            </a:fld>
            <a:endParaRPr lang="sv-SE" dirty="0"/>
          </a:p>
        </p:txBody>
      </p:sp>
    </p:spTree>
    <p:extLst>
      <p:ext uri="{BB962C8B-B14F-4D97-AF65-F5344CB8AC3E}">
        <p14:creationId xmlns:p14="http://schemas.microsoft.com/office/powerpoint/2010/main" val="2536332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err="1"/>
              <a:t>å.a</a:t>
            </a:r>
            <a:r>
              <a:rPr lang="sv-SE" i="0" dirty="0"/>
              <a:t>. står för årsarbetskraft.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i="0" dirty="0"/>
              <a:t>För fokusområdet tjänsteresor har en uppföljning gjorts enligt nyckeltal </a:t>
            </a:r>
            <a:r>
              <a:rPr lang="sv-SE" i="1" dirty="0"/>
              <a:t>”Utsläpp av koldioxid per årsarbetskraft, jämfört med år 2019 (CO2)”.</a:t>
            </a:r>
          </a:p>
          <a:p>
            <a:r>
              <a:rPr lang="sv-SE" i="0" dirty="0"/>
              <a:t>Nedersta raden i tabellen visar status för det specifika nyckeltalet. </a:t>
            </a:r>
          </a:p>
          <a:p>
            <a:endParaRPr lang="sv-SE" dirty="0"/>
          </a:p>
          <a:p>
            <a:r>
              <a:rPr lang="sv-SE" dirty="0"/>
              <a:t>Data är hämtad från miljöledningsredovisningen för respektive verksamhetsår. Ett visst mörkertal finns i redovisningen. Höghöjdseffekt är inte inräknad.</a:t>
            </a:r>
          </a:p>
          <a:p>
            <a:r>
              <a:rPr lang="sv-SE" dirty="0"/>
              <a:t>Viktigt att påpeka är att redovisningen endast innefattar de resor som görs i tjänsten. Klimat- och miljöpåverkan från anställdas resor till och från arbetsplatsen är inte något som universitetet följer upp i dagsläget.</a:t>
            </a:r>
          </a:p>
          <a:p>
            <a:endParaRPr lang="sv-SE" dirty="0"/>
          </a:p>
          <a:p>
            <a:r>
              <a:rPr lang="sv-SE" dirty="0"/>
              <a:t>Målet för fokusområdet tjänsteresor är att minska koldioxidutsläppen med 45% jämfört med 2019. 2025 års redovisning fastställde att universitetet minskat utsläppen med 28% jämfört med 2019. </a:t>
            </a:r>
          </a:p>
          <a:p>
            <a:endParaRPr lang="sv-SE" dirty="0"/>
          </a:p>
          <a:p>
            <a:r>
              <a:rPr lang="sv-SE" dirty="0"/>
              <a:t>OBS – utsläpp från transporter och leveranser av varor och tjänster som universitetet beställer räknas ej med i fokusområdet. </a:t>
            </a:r>
          </a:p>
        </p:txBody>
      </p:sp>
      <p:sp>
        <p:nvSpPr>
          <p:cNvPr id="4" name="Platshållare för bildnummer 3"/>
          <p:cNvSpPr>
            <a:spLocks noGrp="1"/>
          </p:cNvSpPr>
          <p:nvPr>
            <p:ph type="sldNum" sz="quarter" idx="5"/>
          </p:nvPr>
        </p:nvSpPr>
        <p:spPr/>
        <p:txBody>
          <a:bodyPr/>
          <a:lstStyle/>
          <a:p>
            <a:fld id="{4CDBBF70-B78B-ED49-9D2D-4C39D288CF64}" type="slidenum">
              <a:rPr lang="sv-SE" smtClean="0"/>
              <a:t>5</a:t>
            </a:fld>
            <a:endParaRPr lang="sv-SE" dirty="0"/>
          </a:p>
        </p:txBody>
      </p:sp>
    </p:spTree>
    <p:extLst>
      <p:ext uri="{BB962C8B-B14F-4D97-AF65-F5344CB8AC3E}">
        <p14:creationId xmlns:p14="http://schemas.microsoft.com/office/powerpoint/2010/main" val="35466675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Graf visar totala koldioxidutsläppen från tjänsteresor och transporter, utslaget per fordonskategorier i enlighet med den fördelning som förordning (2009:907) om miljöledning i statliga myndigheter fastställt. Här visas de totala utsläppen för hela verksamheten, beräknat i kilogram (ej utsläppen beräknat per årsarbetskraft).</a:t>
            </a:r>
          </a:p>
          <a:p>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Kategorierna för flygresor gör inte skillnad på inrikes eller utrikes flygresor, utan är grupperade som under eller över 50 mil. Grafen visar tydligt att de stora utsläppen från tjänsteresor och övriga fordon kommer från flygresor över 50 mil.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Tågresor innefattar både inrikes och utrikes tågresor. Här finns dock ett mörkertal, framför allt vad gäller utsläppen från tågresor utrikes.</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Kategorin buss och färjeresor omfattar färjeresorna till och från Gotland. Vidare hänvisar bussresor till de resor som genomförs med de upphandlade bussbolagen som universitetet nyttjar. Enskilda resor med lokal- och regionalbussar inkluderas ej.</a:t>
            </a:r>
          </a:p>
          <a:p>
            <a:endParaRPr lang="sv-SE" dirty="0"/>
          </a:p>
          <a:p>
            <a:r>
              <a:rPr lang="sv-SE" dirty="0"/>
              <a:t>Kategorin bilresor inkluderar taxiresor, hyrbil, samt milersättning vid nyttjande av privatbil i tjänsten. Den skattefria ersättningsnivån ligger på 25 kr/mil. </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6</a:t>
            </a:fld>
            <a:endParaRPr lang="sv-SE" dirty="0"/>
          </a:p>
        </p:txBody>
      </p:sp>
    </p:spTree>
    <p:extLst>
      <p:ext uri="{BB962C8B-B14F-4D97-AF65-F5344CB8AC3E}">
        <p14:creationId xmlns:p14="http://schemas.microsoft.com/office/powerpoint/2010/main" val="896825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Denna graf har zoomat in på hur resmönstren ser ut ifall flygresor över 50 mil exkluderas. Detta för att ge en tydligare bild över hur trenderna inom de övriga kategorierna har sett ut genom åren.</a:t>
            </a:r>
          </a:p>
          <a:p>
            <a:endParaRPr lang="sv-SE" dirty="0"/>
          </a:p>
          <a:p>
            <a:r>
              <a:rPr lang="sv-SE" dirty="0"/>
              <a:t>Det är oklart vad som ligger bakom den kraftiga ökningen av bilresor under 2022. Det kan delvis bero på restriktioner och resvanor i ljuset av Covid-19 pandemin. En skillnad i vilken typ av fordon som redovisats i denna kategori jämfört med 2023 tros också förklara skillnaden mellan åren. Detta kan även vara förklaringen till ökningen av utsläppen från kategorin ”Övriga fordon och maskiner” under 2023 och 2024. </a:t>
            </a:r>
          </a:p>
          <a:p>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7</a:t>
            </a:fld>
            <a:endParaRPr lang="sv-SE" dirty="0"/>
          </a:p>
        </p:txBody>
      </p:sp>
    </p:spTree>
    <p:extLst>
      <p:ext uri="{BB962C8B-B14F-4D97-AF65-F5344CB8AC3E}">
        <p14:creationId xmlns:p14="http://schemas.microsoft.com/office/powerpoint/2010/main" val="3598665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i="0" dirty="0"/>
              <a:t>Energianvändning i fastigheter</a:t>
            </a:r>
          </a:p>
          <a:p>
            <a:pPr marL="0" indent="0">
              <a:buFont typeface="Arial" panose="020B0604020202020204" pitchFamily="34" charset="0"/>
              <a:buNone/>
            </a:pPr>
            <a:r>
              <a:rPr lang="sv-SE" i="0" dirty="0"/>
              <a:t>Detta fokusområde har två nyckeltal: </a:t>
            </a:r>
          </a:p>
          <a:p>
            <a:pPr marL="285750" indent="-285750">
              <a:buFont typeface="+mj-lt"/>
              <a:buAutoNum type="arabicPeriod"/>
            </a:pPr>
            <a:r>
              <a:rPr lang="sv-SE" dirty="0"/>
              <a:t>Energianvändning per kvadratmeter (kWh/m2).</a:t>
            </a:r>
          </a:p>
          <a:p>
            <a:pPr marL="285750" indent="-285750">
              <a:buFont typeface="+mj-lt"/>
              <a:buAutoNum type="arabicPeriod"/>
            </a:pPr>
            <a:r>
              <a:rPr lang="sv-SE" dirty="0"/>
              <a:t>Beläggningsgrad bokningsbara lokaler (%).</a:t>
            </a:r>
          </a:p>
          <a:p>
            <a:pPr marL="285750" indent="-285750">
              <a:buFont typeface="Arial" panose="020B0604020202020204" pitchFamily="34" charset="0"/>
              <a:buChar char="•"/>
            </a:pPr>
            <a:endParaRPr lang="sv-SE" dirty="0"/>
          </a:p>
          <a:p>
            <a:pPr marL="0" indent="0">
              <a:buFont typeface="Arial" panose="020B0604020202020204" pitchFamily="34" charset="0"/>
              <a:buNone/>
            </a:pPr>
            <a:r>
              <a:rPr lang="sv-SE" dirty="0"/>
              <a:t>Tabellen ovan redovisar uppföljningen av energianvändningen i de fastigheter som universitetet hyr. Den </a:t>
            </a:r>
            <a:r>
              <a:rPr lang="sv-SE" u="sng" dirty="0"/>
              <a:t>understrukna raden</a:t>
            </a:r>
            <a:r>
              <a:rPr lang="sv-SE" u="none" dirty="0"/>
              <a:t> </a:t>
            </a:r>
            <a:r>
              <a:rPr lang="sv-SE" dirty="0"/>
              <a:t>i tabellen motsvara nyckeltal 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0" dirty="0"/>
          </a:p>
          <a:p>
            <a:endParaRPr lang="sv-SE" dirty="0"/>
          </a:p>
        </p:txBody>
      </p:sp>
      <p:sp>
        <p:nvSpPr>
          <p:cNvPr id="4" name="Platshållare för bildnummer 3"/>
          <p:cNvSpPr>
            <a:spLocks noGrp="1"/>
          </p:cNvSpPr>
          <p:nvPr>
            <p:ph type="sldNum" sz="quarter" idx="5"/>
          </p:nvPr>
        </p:nvSpPr>
        <p:spPr/>
        <p:txBody>
          <a:bodyPr/>
          <a:lstStyle/>
          <a:p>
            <a:fld id="{4CDBBF70-B78B-ED49-9D2D-4C39D288CF64}" type="slidenum">
              <a:rPr lang="sv-SE" smtClean="0"/>
              <a:t>8</a:t>
            </a:fld>
            <a:endParaRPr lang="sv-SE" dirty="0"/>
          </a:p>
        </p:txBody>
      </p:sp>
    </p:spTree>
    <p:extLst>
      <p:ext uri="{BB962C8B-B14F-4D97-AF65-F5344CB8AC3E}">
        <p14:creationId xmlns:p14="http://schemas.microsoft.com/office/powerpoint/2010/main" val="1543532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Graf visar hur energiförbrukningen i kilowattimme per kvadratmeter har förändras under perioden 2019-2025.</a:t>
            </a:r>
          </a:p>
          <a:p>
            <a:endParaRPr lang="sv-SE" dirty="0"/>
          </a:p>
          <a:p>
            <a:r>
              <a:rPr lang="sv-SE" dirty="0"/>
              <a:t>Uppföljning visar att universitetets energianvändning (i kilowattimmar per kvadratmeter) har minskat med 24% vid 2025 års slut, jämfört med basår. Med andra ord har universitetet nått målet för detta fokusområde. </a:t>
            </a:r>
          </a:p>
        </p:txBody>
      </p:sp>
      <p:sp>
        <p:nvSpPr>
          <p:cNvPr id="4" name="Platshållare för bildnummer 3"/>
          <p:cNvSpPr>
            <a:spLocks noGrp="1"/>
          </p:cNvSpPr>
          <p:nvPr>
            <p:ph type="sldNum" sz="quarter" idx="5"/>
          </p:nvPr>
        </p:nvSpPr>
        <p:spPr/>
        <p:txBody>
          <a:bodyPr/>
          <a:lstStyle/>
          <a:p>
            <a:fld id="{4CDBBF70-B78B-ED49-9D2D-4C39D288CF64}" type="slidenum">
              <a:rPr lang="sv-SE" smtClean="0"/>
              <a:t>9</a:t>
            </a:fld>
            <a:endParaRPr lang="sv-SE" dirty="0"/>
          </a:p>
        </p:txBody>
      </p:sp>
    </p:spTree>
    <p:extLst>
      <p:ext uri="{BB962C8B-B14F-4D97-AF65-F5344CB8AC3E}">
        <p14:creationId xmlns:p14="http://schemas.microsoft.com/office/powerpoint/2010/main" val="34675533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Presentationens titel</a:t>
            </a:r>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Underrubrik</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2539945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8844496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23949260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När du gör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55B0D64B-2452-F207-A336-0815C2DF0741}"/>
              </a:ext>
            </a:extLst>
          </p:cNvPr>
          <p:cNvSpPr txBox="1"/>
          <p:nvPr userDrawn="1"/>
        </p:nvSpPr>
        <p:spPr>
          <a:xfrm>
            <a:off x="947738" y="2544623"/>
            <a:ext cx="4559299"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Presentationen ska vara ett stöd och blir bättre om den skrivna informationen är kort och kärnfull.</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Låt presentationen illustrera ditt budskap – genom diagram, citat.</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Använd gärna stödord och punktlista.</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73F45F60-45E7-066A-33B4-0E8E6F121EC0}"/>
              </a:ext>
            </a:extLst>
          </p:cNvPr>
          <p:cNvSpPr txBox="1"/>
          <p:nvPr userDrawn="1"/>
        </p:nvSpPr>
        <p:spPr>
          <a:xfrm>
            <a:off x="6084515" y="2544623"/>
            <a:ext cx="4712794" cy="1768754"/>
          </a:xfrm>
          <a:prstGeom prst="rect">
            <a:avLst/>
          </a:prstGeom>
          <a:noFill/>
        </p:spPr>
        <p:txBody>
          <a:bodyPr wrap="square" rtlCol="0">
            <a:spAutoFit/>
          </a:bodyPr>
          <a:lstStyle/>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Välj bilder/fotografier med omsorg – rätt foto förstärker, fel förstör.</a:t>
            </a:r>
          </a:p>
          <a:p>
            <a:pPr marL="230400" lvl="0" indent="-230400">
              <a:lnSpc>
                <a:spcPts val="2120"/>
              </a:lnSpc>
              <a:spcBef>
                <a:spcPts val="300"/>
              </a:spcBef>
              <a:buFont typeface="Arial" panose="020B0604020202020204" pitchFamily="34" charset="0"/>
              <a:buChar char="•"/>
            </a:pPr>
            <a:r>
              <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Kan du inte göra en tydlig presentationsbild, gör ingen alls – förklara med egna ord istället.</a:t>
            </a:r>
          </a:p>
          <a:p>
            <a:pPr marL="230400" lvl="0" indent="-230400">
              <a:lnSpc>
                <a:spcPts val="2120"/>
              </a:lnSpc>
              <a:spcBef>
                <a:spcPts val="300"/>
              </a:spcBef>
              <a:buFont typeface="Arial" panose="020B0604020202020204" pitchFamily="34" charset="0"/>
              <a:buChar char="•"/>
            </a:pPr>
            <a:r>
              <a:rPr lang="en-GB"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rPr>
              <a:t>Håll presentationen kort. Prata hellre själv.</a:t>
            </a:r>
            <a:endParaRPr lang="sv-SE" sz="1600" kern="100">
              <a:solidFill>
                <a:schemeClr val="tx1">
                  <a:lumMod val="65000"/>
                  <a:lumOff val="35000"/>
                </a:schemeClr>
              </a:solidFill>
              <a:effectLst/>
              <a:latin typeface="Work Sans" pitchFamily="2" charset="77"/>
              <a:ea typeface="Calibri" panose="020F050202020403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67D7A5C2-C92A-600F-0BB8-1E9FDC99BAEF}"/>
              </a:ext>
            </a:extLst>
          </p:cNvPr>
          <p:cNvSpPr txBox="1"/>
          <p:nvPr userDrawn="1"/>
        </p:nvSpPr>
        <p:spPr>
          <a:xfrm>
            <a:off x="947738" y="1890199"/>
            <a:ext cx="4559299" cy="361637"/>
          </a:xfrm>
          <a:prstGeom prst="rect">
            <a:avLst/>
          </a:prstGeom>
          <a:noFill/>
        </p:spPr>
        <p:txBody>
          <a:bodyPr wrap="square" rtlCol="0">
            <a:spAutoFit/>
          </a:bodyPr>
          <a:lstStyle/>
          <a:p>
            <a:pPr lvl="0">
              <a:lnSpc>
                <a:spcPts val="2120"/>
              </a:lnSpc>
              <a:spcBef>
                <a:spcPts val="300"/>
              </a:spcBef>
            </a:pPr>
            <a:r>
              <a:rPr lang="sv-SE" kern="100">
                <a:effectLst/>
                <a:latin typeface="Work Sans" pitchFamily="2" charset="77"/>
                <a:ea typeface="Calibri" panose="020F0502020204030204" pitchFamily="34" charset="0"/>
                <a:cs typeface="Times New Roman" panose="02020603050405020304" pitchFamily="18" charset="0"/>
              </a:rPr>
              <a:t>Tänk på att:</a:t>
            </a:r>
          </a:p>
        </p:txBody>
      </p:sp>
      <p:sp>
        <p:nvSpPr>
          <p:cNvPr id="9" name="textruta 8">
            <a:extLst>
              <a:ext uri="{FF2B5EF4-FFF2-40B4-BE49-F238E27FC236}">
                <a16:creationId xmlns:a16="http://schemas.microsoft.com/office/drawing/2014/main" id="{2717BDED-5AD5-2E63-7694-5DF8A093795C}"/>
              </a:ext>
            </a:extLst>
          </p:cNvPr>
          <p:cNvSpPr txBox="1"/>
          <p:nvPr userDrawn="1"/>
        </p:nvSpPr>
        <p:spPr>
          <a:xfrm>
            <a:off x="947738" y="899447"/>
            <a:ext cx="7774921" cy="579646"/>
          </a:xfrm>
          <a:prstGeom prst="rect">
            <a:avLst/>
          </a:prstGeom>
          <a:noFill/>
        </p:spPr>
        <p:txBody>
          <a:bodyPr wrap="square" rtlCol="0">
            <a:spAutoFit/>
          </a:bodyPr>
          <a:lstStyle/>
          <a:p>
            <a:pPr lvl="0">
              <a:lnSpc>
                <a:spcPts val="3840"/>
              </a:lnSpc>
            </a:pPr>
            <a:r>
              <a:rPr lang="sv-SE" sz="3200" kern="100">
                <a:effectLst/>
                <a:latin typeface="Work Sans" pitchFamily="2" charset="77"/>
                <a:ea typeface="Calibri" panose="020F0502020204030204" pitchFamily="34" charset="0"/>
                <a:cs typeface="Times New Roman" panose="02020603050405020304" pitchFamily="18" charset="0"/>
              </a:rPr>
              <a:t>När du gör din presentation</a:t>
            </a:r>
          </a:p>
        </p:txBody>
      </p:sp>
    </p:spTree>
    <p:extLst>
      <p:ext uri="{BB962C8B-B14F-4D97-AF65-F5344CB8AC3E}">
        <p14:creationId xmlns:p14="http://schemas.microsoft.com/office/powerpoint/2010/main" val="2206973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llgänglighetsanpassa din presentation">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8EB50238-E622-CC4D-E865-CA7D7EF35C9E}"/>
              </a:ext>
            </a:extLst>
          </p:cNvPr>
          <p:cNvSpPr txBox="1"/>
          <p:nvPr userDrawn="1"/>
        </p:nvSpPr>
        <p:spPr>
          <a:xfrm>
            <a:off x="957358" y="821623"/>
            <a:ext cx="9054859"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46DB352F-69A9-1E92-AAD7-901A1A1F9054}"/>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2013/2016.</a:t>
            </a:r>
          </a:p>
        </p:txBody>
      </p:sp>
      <p:sp>
        <p:nvSpPr>
          <p:cNvPr id="8" name="textruta 7">
            <a:extLst>
              <a:ext uri="{FF2B5EF4-FFF2-40B4-BE49-F238E27FC236}">
                <a16:creationId xmlns:a16="http://schemas.microsoft.com/office/drawing/2014/main" id="{DA13882F-AF79-0DD9-0229-90F3341A13E5}"/>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Formatera bild. </a:t>
            </a:r>
            <a:r>
              <a:rPr lang="en-US" sz="1000" dirty="0">
                <a:latin typeface="Work Sans" pitchFamily="2" charset="77"/>
              </a:rPr>
              <a:t>Då öppnas en flik till höger i fönstret. Välj figuren </a:t>
            </a:r>
            <a:r>
              <a:rPr lang="en-US" sz="1000" i="1" dirty="0">
                <a:latin typeface="Work Sans" pitchFamily="2" charset="77"/>
              </a:rPr>
              <a:t>Storlek och egenskaper… </a:t>
            </a:r>
            <a:r>
              <a:rPr lang="en-US" sz="1000" dirty="0">
                <a:latin typeface="Work Sans" pitchFamily="2" charset="77"/>
              </a:rPr>
              <a:t>välj sedan </a:t>
            </a:r>
            <a:r>
              <a:rPr lang="en-US" sz="1000" i="1" dirty="0">
                <a:latin typeface="Work Sans" pitchFamily="2" charset="77"/>
              </a:rPr>
              <a:t>alternativ text. </a:t>
            </a:r>
            <a:r>
              <a:rPr lang="en-US" sz="1000" dirty="0">
                <a:latin typeface="Work Sans" pitchFamily="2" charset="77"/>
              </a:rPr>
              <a:t>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bara lämna rubrik och beskrivning tom.</a:t>
            </a:r>
          </a:p>
          <a:p>
            <a:endParaRPr lang="en-GB" sz="1000">
              <a:latin typeface="Work Sans" pitchFamily="2" charset="77"/>
            </a:endParaRPr>
          </a:p>
        </p:txBody>
      </p:sp>
      <p:sp>
        <p:nvSpPr>
          <p:cNvPr id="9" name="textruta 8">
            <a:extLst>
              <a:ext uri="{FF2B5EF4-FFF2-40B4-BE49-F238E27FC236}">
                <a16:creationId xmlns:a16="http://schemas.microsoft.com/office/drawing/2014/main" id="{4DBAB48A-0207-EBBB-5144-24A47388C7DA}"/>
              </a:ext>
            </a:extLst>
          </p:cNvPr>
          <p:cNvSpPr txBox="1"/>
          <p:nvPr userDrawn="1"/>
        </p:nvSpPr>
        <p:spPr>
          <a:xfrm>
            <a:off x="5549719" y="2600794"/>
            <a:ext cx="4234721" cy="2554545"/>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objekt i filen. Välj fliken </a:t>
            </a:r>
            <a:r>
              <a:rPr lang="en-US" sz="1000" b="0" i="1" baseline="0" dirty="0">
                <a:latin typeface="Work Sans" pitchFamily="2" charset="77"/>
              </a:rPr>
              <a:t>format </a:t>
            </a:r>
            <a:r>
              <a:rPr lang="en-US" sz="1000" dirty="0">
                <a:latin typeface="Work Sans" pitchFamily="2" charset="77"/>
              </a:rPr>
              <a:t>som visas till höger i menyfliksområdet och välj sedan </a:t>
            </a:r>
            <a:r>
              <a:rPr lang="en-US" sz="1000" b="0" i="1" baseline="0" dirty="0">
                <a:latin typeface="Work Sans" pitchFamily="2" charset="77"/>
              </a:rPr>
              <a:t>markeringsfönster </a:t>
            </a:r>
            <a:r>
              <a:rPr lang="en-US" sz="1000" dirty="0">
                <a:latin typeface="Work Sans" pitchFamily="2" charset="77"/>
              </a:rPr>
              <a:t>i gruppen</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Markera ett eller flera objekt i listan. Dra markeringen uppåt eller nedåt, eller klicka på knappen uppåt.</a:t>
            </a:r>
          </a:p>
          <a:p>
            <a:pPr marL="0" indent="0">
              <a:spcAft>
                <a:spcPts val="600"/>
              </a:spcAft>
              <a:buClr>
                <a:schemeClr val="tx1">
                  <a:lumMod val="65000"/>
                  <a:lumOff val="35000"/>
                </a:schemeClr>
              </a:buClr>
              <a:buFont typeface="+mj-lt"/>
              <a:buNone/>
            </a:pPr>
            <a:r>
              <a:rPr lang="en-US" sz="1000" dirty="0">
                <a:latin typeface="Work Sans" pitchFamily="2" charset="77"/>
              </a:rPr>
              <a:t>Dra objekten till de har den ordning du vill. Detta påverkar inte layouten på sidan utan bara vilken ordning de läses in maskinellt. </a:t>
            </a:r>
            <a:endParaRPr lang="en-GB" sz="1000">
              <a:latin typeface="Work Sans" pitchFamily="2" charset="77"/>
            </a:endParaRPr>
          </a:p>
        </p:txBody>
      </p:sp>
      <p:sp>
        <p:nvSpPr>
          <p:cNvPr id="10" name="textruta 9">
            <a:extLst>
              <a:ext uri="{FF2B5EF4-FFF2-40B4-BE49-F238E27FC236}">
                <a16:creationId xmlns:a16="http://schemas.microsoft.com/office/drawing/2014/main" id="{32D64C20-E0EC-50ED-8276-1342580DEAE9}"/>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1" name="textruta 10">
            <a:extLst>
              <a:ext uri="{FF2B5EF4-FFF2-40B4-BE49-F238E27FC236}">
                <a16:creationId xmlns:a16="http://schemas.microsoft.com/office/drawing/2014/main" id="{E6A6CDBB-9355-D585-CAEB-E68FDC04C402}"/>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35034816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llgänglighet Office 365/2019">
    <p:spTree>
      <p:nvGrpSpPr>
        <p:cNvPr id="1" name=""/>
        <p:cNvGrpSpPr/>
        <p:nvPr/>
      </p:nvGrpSpPr>
      <p:grpSpPr>
        <a:xfrm>
          <a:off x="0" y="0"/>
          <a:ext cx="0" cy="0"/>
          <a:chOff x="0" y="0"/>
          <a:chExt cx="0" cy="0"/>
        </a:xfrm>
      </p:grpSpPr>
      <p:sp>
        <p:nvSpPr>
          <p:cNvPr id="6" name="textruta 5">
            <a:extLst>
              <a:ext uri="{FF2B5EF4-FFF2-40B4-BE49-F238E27FC236}">
                <a16:creationId xmlns:a16="http://schemas.microsoft.com/office/drawing/2014/main" id="{0A51E754-9C7A-11C0-D983-A8276233FD20}"/>
              </a:ext>
            </a:extLst>
          </p:cNvPr>
          <p:cNvSpPr txBox="1"/>
          <p:nvPr userDrawn="1"/>
        </p:nvSpPr>
        <p:spPr>
          <a:xfrm>
            <a:off x="957359" y="821623"/>
            <a:ext cx="9535150" cy="584775"/>
          </a:xfrm>
          <a:prstGeom prst="rect">
            <a:avLst/>
          </a:prstGeom>
          <a:noFill/>
        </p:spPr>
        <p:txBody>
          <a:bodyPr wrap="square" rtlCol="0">
            <a:spAutoFit/>
          </a:bodyPr>
          <a:lstStyle/>
          <a:p>
            <a:r>
              <a:rPr lang="en-GB" sz="3200">
                <a:latin typeface="Work Sans" pitchFamily="2" charset="77"/>
              </a:rPr>
              <a:t>Tillgänglighetsanpassa din presentation</a:t>
            </a:r>
          </a:p>
        </p:txBody>
      </p:sp>
      <p:sp>
        <p:nvSpPr>
          <p:cNvPr id="7" name="textruta 6">
            <a:extLst>
              <a:ext uri="{FF2B5EF4-FFF2-40B4-BE49-F238E27FC236}">
                <a16:creationId xmlns:a16="http://schemas.microsoft.com/office/drawing/2014/main" id="{9AB3E6E3-4894-429E-071D-F50345A149E8}"/>
              </a:ext>
            </a:extLst>
          </p:cNvPr>
          <p:cNvSpPr txBox="1"/>
          <p:nvPr userDrawn="1"/>
        </p:nvSpPr>
        <p:spPr>
          <a:xfrm>
            <a:off x="957359" y="1528186"/>
            <a:ext cx="932341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Mallen är inställd för att vara så tillgänglighetsanpassad som möjligt men det är två saker du behöver göra själv allt eftersom du adderar innehåll. </a:t>
            </a:r>
            <a:r>
              <a:rPr lang="en-US" sz="1400" b="1" noProof="0" dirty="0">
                <a:latin typeface="Work Sans SemiBold" pitchFamily="2" charset="77"/>
              </a:rPr>
              <a:t>Instruktionerna nedan är för Office 365 eller Office 2019.</a:t>
            </a:r>
          </a:p>
        </p:txBody>
      </p:sp>
      <p:sp>
        <p:nvSpPr>
          <p:cNvPr id="5" name="textruta 4">
            <a:extLst>
              <a:ext uri="{FF2B5EF4-FFF2-40B4-BE49-F238E27FC236}">
                <a16:creationId xmlns:a16="http://schemas.microsoft.com/office/drawing/2014/main" id="{A0EE485A-2ED1-48AD-EA7A-54C938436EF9}"/>
              </a:ext>
            </a:extLst>
          </p:cNvPr>
          <p:cNvSpPr txBox="1"/>
          <p:nvPr userDrawn="1"/>
        </p:nvSpPr>
        <p:spPr>
          <a:xfrm>
            <a:off x="947738" y="2600794"/>
            <a:ext cx="4234721" cy="1579920"/>
          </a:xfrm>
          <a:prstGeom prst="rect">
            <a:avLst/>
          </a:prstGeom>
          <a:noFill/>
        </p:spPr>
        <p:txBody>
          <a:bodyPr wrap="square" rtlCol="0">
            <a:spAutoFit/>
          </a:bodyPr>
          <a:lstStyle/>
          <a:p>
            <a:pPr marL="0" indent="0">
              <a:spcAft>
                <a:spcPts val="1000"/>
              </a:spcAft>
              <a:buNone/>
            </a:pPr>
            <a:r>
              <a:rPr lang="en-US" sz="1000" dirty="0">
                <a:latin typeface="Work Sans" pitchFamily="2" charset="77"/>
              </a:rPr>
              <a:t>Högerklicka på en bild/figur och välj alternativet </a:t>
            </a:r>
            <a:r>
              <a:rPr lang="en-US" sz="1000" i="1" dirty="0">
                <a:latin typeface="Work Sans" pitchFamily="2" charset="77"/>
              </a:rPr>
              <a:t>Redigera alternativtext. </a:t>
            </a:r>
            <a:r>
              <a:rPr lang="en-US" sz="1000" dirty="0">
                <a:latin typeface="Work Sans" pitchFamily="2" charset="77"/>
              </a:rPr>
              <a:t>Då öppnas en flik till höger i fönstret. Beskriv din bild/figur med 1-2 meningar som läses upp av uppläsningsprogram för de som har nedsatt syn.</a:t>
            </a:r>
          </a:p>
          <a:p>
            <a:pPr marL="0" indent="0">
              <a:spcAft>
                <a:spcPts val="1000"/>
              </a:spcAft>
              <a:buNone/>
            </a:pPr>
            <a:r>
              <a:rPr lang="en-US" sz="1000" dirty="0">
                <a:latin typeface="Work Sans" pitchFamily="2" charset="77"/>
              </a:rPr>
              <a:t>Har bilden/figuren inget informativt syfte och du vill exkludera den kan du istället klicka I checkrutan </a:t>
            </a:r>
            <a:r>
              <a:rPr lang="en-US" sz="1000" i="1" dirty="0">
                <a:latin typeface="Work Sans" pitchFamily="2" charset="77"/>
              </a:rPr>
              <a:t>Markera som dekorativt</a:t>
            </a:r>
            <a:r>
              <a:rPr lang="en-US" sz="1000" dirty="0">
                <a:latin typeface="Work Sans" pitchFamily="2" charset="77"/>
              </a:rPr>
              <a:t> under textrutan för alternativ text.</a:t>
            </a:r>
          </a:p>
          <a:p>
            <a:endParaRPr lang="en-GB" sz="1000">
              <a:latin typeface="Work Sans" pitchFamily="2" charset="77"/>
            </a:endParaRPr>
          </a:p>
        </p:txBody>
      </p:sp>
      <p:sp>
        <p:nvSpPr>
          <p:cNvPr id="12" name="textruta 11">
            <a:extLst>
              <a:ext uri="{FF2B5EF4-FFF2-40B4-BE49-F238E27FC236}">
                <a16:creationId xmlns:a16="http://schemas.microsoft.com/office/drawing/2014/main" id="{B14C1B1E-9EFF-D9D7-277A-BFBAECBE27ED}"/>
              </a:ext>
            </a:extLst>
          </p:cNvPr>
          <p:cNvSpPr txBox="1"/>
          <p:nvPr userDrawn="1"/>
        </p:nvSpPr>
        <p:spPr>
          <a:xfrm>
            <a:off x="5549719" y="2600794"/>
            <a:ext cx="4234721" cy="2092881"/>
          </a:xfrm>
          <a:prstGeom prst="rect">
            <a:avLst/>
          </a:prstGeom>
          <a:noFill/>
        </p:spPr>
        <p:txBody>
          <a:bodyPr wrap="square" rtlCol="0">
            <a:spAutoFit/>
          </a:bodyPr>
          <a:lstStyle/>
          <a:p>
            <a:pPr>
              <a:spcAft>
                <a:spcPts val="600"/>
              </a:spcAft>
            </a:pPr>
            <a:r>
              <a:rPr lang="en-US" sz="1000" dirty="0">
                <a:latin typeface="Work Sans" pitchFamily="2" charset="77"/>
              </a:rPr>
              <a:t>Mallarna förinlagda fält har en uppsatt läsordning men adderar du ytterligare/egna textrutor, bilder, smart art eller annat innehåll som inte finns i mallen bör du kontrollera att läsordningen blir logisk, annars läses objekten in i ordningen de lagts till på sidan.</a:t>
            </a:r>
          </a:p>
          <a:p>
            <a:pPr marL="0" indent="0">
              <a:spcAft>
                <a:spcPts val="600"/>
              </a:spcAft>
              <a:buNone/>
            </a:pPr>
            <a:r>
              <a:rPr lang="en-US" sz="1000" b="1" dirty="0">
                <a:latin typeface="Work Sans" pitchFamily="2" charset="77"/>
              </a:rPr>
              <a:t>Läsordningen styr du genom:</a:t>
            </a: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fliken </a:t>
            </a:r>
            <a:r>
              <a:rPr lang="en-US" sz="1000" b="0" i="1" baseline="0" dirty="0">
                <a:latin typeface="Work Sans" pitchFamily="2" charset="77"/>
              </a:rPr>
              <a:t>Start </a:t>
            </a:r>
            <a:r>
              <a:rPr lang="en-US" sz="1000" dirty="0">
                <a:latin typeface="Work Sans" pitchFamily="2" charset="77"/>
              </a:rPr>
              <a:t>väljer du</a:t>
            </a:r>
            <a:r>
              <a:rPr lang="en-US" sz="1000" b="0" i="1" baseline="0" dirty="0">
                <a:latin typeface="Work Sans" pitchFamily="2" charset="77"/>
              </a:rPr>
              <a:t> Ordna.</a:t>
            </a:r>
            <a:endParaRPr lang="en-US" sz="1000" dirty="0">
              <a:latin typeface="Work Sans" pitchFamily="2" charset="77"/>
            </a:endParaRPr>
          </a:p>
          <a:p>
            <a:pPr marL="228600" indent="-228600">
              <a:spcAft>
                <a:spcPts val="600"/>
              </a:spcAft>
              <a:buClr>
                <a:schemeClr val="tx1">
                  <a:lumMod val="65000"/>
                  <a:lumOff val="35000"/>
                </a:schemeClr>
              </a:buClr>
              <a:buFont typeface="+mj-lt"/>
              <a:buAutoNum type="arabicPeriod"/>
            </a:pPr>
            <a:r>
              <a:rPr lang="en-US" sz="1000" dirty="0">
                <a:latin typeface="Work Sans" pitchFamily="2" charset="77"/>
              </a:rPr>
              <a:t>På menyn </a:t>
            </a:r>
            <a:r>
              <a:rPr lang="en-US" sz="1000" b="0" i="1" baseline="0" dirty="0">
                <a:latin typeface="Work Sans" pitchFamily="2" charset="77"/>
              </a:rPr>
              <a:t>Ordna </a:t>
            </a:r>
            <a:r>
              <a:rPr lang="en-US" sz="1000" dirty="0">
                <a:latin typeface="Work Sans" pitchFamily="2" charset="77"/>
              </a:rPr>
              <a:t>väljer du</a:t>
            </a:r>
            <a:r>
              <a:rPr lang="en-US" sz="1000" b="0" i="1" baseline="0" dirty="0">
                <a:latin typeface="Work Sans" pitchFamily="2" charset="77"/>
              </a:rPr>
              <a:t> Markeringsfönster.</a:t>
            </a:r>
            <a:endParaRPr lang="en-US" sz="1000" dirty="0">
              <a:latin typeface="Work Sans" pitchFamily="2" charset="77"/>
            </a:endParaRPr>
          </a:p>
          <a:p>
            <a:pPr marL="0" indent="0">
              <a:spcAft>
                <a:spcPts val="600"/>
              </a:spcAft>
              <a:buClr>
                <a:schemeClr val="tx1">
                  <a:lumMod val="65000"/>
                  <a:lumOff val="35000"/>
                </a:schemeClr>
              </a:buClr>
              <a:buFont typeface="+mj-lt"/>
              <a:buNone/>
            </a:pPr>
            <a:r>
              <a:rPr lang="en-US" sz="1000" dirty="0">
                <a:latin typeface="Work Sans" pitchFamily="2" charset="77"/>
              </a:rPr>
              <a:t>Då öppnas en flik till höger I fönstret. Dra objekten tills de har den ordning du vill. Detta påverkar inte layouten på sidan utan bara vilken ordning de läses in maskinellt. </a:t>
            </a:r>
            <a:endParaRPr lang="en-GB" sz="1000">
              <a:latin typeface="Work Sans" pitchFamily="2" charset="77"/>
            </a:endParaRPr>
          </a:p>
        </p:txBody>
      </p:sp>
      <p:sp>
        <p:nvSpPr>
          <p:cNvPr id="13" name="textruta 12">
            <a:extLst>
              <a:ext uri="{FF2B5EF4-FFF2-40B4-BE49-F238E27FC236}">
                <a16:creationId xmlns:a16="http://schemas.microsoft.com/office/drawing/2014/main" id="{5C80CE63-C4AE-38F4-9AAB-26B856C6A2AA}"/>
              </a:ext>
            </a:extLst>
          </p:cNvPr>
          <p:cNvSpPr txBox="1"/>
          <p:nvPr userDrawn="1"/>
        </p:nvSpPr>
        <p:spPr>
          <a:xfrm>
            <a:off x="934309" y="2231036"/>
            <a:ext cx="4248150" cy="307777"/>
          </a:xfrm>
          <a:prstGeom prst="rect">
            <a:avLst/>
          </a:prstGeom>
          <a:noFill/>
        </p:spPr>
        <p:txBody>
          <a:bodyPr wrap="square" rtlCol="0">
            <a:spAutoFit/>
          </a:bodyPr>
          <a:lstStyle/>
          <a:p>
            <a:r>
              <a:rPr lang="en-GB" sz="1400">
                <a:latin typeface="Work Sans Medium" pitchFamily="2" charset="77"/>
              </a:rPr>
              <a:t>Lägg till alternativ text för bilder/figurer</a:t>
            </a:r>
          </a:p>
        </p:txBody>
      </p:sp>
      <p:sp>
        <p:nvSpPr>
          <p:cNvPr id="14" name="textruta 13">
            <a:extLst>
              <a:ext uri="{FF2B5EF4-FFF2-40B4-BE49-F238E27FC236}">
                <a16:creationId xmlns:a16="http://schemas.microsoft.com/office/drawing/2014/main" id="{7FE0EBDC-2402-1F53-DC48-ACFDF104DF39}"/>
              </a:ext>
            </a:extLst>
          </p:cNvPr>
          <p:cNvSpPr txBox="1"/>
          <p:nvPr userDrawn="1"/>
        </p:nvSpPr>
        <p:spPr>
          <a:xfrm>
            <a:off x="5543785" y="2231036"/>
            <a:ext cx="4248150" cy="307777"/>
          </a:xfrm>
          <a:prstGeom prst="rect">
            <a:avLst/>
          </a:prstGeom>
          <a:noFill/>
        </p:spPr>
        <p:txBody>
          <a:bodyPr wrap="square" rtlCol="0">
            <a:spAutoFit/>
          </a:bodyPr>
          <a:lstStyle/>
          <a:p>
            <a:r>
              <a:rPr lang="en-GB" sz="1400">
                <a:latin typeface="Work Sans Medium" pitchFamily="2" charset="77"/>
              </a:rPr>
              <a:t>Dubbelkolla läsordningen</a:t>
            </a:r>
          </a:p>
        </p:txBody>
      </p:sp>
    </p:spTree>
    <p:extLst>
      <p:ext uri="{BB962C8B-B14F-4D97-AF65-F5344CB8AC3E}">
        <p14:creationId xmlns:p14="http://schemas.microsoft.com/office/powerpoint/2010/main" val="15282215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cSld name="UU_White_Tex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03C56-2D27-904E-B863-86215E420177}"/>
              </a:ext>
            </a:extLst>
          </p:cNvPr>
          <p:cNvSpPr>
            <a:spLocks noGrp="1"/>
          </p:cNvSpPr>
          <p:nvPr>
            <p:ph type="title" hasCustomPrompt="1"/>
          </p:nvPr>
        </p:nvSpPr>
        <p:spPr>
          <a:xfrm>
            <a:off x="839788" y="987425"/>
            <a:ext cx="8852852" cy="445136"/>
          </a:xfrm>
        </p:spPr>
        <p:txBody>
          <a:bodyPr anchor="b"/>
          <a:lstStyle>
            <a:lvl1pPr>
              <a:defRPr sz="2400"/>
            </a:lvl1pPr>
          </a:lstStyle>
          <a:p>
            <a:r>
              <a:rPr lang="en-GB" dirty="0"/>
              <a:t>CLICK HERE TO CHANGE HEADING</a:t>
            </a:r>
            <a:endParaRPr lang="sv-SE" dirty="0"/>
          </a:p>
        </p:txBody>
      </p:sp>
      <p:sp>
        <p:nvSpPr>
          <p:cNvPr id="3" name="Picture Placeholder 2">
            <a:extLst>
              <a:ext uri="{FF2B5EF4-FFF2-40B4-BE49-F238E27FC236}">
                <a16:creationId xmlns:a16="http://schemas.microsoft.com/office/drawing/2014/main" id="{5C0E3859-1AB0-1842-A6D1-C215EC618BFB}"/>
              </a:ext>
            </a:extLst>
          </p:cNvPr>
          <p:cNvSpPr>
            <a:spLocks noGrp="1"/>
          </p:cNvSpPr>
          <p:nvPr>
            <p:ph type="pic" idx="1" hasCustomPrompt="1"/>
          </p:nvPr>
        </p:nvSpPr>
        <p:spPr>
          <a:xfrm>
            <a:off x="6096000" y="1778001"/>
            <a:ext cx="3596640" cy="4083050"/>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dirty="0"/>
              <a:t>Click in the icon to add an image</a:t>
            </a:r>
          </a:p>
        </p:txBody>
      </p:sp>
      <p:sp>
        <p:nvSpPr>
          <p:cNvPr id="4" name="Text Placeholder 3">
            <a:extLst>
              <a:ext uri="{FF2B5EF4-FFF2-40B4-BE49-F238E27FC236}">
                <a16:creationId xmlns:a16="http://schemas.microsoft.com/office/drawing/2014/main" id="{2C70CE97-22F3-D54E-97F1-698A9CC7BC23}"/>
              </a:ext>
            </a:extLst>
          </p:cNvPr>
          <p:cNvSpPr>
            <a:spLocks noGrp="1"/>
          </p:cNvSpPr>
          <p:nvPr>
            <p:ph type="body" sz="half" idx="2" hasCustomPrompt="1"/>
          </p:nvPr>
        </p:nvSpPr>
        <p:spPr>
          <a:xfrm>
            <a:off x="839788" y="1785939"/>
            <a:ext cx="4900612" cy="4083050"/>
          </a:xfrm>
        </p:spPr>
        <p:txBody>
          <a:bodyPr/>
          <a:lstStyle>
            <a:lvl1pPr marL="0" indent="0">
              <a:buNone/>
              <a:defRPr sz="17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dirty="0" err="1"/>
              <a:t>Click here to add text</a:t>
            </a:r>
            <a:endParaRPr lang="en-GB" dirty="0"/>
          </a:p>
        </p:txBody>
      </p:sp>
    </p:spTree>
    <p:extLst>
      <p:ext uri="{BB962C8B-B14F-4D97-AF65-F5344CB8AC3E}">
        <p14:creationId xmlns:p14="http://schemas.microsoft.com/office/powerpoint/2010/main" val="1788394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UU_White_Title with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A2D5DCA-C7EF-D847-BF31-7756142E39C8}"/>
              </a:ext>
            </a:extLst>
          </p:cNvPr>
          <p:cNvSpPr>
            <a:spLocks noGrp="1"/>
          </p:cNvSpPr>
          <p:nvPr>
            <p:ph type="pic" sz="quarter" idx="10" hasCustomPrompt="1"/>
          </p:nvPr>
        </p:nvSpPr>
        <p:spPr>
          <a:xfrm>
            <a:off x="1524000" y="2265681"/>
            <a:ext cx="9144000" cy="3108960"/>
          </a:xfrm>
        </p:spPr>
        <p:txBody>
          <a:bodyPr/>
          <a:lstStyle>
            <a:lvl1pPr>
              <a:buNone/>
              <a:defRPr/>
            </a:lvl1pPr>
          </a:lstStyle>
          <a:p>
            <a:r>
              <a:rPr lang="sv-SE" dirty="0"/>
              <a:t>Click on the icon to add an image</a:t>
            </a:r>
          </a:p>
        </p:txBody>
      </p:sp>
      <p:sp>
        <p:nvSpPr>
          <p:cNvPr id="2" name="Title 1">
            <a:extLst>
              <a:ext uri="{FF2B5EF4-FFF2-40B4-BE49-F238E27FC236}">
                <a16:creationId xmlns:a16="http://schemas.microsoft.com/office/drawing/2014/main" id="{3AEB7CC7-C518-2744-AE0D-462C0746192B}"/>
              </a:ext>
            </a:extLst>
          </p:cNvPr>
          <p:cNvSpPr>
            <a:spLocks noGrp="1"/>
          </p:cNvSpPr>
          <p:nvPr>
            <p:ph type="ctrTitle" hasCustomPrompt="1"/>
          </p:nvPr>
        </p:nvSpPr>
        <p:spPr>
          <a:xfrm>
            <a:off x="1524000" y="461963"/>
            <a:ext cx="9144000" cy="1417637"/>
          </a:xfrm>
        </p:spPr>
        <p:txBody>
          <a:bodyPr anchor="b"/>
          <a:lstStyle>
            <a:lvl1pPr algn="ctr">
              <a:defRPr sz="3800"/>
            </a:lvl1pPr>
          </a:lstStyle>
          <a:p>
            <a:r>
              <a:rPr lang="en-GB" dirty="0"/>
              <a:t>CLICK HERE TO CHANGE HEADING</a:t>
            </a:r>
            <a:endParaRPr lang="sv-SE" dirty="0"/>
          </a:p>
        </p:txBody>
      </p:sp>
      <p:sp>
        <p:nvSpPr>
          <p:cNvPr id="3" name="Subtitle 2">
            <a:extLst>
              <a:ext uri="{FF2B5EF4-FFF2-40B4-BE49-F238E27FC236}">
                <a16:creationId xmlns:a16="http://schemas.microsoft.com/office/drawing/2014/main" id="{957693B9-6AA9-3848-98BE-636D0998128C}"/>
              </a:ext>
            </a:extLst>
          </p:cNvPr>
          <p:cNvSpPr>
            <a:spLocks noGrp="1"/>
          </p:cNvSpPr>
          <p:nvPr>
            <p:ph type="subTitle" idx="1" hasCustomPrompt="1"/>
          </p:nvPr>
        </p:nvSpPr>
        <p:spPr>
          <a:xfrm>
            <a:off x="1524000" y="5760722"/>
            <a:ext cx="9144000" cy="259080"/>
          </a:xfrm>
        </p:spPr>
        <p:txBody>
          <a:bodyPr>
            <a:noAutofit/>
          </a:bodyPr>
          <a:lstStyle>
            <a:lvl1pPr marL="0" indent="0" algn="ctr">
              <a:buNone/>
              <a:defRPr sz="1500"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GB" dirty="0"/>
              <a:t>CLICK HERE TO CHANGE SUBHEADING</a:t>
            </a:r>
          </a:p>
        </p:txBody>
      </p:sp>
    </p:spTree>
    <p:extLst>
      <p:ext uri="{BB962C8B-B14F-4D97-AF65-F5344CB8AC3E}">
        <p14:creationId xmlns:p14="http://schemas.microsoft.com/office/powerpoint/2010/main" val="12728419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EDEDED"/>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182056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rgbClr val="BFBFBF"/>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2" name="Bildobjekt 1">
            <a:extLst>
              <a:ext uri="{FF2B5EF4-FFF2-40B4-BE49-F238E27FC236}">
                <a16:creationId xmlns:a16="http://schemas.microsoft.com/office/drawing/2014/main" id="{F231D883-7B16-7C82-305D-01DE34B4639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5225244" y="1007044"/>
            <a:ext cx="1739917" cy="1654175"/>
          </a:xfrm>
          <a:prstGeom prst="rect">
            <a:avLst/>
          </a:prstGeom>
        </p:spPr>
      </p:pic>
    </p:spTree>
    <p:extLst>
      <p:ext uri="{BB962C8B-B14F-4D97-AF65-F5344CB8AC3E}">
        <p14:creationId xmlns:p14="http://schemas.microsoft.com/office/powerpoint/2010/main" val="139525532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ubrik och innehåll">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76562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090772440"/>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505612729"/>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544478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7769673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3394301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4949186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34027724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0043511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5652361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Anpassad layout">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FFE1B46D-8109-6054-3587-2B9881082BB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39847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4288552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1113026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8063177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3684530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948155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2026-03-04</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a:t>Klicka här för att ändra mall för rubrikformat</a:t>
            </a:r>
            <a:endParaRPr lang="sv-SE" dirty="0"/>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1117686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image" Target="../media/image1.pn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1.png"/><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theme" Target="../theme/theme3.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5" Type="http://schemas.openxmlformats.org/officeDocument/2006/relationships/slideLayout" Target="../slideLayouts/slideLayout32.xml"/><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2026-03-04</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8"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1046763294"/>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65" r:id="rId12"/>
    <p:sldLayoutId id="2147483663" r:id="rId13"/>
    <p:sldLayoutId id="2147483664" r:id="rId14"/>
    <p:sldLayoutId id="2147483691" r:id="rId15"/>
    <p:sldLayoutId id="2147483692" r:id="rId16"/>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2026-03-04</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BFBFBF"/>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Work Sans" pitchFamily="2" charset="77"/>
              </a:defRPr>
            </a:lvl1pPr>
          </a:lstStyle>
          <a:p>
            <a:fld id="{888E4D63-BE2C-4D4B-BBD2-256262659A9F}" type="datetime1">
              <a:rPr lang="sv-SE" smtClean="0"/>
              <a:pPr/>
              <a:t>2026-03-04</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Work Sans" pitchFamily="2" charset="77"/>
              </a:defRPr>
            </a:lvl1pPr>
          </a:lstStyle>
          <a:p>
            <a:r>
              <a:rPr lang="sv-SE"/>
              <a:t>Presentation 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Work Sans" pitchFamily="2" charset="77"/>
              </a:defRPr>
            </a:lvl1pPr>
          </a:lstStyle>
          <a:p>
            <a:fld id="{B716C8F4-20CD-364A-8A8E-DE130115B178}" type="slidenum">
              <a:rPr lang="sv-SE" smtClean="0"/>
              <a:pPr/>
              <a:t>‹#›</a:t>
            </a:fld>
            <a:endParaRPr lang="sv-SE" dirty="0"/>
          </a:p>
        </p:txBody>
      </p:sp>
      <p:pic>
        <p:nvPicPr>
          <p:cNvPr id="8" name="Bildobjekt 7">
            <a:extLst>
              <a:ext uri="{FF2B5EF4-FFF2-40B4-BE49-F238E27FC236}">
                <a16:creationId xmlns:a16="http://schemas.microsoft.com/office/drawing/2014/main" id="{EC8B10D5-9A4D-9199-0370-3DA7F9767C35}"/>
              </a:ext>
            </a:extLst>
          </p:cNvPr>
          <p:cNvPicPr>
            <a:picLocks noChangeAspect="1"/>
          </p:cNvPicPr>
          <p:nvPr userDrawn="1"/>
        </p:nvPicPr>
        <p:blipFill>
          <a:blip r:embed="rId13" cstate="print">
            <a:extLst>
              <a:ext uri="{28A0092B-C50C-407E-A947-70E740481C1C}">
                <a14:useLocalDpi xmlns:a14="http://schemas.microsoft.com/office/drawing/2010/main"/>
              </a:ext>
            </a:extLst>
          </a:blip>
          <a:stretch>
            <a:fillRect/>
          </a:stretch>
        </p:blipFill>
        <p:spPr>
          <a:xfrm>
            <a:off x="10838284" y="5633192"/>
            <a:ext cx="838515" cy="797194"/>
          </a:xfrm>
          <a:prstGeom prst="rect">
            <a:avLst/>
          </a:prstGeom>
        </p:spPr>
      </p:pic>
    </p:spTree>
    <p:extLst>
      <p:ext uri="{BB962C8B-B14F-4D97-AF65-F5344CB8AC3E}">
        <p14:creationId xmlns:p14="http://schemas.microsoft.com/office/powerpoint/2010/main" val="3367698994"/>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l" defTabSz="914400" rtl="0" eaLnBrk="1" latinLnBrk="0" hangingPunct="1">
        <a:lnSpc>
          <a:spcPts val="3840"/>
        </a:lnSpc>
        <a:spcBef>
          <a:spcPct val="0"/>
        </a:spcBef>
        <a:buNone/>
        <a:defRPr sz="3200" kern="1200" baseline="0">
          <a:solidFill>
            <a:schemeClr val="tx1"/>
          </a:solidFill>
          <a:latin typeface="Work Sans" pitchFamily="2" charset="77"/>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Work Sans"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Work Sans"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Work Sans"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Work Sans"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51C03AA-BF93-3716-AA23-329C339FFCF6}"/>
              </a:ext>
            </a:extLst>
          </p:cNvPr>
          <p:cNvSpPr>
            <a:spLocks noGrp="1"/>
          </p:cNvSpPr>
          <p:nvPr>
            <p:ph type="ctrTitle"/>
          </p:nvPr>
        </p:nvSpPr>
        <p:spPr/>
        <p:txBody>
          <a:bodyPr/>
          <a:lstStyle/>
          <a:p>
            <a:pPr>
              <a:lnSpc>
                <a:spcPts val="4200"/>
              </a:lnSpc>
              <a:spcBef>
                <a:spcPts val="600"/>
              </a:spcBef>
            </a:pPr>
            <a:r>
              <a:rPr lang="sv-SE" sz="4400" dirty="0"/>
              <a:t>Uppföljning miljöplan </a:t>
            </a:r>
            <a:br>
              <a:rPr lang="sv-SE" sz="4400" dirty="0"/>
            </a:br>
            <a:r>
              <a:rPr lang="sv-SE" sz="4400" dirty="0"/>
              <a:t>2025</a:t>
            </a:r>
          </a:p>
        </p:txBody>
      </p:sp>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1570306" y="5299211"/>
            <a:ext cx="9049793" cy="461962"/>
          </a:xfrm>
        </p:spPr>
        <p:txBody>
          <a:bodyPr>
            <a:noAutofit/>
          </a:bodyPr>
          <a:lstStyle/>
          <a:p>
            <a:r>
              <a:rPr lang="sv-SE" sz="1400" dirty="0"/>
              <a:t>Statusrapport för arbetet med att uppnå målen satta i Uppsala universitets Miljöplan 2025</a:t>
            </a:r>
          </a:p>
        </p:txBody>
      </p:sp>
      <p:sp>
        <p:nvSpPr>
          <p:cNvPr id="4" name="textruta 3">
            <a:extLst>
              <a:ext uri="{FF2B5EF4-FFF2-40B4-BE49-F238E27FC236}">
                <a16:creationId xmlns:a16="http://schemas.microsoft.com/office/drawing/2014/main" id="{B4F25F9E-021B-41B4-9A37-C8630B626AE5}"/>
              </a:ext>
            </a:extLst>
          </p:cNvPr>
          <p:cNvSpPr txBox="1"/>
          <p:nvPr/>
        </p:nvSpPr>
        <p:spPr>
          <a:xfrm>
            <a:off x="7010401" y="6596390"/>
            <a:ext cx="5181600" cy="261610"/>
          </a:xfrm>
          <a:prstGeom prst="rect">
            <a:avLst/>
          </a:prstGeom>
          <a:noFill/>
        </p:spPr>
        <p:txBody>
          <a:bodyPr wrap="square" rtlCol="0">
            <a:spAutoFit/>
          </a:bodyPr>
          <a:lstStyle/>
          <a:p>
            <a:pPr algn="r"/>
            <a:r>
              <a:rPr lang="sv-SE" sz="1100" dirty="0">
                <a:solidFill>
                  <a:schemeClr val="bg2">
                    <a:lumMod val="50000"/>
                    <a:lumOff val="50000"/>
                  </a:schemeClr>
                </a:solidFill>
                <a:latin typeface="Work Sans" pitchFamily="2" charset="0"/>
              </a:rPr>
              <a:t>Sammanställningen är gjort av Miljöfunktionen vid Uppsala universitet.</a:t>
            </a:r>
          </a:p>
        </p:txBody>
      </p:sp>
    </p:spTree>
    <p:extLst>
      <p:ext uri="{BB962C8B-B14F-4D97-AF65-F5344CB8AC3E}">
        <p14:creationId xmlns:p14="http://schemas.microsoft.com/office/powerpoint/2010/main" val="3723954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8B8EC16-641C-4FF0-A541-3112263A1959}"/>
              </a:ext>
            </a:extLst>
          </p:cNvPr>
          <p:cNvGraphicFramePr/>
          <p:nvPr>
            <p:extLst>
              <p:ext uri="{D42A27DB-BD31-4B8C-83A1-F6EECF244321}">
                <p14:modId xmlns:p14="http://schemas.microsoft.com/office/powerpoint/2010/main" val="614594095"/>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857715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3E6A70-9B9E-4A3B-807B-AAD3B1C07ABF}"/>
              </a:ext>
            </a:extLst>
          </p:cNvPr>
          <p:cNvSpPr>
            <a:spLocks noGrp="1"/>
          </p:cNvSpPr>
          <p:nvPr>
            <p:ph type="title"/>
          </p:nvPr>
        </p:nvSpPr>
        <p:spPr/>
        <p:txBody>
          <a:bodyPr/>
          <a:lstStyle/>
          <a:p>
            <a:r>
              <a:rPr lang="sv-SE"/>
              <a:t>Andel förnybar energi</a:t>
            </a:r>
            <a:endParaRPr lang="sv-SE" dirty="0"/>
          </a:p>
        </p:txBody>
      </p:sp>
      <p:graphicFrame>
        <p:nvGraphicFramePr>
          <p:cNvPr id="5" name="Tabell 5">
            <a:extLst>
              <a:ext uri="{FF2B5EF4-FFF2-40B4-BE49-F238E27FC236}">
                <a16:creationId xmlns:a16="http://schemas.microsoft.com/office/drawing/2014/main" id="{8A9BF64F-2CF2-4B6A-8649-6B904ECF0BFC}"/>
              </a:ext>
            </a:extLst>
          </p:cNvPr>
          <p:cNvGraphicFramePr>
            <a:graphicFrameLocks noGrp="1"/>
          </p:cNvGraphicFramePr>
          <p:nvPr>
            <p:extLst>
              <p:ext uri="{D42A27DB-BD31-4B8C-83A1-F6EECF244321}">
                <p14:modId xmlns:p14="http://schemas.microsoft.com/office/powerpoint/2010/main" val="539294747"/>
              </p:ext>
            </p:extLst>
          </p:nvPr>
        </p:nvGraphicFramePr>
        <p:xfrm>
          <a:off x="839788" y="2501900"/>
          <a:ext cx="10259136" cy="1854200"/>
        </p:xfrm>
        <a:graphic>
          <a:graphicData uri="http://schemas.openxmlformats.org/drawingml/2006/table">
            <a:tbl>
              <a:tblPr firstRow="1" bandRow="1">
                <a:tableStyleId>{5C22544A-7EE6-4342-B048-85BDC9FD1C3A}</a:tableStyleId>
              </a:tblPr>
              <a:tblGrid>
                <a:gridCol w="1450513">
                  <a:extLst>
                    <a:ext uri="{9D8B030D-6E8A-4147-A177-3AD203B41FA5}">
                      <a16:colId xmlns:a16="http://schemas.microsoft.com/office/drawing/2014/main" val="1139955882"/>
                    </a:ext>
                  </a:extLst>
                </a:gridCol>
                <a:gridCol w="1114271">
                  <a:extLst>
                    <a:ext uri="{9D8B030D-6E8A-4147-A177-3AD203B41FA5}">
                      <a16:colId xmlns:a16="http://schemas.microsoft.com/office/drawing/2014/main" val="805241341"/>
                    </a:ext>
                  </a:extLst>
                </a:gridCol>
                <a:gridCol w="1282392">
                  <a:extLst>
                    <a:ext uri="{9D8B030D-6E8A-4147-A177-3AD203B41FA5}">
                      <a16:colId xmlns:a16="http://schemas.microsoft.com/office/drawing/2014/main" val="2841633601"/>
                    </a:ext>
                  </a:extLst>
                </a:gridCol>
                <a:gridCol w="1282392">
                  <a:extLst>
                    <a:ext uri="{9D8B030D-6E8A-4147-A177-3AD203B41FA5}">
                      <a16:colId xmlns:a16="http://schemas.microsoft.com/office/drawing/2014/main" val="3271762414"/>
                    </a:ext>
                  </a:extLst>
                </a:gridCol>
                <a:gridCol w="1282392">
                  <a:extLst>
                    <a:ext uri="{9D8B030D-6E8A-4147-A177-3AD203B41FA5}">
                      <a16:colId xmlns:a16="http://schemas.microsoft.com/office/drawing/2014/main" val="3769062492"/>
                    </a:ext>
                  </a:extLst>
                </a:gridCol>
                <a:gridCol w="1282392">
                  <a:extLst>
                    <a:ext uri="{9D8B030D-6E8A-4147-A177-3AD203B41FA5}">
                      <a16:colId xmlns:a16="http://schemas.microsoft.com/office/drawing/2014/main" val="4151094503"/>
                    </a:ext>
                  </a:extLst>
                </a:gridCol>
                <a:gridCol w="1282392">
                  <a:extLst>
                    <a:ext uri="{9D8B030D-6E8A-4147-A177-3AD203B41FA5}">
                      <a16:colId xmlns:a16="http://schemas.microsoft.com/office/drawing/2014/main" val="1203055110"/>
                    </a:ext>
                  </a:extLst>
                </a:gridCol>
                <a:gridCol w="1282392">
                  <a:extLst>
                    <a:ext uri="{9D8B030D-6E8A-4147-A177-3AD203B41FA5}">
                      <a16:colId xmlns:a16="http://schemas.microsoft.com/office/drawing/2014/main" val="3208468223"/>
                    </a:ext>
                  </a:extLst>
                </a:gridCol>
              </a:tblGrid>
              <a:tr h="370840">
                <a:tc>
                  <a:txBody>
                    <a:bodyPr/>
                    <a:lstStyle/>
                    <a:p>
                      <a:endParaRPr lang="sv-SE" dirty="0">
                        <a:latin typeface="Work Sans" pitchFamily="2" charset="0"/>
                      </a:endParaRPr>
                    </a:p>
                  </a:txBody>
                  <a:tcPr/>
                </a:tc>
                <a:tc>
                  <a:txBody>
                    <a:bodyPr/>
                    <a:lstStyle/>
                    <a:p>
                      <a:r>
                        <a:rPr lang="sv-SE" dirty="0">
                          <a:solidFill>
                            <a:schemeClr val="tx1"/>
                          </a:solidFill>
                          <a:latin typeface="Work Sans" pitchFamily="2" charset="0"/>
                        </a:rPr>
                        <a:t>2019</a:t>
                      </a:r>
                    </a:p>
                  </a:txBody>
                  <a:tcPr/>
                </a:tc>
                <a:tc>
                  <a:txBody>
                    <a:bodyPr/>
                    <a:lstStyle/>
                    <a:p>
                      <a:r>
                        <a:rPr lang="sv-SE" dirty="0">
                          <a:solidFill>
                            <a:schemeClr val="tx1"/>
                          </a:solidFill>
                          <a:latin typeface="Work Sans" pitchFamily="2" charset="0"/>
                        </a:rPr>
                        <a:t>2020</a:t>
                      </a:r>
                    </a:p>
                  </a:txBody>
                  <a:tcPr/>
                </a:tc>
                <a:tc>
                  <a:txBody>
                    <a:bodyPr/>
                    <a:lstStyle/>
                    <a:p>
                      <a:r>
                        <a:rPr lang="sv-SE" dirty="0">
                          <a:solidFill>
                            <a:schemeClr val="tx1"/>
                          </a:solidFill>
                          <a:latin typeface="Work Sans" pitchFamily="2" charset="0"/>
                        </a:rPr>
                        <a:t>2021</a:t>
                      </a:r>
                    </a:p>
                  </a:txBody>
                  <a:tcPr/>
                </a:tc>
                <a:tc>
                  <a:txBody>
                    <a:bodyPr/>
                    <a:lstStyle/>
                    <a:p>
                      <a:r>
                        <a:rPr lang="sv-SE" dirty="0">
                          <a:solidFill>
                            <a:schemeClr val="tx1"/>
                          </a:solidFill>
                          <a:latin typeface="Work Sans" pitchFamily="2" charset="0"/>
                        </a:rPr>
                        <a:t>2022</a:t>
                      </a:r>
                    </a:p>
                  </a:txBody>
                  <a:tcPr/>
                </a:tc>
                <a:tc>
                  <a:txBody>
                    <a:bodyPr/>
                    <a:lstStyle/>
                    <a:p>
                      <a:r>
                        <a:rPr lang="sv-SE" dirty="0">
                          <a:solidFill>
                            <a:schemeClr val="tx1"/>
                          </a:solidFill>
                          <a:latin typeface="Work Sans" pitchFamily="2" charset="0"/>
                        </a:rPr>
                        <a:t>2023</a:t>
                      </a:r>
                    </a:p>
                  </a:txBody>
                  <a:tcPr/>
                </a:tc>
                <a:tc>
                  <a:txBody>
                    <a:bodyPr/>
                    <a:lstStyle/>
                    <a:p>
                      <a:r>
                        <a:rPr lang="sv-SE" dirty="0">
                          <a:solidFill>
                            <a:schemeClr val="tx1"/>
                          </a:solidFill>
                          <a:latin typeface="Work Sans" pitchFamily="2" charset="0"/>
                        </a:rPr>
                        <a:t>2024</a:t>
                      </a:r>
                    </a:p>
                  </a:txBody>
                  <a:tcPr/>
                </a:tc>
                <a:tc>
                  <a:txBody>
                    <a:bodyPr/>
                    <a:lstStyle/>
                    <a:p>
                      <a:r>
                        <a:rPr lang="sv-SE" dirty="0">
                          <a:solidFill>
                            <a:schemeClr val="tx1"/>
                          </a:solidFill>
                          <a:latin typeface="Work Sans" pitchFamily="2" charset="0"/>
                        </a:rPr>
                        <a:t>2025</a:t>
                      </a:r>
                    </a:p>
                  </a:txBody>
                  <a:tcPr/>
                </a:tc>
                <a:extLst>
                  <a:ext uri="{0D108BD9-81ED-4DB2-BD59-A6C34878D82A}">
                    <a16:rowId xmlns:a16="http://schemas.microsoft.com/office/drawing/2014/main" val="4105500153"/>
                  </a:ext>
                </a:extLst>
              </a:tr>
              <a:tr h="370840">
                <a:tc>
                  <a:txBody>
                    <a:bodyPr/>
                    <a:lstStyle/>
                    <a:p>
                      <a:r>
                        <a:rPr lang="sv-SE" dirty="0">
                          <a:latin typeface="Work Sans" pitchFamily="2" charset="0"/>
                        </a:rPr>
                        <a:t>El* (%)</a:t>
                      </a:r>
                    </a:p>
                  </a:txBody>
                  <a:tcPr/>
                </a:tc>
                <a:tc>
                  <a:txBody>
                    <a:bodyPr/>
                    <a:lstStyle/>
                    <a:p>
                      <a:r>
                        <a:rPr lang="sv-SE" dirty="0">
                          <a:latin typeface="Work Sans" pitchFamily="2" charset="0"/>
                        </a:rPr>
                        <a:t>100</a:t>
                      </a:r>
                    </a:p>
                  </a:txBody>
                  <a:tcPr/>
                </a:tc>
                <a:tc>
                  <a:txBody>
                    <a:bodyPr/>
                    <a:lstStyle/>
                    <a:p>
                      <a:r>
                        <a:rPr lang="sv-SE" dirty="0">
                          <a:latin typeface="Work Sans" pitchFamily="2" charset="0"/>
                        </a:rPr>
                        <a:t>100</a:t>
                      </a:r>
                    </a:p>
                  </a:txBody>
                  <a:tcPr/>
                </a:tc>
                <a:tc>
                  <a:txBody>
                    <a:bodyPr/>
                    <a:lstStyle/>
                    <a:p>
                      <a:r>
                        <a:rPr lang="sv-SE" dirty="0">
                          <a:latin typeface="Work Sans" pitchFamily="2" charset="0"/>
                        </a:rPr>
                        <a:t>100</a:t>
                      </a:r>
                    </a:p>
                  </a:txBody>
                  <a:tcPr/>
                </a:tc>
                <a:tc>
                  <a:txBody>
                    <a:bodyPr/>
                    <a:lstStyle/>
                    <a:p>
                      <a:r>
                        <a:rPr lang="sv-SE" dirty="0">
                          <a:latin typeface="Work Sans" pitchFamily="2" charset="0"/>
                        </a:rPr>
                        <a:t>100</a:t>
                      </a:r>
                    </a:p>
                  </a:txBody>
                  <a:tcPr/>
                </a:tc>
                <a:tc>
                  <a:txBody>
                    <a:bodyPr/>
                    <a:lstStyle/>
                    <a:p>
                      <a:r>
                        <a:rPr lang="sv-SE" dirty="0">
                          <a:latin typeface="Work Sans" pitchFamily="2" charset="0"/>
                        </a:rPr>
                        <a:t>100</a:t>
                      </a:r>
                    </a:p>
                  </a:txBody>
                  <a:tcPr/>
                </a:tc>
                <a:tc>
                  <a:txBody>
                    <a:bodyPr/>
                    <a:lstStyle/>
                    <a:p>
                      <a:r>
                        <a:rPr lang="sv-SE" dirty="0">
                          <a:latin typeface="Work Sans" pitchFamily="2" charset="0"/>
                        </a:rPr>
                        <a:t>100</a:t>
                      </a:r>
                    </a:p>
                  </a:txBody>
                  <a:tcPr/>
                </a:tc>
                <a:tc>
                  <a:txBody>
                    <a:bodyPr/>
                    <a:lstStyle/>
                    <a:p>
                      <a:r>
                        <a:rPr lang="sv-SE" dirty="0">
                          <a:latin typeface="Work Sans" pitchFamily="2" charset="0"/>
                        </a:rPr>
                        <a:t>96</a:t>
                      </a:r>
                    </a:p>
                  </a:txBody>
                  <a:tcPr/>
                </a:tc>
                <a:extLst>
                  <a:ext uri="{0D108BD9-81ED-4DB2-BD59-A6C34878D82A}">
                    <a16:rowId xmlns:a16="http://schemas.microsoft.com/office/drawing/2014/main" val="1303959735"/>
                  </a:ext>
                </a:extLst>
              </a:tr>
              <a:tr h="370840">
                <a:tc>
                  <a:txBody>
                    <a:bodyPr/>
                    <a:lstStyle/>
                    <a:p>
                      <a:r>
                        <a:rPr lang="sv-SE" dirty="0">
                          <a:latin typeface="Work Sans" pitchFamily="2" charset="0"/>
                        </a:rPr>
                        <a:t>Värme (%)</a:t>
                      </a:r>
                    </a:p>
                  </a:txBody>
                  <a:tcPr/>
                </a:tc>
                <a:tc>
                  <a:txBody>
                    <a:bodyPr/>
                    <a:lstStyle/>
                    <a:p>
                      <a:r>
                        <a:rPr lang="sv-SE" dirty="0">
                          <a:latin typeface="Work Sans" pitchFamily="2" charset="0"/>
                        </a:rPr>
                        <a:t>44</a:t>
                      </a:r>
                    </a:p>
                  </a:txBody>
                  <a:tcPr/>
                </a:tc>
                <a:tc>
                  <a:txBody>
                    <a:bodyPr/>
                    <a:lstStyle/>
                    <a:p>
                      <a:r>
                        <a:rPr lang="sv-SE" dirty="0">
                          <a:latin typeface="Work Sans" pitchFamily="2" charset="0"/>
                        </a:rPr>
                        <a:t>55</a:t>
                      </a:r>
                    </a:p>
                  </a:txBody>
                  <a:tcPr/>
                </a:tc>
                <a:tc>
                  <a:txBody>
                    <a:bodyPr/>
                    <a:lstStyle/>
                    <a:p>
                      <a:r>
                        <a:rPr lang="sv-SE" dirty="0">
                          <a:latin typeface="Work Sans" pitchFamily="2" charset="0"/>
                        </a:rPr>
                        <a:t>60</a:t>
                      </a:r>
                    </a:p>
                  </a:txBody>
                  <a:tcPr/>
                </a:tc>
                <a:tc>
                  <a:txBody>
                    <a:bodyPr/>
                    <a:lstStyle/>
                    <a:p>
                      <a:r>
                        <a:rPr lang="sv-SE" dirty="0">
                          <a:latin typeface="Work Sans" pitchFamily="2" charset="0"/>
                        </a:rPr>
                        <a:t>60</a:t>
                      </a:r>
                    </a:p>
                  </a:txBody>
                  <a:tcPr/>
                </a:tc>
                <a:tc>
                  <a:txBody>
                    <a:bodyPr/>
                    <a:lstStyle/>
                    <a:p>
                      <a:r>
                        <a:rPr lang="sv-SE" dirty="0">
                          <a:latin typeface="Work Sans" pitchFamily="2" charset="0"/>
                        </a:rPr>
                        <a:t>95</a:t>
                      </a:r>
                    </a:p>
                  </a:txBody>
                  <a:tcPr/>
                </a:tc>
                <a:tc>
                  <a:txBody>
                    <a:bodyPr/>
                    <a:lstStyle/>
                    <a:p>
                      <a:r>
                        <a:rPr lang="sv-SE" dirty="0">
                          <a:latin typeface="Work Sans" pitchFamily="2" charset="0"/>
                        </a:rPr>
                        <a:t>79</a:t>
                      </a:r>
                    </a:p>
                  </a:txBody>
                  <a:tcPr/>
                </a:tc>
                <a:tc>
                  <a:txBody>
                    <a:bodyPr/>
                    <a:lstStyle/>
                    <a:p>
                      <a:r>
                        <a:rPr lang="sv-SE" dirty="0">
                          <a:latin typeface="Work Sans" pitchFamily="2" charset="0"/>
                        </a:rPr>
                        <a:t>92</a:t>
                      </a:r>
                    </a:p>
                  </a:txBody>
                  <a:tcPr/>
                </a:tc>
                <a:extLst>
                  <a:ext uri="{0D108BD9-81ED-4DB2-BD59-A6C34878D82A}">
                    <a16:rowId xmlns:a16="http://schemas.microsoft.com/office/drawing/2014/main" val="555736009"/>
                  </a:ext>
                </a:extLst>
              </a:tr>
              <a:tr h="370840">
                <a:tc>
                  <a:txBody>
                    <a:bodyPr/>
                    <a:lstStyle/>
                    <a:p>
                      <a:r>
                        <a:rPr lang="sv-SE" dirty="0">
                          <a:latin typeface="Work Sans" pitchFamily="2" charset="0"/>
                        </a:rPr>
                        <a:t>Kyla (%)</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44</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55</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60</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60</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100</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100</a:t>
                      </a:r>
                    </a:p>
                  </a:txBody>
                  <a:tcPr>
                    <a:lnB w="12700" cap="flat" cmpd="sng" algn="ctr">
                      <a:solidFill>
                        <a:schemeClr val="tx1"/>
                      </a:solidFill>
                      <a:prstDash val="solid"/>
                      <a:round/>
                      <a:headEnd type="none" w="med" len="med"/>
                      <a:tailEnd type="none" w="med" len="med"/>
                    </a:lnB>
                  </a:tcPr>
                </a:tc>
                <a:tc>
                  <a:txBody>
                    <a:bodyPr/>
                    <a:lstStyle/>
                    <a:p>
                      <a:r>
                        <a:rPr lang="sv-SE" dirty="0">
                          <a:latin typeface="Work Sans" pitchFamily="2" charset="0"/>
                        </a:rPr>
                        <a:t>100</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200078"/>
                  </a:ext>
                </a:extLst>
              </a:tr>
              <a:tr h="370840">
                <a:tc>
                  <a:txBody>
                    <a:bodyPr/>
                    <a:lstStyle/>
                    <a:p>
                      <a:r>
                        <a:rPr lang="sv-SE" b="1" dirty="0">
                          <a:latin typeface="Work Sans" pitchFamily="2" charset="0"/>
                        </a:rPr>
                        <a:t>Totalt </a:t>
                      </a:r>
                      <a:r>
                        <a:rPr lang="sv-SE" b="0" dirty="0">
                          <a:latin typeface="Work Sans" pitchFamily="2" charset="0"/>
                        </a:rPr>
                        <a:t>(%)</a:t>
                      </a:r>
                      <a:endParaRPr lang="sv-SE" b="1" dirty="0">
                        <a:latin typeface="Work Sans" pitchFamily="2" charset="0"/>
                      </a:endParaRP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72</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76</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79</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79</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98</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93</a:t>
                      </a:r>
                    </a:p>
                  </a:txBody>
                  <a:tcPr>
                    <a:lnT w="12700" cap="flat" cmpd="sng" algn="ctr">
                      <a:solidFill>
                        <a:schemeClr val="tx1"/>
                      </a:solidFill>
                      <a:prstDash val="solid"/>
                      <a:round/>
                      <a:headEnd type="none" w="med" len="med"/>
                      <a:tailEnd type="none" w="med" len="med"/>
                    </a:lnT>
                  </a:tcPr>
                </a:tc>
                <a:tc>
                  <a:txBody>
                    <a:bodyPr/>
                    <a:lstStyle/>
                    <a:p>
                      <a:r>
                        <a:rPr lang="sv-SE" dirty="0">
                          <a:latin typeface="Work Sans" pitchFamily="2" charset="0"/>
                        </a:rPr>
                        <a:t>96</a:t>
                      </a:r>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295553344"/>
                  </a:ext>
                </a:extLst>
              </a:tr>
            </a:tbl>
          </a:graphicData>
        </a:graphic>
      </p:graphicFrame>
      <p:sp>
        <p:nvSpPr>
          <p:cNvPr id="6" name="textruta 5">
            <a:extLst>
              <a:ext uri="{FF2B5EF4-FFF2-40B4-BE49-F238E27FC236}">
                <a16:creationId xmlns:a16="http://schemas.microsoft.com/office/drawing/2014/main" id="{711F9CC1-2205-4C0D-B591-EAD17055BB2A}"/>
              </a:ext>
            </a:extLst>
          </p:cNvPr>
          <p:cNvSpPr txBox="1"/>
          <p:nvPr/>
        </p:nvSpPr>
        <p:spPr>
          <a:xfrm>
            <a:off x="839788" y="5425439"/>
            <a:ext cx="5590473" cy="307777"/>
          </a:xfrm>
          <a:prstGeom prst="rect">
            <a:avLst/>
          </a:prstGeom>
          <a:noFill/>
        </p:spPr>
        <p:txBody>
          <a:bodyPr wrap="square" rtlCol="0">
            <a:spAutoFit/>
          </a:bodyPr>
          <a:lstStyle/>
          <a:p>
            <a:r>
              <a:rPr lang="sv-SE" sz="1400" dirty="0">
                <a:latin typeface="Work Sans" pitchFamily="2" charset="0"/>
              </a:rPr>
              <a:t>* Inkluderar både verksamhets- och fastighetsel.</a:t>
            </a:r>
          </a:p>
        </p:txBody>
      </p:sp>
    </p:spTree>
    <p:extLst>
      <p:ext uri="{BB962C8B-B14F-4D97-AF65-F5344CB8AC3E}">
        <p14:creationId xmlns:p14="http://schemas.microsoft.com/office/powerpoint/2010/main" val="1772108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D124273-3493-422F-ABA8-04CC69F1FFCE}"/>
              </a:ext>
            </a:extLst>
          </p:cNvPr>
          <p:cNvSpPr>
            <a:spLocks noGrp="1"/>
          </p:cNvSpPr>
          <p:nvPr>
            <p:ph type="title"/>
          </p:nvPr>
        </p:nvSpPr>
        <p:spPr/>
        <p:txBody>
          <a:bodyPr/>
          <a:lstStyle/>
          <a:p>
            <a:r>
              <a:rPr lang="sv-SE" dirty="0"/>
              <a:t>Beläggningsgrad höst- och vårtermin </a:t>
            </a:r>
          </a:p>
        </p:txBody>
      </p:sp>
      <p:graphicFrame>
        <p:nvGraphicFramePr>
          <p:cNvPr id="5" name="Diagram 4">
            <a:extLst>
              <a:ext uri="{FF2B5EF4-FFF2-40B4-BE49-F238E27FC236}">
                <a16:creationId xmlns:a16="http://schemas.microsoft.com/office/drawing/2014/main" id="{A1A5D1E6-4308-4D08-98DA-A02BC4392FE1}"/>
              </a:ext>
            </a:extLst>
          </p:cNvPr>
          <p:cNvGraphicFramePr/>
          <p:nvPr>
            <p:extLst>
              <p:ext uri="{D42A27DB-BD31-4B8C-83A1-F6EECF244321}">
                <p14:modId xmlns:p14="http://schemas.microsoft.com/office/powerpoint/2010/main" val="1721861124"/>
              </p:ext>
            </p:extLst>
          </p:nvPr>
        </p:nvGraphicFramePr>
        <p:xfrm>
          <a:off x="839788" y="1595004"/>
          <a:ext cx="7063874" cy="4438013"/>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ruta 2">
            <a:extLst>
              <a:ext uri="{FF2B5EF4-FFF2-40B4-BE49-F238E27FC236}">
                <a16:creationId xmlns:a16="http://schemas.microsoft.com/office/drawing/2014/main" id="{7EADDCBC-A1D6-43B8-990A-2E4AC0388B5D}"/>
              </a:ext>
            </a:extLst>
          </p:cNvPr>
          <p:cNvSpPr txBox="1"/>
          <p:nvPr/>
        </p:nvSpPr>
        <p:spPr>
          <a:xfrm>
            <a:off x="8482148" y="2122681"/>
            <a:ext cx="2987040" cy="2092881"/>
          </a:xfrm>
          <a:prstGeom prst="rect">
            <a:avLst/>
          </a:prstGeom>
          <a:noFill/>
        </p:spPr>
        <p:txBody>
          <a:bodyPr wrap="square" rtlCol="0">
            <a:spAutoFit/>
          </a:bodyPr>
          <a:lstStyle/>
          <a:p>
            <a:r>
              <a:rPr lang="sv-SE" sz="1600" dirty="0">
                <a:latin typeface="Work Sans" pitchFamily="2" charset="0"/>
              </a:rPr>
              <a:t>Beläggningsgrad beräknat för vardagar mellan kl. 8-17 för föreläsningssalar, lärosalar och grupprum. </a:t>
            </a:r>
          </a:p>
          <a:p>
            <a:endParaRPr lang="sv-SE" sz="1600" dirty="0">
              <a:latin typeface="Work Sans" pitchFamily="2" charset="0"/>
            </a:endParaRPr>
          </a:p>
          <a:p>
            <a:r>
              <a:rPr lang="sv-SE" sz="1600" dirty="0">
                <a:latin typeface="Work Sans" pitchFamily="2" charset="0"/>
              </a:rPr>
              <a:t>Studentbokningar ej inkluderat.</a:t>
            </a:r>
          </a:p>
          <a:p>
            <a:endParaRPr lang="sv-SE" dirty="0"/>
          </a:p>
        </p:txBody>
      </p:sp>
    </p:spTree>
    <p:extLst>
      <p:ext uri="{BB962C8B-B14F-4D97-AF65-F5344CB8AC3E}">
        <p14:creationId xmlns:p14="http://schemas.microsoft.com/office/powerpoint/2010/main" val="25239972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 6">
            <a:extLst>
              <a:ext uri="{FF2B5EF4-FFF2-40B4-BE49-F238E27FC236}">
                <a16:creationId xmlns:a16="http://schemas.microsoft.com/office/drawing/2014/main" id="{2E983AFA-D069-4B80-AFF7-E59E748C7BC3}"/>
              </a:ext>
            </a:extLst>
          </p:cNvPr>
          <p:cNvGraphicFramePr>
            <a:graphicFrameLocks noGrp="1"/>
          </p:cNvGraphicFramePr>
          <p:nvPr>
            <p:extLst>
              <p:ext uri="{D42A27DB-BD31-4B8C-83A1-F6EECF244321}">
                <p14:modId xmlns:p14="http://schemas.microsoft.com/office/powerpoint/2010/main" val="1148350070"/>
              </p:ext>
            </p:extLst>
          </p:nvPr>
        </p:nvGraphicFramePr>
        <p:xfrm>
          <a:off x="839788" y="2131059"/>
          <a:ext cx="8556876" cy="3150802"/>
        </p:xfrm>
        <a:graphic>
          <a:graphicData uri="http://schemas.openxmlformats.org/drawingml/2006/table">
            <a:tbl>
              <a:tblPr firstRow="1" bandRow="1">
                <a:tableStyleId>{5C22544A-7EE6-4342-B048-85BDC9FD1C3A}</a:tableStyleId>
              </a:tblPr>
              <a:tblGrid>
                <a:gridCol w="2480928">
                  <a:extLst>
                    <a:ext uri="{9D8B030D-6E8A-4147-A177-3AD203B41FA5}">
                      <a16:colId xmlns:a16="http://schemas.microsoft.com/office/drawing/2014/main" val="3768645252"/>
                    </a:ext>
                  </a:extLst>
                </a:gridCol>
                <a:gridCol w="1989221">
                  <a:extLst>
                    <a:ext uri="{9D8B030D-6E8A-4147-A177-3AD203B41FA5}">
                      <a16:colId xmlns:a16="http://schemas.microsoft.com/office/drawing/2014/main" val="165631369"/>
                    </a:ext>
                  </a:extLst>
                </a:gridCol>
                <a:gridCol w="2133600">
                  <a:extLst>
                    <a:ext uri="{9D8B030D-6E8A-4147-A177-3AD203B41FA5}">
                      <a16:colId xmlns:a16="http://schemas.microsoft.com/office/drawing/2014/main" val="1230845921"/>
                    </a:ext>
                  </a:extLst>
                </a:gridCol>
                <a:gridCol w="1953127">
                  <a:extLst>
                    <a:ext uri="{9D8B030D-6E8A-4147-A177-3AD203B41FA5}">
                      <a16:colId xmlns:a16="http://schemas.microsoft.com/office/drawing/2014/main" val="751199809"/>
                    </a:ext>
                  </a:extLst>
                </a:gridCol>
              </a:tblGrid>
              <a:tr h="395884">
                <a:tc>
                  <a:txBody>
                    <a:bodyPr/>
                    <a:lstStyle/>
                    <a:p>
                      <a:endParaRPr lang="sv-SE" dirty="0">
                        <a:latin typeface="Work Sans" pitchFamily="2" charset="0"/>
                      </a:endParaRPr>
                    </a:p>
                  </a:txBody>
                  <a:tcPr/>
                </a:tc>
                <a:tc>
                  <a:txBody>
                    <a:bodyPr/>
                    <a:lstStyle/>
                    <a:p>
                      <a:r>
                        <a:rPr lang="sv-SE" dirty="0">
                          <a:solidFill>
                            <a:schemeClr val="tx1"/>
                          </a:solidFill>
                          <a:latin typeface="Work Sans" pitchFamily="2" charset="0"/>
                        </a:rPr>
                        <a:t>2019</a:t>
                      </a:r>
                    </a:p>
                  </a:txBody>
                  <a:tcPr/>
                </a:tc>
                <a:tc>
                  <a:txBody>
                    <a:bodyPr/>
                    <a:lstStyle/>
                    <a:p>
                      <a:r>
                        <a:rPr lang="sv-SE" dirty="0">
                          <a:solidFill>
                            <a:schemeClr val="tx1"/>
                          </a:solidFill>
                          <a:latin typeface="Work Sans" pitchFamily="2" charset="0"/>
                        </a:rPr>
                        <a:t>2024</a:t>
                      </a:r>
                    </a:p>
                  </a:txBody>
                  <a:tcPr/>
                </a:tc>
                <a:tc>
                  <a:txBody>
                    <a:bodyPr/>
                    <a:lstStyle/>
                    <a:p>
                      <a:r>
                        <a:rPr lang="sv-SE" dirty="0">
                          <a:solidFill>
                            <a:schemeClr val="tx1"/>
                          </a:solidFill>
                          <a:latin typeface="Work Sans" pitchFamily="2" charset="0"/>
                        </a:rPr>
                        <a:t>2025</a:t>
                      </a:r>
                    </a:p>
                  </a:txBody>
                  <a:tcPr/>
                </a:tc>
                <a:extLst>
                  <a:ext uri="{0D108BD9-81ED-4DB2-BD59-A6C34878D82A}">
                    <a16:rowId xmlns:a16="http://schemas.microsoft.com/office/drawing/2014/main" val="564649662"/>
                  </a:ext>
                </a:extLst>
              </a:tr>
              <a:tr h="395884">
                <a:tc>
                  <a:txBody>
                    <a:bodyPr/>
                    <a:lstStyle/>
                    <a:p>
                      <a:r>
                        <a:rPr lang="sv-SE" sz="1600" dirty="0">
                          <a:latin typeface="Work Sans" pitchFamily="2" charset="0"/>
                        </a:rPr>
                        <a:t>Föreläsningssal (antal)</a:t>
                      </a:r>
                    </a:p>
                  </a:txBody>
                  <a:tcPr/>
                </a:tc>
                <a:tc>
                  <a:txBody>
                    <a:bodyPr/>
                    <a:lstStyle/>
                    <a:p>
                      <a:r>
                        <a:rPr lang="sv-SE" dirty="0">
                          <a:latin typeface="Work Sans" pitchFamily="2" charset="0"/>
                        </a:rPr>
                        <a:t>64</a:t>
                      </a:r>
                    </a:p>
                  </a:txBody>
                  <a:tcPr/>
                </a:tc>
                <a:tc>
                  <a:txBody>
                    <a:bodyPr/>
                    <a:lstStyle/>
                    <a:p>
                      <a:r>
                        <a:rPr lang="sv-SE" dirty="0">
                          <a:latin typeface="Work Sans" pitchFamily="2" charset="0"/>
                        </a:rPr>
                        <a:t>59</a:t>
                      </a:r>
                    </a:p>
                  </a:txBody>
                  <a:tcPr/>
                </a:tc>
                <a:tc>
                  <a:txBody>
                    <a:bodyPr/>
                    <a:lstStyle/>
                    <a:p>
                      <a:r>
                        <a:rPr lang="sv-SE" dirty="0">
                          <a:latin typeface="Work Sans" pitchFamily="2" charset="0"/>
                        </a:rPr>
                        <a:t>60</a:t>
                      </a:r>
                    </a:p>
                  </a:txBody>
                  <a:tcPr/>
                </a:tc>
                <a:extLst>
                  <a:ext uri="{0D108BD9-81ED-4DB2-BD59-A6C34878D82A}">
                    <a16:rowId xmlns:a16="http://schemas.microsoft.com/office/drawing/2014/main" val="433868749"/>
                  </a:ext>
                </a:extLst>
              </a:tr>
              <a:tr h="395884">
                <a:tc>
                  <a:txBody>
                    <a:bodyPr/>
                    <a:lstStyle/>
                    <a:p>
                      <a:r>
                        <a:rPr lang="sv-SE" sz="1600" dirty="0">
                          <a:latin typeface="Work Sans" pitchFamily="2" charset="0"/>
                        </a:rPr>
                        <a:t>Grupprum (antal)</a:t>
                      </a:r>
                    </a:p>
                  </a:txBody>
                  <a:tcPr/>
                </a:tc>
                <a:tc>
                  <a:txBody>
                    <a:bodyPr/>
                    <a:lstStyle/>
                    <a:p>
                      <a:r>
                        <a:rPr lang="sv-SE" dirty="0">
                          <a:latin typeface="Work Sans" pitchFamily="2" charset="0"/>
                        </a:rPr>
                        <a:t>161</a:t>
                      </a:r>
                    </a:p>
                  </a:txBody>
                  <a:tcPr/>
                </a:tc>
                <a:tc>
                  <a:txBody>
                    <a:bodyPr/>
                    <a:lstStyle/>
                    <a:p>
                      <a:r>
                        <a:rPr lang="sv-SE" dirty="0">
                          <a:latin typeface="Work Sans" pitchFamily="2" charset="0"/>
                        </a:rPr>
                        <a:t>176</a:t>
                      </a:r>
                    </a:p>
                  </a:txBody>
                  <a:tcPr/>
                </a:tc>
                <a:tc>
                  <a:txBody>
                    <a:bodyPr/>
                    <a:lstStyle/>
                    <a:p>
                      <a:r>
                        <a:rPr lang="sv-SE" dirty="0">
                          <a:latin typeface="Work Sans" pitchFamily="2" charset="0"/>
                        </a:rPr>
                        <a:t>177</a:t>
                      </a:r>
                    </a:p>
                  </a:txBody>
                  <a:tcPr/>
                </a:tc>
                <a:extLst>
                  <a:ext uri="{0D108BD9-81ED-4DB2-BD59-A6C34878D82A}">
                    <a16:rowId xmlns:a16="http://schemas.microsoft.com/office/drawing/2014/main" val="360834631"/>
                  </a:ext>
                </a:extLst>
              </a:tr>
              <a:tr h="395884">
                <a:tc>
                  <a:txBody>
                    <a:bodyPr/>
                    <a:lstStyle/>
                    <a:p>
                      <a:r>
                        <a:rPr lang="sv-SE" sz="1600" dirty="0">
                          <a:latin typeface="Work Sans" pitchFamily="2" charset="0"/>
                        </a:rPr>
                        <a:t>Lärosal (antal)</a:t>
                      </a:r>
                    </a:p>
                  </a:txBody>
                  <a:tcPr/>
                </a:tc>
                <a:tc>
                  <a:txBody>
                    <a:bodyPr/>
                    <a:lstStyle/>
                    <a:p>
                      <a:r>
                        <a:rPr lang="sv-SE" dirty="0">
                          <a:latin typeface="Work Sans" pitchFamily="2" charset="0"/>
                        </a:rPr>
                        <a:t>174</a:t>
                      </a:r>
                    </a:p>
                  </a:txBody>
                  <a:tcPr/>
                </a:tc>
                <a:tc>
                  <a:txBody>
                    <a:bodyPr/>
                    <a:lstStyle/>
                    <a:p>
                      <a:r>
                        <a:rPr lang="sv-SE" dirty="0">
                          <a:latin typeface="Work Sans" pitchFamily="2" charset="0"/>
                        </a:rPr>
                        <a:t>168</a:t>
                      </a:r>
                    </a:p>
                  </a:txBody>
                  <a:tcPr/>
                </a:tc>
                <a:tc>
                  <a:txBody>
                    <a:bodyPr/>
                    <a:lstStyle/>
                    <a:p>
                      <a:r>
                        <a:rPr lang="sv-SE" dirty="0">
                          <a:latin typeface="Work Sans" pitchFamily="2" charset="0"/>
                        </a:rPr>
                        <a:t>164</a:t>
                      </a:r>
                    </a:p>
                  </a:txBody>
                  <a:tcPr/>
                </a:tc>
                <a:extLst>
                  <a:ext uri="{0D108BD9-81ED-4DB2-BD59-A6C34878D82A}">
                    <a16:rowId xmlns:a16="http://schemas.microsoft.com/office/drawing/2014/main" val="445845041"/>
                  </a:ext>
                </a:extLst>
              </a:tr>
              <a:tr h="395884">
                <a:tc>
                  <a:txBody>
                    <a:bodyPr/>
                    <a:lstStyle/>
                    <a:p>
                      <a:r>
                        <a:rPr lang="sv-SE" sz="1600" b="1" dirty="0">
                          <a:latin typeface="Work Sans" pitchFamily="2" charset="0"/>
                        </a:rPr>
                        <a:t>Totalt antal salar</a:t>
                      </a:r>
                    </a:p>
                  </a:txBody>
                  <a:tcPr/>
                </a:tc>
                <a:tc>
                  <a:txBody>
                    <a:bodyPr/>
                    <a:lstStyle/>
                    <a:p>
                      <a:r>
                        <a:rPr lang="sv-SE" b="1" dirty="0">
                          <a:latin typeface="Work Sans" pitchFamily="2" charset="0"/>
                        </a:rPr>
                        <a:t>399</a:t>
                      </a:r>
                    </a:p>
                  </a:txBody>
                  <a:tcPr/>
                </a:tc>
                <a:tc>
                  <a:txBody>
                    <a:bodyPr/>
                    <a:lstStyle/>
                    <a:p>
                      <a:r>
                        <a:rPr lang="sv-SE" b="1" dirty="0">
                          <a:latin typeface="Work Sans" pitchFamily="2" charset="0"/>
                        </a:rPr>
                        <a:t>403</a:t>
                      </a:r>
                    </a:p>
                  </a:txBody>
                  <a:tcPr/>
                </a:tc>
                <a:tc>
                  <a:txBody>
                    <a:bodyPr/>
                    <a:lstStyle/>
                    <a:p>
                      <a:r>
                        <a:rPr lang="sv-SE" b="1" dirty="0">
                          <a:latin typeface="Work Sans" pitchFamily="2" charset="0"/>
                        </a:rPr>
                        <a:t>401</a:t>
                      </a:r>
                    </a:p>
                  </a:txBody>
                  <a:tcPr/>
                </a:tc>
                <a:extLst>
                  <a:ext uri="{0D108BD9-81ED-4DB2-BD59-A6C34878D82A}">
                    <a16:rowId xmlns:a16="http://schemas.microsoft.com/office/drawing/2014/main" val="3774464563"/>
                  </a:ext>
                </a:extLst>
              </a:tr>
              <a:tr h="585691">
                <a:tc>
                  <a:txBody>
                    <a:bodyPr/>
                    <a:lstStyle/>
                    <a:p>
                      <a:r>
                        <a:rPr lang="sv-SE" sz="1600" dirty="0">
                          <a:latin typeface="Work Sans" pitchFamily="2" charset="0"/>
                        </a:rPr>
                        <a:t>Beläggningsgrad ht (%)</a:t>
                      </a:r>
                    </a:p>
                  </a:txBody>
                  <a:tcPr/>
                </a:tc>
                <a:tc>
                  <a:txBody>
                    <a:bodyPr/>
                    <a:lstStyle/>
                    <a:p>
                      <a:r>
                        <a:rPr lang="sv-SE" dirty="0">
                          <a:latin typeface="Work Sans" pitchFamily="2" charset="0"/>
                        </a:rPr>
                        <a:t>34,81%</a:t>
                      </a:r>
                    </a:p>
                  </a:txBody>
                  <a:tcPr/>
                </a:tc>
                <a:tc>
                  <a:txBody>
                    <a:bodyPr/>
                    <a:lstStyle/>
                    <a:p>
                      <a:r>
                        <a:rPr lang="sv-SE" dirty="0">
                          <a:latin typeface="Work Sans" pitchFamily="2" charset="0"/>
                        </a:rPr>
                        <a:t>34,40%</a:t>
                      </a:r>
                    </a:p>
                  </a:txBody>
                  <a:tcPr/>
                </a:tc>
                <a:tc>
                  <a:txBody>
                    <a:bodyPr/>
                    <a:lstStyle/>
                    <a:p>
                      <a:r>
                        <a:rPr lang="sv-SE" dirty="0">
                          <a:latin typeface="Work Sans" pitchFamily="2" charset="0"/>
                        </a:rPr>
                        <a:t>34,0%</a:t>
                      </a:r>
                    </a:p>
                  </a:txBody>
                  <a:tcPr/>
                </a:tc>
                <a:extLst>
                  <a:ext uri="{0D108BD9-81ED-4DB2-BD59-A6C34878D82A}">
                    <a16:rowId xmlns:a16="http://schemas.microsoft.com/office/drawing/2014/main" val="763726517"/>
                  </a:ext>
                </a:extLst>
              </a:tr>
              <a:tr h="585691">
                <a:tc>
                  <a:txBody>
                    <a:bodyPr/>
                    <a:lstStyle/>
                    <a:p>
                      <a:r>
                        <a:rPr lang="sv-SE" sz="1600" dirty="0">
                          <a:latin typeface="Work Sans" pitchFamily="2" charset="0"/>
                        </a:rPr>
                        <a:t>Beläggningsgrad </a:t>
                      </a:r>
                      <a:r>
                        <a:rPr lang="sv-SE" sz="1600" dirty="0" err="1">
                          <a:latin typeface="Work Sans" pitchFamily="2" charset="0"/>
                        </a:rPr>
                        <a:t>vt</a:t>
                      </a:r>
                      <a:r>
                        <a:rPr lang="sv-SE" sz="1600" dirty="0">
                          <a:latin typeface="Work Sans" pitchFamily="2" charset="0"/>
                        </a:rPr>
                        <a:t> (%)</a:t>
                      </a:r>
                    </a:p>
                  </a:txBody>
                  <a:tcPr/>
                </a:tc>
                <a:tc>
                  <a:txBody>
                    <a:bodyPr/>
                    <a:lstStyle/>
                    <a:p>
                      <a:r>
                        <a:rPr lang="sv-SE" dirty="0">
                          <a:latin typeface="Work Sans" pitchFamily="2" charset="0"/>
                        </a:rPr>
                        <a:t>34,66%</a:t>
                      </a:r>
                    </a:p>
                  </a:txBody>
                  <a:tcPr/>
                </a:tc>
                <a:tc>
                  <a:txBody>
                    <a:bodyPr/>
                    <a:lstStyle/>
                    <a:p>
                      <a:r>
                        <a:rPr lang="sv-SE" dirty="0">
                          <a:latin typeface="Work Sans" pitchFamily="2" charset="0"/>
                        </a:rPr>
                        <a:t>31,43%</a:t>
                      </a:r>
                    </a:p>
                  </a:txBody>
                  <a:tcPr/>
                </a:tc>
                <a:tc>
                  <a:txBody>
                    <a:bodyPr/>
                    <a:lstStyle/>
                    <a:p>
                      <a:r>
                        <a:rPr lang="sv-SE" dirty="0">
                          <a:latin typeface="Work Sans" pitchFamily="2" charset="0"/>
                        </a:rPr>
                        <a:t>31,8%</a:t>
                      </a:r>
                    </a:p>
                  </a:txBody>
                  <a:tcPr/>
                </a:tc>
                <a:extLst>
                  <a:ext uri="{0D108BD9-81ED-4DB2-BD59-A6C34878D82A}">
                    <a16:rowId xmlns:a16="http://schemas.microsoft.com/office/drawing/2014/main" val="2768984811"/>
                  </a:ext>
                </a:extLst>
              </a:tr>
            </a:tbl>
          </a:graphicData>
        </a:graphic>
      </p:graphicFrame>
      <p:sp>
        <p:nvSpPr>
          <p:cNvPr id="7" name="Rubrik 1">
            <a:extLst>
              <a:ext uri="{FF2B5EF4-FFF2-40B4-BE49-F238E27FC236}">
                <a16:creationId xmlns:a16="http://schemas.microsoft.com/office/drawing/2014/main" id="{5F4D5BDC-0611-4037-9341-028ACF5EC2BD}"/>
              </a:ext>
            </a:extLst>
          </p:cNvPr>
          <p:cNvSpPr>
            <a:spLocks noGrp="1"/>
          </p:cNvSpPr>
          <p:nvPr>
            <p:ph type="title"/>
          </p:nvPr>
        </p:nvSpPr>
        <p:spPr>
          <a:xfrm>
            <a:off x="839788" y="987425"/>
            <a:ext cx="8852852" cy="445136"/>
          </a:xfrm>
        </p:spPr>
        <p:txBody>
          <a:bodyPr/>
          <a:lstStyle/>
          <a:p>
            <a:r>
              <a:rPr lang="sv-SE" dirty="0"/>
              <a:t>Beläggningsgrad bokningsbara lokaler</a:t>
            </a:r>
          </a:p>
        </p:txBody>
      </p:sp>
    </p:spTree>
    <p:extLst>
      <p:ext uri="{BB962C8B-B14F-4D97-AF65-F5344CB8AC3E}">
        <p14:creationId xmlns:p14="http://schemas.microsoft.com/office/powerpoint/2010/main" val="39940877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CF83A2-64FF-48EE-9A65-733ED0F592F8}"/>
              </a:ext>
            </a:extLst>
          </p:cNvPr>
          <p:cNvSpPr>
            <a:spLocks noGrp="1"/>
          </p:cNvSpPr>
          <p:nvPr>
            <p:ph type="title"/>
          </p:nvPr>
        </p:nvSpPr>
        <p:spPr/>
        <p:txBody>
          <a:bodyPr/>
          <a:lstStyle/>
          <a:p>
            <a:r>
              <a:rPr lang="sv-SE" dirty="0"/>
              <a:t>FOKUSOMRÅDE – Inköp och återbruk </a:t>
            </a:r>
          </a:p>
        </p:txBody>
      </p:sp>
      <p:sp>
        <p:nvSpPr>
          <p:cNvPr id="4" name="Platshållare för text 3">
            <a:extLst>
              <a:ext uri="{FF2B5EF4-FFF2-40B4-BE49-F238E27FC236}">
                <a16:creationId xmlns:a16="http://schemas.microsoft.com/office/drawing/2014/main" id="{BF4786AA-7B9F-4CAA-8A93-11CC489F9D71}"/>
              </a:ext>
            </a:extLst>
          </p:cNvPr>
          <p:cNvSpPr>
            <a:spLocks noGrp="1"/>
          </p:cNvSpPr>
          <p:nvPr>
            <p:ph type="body" sz="half" idx="2"/>
          </p:nvPr>
        </p:nvSpPr>
        <p:spPr>
          <a:xfrm>
            <a:off x="839788" y="1785939"/>
            <a:ext cx="8128002" cy="4083050"/>
          </a:xfrm>
        </p:spPr>
        <p:txBody>
          <a:bodyPr/>
          <a:lstStyle/>
          <a:p>
            <a:r>
              <a:rPr lang="sv-SE" dirty="0"/>
              <a:t>Andel upphandlingar och avrop där miljökrav ställts av det totala antalet upphandlingar och avrop. </a:t>
            </a:r>
          </a:p>
          <a:p>
            <a:endParaRPr lang="sv-SE" dirty="0"/>
          </a:p>
        </p:txBody>
      </p:sp>
      <p:graphicFrame>
        <p:nvGraphicFramePr>
          <p:cNvPr id="5" name="Tabell 5">
            <a:extLst>
              <a:ext uri="{FF2B5EF4-FFF2-40B4-BE49-F238E27FC236}">
                <a16:creationId xmlns:a16="http://schemas.microsoft.com/office/drawing/2014/main" id="{E1BFDC67-20CC-4434-BEC5-EAA760DB2E5B}"/>
              </a:ext>
            </a:extLst>
          </p:cNvPr>
          <p:cNvGraphicFramePr>
            <a:graphicFrameLocks noGrp="1"/>
          </p:cNvGraphicFramePr>
          <p:nvPr>
            <p:extLst>
              <p:ext uri="{D42A27DB-BD31-4B8C-83A1-F6EECF244321}">
                <p14:modId xmlns:p14="http://schemas.microsoft.com/office/powerpoint/2010/main" val="1406065858"/>
              </p:ext>
            </p:extLst>
          </p:nvPr>
        </p:nvGraphicFramePr>
        <p:xfrm>
          <a:off x="839787" y="2565398"/>
          <a:ext cx="9975355" cy="3175001"/>
        </p:xfrm>
        <a:graphic>
          <a:graphicData uri="http://schemas.openxmlformats.org/drawingml/2006/table">
            <a:tbl>
              <a:tblPr firstRow="1" bandRow="1">
                <a:tableStyleId>{5C22544A-7EE6-4342-B048-85BDC9FD1C3A}</a:tableStyleId>
              </a:tblPr>
              <a:tblGrid>
                <a:gridCol w="2614666">
                  <a:extLst>
                    <a:ext uri="{9D8B030D-6E8A-4147-A177-3AD203B41FA5}">
                      <a16:colId xmlns:a16="http://schemas.microsoft.com/office/drawing/2014/main" val="2267536504"/>
                    </a:ext>
                  </a:extLst>
                </a:gridCol>
                <a:gridCol w="1051527">
                  <a:extLst>
                    <a:ext uri="{9D8B030D-6E8A-4147-A177-3AD203B41FA5}">
                      <a16:colId xmlns:a16="http://schemas.microsoft.com/office/drawing/2014/main" val="2109172777"/>
                    </a:ext>
                  </a:extLst>
                </a:gridCol>
                <a:gridCol w="1051527">
                  <a:extLst>
                    <a:ext uri="{9D8B030D-6E8A-4147-A177-3AD203B41FA5}">
                      <a16:colId xmlns:a16="http://schemas.microsoft.com/office/drawing/2014/main" val="3470445197"/>
                    </a:ext>
                  </a:extLst>
                </a:gridCol>
                <a:gridCol w="1051527">
                  <a:extLst>
                    <a:ext uri="{9D8B030D-6E8A-4147-A177-3AD203B41FA5}">
                      <a16:colId xmlns:a16="http://schemas.microsoft.com/office/drawing/2014/main" val="1818798163"/>
                    </a:ext>
                  </a:extLst>
                </a:gridCol>
                <a:gridCol w="1051527">
                  <a:extLst>
                    <a:ext uri="{9D8B030D-6E8A-4147-A177-3AD203B41FA5}">
                      <a16:colId xmlns:a16="http://schemas.microsoft.com/office/drawing/2014/main" val="2090330617"/>
                    </a:ext>
                  </a:extLst>
                </a:gridCol>
                <a:gridCol w="1051527">
                  <a:extLst>
                    <a:ext uri="{9D8B030D-6E8A-4147-A177-3AD203B41FA5}">
                      <a16:colId xmlns:a16="http://schemas.microsoft.com/office/drawing/2014/main" val="2067544309"/>
                    </a:ext>
                  </a:extLst>
                </a:gridCol>
                <a:gridCol w="1051527">
                  <a:extLst>
                    <a:ext uri="{9D8B030D-6E8A-4147-A177-3AD203B41FA5}">
                      <a16:colId xmlns:a16="http://schemas.microsoft.com/office/drawing/2014/main" val="842263590"/>
                    </a:ext>
                  </a:extLst>
                </a:gridCol>
                <a:gridCol w="1051527">
                  <a:extLst>
                    <a:ext uri="{9D8B030D-6E8A-4147-A177-3AD203B41FA5}">
                      <a16:colId xmlns:a16="http://schemas.microsoft.com/office/drawing/2014/main" val="3648237851"/>
                    </a:ext>
                  </a:extLst>
                </a:gridCol>
              </a:tblGrid>
              <a:tr h="414624">
                <a:tc>
                  <a:txBody>
                    <a:bodyPr/>
                    <a:lstStyle/>
                    <a:p>
                      <a:endParaRPr lang="sv-SE">
                        <a:solidFill>
                          <a:schemeClr val="tx1"/>
                        </a:solidFill>
                        <a:latin typeface="Work Sans" pitchFamily="2" charset="0"/>
                      </a:endParaRPr>
                    </a:p>
                  </a:txBody>
                  <a:tcPr/>
                </a:tc>
                <a:tc>
                  <a:txBody>
                    <a:bodyPr/>
                    <a:lstStyle/>
                    <a:p>
                      <a:r>
                        <a:rPr lang="sv-SE" dirty="0">
                          <a:solidFill>
                            <a:schemeClr val="tx1"/>
                          </a:solidFill>
                          <a:latin typeface="Work Sans" pitchFamily="2" charset="0"/>
                        </a:rPr>
                        <a:t>2019</a:t>
                      </a:r>
                    </a:p>
                  </a:txBody>
                  <a:tcPr/>
                </a:tc>
                <a:tc>
                  <a:txBody>
                    <a:bodyPr/>
                    <a:lstStyle/>
                    <a:p>
                      <a:r>
                        <a:rPr lang="sv-SE" dirty="0">
                          <a:solidFill>
                            <a:schemeClr val="tx1"/>
                          </a:solidFill>
                          <a:latin typeface="Work Sans" pitchFamily="2" charset="0"/>
                        </a:rPr>
                        <a:t>2020</a:t>
                      </a:r>
                    </a:p>
                  </a:txBody>
                  <a:tcPr/>
                </a:tc>
                <a:tc>
                  <a:txBody>
                    <a:bodyPr/>
                    <a:lstStyle/>
                    <a:p>
                      <a:r>
                        <a:rPr lang="sv-SE" dirty="0">
                          <a:solidFill>
                            <a:schemeClr val="tx1"/>
                          </a:solidFill>
                          <a:latin typeface="Work Sans" pitchFamily="2" charset="0"/>
                        </a:rPr>
                        <a:t>2021</a:t>
                      </a:r>
                    </a:p>
                  </a:txBody>
                  <a:tcPr/>
                </a:tc>
                <a:tc>
                  <a:txBody>
                    <a:bodyPr/>
                    <a:lstStyle/>
                    <a:p>
                      <a:r>
                        <a:rPr lang="sv-SE" dirty="0">
                          <a:solidFill>
                            <a:schemeClr val="tx1"/>
                          </a:solidFill>
                          <a:latin typeface="Work Sans" pitchFamily="2" charset="0"/>
                        </a:rPr>
                        <a:t>2022</a:t>
                      </a:r>
                    </a:p>
                  </a:txBody>
                  <a:tcPr/>
                </a:tc>
                <a:tc>
                  <a:txBody>
                    <a:bodyPr/>
                    <a:lstStyle/>
                    <a:p>
                      <a:r>
                        <a:rPr lang="sv-SE" dirty="0">
                          <a:solidFill>
                            <a:schemeClr val="tx1"/>
                          </a:solidFill>
                          <a:latin typeface="Work Sans" pitchFamily="2" charset="0"/>
                        </a:rPr>
                        <a:t>2023</a:t>
                      </a:r>
                    </a:p>
                  </a:txBody>
                  <a:tcPr/>
                </a:tc>
                <a:tc>
                  <a:txBody>
                    <a:bodyPr/>
                    <a:lstStyle/>
                    <a:p>
                      <a:r>
                        <a:rPr lang="sv-SE" dirty="0">
                          <a:solidFill>
                            <a:schemeClr val="tx1"/>
                          </a:solidFill>
                          <a:latin typeface="Work Sans" pitchFamily="2" charset="0"/>
                        </a:rPr>
                        <a:t>2024</a:t>
                      </a:r>
                    </a:p>
                  </a:txBody>
                  <a:tcPr/>
                </a:tc>
                <a:tc>
                  <a:txBody>
                    <a:bodyPr/>
                    <a:lstStyle/>
                    <a:p>
                      <a:r>
                        <a:rPr lang="sv-SE" dirty="0">
                          <a:solidFill>
                            <a:schemeClr val="tx1"/>
                          </a:solidFill>
                          <a:latin typeface="Work Sans" pitchFamily="2" charset="0"/>
                        </a:rPr>
                        <a:t>2025</a:t>
                      </a:r>
                    </a:p>
                  </a:txBody>
                  <a:tcPr/>
                </a:tc>
                <a:extLst>
                  <a:ext uri="{0D108BD9-81ED-4DB2-BD59-A6C34878D82A}">
                    <a16:rowId xmlns:a16="http://schemas.microsoft.com/office/drawing/2014/main" val="584231311"/>
                  </a:ext>
                </a:extLst>
              </a:tr>
              <a:tr h="715653">
                <a:tc>
                  <a:txBody>
                    <a:bodyPr/>
                    <a:lstStyle/>
                    <a:p>
                      <a:r>
                        <a:rPr lang="sv-SE" sz="1800" dirty="0">
                          <a:latin typeface="Work Sans" pitchFamily="2" charset="0"/>
                        </a:rPr>
                        <a:t>Totalt antal upphandlingar</a:t>
                      </a:r>
                    </a:p>
                  </a:txBody>
                  <a:tcPr/>
                </a:tc>
                <a:tc>
                  <a:txBody>
                    <a:bodyPr/>
                    <a:lstStyle/>
                    <a:p>
                      <a:r>
                        <a:rPr lang="sv-SE" dirty="0">
                          <a:latin typeface="Work Sans" pitchFamily="2" charset="0"/>
                        </a:rPr>
                        <a:t>225</a:t>
                      </a:r>
                    </a:p>
                  </a:txBody>
                  <a:tcPr/>
                </a:tc>
                <a:tc>
                  <a:txBody>
                    <a:bodyPr/>
                    <a:lstStyle/>
                    <a:p>
                      <a:r>
                        <a:rPr lang="sv-SE" dirty="0">
                          <a:latin typeface="Work Sans" pitchFamily="2" charset="0"/>
                        </a:rPr>
                        <a:t>190</a:t>
                      </a:r>
                    </a:p>
                  </a:txBody>
                  <a:tcPr/>
                </a:tc>
                <a:tc>
                  <a:txBody>
                    <a:bodyPr/>
                    <a:lstStyle/>
                    <a:p>
                      <a:r>
                        <a:rPr lang="sv-SE" dirty="0">
                          <a:latin typeface="Work Sans" pitchFamily="2" charset="0"/>
                        </a:rPr>
                        <a:t>181</a:t>
                      </a:r>
                    </a:p>
                  </a:txBody>
                  <a:tcPr/>
                </a:tc>
                <a:tc>
                  <a:txBody>
                    <a:bodyPr/>
                    <a:lstStyle/>
                    <a:p>
                      <a:r>
                        <a:rPr lang="sv-SE" dirty="0">
                          <a:latin typeface="Work Sans" pitchFamily="2" charset="0"/>
                        </a:rPr>
                        <a:t>314</a:t>
                      </a:r>
                    </a:p>
                  </a:txBody>
                  <a:tcPr/>
                </a:tc>
                <a:tc>
                  <a:txBody>
                    <a:bodyPr/>
                    <a:lstStyle/>
                    <a:p>
                      <a:r>
                        <a:rPr lang="sv-SE" dirty="0">
                          <a:latin typeface="Work Sans" pitchFamily="2" charset="0"/>
                        </a:rPr>
                        <a:t>283</a:t>
                      </a:r>
                    </a:p>
                  </a:txBody>
                  <a:tcPr/>
                </a:tc>
                <a:tc>
                  <a:txBody>
                    <a:bodyPr/>
                    <a:lstStyle/>
                    <a:p>
                      <a:r>
                        <a:rPr lang="sv-SE" dirty="0">
                          <a:latin typeface="Work Sans" pitchFamily="2" charset="0"/>
                        </a:rPr>
                        <a:t>298</a:t>
                      </a:r>
                    </a:p>
                  </a:txBody>
                  <a:tcPr/>
                </a:tc>
                <a:tc>
                  <a:txBody>
                    <a:bodyPr/>
                    <a:lstStyle/>
                    <a:p>
                      <a:r>
                        <a:rPr lang="sv-SE" dirty="0">
                          <a:latin typeface="Work Sans" pitchFamily="2" charset="0"/>
                        </a:rPr>
                        <a:t>251</a:t>
                      </a:r>
                    </a:p>
                  </a:txBody>
                  <a:tcPr/>
                </a:tc>
                <a:extLst>
                  <a:ext uri="{0D108BD9-81ED-4DB2-BD59-A6C34878D82A}">
                    <a16:rowId xmlns:a16="http://schemas.microsoft.com/office/drawing/2014/main" val="3303033742"/>
                  </a:ext>
                </a:extLst>
              </a:tr>
              <a:tr h="1022362">
                <a:tc>
                  <a:txBody>
                    <a:bodyPr/>
                    <a:lstStyle/>
                    <a:p>
                      <a:r>
                        <a:rPr lang="sv-SE" dirty="0">
                          <a:latin typeface="Work Sans" pitchFamily="2" charset="0"/>
                        </a:rPr>
                        <a:t>Antal med miljökrav</a:t>
                      </a:r>
                    </a:p>
                  </a:txBody>
                  <a:tcPr/>
                </a:tc>
                <a:tc>
                  <a:txBody>
                    <a:bodyPr/>
                    <a:lstStyle/>
                    <a:p>
                      <a:r>
                        <a:rPr lang="sv-SE" dirty="0">
                          <a:latin typeface="Work Sans" pitchFamily="2" charset="0"/>
                        </a:rPr>
                        <a:t>161</a:t>
                      </a:r>
                    </a:p>
                  </a:txBody>
                  <a:tcPr/>
                </a:tc>
                <a:tc>
                  <a:txBody>
                    <a:bodyPr/>
                    <a:lstStyle/>
                    <a:p>
                      <a:r>
                        <a:rPr lang="sv-SE" dirty="0">
                          <a:latin typeface="Work Sans" pitchFamily="2" charset="0"/>
                        </a:rPr>
                        <a:t>110</a:t>
                      </a:r>
                    </a:p>
                  </a:txBody>
                  <a:tcPr/>
                </a:tc>
                <a:tc>
                  <a:txBody>
                    <a:bodyPr/>
                    <a:lstStyle/>
                    <a:p>
                      <a:r>
                        <a:rPr lang="sv-SE" dirty="0">
                          <a:latin typeface="Work Sans" pitchFamily="2" charset="0"/>
                        </a:rPr>
                        <a:t>113</a:t>
                      </a:r>
                    </a:p>
                  </a:txBody>
                  <a:tcPr/>
                </a:tc>
                <a:tc>
                  <a:txBody>
                    <a:bodyPr/>
                    <a:lstStyle/>
                    <a:p>
                      <a:r>
                        <a:rPr lang="sv-SE" dirty="0">
                          <a:latin typeface="Work Sans" pitchFamily="2" charset="0"/>
                        </a:rPr>
                        <a:t>186</a:t>
                      </a:r>
                    </a:p>
                  </a:txBody>
                  <a:tcPr/>
                </a:tc>
                <a:tc>
                  <a:txBody>
                    <a:bodyPr/>
                    <a:lstStyle/>
                    <a:p>
                      <a:r>
                        <a:rPr lang="sv-SE" dirty="0">
                          <a:latin typeface="Work Sans" pitchFamily="2" charset="0"/>
                        </a:rPr>
                        <a:t>125</a:t>
                      </a:r>
                    </a:p>
                  </a:txBody>
                  <a:tcPr/>
                </a:tc>
                <a:tc>
                  <a:txBody>
                    <a:bodyPr/>
                    <a:lstStyle/>
                    <a:p>
                      <a:r>
                        <a:rPr lang="sv-SE" dirty="0">
                          <a:latin typeface="Work Sans" pitchFamily="2" charset="0"/>
                        </a:rPr>
                        <a:t>222</a:t>
                      </a:r>
                    </a:p>
                  </a:txBody>
                  <a:tcPr/>
                </a:tc>
                <a:tc>
                  <a:txBody>
                    <a:bodyPr/>
                    <a:lstStyle/>
                    <a:p>
                      <a:r>
                        <a:rPr lang="sv-SE" dirty="0">
                          <a:latin typeface="Work Sans" pitchFamily="2" charset="0"/>
                        </a:rPr>
                        <a:t>186</a:t>
                      </a:r>
                    </a:p>
                  </a:txBody>
                  <a:tcPr/>
                </a:tc>
                <a:extLst>
                  <a:ext uri="{0D108BD9-81ED-4DB2-BD59-A6C34878D82A}">
                    <a16:rowId xmlns:a16="http://schemas.microsoft.com/office/drawing/2014/main" val="449047525"/>
                  </a:ext>
                </a:extLst>
              </a:tr>
              <a:tr h="1022362">
                <a:tc>
                  <a:txBody>
                    <a:bodyPr/>
                    <a:lstStyle/>
                    <a:p>
                      <a:r>
                        <a:rPr lang="sv-SE" dirty="0">
                          <a:latin typeface="Work Sans" pitchFamily="2" charset="0"/>
                        </a:rPr>
                        <a:t>Andel med miljökrav (%) </a:t>
                      </a:r>
                    </a:p>
                  </a:txBody>
                  <a:tcPr/>
                </a:tc>
                <a:tc>
                  <a:txBody>
                    <a:bodyPr/>
                    <a:lstStyle/>
                    <a:p>
                      <a:r>
                        <a:rPr lang="sv-SE" dirty="0">
                          <a:latin typeface="Work Sans" pitchFamily="2" charset="0"/>
                        </a:rPr>
                        <a:t>72%</a:t>
                      </a:r>
                    </a:p>
                  </a:txBody>
                  <a:tcPr/>
                </a:tc>
                <a:tc>
                  <a:txBody>
                    <a:bodyPr/>
                    <a:lstStyle/>
                    <a:p>
                      <a:r>
                        <a:rPr lang="sv-SE" dirty="0">
                          <a:latin typeface="Work Sans" pitchFamily="2" charset="0"/>
                        </a:rPr>
                        <a:t>58%</a:t>
                      </a:r>
                    </a:p>
                  </a:txBody>
                  <a:tcPr/>
                </a:tc>
                <a:tc>
                  <a:txBody>
                    <a:bodyPr/>
                    <a:lstStyle/>
                    <a:p>
                      <a:r>
                        <a:rPr lang="sv-SE" dirty="0">
                          <a:latin typeface="Work Sans" pitchFamily="2" charset="0"/>
                        </a:rPr>
                        <a:t>62%</a:t>
                      </a:r>
                    </a:p>
                  </a:txBody>
                  <a:tcPr/>
                </a:tc>
                <a:tc>
                  <a:txBody>
                    <a:bodyPr/>
                    <a:lstStyle/>
                    <a:p>
                      <a:r>
                        <a:rPr lang="sv-SE" dirty="0">
                          <a:latin typeface="Work Sans" pitchFamily="2" charset="0"/>
                        </a:rPr>
                        <a:t>59%</a:t>
                      </a:r>
                    </a:p>
                  </a:txBody>
                  <a:tcPr/>
                </a:tc>
                <a:tc>
                  <a:txBody>
                    <a:bodyPr/>
                    <a:lstStyle/>
                    <a:p>
                      <a:r>
                        <a:rPr lang="sv-SE" dirty="0">
                          <a:latin typeface="Work Sans" pitchFamily="2" charset="0"/>
                        </a:rPr>
                        <a:t>44%</a:t>
                      </a:r>
                    </a:p>
                  </a:txBody>
                  <a:tcPr/>
                </a:tc>
                <a:tc>
                  <a:txBody>
                    <a:bodyPr/>
                    <a:lstStyle/>
                    <a:p>
                      <a:r>
                        <a:rPr lang="sv-SE" dirty="0">
                          <a:latin typeface="Work Sans" pitchFamily="2" charset="0"/>
                        </a:rPr>
                        <a:t>74%</a:t>
                      </a:r>
                    </a:p>
                  </a:txBody>
                  <a:tcPr/>
                </a:tc>
                <a:tc>
                  <a:txBody>
                    <a:bodyPr/>
                    <a:lstStyle/>
                    <a:p>
                      <a:r>
                        <a:rPr lang="sv-SE" dirty="0">
                          <a:latin typeface="Work Sans" pitchFamily="2" charset="0"/>
                        </a:rPr>
                        <a:t>74%</a:t>
                      </a:r>
                    </a:p>
                  </a:txBody>
                  <a:tcPr/>
                </a:tc>
                <a:extLst>
                  <a:ext uri="{0D108BD9-81ED-4DB2-BD59-A6C34878D82A}">
                    <a16:rowId xmlns:a16="http://schemas.microsoft.com/office/drawing/2014/main" val="3389848178"/>
                  </a:ext>
                </a:extLst>
              </a:tr>
            </a:tbl>
          </a:graphicData>
        </a:graphic>
      </p:graphicFrame>
    </p:spTree>
    <p:extLst>
      <p:ext uri="{BB962C8B-B14F-4D97-AF65-F5344CB8AC3E}">
        <p14:creationId xmlns:p14="http://schemas.microsoft.com/office/powerpoint/2010/main" val="12111767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C0C60BE-B2C6-414A-B332-B3129449353D}"/>
              </a:ext>
            </a:extLst>
          </p:cNvPr>
          <p:cNvSpPr>
            <a:spLocks noGrp="1"/>
          </p:cNvSpPr>
          <p:nvPr>
            <p:ph type="title"/>
          </p:nvPr>
        </p:nvSpPr>
        <p:spPr/>
        <p:txBody>
          <a:bodyPr/>
          <a:lstStyle/>
          <a:p>
            <a:r>
              <a:rPr lang="sv-SE" dirty="0"/>
              <a:t>Har målen i miljöplan 2025 nåtts? </a:t>
            </a:r>
          </a:p>
        </p:txBody>
      </p:sp>
      <p:graphicFrame>
        <p:nvGraphicFramePr>
          <p:cNvPr id="5" name="Tabell 4">
            <a:extLst>
              <a:ext uri="{FF2B5EF4-FFF2-40B4-BE49-F238E27FC236}">
                <a16:creationId xmlns:a16="http://schemas.microsoft.com/office/drawing/2014/main" id="{F316FB43-EEFC-40D7-8A82-4D89581D5B7A}"/>
              </a:ext>
            </a:extLst>
          </p:cNvPr>
          <p:cNvGraphicFramePr>
            <a:graphicFrameLocks noGrp="1"/>
          </p:cNvGraphicFramePr>
          <p:nvPr>
            <p:extLst>
              <p:ext uri="{D42A27DB-BD31-4B8C-83A1-F6EECF244321}">
                <p14:modId xmlns:p14="http://schemas.microsoft.com/office/powerpoint/2010/main" val="3308816570"/>
              </p:ext>
            </p:extLst>
          </p:nvPr>
        </p:nvGraphicFramePr>
        <p:xfrm>
          <a:off x="839788" y="1707011"/>
          <a:ext cx="10373264" cy="3443978"/>
        </p:xfrm>
        <a:graphic>
          <a:graphicData uri="http://schemas.openxmlformats.org/drawingml/2006/table">
            <a:tbl>
              <a:tblPr firstRow="1" bandRow="1">
                <a:tableStyleId>{5C22544A-7EE6-4342-B048-85BDC9FD1C3A}</a:tableStyleId>
              </a:tblPr>
              <a:tblGrid>
                <a:gridCol w="1755366">
                  <a:extLst>
                    <a:ext uri="{9D8B030D-6E8A-4147-A177-3AD203B41FA5}">
                      <a16:colId xmlns:a16="http://schemas.microsoft.com/office/drawing/2014/main" val="4223824260"/>
                    </a:ext>
                  </a:extLst>
                </a:gridCol>
                <a:gridCol w="3290477">
                  <a:extLst>
                    <a:ext uri="{9D8B030D-6E8A-4147-A177-3AD203B41FA5}">
                      <a16:colId xmlns:a16="http://schemas.microsoft.com/office/drawing/2014/main" val="1908325643"/>
                    </a:ext>
                  </a:extLst>
                </a:gridCol>
                <a:gridCol w="2734105">
                  <a:extLst>
                    <a:ext uri="{9D8B030D-6E8A-4147-A177-3AD203B41FA5}">
                      <a16:colId xmlns:a16="http://schemas.microsoft.com/office/drawing/2014/main" val="3116729269"/>
                    </a:ext>
                  </a:extLst>
                </a:gridCol>
                <a:gridCol w="2593316">
                  <a:extLst>
                    <a:ext uri="{9D8B030D-6E8A-4147-A177-3AD203B41FA5}">
                      <a16:colId xmlns:a16="http://schemas.microsoft.com/office/drawing/2014/main" val="1423480731"/>
                    </a:ext>
                  </a:extLst>
                </a:gridCol>
              </a:tblGrid>
              <a:tr h="349830">
                <a:tc>
                  <a:txBody>
                    <a:bodyPr/>
                    <a:lstStyle/>
                    <a:p>
                      <a:r>
                        <a:rPr lang="sv-SE" sz="1800" dirty="0">
                          <a:solidFill>
                            <a:schemeClr val="tx1"/>
                          </a:solidFill>
                          <a:latin typeface="Work Sans" pitchFamily="2" charset="0"/>
                        </a:rPr>
                        <a:t>Fokusområde</a:t>
                      </a:r>
                    </a:p>
                  </a:txBody>
                  <a:tcPr/>
                </a:tc>
                <a:tc>
                  <a:txBody>
                    <a:bodyPr/>
                    <a:lstStyle/>
                    <a:p>
                      <a:r>
                        <a:rPr lang="sv-SE" sz="1800" dirty="0">
                          <a:solidFill>
                            <a:schemeClr val="tx1"/>
                          </a:solidFill>
                          <a:latin typeface="Work Sans" pitchFamily="2" charset="0"/>
                        </a:rPr>
                        <a:t>Tjänsteresor</a:t>
                      </a:r>
                    </a:p>
                  </a:txBody>
                  <a:tcPr/>
                </a:tc>
                <a:tc>
                  <a:txBody>
                    <a:bodyPr/>
                    <a:lstStyle/>
                    <a:p>
                      <a:r>
                        <a:rPr lang="sv-SE" sz="1800" dirty="0">
                          <a:solidFill>
                            <a:schemeClr val="tx1"/>
                          </a:solidFill>
                          <a:latin typeface="Work Sans" pitchFamily="2" charset="0"/>
                        </a:rPr>
                        <a:t>Fastigheter</a:t>
                      </a:r>
                    </a:p>
                  </a:txBody>
                  <a:tcPr/>
                </a:tc>
                <a:tc>
                  <a:txBody>
                    <a:bodyPr/>
                    <a:lstStyle/>
                    <a:p>
                      <a:r>
                        <a:rPr lang="sv-SE" sz="1800" dirty="0">
                          <a:solidFill>
                            <a:schemeClr val="tx1"/>
                          </a:solidFill>
                          <a:latin typeface="Work Sans" pitchFamily="2" charset="0"/>
                        </a:rPr>
                        <a:t>Inköp &amp; återbruk</a:t>
                      </a:r>
                    </a:p>
                  </a:txBody>
                  <a:tcPr/>
                </a:tc>
                <a:extLst>
                  <a:ext uri="{0D108BD9-81ED-4DB2-BD59-A6C34878D82A}">
                    <a16:rowId xmlns:a16="http://schemas.microsoft.com/office/drawing/2014/main" val="628715299"/>
                  </a:ext>
                </a:extLst>
              </a:tr>
              <a:tr h="1732323">
                <a:tc>
                  <a:txBody>
                    <a:bodyPr/>
                    <a:lstStyle/>
                    <a:p>
                      <a:r>
                        <a:rPr lang="sv-SE" sz="1600" b="1" dirty="0">
                          <a:latin typeface="Work Sans" pitchFamily="2" charset="0"/>
                        </a:rPr>
                        <a:t>Mål till 2025</a:t>
                      </a:r>
                    </a:p>
                  </a:txBody>
                  <a:tcPr/>
                </a:tc>
                <a:tc>
                  <a:txBody>
                    <a:bodyPr/>
                    <a:lstStyle/>
                    <a:p>
                      <a:pPr>
                        <a:lnSpc>
                          <a:spcPct val="114000"/>
                        </a:lnSpc>
                      </a:pPr>
                      <a:r>
                        <a:rPr lang="sv-SE" sz="1500" dirty="0">
                          <a:latin typeface="Work Sans" pitchFamily="2" charset="0"/>
                        </a:rPr>
                        <a:t>Klimatpåverkan från universitetets tjänsteresor ska minska med 45% per årsarbetskraft relativt 2019 års utsläpp. </a:t>
                      </a:r>
                    </a:p>
                    <a:p>
                      <a:pPr>
                        <a:lnSpc>
                          <a:spcPct val="114000"/>
                        </a:lnSpc>
                      </a:pPr>
                      <a:r>
                        <a:rPr lang="sv-SE" sz="1500" dirty="0">
                          <a:latin typeface="Work Sans" pitchFamily="2" charset="0"/>
                        </a:rPr>
                        <a:t>(kg CO</a:t>
                      </a:r>
                      <a:r>
                        <a:rPr lang="sv-SE" sz="1500" baseline="-25000" dirty="0">
                          <a:latin typeface="Work Sans" pitchFamily="2" charset="0"/>
                        </a:rPr>
                        <a:t>2</a:t>
                      </a:r>
                      <a:r>
                        <a:rPr lang="sv-SE" sz="1500" dirty="0">
                          <a:latin typeface="Work Sans" pitchFamily="2" charset="0"/>
                        </a:rPr>
                        <a:t>/</a:t>
                      </a:r>
                      <a:r>
                        <a:rPr lang="sv-SE" sz="1500" dirty="0" err="1">
                          <a:latin typeface="Work Sans" pitchFamily="2" charset="0"/>
                        </a:rPr>
                        <a:t>å.a</a:t>
                      </a:r>
                      <a:r>
                        <a:rPr lang="sv-SE" sz="1500" dirty="0">
                          <a:latin typeface="Work Sans" pitchFamily="2" charset="0"/>
                        </a:rPr>
                        <a:t>.)</a:t>
                      </a:r>
                    </a:p>
                  </a:txBody>
                  <a:tcPr/>
                </a:tc>
                <a:tc>
                  <a:txBody>
                    <a:bodyPr/>
                    <a:lstStyle/>
                    <a:p>
                      <a:pPr>
                        <a:lnSpc>
                          <a:spcPct val="114000"/>
                        </a:lnSpc>
                      </a:pPr>
                      <a:r>
                        <a:rPr lang="sv-SE" sz="1500" dirty="0">
                          <a:latin typeface="Work Sans" pitchFamily="2" charset="0"/>
                        </a:rPr>
                        <a:t>Energianvändningen ska minska med 20 % relativt 2019 år användning.</a:t>
                      </a:r>
                    </a:p>
                    <a:p>
                      <a:pPr>
                        <a:lnSpc>
                          <a:spcPct val="114000"/>
                        </a:lnSpc>
                      </a:pPr>
                      <a:r>
                        <a:rPr lang="sv-SE" sz="1500" dirty="0">
                          <a:latin typeface="Work Sans" pitchFamily="2" charset="0"/>
                        </a:rPr>
                        <a:t>(kWh/m</a:t>
                      </a:r>
                      <a:r>
                        <a:rPr lang="sv-SE" sz="1500" baseline="30000" dirty="0">
                          <a:latin typeface="Work Sans" pitchFamily="2" charset="0"/>
                        </a:rPr>
                        <a:t>2</a:t>
                      </a:r>
                      <a:r>
                        <a:rPr lang="sv-SE" sz="1500" dirty="0">
                          <a:latin typeface="Work Sans" pitchFamily="2" charset="0"/>
                        </a:rPr>
                        <a:t>)</a:t>
                      </a:r>
                    </a:p>
                  </a:txBody>
                  <a:tcPr/>
                </a:tc>
                <a:tc>
                  <a:txBody>
                    <a:bodyPr/>
                    <a:lstStyle/>
                    <a:p>
                      <a:pPr>
                        <a:lnSpc>
                          <a:spcPct val="114000"/>
                        </a:lnSpc>
                      </a:pPr>
                      <a:r>
                        <a:rPr lang="sv-SE" sz="1500" dirty="0">
                          <a:latin typeface="Work Sans" pitchFamily="2" charset="0"/>
                        </a:rPr>
                        <a:t>Andel upphandlingar där miljökrav ställts. </a:t>
                      </a:r>
                    </a:p>
                    <a:p>
                      <a:pPr>
                        <a:lnSpc>
                          <a:spcPct val="114000"/>
                        </a:lnSpc>
                      </a:pPr>
                      <a:r>
                        <a:rPr lang="sv-SE" sz="1500" dirty="0">
                          <a:latin typeface="Work Sans" pitchFamily="2" charset="0"/>
                        </a:rPr>
                        <a:t>(%)</a:t>
                      </a:r>
                    </a:p>
                  </a:txBody>
                  <a:tcPr/>
                </a:tc>
                <a:extLst>
                  <a:ext uri="{0D108BD9-81ED-4DB2-BD59-A6C34878D82A}">
                    <a16:rowId xmlns:a16="http://schemas.microsoft.com/office/drawing/2014/main" val="1561540842"/>
                  </a:ext>
                </a:extLst>
              </a:tr>
              <a:tr h="1345895">
                <a:tc>
                  <a:txBody>
                    <a:bodyPr/>
                    <a:lstStyle/>
                    <a:p>
                      <a:r>
                        <a:rPr lang="sv-SE" sz="1600" b="1" dirty="0">
                          <a:latin typeface="Work Sans" pitchFamily="2" charset="0"/>
                        </a:rPr>
                        <a:t>Status</a:t>
                      </a:r>
                    </a:p>
                  </a:txBody>
                  <a:tcPr/>
                </a:tc>
                <a:tc>
                  <a:txBody>
                    <a:bodyPr/>
                    <a:lstStyle/>
                    <a:p>
                      <a:pPr>
                        <a:lnSpc>
                          <a:spcPct val="114000"/>
                        </a:lnSpc>
                        <a:spcBef>
                          <a:spcPts val="600"/>
                        </a:spcBef>
                      </a:pPr>
                      <a:r>
                        <a:rPr lang="sv-SE" sz="1400" dirty="0">
                          <a:solidFill>
                            <a:srgbClr val="FF0000"/>
                          </a:solidFill>
                          <a:latin typeface="Work Sans" pitchFamily="2" charset="0"/>
                        </a:rPr>
                        <a:t>Målet ej uppnått.</a:t>
                      </a:r>
                    </a:p>
                    <a:p>
                      <a:pPr>
                        <a:lnSpc>
                          <a:spcPct val="114000"/>
                        </a:lnSpc>
                        <a:spcBef>
                          <a:spcPts val="600"/>
                        </a:spcBef>
                      </a:pPr>
                      <a:r>
                        <a:rPr lang="sv-SE" sz="1400" dirty="0">
                          <a:latin typeface="Work Sans" pitchFamily="2" charset="0"/>
                        </a:rPr>
                        <a:t>Minskat med 28% 31 december 2025.</a:t>
                      </a:r>
                    </a:p>
                  </a:txBody>
                  <a:tcPr/>
                </a:tc>
                <a:tc>
                  <a:txBody>
                    <a:bodyPr/>
                    <a:lstStyle/>
                    <a:p>
                      <a:pPr marL="0" indent="0">
                        <a:lnSpc>
                          <a:spcPct val="114000"/>
                        </a:lnSpc>
                        <a:spcBef>
                          <a:spcPts val="600"/>
                        </a:spcBef>
                        <a:buFont typeface="Arial" panose="020B0604020202020204" pitchFamily="34" charset="0"/>
                        <a:buNone/>
                      </a:pPr>
                      <a:r>
                        <a:rPr lang="sv-SE" sz="1400" dirty="0">
                          <a:solidFill>
                            <a:srgbClr val="00B050"/>
                          </a:solidFill>
                          <a:latin typeface="Work Sans" pitchFamily="2" charset="0"/>
                        </a:rPr>
                        <a:t>Målet uppnått.</a:t>
                      </a:r>
                    </a:p>
                    <a:p>
                      <a:pPr marL="0" indent="0">
                        <a:lnSpc>
                          <a:spcPct val="114000"/>
                        </a:lnSpc>
                        <a:spcBef>
                          <a:spcPts val="600"/>
                        </a:spcBef>
                        <a:buFont typeface="Arial" panose="020B0604020202020204" pitchFamily="34" charset="0"/>
                        <a:buNone/>
                      </a:pPr>
                      <a:r>
                        <a:rPr lang="sv-SE" sz="1400" dirty="0">
                          <a:latin typeface="Work Sans" pitchFamily="2" charset="0"/>
                        </a:rPr>
                        <a:t>Minskat med 24% 31 december 2025.</a:t>
                      </a:r>
                    </a:p>
                  </a:txBody>
                  <a:tcPr/>
                </a:tc>
                <a:tc>
                  <a:txBody>
                    <a:bodyPr/>
                    <a:lstStyle/>
                    <a:p>
                      <a:pPr>
                        <a:lnSpc>
                          <a:spcPct val="114000"/>
                        </a:lnSpc>
                        <a:spcBef>
                          <a:spcPts val="600"/>
                        </a:spcBef>
                      </a:pPr>
                      <a:r>
                        <a:rPr lang="sv-SE" sz="1400" dirty="0">
                          <a:solidFill>
                            <a:srgbClr val="FFC000"/>
                          </a:solidFill>
                          <a:latin typeface="Work Sans" pitchFamily="2" charset="0"/>
                        </a:rPr>
                        <a:t>Arbetet fortgår.</a:t>
                      </a:r>
                    </a:p>
                    <a:p>
                      <a:pPr>
                        <a:lnSpc>
                          <a:spcPct val="114000"/>
                        </a:lnSpc>
                        <a:spcBef>
                          <a:spcPts val="600"/>
                        </a:spcBef>
                      </a:pPr>
                      <a:r>
                        <a:rPr lang="sv-SE" sz="1400" dirty="0">
                          <a:latin typeface="Work Sans" pitchFamily="2" charset="0"/>
                        </a:rPr>
                        <a:t>Miljökrav ställdes i 74% av upphandlingarna under 2025. </a:t>
                      </a:r>
                    </a:p>
                  </a:txBody>
                  <a:tcPr/>
                </a:tc>
                <a:extLst>
                  <a:ext uri="{0D108BD9-81ED-4DB2-BD59-A6C34878D82A}">
                    <a16:rowId xmlns:a16="http://schemas.microsoft.com/office/drawing/2014/main" val="4138068365"/>
                  </a:ext>
                </a:extLst>
              </a:tr>
            </a:tbl>
          </a:graphicData>
        </a:graphic>
      </p:graphicFrame>
    </p:spTree>
    <p:extLst>
      <p:ext uri="{BB962C8B-B14F-4D97-AF65-F5344CB8AC3E}">
        <p14:creationId xmlns:p14="http://schemas.microsoft.com/office/powerpoint/2010/main" val="1673638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bild 8">
            <a:extLst>
              <a:ext uri="{FF2B5EF4-FFF2-40B4-BE49-F238E27FC236}">
                <a16:creationId xmlns:a16="http://schemas.microsoft.com/office/drawing/2014/main" id="{699DD6D1-D800-4DF6-8901-C085CFD1F172}"/>
              </a:ext>
            </a:extLst>
          </p:cNvPr>
          <p:cNvPicPr>
            <a:picLocks noGrp="1" noChangeAspect="1"/>
          </p:cNvPicPr>
          <p:nvPr>
            <p:ph type="pic" sz="quarter" idx="13"/>
          </p:nvPr>
        </p:nvPicPr>
        <p:blipFill>
          <a:blip r:embed="rId2"/>
          <a:srcRect l="20333" r="20333"/>
          <a:stretch>
            <a:fillRect/>
          </a:stretch>
        </p:blipFill>
        <p:spPr/>
      </p:pic>
      <p:sp>
        <p:nvSpPr>
          <p:cNvPr id="5" name="Rubrik 4">
            <a:extLst>
              <a:ext uri="{FF2B5EF4-FFF2-40B4-BE49-F238E27FC236}">
                <a16:creationId xmlns:a16="http://schemas.microsoft.com/office/drawing/2014/main" id="{D5D8142E-10C2-4C20-93DA-CAC4C0E9EB63}"/>
              </a:ext>
            </a:extLst>
          </p:cNvPr>
          <p:cNvSpPr>
            <a:spLocks noGrp="1"/>
          </p:cNvSpPr>
          <p:nvPr>
            <p:ph type="title"/>
          </p:nvPr>
        </p:nvSpPr>
        <p:spPr/>
        <p:txBody>
          <a:bodyPr/>
          <a:lstStyle/>
          <a:p>
            <a:r>
              <a:rPr lang="sv-SE" dirty="0"/>
              <a:t>Vill du veta mer?</a:t>
            </a:r>
          </a:p>
        </p:txBody>
      </p:sp>
      <p:sp>
        <p:nvSpPr>
          <p:cNvPr id="7" name="Platshållare för text 6">
            <a:extLst>
              <a:ext uri="{FF2B5EF4-FFF2-40B4-BE49-F238E27FC236}">
                <a16:creationId xmlns:a16="http://schemas.microsoft.com/office/drawing/2014/main" id="{A451F0C7-FBF6-4DDF-8939-A96EC2D3CB16}"/>
              </a:ext>
            </a:extLst>
          </p:cNvPr>
          <p:cNvSpPr>
            <a:spLocks noGrp="1"/>
          </p:cNvSpPr>
          <p:nvPr>
            <p:ph type="body" sz="quarter" idx="14"/>
          </p:nvPr>
        </p:nvSpPr>
        <p:spPr/>
        <p:txBody>
          <a:bodyPr/>
          <a:lstStyle/>
          <a:p>
            <a:pPr>
              <a:spcBef>
                <a:spcPts val="600"/>
              </a:spcBef>
            </a:pPr>
            <a:r>
              <a:rPr lang="sv-SE" dirty="0"/>
              <a:t>Kontakta Miljöfunktionen:</a:t>
            </a:r>
          </a:p>
          <a:p>
            <a:pPr>
              <a:spcBef>
                <a:spcPts val="600"/>
              </a:spcBef>
            </a:pPr>
            <a:r>
              <a:rPr lang="sv-SE" sz="2400" dirty="0"/>
              <a:t>miljo@uu.se</a:t>
            </a:r>
          </a:p>
        </p:txBody>
      </p:sp>
    </p:spTree>
    <p:extLst>
      <p:ext uri="{BB962C8B-B14F-4D97-AF65-F5344CB8AC3E}">
        <p14:creationId xmlns:p14="http://schemas.microsoft.com/office/powerpoint/2010/main" val="2031297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latshållare för innehåll 8">
            <a:extLst>
              <a:ext uri="{FF2B5EF4-FFF2-40B4-BE49-F238E27FC236}">
                <a16:creationId xmlns:a16="http://schemas.microsoft.com/office/drawing/2014/main" id="{7167C9F4-CCCC-434E-B33E-CE70470DDF63}"/>
              </a:ext>
            </a:extLst>
          </p:cNvPr>
          <p:cNvPicPr>
            <a:picLocks noGrp="1" noChangeAspect="1"/>
          </p:cNvPicPr>
          <p:nvPr>
            <p:ph type="pic" sz="quarter" idx="13"/>
          </p:nvPr>
        </p:nvPicPr>
        <p:blipFill rotWithShape="1">
          <a:blip r:embed="rId3"/>
          <a:srcRect l="20370" r="20370"/>
          <a:stretch/>
        </p:blipFill>
        <p:spPr/>
      </p:pic>
      <p:sp>
        <p:nvSpPr>
          <p:cNvPr id="5" name="Rubrik 4">
            <a:extLst>
              <a:ext uri="{FF2B5EF4-FFF2-40B4-BE49-F238E27FC236}">
                <a16:creationId xmlns:a16="http://schemas.microsoft.com/office/drawing/2014/main" id="{812E92C1-B5B1-4675-8A41-74C2C5D048E8}"/>
              </a:ext>
            </a:extLst>
          </p:cNvPr>
          <p:cNvSpPr>
            <a:spLocks noGrp="1"/>
          </p:cNvSpPr>
          <p:nvPr>
            <p:ph type="title"/>
          </p:nvPr>
        </p:nvSpPr>
        <p:spPr>
          <a:xfrm>
            <a:off x="6743700" y="836613"/>
            <a:ext cx="4316186" cy="1459243"/>
          </a:xfrm>
        </p:spPr>
        <p:txBody>
          <a:bodyPr/>
          <a:lstStyle/>
          <a:p>
            <a:r>
              <a:rPr lang="sv-SE" dirty="0"/>
              <a:t>Miljöplan 2025</a:t>
            </a:r>
            <a:br>
              <a:rPr lang="sv-SE" dirty="0"/>
            </a:br>
            <a:r>
              <a:rPr lang="sv-SE" sz="2000" dirty="0"/>
              <a:t>Övergripande målsättning</a:t>
            </a:r>
            <a:endParaRPr lang="sv-SE" dirty="0"/>
          </a:p>
        </p:txBody>
      </p:sp>
      <p:sp>
        <p:nvSpPr>
          <p:cNvPr id="6" name="Platshållare för innehåll 5">
            <a:extLst>
              <a:ext uri="{FF2B5EF4-FFF2-40B4-BE49-F238E27FC236}">
                <a16:creationId xmlns:a16="http://schemas.microsoft.com/office/drawing/2014/main" id="{0EB7DB50-0502-472F-86E6-2727E5831480}"/>
              </a:ext>
            </a:extLst>
          </p:cNvPr>
          <p:cNvSpPr>
            <a:spLocks noGrp="1"/>
          </p:cNvSpPr>
          <p:nvPr>
            <p:ph type="body" sz="quarter" idx="14"/>
          </p:nvPr>
        </p:nvSpPr>
        <p:spPr>
          <a:xfrm>
            <a:off x="6743700" y="2403567"/>
            <a:ext cx="4114800" cy="2812868"/>
          </a:xfrm>
        </p:spPr>
        <p:txBody>
          <a:bodyPr/>
          <a:lstStyle/>
          <a:p>
            <a:pPr marL="0" indent="0">
              <a:buNone/>
            </a:pPr>
            <a:r>
              <a:rPr lang="sv-SE" sz="1800" dirty="0"/>
              <a:t>Universitetets långsiktiga målsättning är att de samlade utsläppen av växthusgaser som verksamheten ger upphov till ska minst halveras till 2030 (basår 2019), för att därefter fortsätta minska till klimatneutral verksamhet senast 2045.</a:t>
            </a:r>
          </a:p>
        </p:txBody>
      </p:sp>
    </p:spTree>
    <p:extLst>
      <p:ext uri="{BB962C8B-B14F-4D97-AF65-F5344CB8AC3E}">
        <p14:creationId xmlns:p14="http://schemas.microsoft.com/office/powerpoint/2010/main" val="5170327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34D0ED07-F1A6-4CFA-8714-AF894CB5D6CC}"/>
              </a:ext>
            </a:extLst>
          </p:cNvPr>
          <p:cNvPicPr>
            <a:picLocks noGrp="1" noChangeAspect="1"/>
          </p:cNvPicPr>
          <p:nvPr>
            <p:ph type="pic" sz="quarter" idx="13"/>
          </p:nvPr>
        </p:nvPicPr>
        <p:blipFill>
          <a:blip r:embed="rId3"/>
          <a:srcRect l="20056" r="20056"/>
          <a:stretch>
            <a:fillRect/>
          </a:stretch>
        </p:blipFill>
        <p:spPr/>
      </p:pic>
      <p:sp>
        <p:nvSpPr>
          <p:cNvPr id="3" name="Rubrik 2">
            <a:extLst>
              <a:ext uri="{FF2B5EF4-FFF2-40B4-BE49-F238E27FC236}">
                <a16:creationId xmlns:a16="http://schemas.microsoft.com/office/drawing/2014/main" id="{0BC8913D-EFC4-45EE-9509-BCF81085E2FF}"/>
              </a:ext>
            </a:extLst>
          </p:cNvPr>
          <p:cNvSpPr>
            <a:spLocks noGrp="1"/>
          </p:cNvSpPr>
          <p:nvPr>
            <p:ph type="title"/>
          </p:nvPr>
        </p:nvSpPr>
        <p:spPr>
          <a:xfrm>
            <a:off x="6743700" y="836613"/>
            <a:ext cx="4438106" cy="1459243"/>
          </a:xfrm>
        </p:spPr>
        <p:txBody>
          <a:bodyPr/>
          <a:lstStyle/>
          <a:p>
            <a:r>
              <a:rPr lang="sv-SE" dirty="0"/>
              <a:t>Miljöplan 2025</a:t>
            </a:r>
            <a:br>
              <a:rPr lang="sv-SE" dirty="0"/>
            </a:br>
            <a:r>
              <a:rPr lang="sv-SE" sz="2000" dirty="0"/>
              <a:t>Struktur</a:t>
            </a:r>
            <a:endParaRPr lang="sv-SE" dirty="0"/>
          </a:p>
        </p:txBody>
      </p:sp>
      <p:sp>
        <p:nvSpPr>
          <p:cNvPr id="4" name="Platshållare för text 3">
            <a:extLst>
              <a:ext uri="{FF2B5EF4-FFF2-40B4-BE49-F238E27FC236}">
                <a16:creationId xmlns:a16="http://schemas.microsoft.com/office/drawing/2014/main" id="{C40238CA-875F-4CC2-88B5-6477A9408A7B}"/>
              </a:ext>
            </a:extLst>
          </p:cNvPr>
          <p:cNvSpPr>
            <a:spLocks noGrp="1"/>
          </p:cNvSpPr>
          <p:nvPr>
            <p:ph type="body" sz="quarter" idx="14"/>
          </p:nvPr>
        </p:nvSpPr>
        <p:spPr>
          <a:xfrm>
            <a:off x="6743700" y="2295855"/>
            <a:ext cx="4114800" cy="3181835"/>
          </a:xfrm>
        </p:spPr>
        <p:txBody>
          <a:bodyPr/>
          <a:lstStyle/>
          <a:p>
            <a:r>
              <a:rPr lang="sv-SE" dirty="0"/>
              <a:t>Planen har tre fokusområden:</a:t>
            </a:r>
          </a:p>
          <a:p>
            <a:pPr marL="285750" indent="-285750">
              <a:buFont typeface="Arial" panose="020B0604020202020204" pitchFamily="34" charset="0"/>
              <a:buChar char="•"/>
            </a:pPr>
            <a:r>
              <a:rPr lang="sv-SE" dirty="0"/>
              <a:t>Tjänsteresor</a:t>
            </a:r>
          </a:p>
          <a:p>
            <a:pPr marL="285750" indent="-285750">
              <a:buFont typeface="Arial" panose="020B0604020202020204" pitchFamily="34" charset="0"/>
              <a:buChar char="•"/>
            </a:pPr>
            <a:r>
              <a:rPr lang="sv-SE" dirty="0"/>
              <a:t>Fastigheter </a:t>
            </a:r>
          </a:p>
          <a:p>
            <a:pPr marL="285750" indent="-285750">
              <a:buFont typeface="Arial" panose="020B0604020202020204" pitchFamily="34" charset="0"/>
              <a:buChar char="•"/>
            </a:pPr>
            <a:r>
              <a:rPr lang="sv-SE" dirty="0"/>
              <a:t>Inköp och återbruk</a:t>
            </a:r>
          </a:p>
          <a:p>
            <a:pPr marL="285750" indent="-285750">
              <a:buFont typeface="Arial" panose="020B0604020202020204" pitchFamily="34" charset="0"/>
              <a:buChar char="•"/>
            </a:pPr>
            <a:endParaRPr lang="sv-SE" dirty="0"/>
          </a:p>
          <a:p>
            <a:r>
              <a:rPr lang="sv-SE" dirty="0"/>
              <a:t>Därutöver innehåller planen långsiktiga strategier och universitetsövergripande aktiviteter för att nå universitetets övergripande målsättning inom klimat- och miljöarbetet. </a:t>
            </a:r>
          </a:p>
        </p:txBody>
      </p:sp>
    </p:spTree>
    <p:extLst>
      <p:ext uri="{BB962C8B-B14F-4D97-AF65-F5344CB8AC3E}">
        <p14:creationId xmlns:p14="http://schemas.microsoft.com/office/powerpoint/2010/main" val="14842993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derrubrik 3">
            <a:extLst>
              <a:ext uri="{FF2B5EF4-FFF2-40B4-BE49-F238E27FC236}">
                <a16:creationId xmlns:a16="http://schemas.microsoft.com/office/drawing/2014/main" id="{8AF6EA4D-FA64-45D0-9AFA-413C06F1EF8A}"/>
              </a:ext>
            </a:extLst>
          </p:cNvPr>
          <p:cNvSpPr>
            <a:spLocks noGrp="1"/>
          </p:cNvSpPr>
          <p:nvPr>
            <p:ph type="subTitle" idx="1"/>
          </p:nvPr>
        </p:nvSpPr>
        <p:spPr/>
        <p:txBody>
          <a:bodyPr/>
          <a:lstStyle/>
          <a:p>
            <a:endParaRPr lang="sv-SE"/>
          </a:p>
        </p:txBody>
      </p:sp>
      <p:sp>
        <p:nvSpPr>
          <p:cNvPr id="6" name="Rubrik 2">
            <a:extLst>
              <a:ext uri="{FF2B5EF4-FFF2-40B4-BE49-F238E27FC236}">
                <a16:creationId xmlns:a16="http://schemas.microsoft.com/office/drawing/2014/main" id="{577AC208-233F-4756-96C4-F883792E7379}"/>
              </a:ext>
            </a:extLst>
          </p:cNvPr>
          <p:cNvSpPr txBox="1">
            <a:spLocks/>
          </p:cNvSpPr>
          <p:nvPr/>
        </p:nvSpPr>
        <p:spPr>
          <a:xfrm>
            <a:off x="1524000" y="794482"/>
            <a:ext cx="9144000" cy="597943"/>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3800" kern="1200" spc="300">
                <a:solidFill>
                  <a:schemeClr val="tx2">
                    <a:alpha val="70000"/>
                  </a:schemeClr>
                </a:solidFill>
                <a:latin typeface="+mj-lt"/>
                <a:ea typeface="+mj-ea"/>
                <a:cs typeface="+mj-cs"/>
              </a:defRPr>
            </a:lvl1pPr>
          </a:lstStyle>
          <a:p>
            <a:r>
              <a:rPr lang="sv-SE" dirty="0"/>
              <a:t>Miljöplan 2022-2024</a:t>
            </a:r>
          </a:p>
        </p:txBody>
      </p:sp>
      <p:graphicFrame>
        <p:nvGraphicFramePr>
          <p:cNvPr id="2" name="Tabell 1">
            <a:extLst>
              <a:ext uri="{FF2B5EF4-FFF2-40B4-BE49-F238E27FC236}">
                <a16:creationId xmlns:a16="http://schemas.microsoft.com/office/drawing/2014/main" id="{90A2F6FB-944C-4B22-90C4-73375E5A9D21}"/>
              </a:ext>
            </a:extLst>
          </p:cNvPr>
          <p:cNvGraphicFramePr>
            <a:graphicFrameLocks noGrp="1"/>
          </p:cNvGraphicFramePr>
          <p:nvPr>
            <p:extLst>
              <p:ext uri="{D42A27DB-BD31-4B8C-83A1-F6EECF244321}">
                <p14:modId xmlns:p14="http://schemas.microsoft.com/office/powerpoint/2010/main" val="2003384666"/>
              </p:ext>
            </p:extLst>
          </p:nvPr>
        </p:nvGraphicFramePr>
        <p:xfrm>
          <a:off x="442784" y="457200"/>
          <a:ext cx="11306432" cy="5968314"/>
        </p:xfrm>
        <a:graphic>
          <a:graphicData uri="http://schemas.openxmlformats.org/drawingml/2006/table">
            <a:tbl>
              <a:tblPr firstRow="1" bandRow="1">
                <a:tableStyleId>{5C22544A-7EE6-4342-B048-85BDC9FD1C3A}</a:tableStyleId>
              </a:tblPr>
              <a:tblGrid>
                <a:gridCol w="2826608">
                  <a:extLst>
                    <a:ext uri="{9D8B030D-6E8A-4147-A177-3AD203B41FA5}">
                      <a16:colId xmlns:a16="http://schemas.microsoft.com/office/drawing/2014/main" val="4223824260"/>
                    </a:ext>
                  </a:extLst>
                </a:gridCol>
                <a:gridCol w="2826608">
                  <a:extLst>
                    <a:ext uri="{9D8B030D-6E8A-4147-A177-3AD203B41FA5}">
                      <a16:colId xmlns:a16="http://schemas.microsoft.com/office/drawing/2014/main" val="1908325643"/>
                    </a:ext>
                  </a:extLst>
                </a:gridCol>
                <a:gridCol w="2826608">
                  <a:extLst>
                    <a:ext uri="{9D8B030D-6E8A-4147-A177-3AD203B41FA5}">
                      <a16:colId xmlns:a16="http://schemas.microsoft.com/office/drawing/2014/main" val="3116729269"/>
                    </a:ext>
                  </a:extLst>
                </a:gridCol>
                <a:gridCol w="2826608">
                  <a:extLst>
                    <a:ext uri="{9D8B030D-6E8A-4147-A177-3AD203B41FA5}">
                      <a16:colId xmlns:a16="http://schemas.microsoft.com/office/drawing/2014/main" val="1423480731"/>
                    </a:ext>
                  </a:extLst>
                </a:gridCol>
              </a:tblGrid>
              <a:tr h="573147">
                <a:tc>
                  <a:txBody>
                    <a:bodyPr/>
                    <a:lstStyle/>
                    <a:p>
                      <a:r>
                        <a:rPr lang="sv-SE" sz="1800" dirty="0">
                          <a:solidFill>
                            <a:schemeClr val="tx1"/>
                          </a:solidFill>
                          <a:latin typeface="Work Sans" pitchFamily="2" charset="0"/>
                        </a:rPr>
                        <a:t>Fokusområde</a:t>
                      </a:r>
                    </a:p>
                  </a:txBody>
                  <a:tcPr/>
                </a:tc>
                <a:tc>
                  <a:txBody>
                    <a:bodyPr/>
                    <a:lstStyle/>
                    <a:p>
                      <a:r>
                        <a:rPr lang="sv-SE" sz="1800" dirty="0">
                          <a:solidFill>
                            <a:schemeClr val="tx1"/>
                          </a:solidFill>
                          <a:latin typeface="Work Sans" pitchFamily="2" charset="0"/>
                        </a:rPr>
                        <a:t>Tjänsteresor</a:t>
                      </a:r>
                    </a:p>
                  </a:txBody>
                  <a:tcPr/>
                </a:tc>
                <a:tc>
                  <a:txBody>
                    <a:bodyPr/>
                    <a:lstStyle/>
                    <a:p>
                      <a:r>
                        <a:rPr lang="sv-SE" sz="1800" dirty="0">
                          <a:solidFill>
                            <a:schemeClr val="tx1"/>
                          </a:solidFill>
                          <a:latin typeface="Work Sans" pitchFamily="2" charset="0"/>
                        </a:rPr>
                        <a:t>Fastigheter</a:t>
                      </a:r>
                    </a:p>
                  </a:txBody>
                  <a:tcPr/>
                </a:tc>
                <a:tc>
                  <a:txBody>
                    <a:bodyPr/>
                    <a:lstStyle/>
                    <a:p>
                      <a:r>
                        <a:rPr lang="sv-SE" sz="1800" dirty="0">
                          <a:solidFill>
                            <a:schemeClr val="tx1"/>
                          </a:solidFill>
                          <a:latin typeface="Work Sans" pitchFamily="2" charset="0"/>
                        </a:rPr>
                        <a:t>Inköp &amp; återbruk</a:t>
                      </a:r>
                    </a:p>
                  </a:txBody>
                  <a:tcPr/>
                </a:tc>
                <a:extLst>
                  <a:ext uri="{0D108BD9-81ED-4DB2-BD59-A6C34878D82A}">
                    <a16:rowId xmlns:a16="http://schemas.microsoft.com/office/drawing/2014/main" val="628715299"/>
                  </a:ext>
                </a:extLst>
              </a:tr>
              <a:tr h="3133983">
                <a:tc>
                  <a:txBody>
                    <a:bodyPr/>
                    <a:lstStyle/>
                    <a:p>
                      <a:r>
                        <a:rPr lang="sv-SE" sz="1600" b="1" dirty="0">
                          <a:latin typeface="Work Sans" pitchFamily="2" charset="0"/>
                        </a:rPr>
                        <a:t>Mål till 2025</a:t>
                      </a:r>
                    </a:p>
                  </a:txBody>
                  <a:tcPr/>
                </a:tc>
                <a:tc>
                  <a:txBody>
                    <a:bodyPr/>
                    <a:lstStyle/>
                    <a:p>
                      <a:pPr>
                        <a:lnSpc>
                          <a:spcPct val="114000"/>
                        </a:lnSpc>
                      </a:pPr>
                      <a:r>
                        <a:rPr lang="sv-SE" sz="1600" dirty="0">
                          <a:latin typeface="Work Sans" pitchFamily="2" charset="0"/>
                        </a:rPr>
                        <a:t>Klimatpåverkan från universitetets tjänsteresor ska minska med 45% per årsarbetskraft relativt 2019 års utsläpp. Målet gäller för hela universitetet men bör eftersträvas av samtliga institutioner.</a:t>
                      </a:r>
                    </a:p>
                  </a:txBody>
                  <a:tcPr/>
                </a:tc>
                <a:tc>
                  <a:txBody>
                    <a:bodyPr/>
                    <a:lstStyle/>
                    <a:p>
                      <a:pPr>
                        <a:lnSpc>
                          <a:spcPct val="114000"/>
                        </a:lnSpc>
                      </a:pPr>
                      <a:r>
                        <a:rPr lang="sv-SE" sz="1600" dirty="0">
                          <a:latin typeface="Work Sans" pitchFamily="2" charset="0"/>
                        </a:rPr>
                        <a:t>Universitetet ska arbeta systematiskt för att minska miljö- och klimatpåverkan från arbetet med</a:t>
                      </a:r>
                    </a:p>
                    <a:p>
                      <a:pPr>
                        <a:lnSpc>
                          <a:spcPct val="114000"/>
                        </a:lnSpc>
                      </a:pPr>
                      <a:r>
                        <a:rPr lang="sv-SE" sz="1600" dirty="0">
                          <a:latin typeface="Work Sans" pitchFamily="2" charset="0"/>
                        </a:rPr>
                        <a:t>lokalförsörjning. Energianvändningen ska minska med 20 % relativt 2019 år användning.</a:t>
                      </a:r>
                    </a:p>
                  </a:txBody>
                  <a:tcPr/>
                </a:tc>
                <a:tc>
                  <a:txBody>
                    <a:bodyPr/>
                    <a:lstStyle/>
                    <a:p>
                      <a:pPr>
                        <a:lnSpc>
                          <a:spcPct val="114000"/>
                        </a:lnSpc>
                      </a:pPr>
                      <a:r>
                        <a:rPr lang="sv-SE" sz="1600" dirty="0">
                          <a:latin typeface="Work Sans" pitchFamily="2" charset="0"/>
                        </a:rPr>
                        <a:t>Universitetet ska arbeta systematiskt med att minska miljö- och klimatpåverkan från inköpta varor</a:t>
                      </a:r>
                    </a:p>
                    <a:p>
                      <a:pPr>
                        <a:lnSpc>
                          <a:spcPct val="114000"/>
                        </a:lnSpc>
                      </a:pPr>
                      <a:r>
                        <a:rPr lang="sv-SE" sz="1600" dirty="0">
                          <a:latin typeface="Work Sans" pitchFamily="2" charset="0"/>
                        </a:rPr>
                        <a:t>och tjänster. Vid samtliga upphandlingar som hanteras vid enheten för upphandling och inköp ska miljökrav ställas.</a:t>
                      </a:r>
                    </a:p>
                  </a:txBody>
                  <a:tcPr/>
                </a:tc>
                <a:extLst>
                  <a:ext uri="{0D108BD9-81ED-4DB2-BD59-A6C34878D82A}">
                    <a16:rowId xmlns:a16="http://schemas.microsoft.com/office/drawing/2014/main" val="1561540842"/>
                  </a:ext>
                </a:extLst>
              </a:tr>
              <a:tr h="2261184">
                <a:tc>
                  <a:txBody>
                    <a:bodyPr/>
                    <a:lstStyle/>
                    <a:p>
                      <a:r>
                        <a:rPr lang="sv-SE" sz="1600" b="1" dirty="0">
                          <a:latin typeface="Work Sans" pitchFamily="2" charset="0"/>
                        </a:rPr>
                        <a:t>Nyckeltal</a:t>
                      </a:r>
                    </a:p>
                  </a:txBody>
                  <a:tcPr/>
                </a:tc>
                <a:tc>
                  <a:txBody>
                    <a:bodyPr/>
                    <a:lstStyle/>
                    <a:p>
                      <a:pPr>
                        <a:lnSpc>
                          <a:spcPct val="114000"/>
                        </a:lnSpc>
                        <a:spcBef>
                          <a:spcPts val="600"/>
                        </a:spcBef>
                      </a:pPr>
                      <a:r>
                        <a:rPr lang="sv-SE" sz="1400" dirty="0">
                          <a:latin typeface="Work Sans" pitchFamily="2" charset="0"/>
                        </a:rPr>
                        <a:t>Utsläpp av koldioxid per årsarbetskraft, jämfört med år 2019 (CO</a:t>
                      </a:r>
                      <a:r>
                        <a:rPr lang="sv-SE" sz="1400" baseline="-25000" dirty="0">
                          <a:latin typeface="Work Sans" pitchFamily="2" charset="0"/>
                        </a:rPr>
                        <a:t>2</a:t>
                      </a:r>
                      <a:r>
                        <a:rPr lang="sv-SE" sz="1400" dirty="0">
                          <a:latin typeface="Work Sans" pitchFamily="2" charset="0"/>
                        </a:rPr>
                        <a:t>)</a:t>
                      </a:r>
                    </a:p>
                  </a:txBody>
                  <a:tcPr/>
                </a:tc>
                <a:tc>
                  <a:txBody>
                    <a:bodyPr/>
                    <a:lstStyle/>
                    <a:p>
                      <a:pPr marL="285750" indent="-285750">
                        <a:lnSpc>
                          <a:spcPct val="114000"/>
                        </a:lnSpc>
                        <a:spcBef>
                          <a:spcPts val="600"/>
                        </a:spcBef>
                        <a:buFont typeface="Arial" panose="020B0604020202020204" pitchFamily="34" charset="0"/>
                        <a:buChar char="•"/>
                      </a:pPr>
                      <a:r>
                        <a:rPr lang="sv-SE" sz="1400" dirty="0">
                          <a:latin typeface="Work Sans" pitchFamily="2" charset="0"/>
                        </a:rPr>
                        <a:t>Energianvändning per kvadratmeter (kWh/m</a:t>
                      </a:r>
                      <a:r>
                        <a:rPr lang="sv-SE" sz="1400" baseline="30000" dirty="0">
                          <a:latin typeface="Work Sans" pitchFamily="2" charset="0"/>
                        </a:rPr>
                        <a:t>2</a:t>
                      </a:r>
                      <a:r>
                        <a:rPr lang="sv-SE" sz="1400" dirty="0">
                          <a:latin typeface="Work Sans" pitchFamily="2" charset="0"/>
                        </a:rPr>
                        <a:t>).</a:t>
                      </a:r>
                    </a:p>
                    <a:p>
                      <a:pPr marL="285750" indent="-285750">
                        <a:lnSpc>
                          <a:spcPct val="114000"/>
                        </a:lnSpc>
                        <a:spcBef>
                          <a:spcPts val="600"/>
                        </a:spcBef>
                        <a:buFont typeface="Arial" panose="020B0604020202020204" pitchFamily="34" charset="0"/>
                        <a:buChar char="•"/>
                      </a:pPr>
                      <a:r>
                        <a:rPr lang="sv-SE" sz="1400" dirty="0">
                          <a:latin typeface="Work Sans" pitchFamily="2" charset="0"/>
                        </a:rPr>
                        <a:t>Beläggningsgrad bokningsbara lokaler (%).</a:t>
                      </a:r>
                    </a:p>
                  </a:txBody>
                  <a:tcPr/>
                </a:tc>
                <a:tc>
                  <a:txBody>
                    <a:bodyPr/>
                    <a:lstStyle/>
                    <a:p>
                      <a:pPr>
                        <a:lnSpc>
                          <a:spcPct val="114000"/>
                        </a:lnSpc>
                        <a:spcBef>
                          <a:spcPts val="600"/>
                        </a:spcBef>
                      </a:pPr>
                      <a:r>
                        <a:rPr lang="sv-SE" sz="1400" dirty="0">
                          <a:latin typeface="Work Sans" pitchFamily="2" charset="0"/>
                        </a:rPr>
                        <a:t>Upphandlingar respektive inköp som beaktar miljö- och klimat (%)</a:t>
                      </a:r>
                    </a:p>
                  </a:txBody>
                  <a:tcPr/>
                </a:tc>
                <a:extLst>
                  <a:ext uri="{0D108BD9-81ED-4DB2-BD59-A6C34878D82A}">
                    <a16:rowId xmlns:a16="http://schemas.microsoft.com/office/drawing/2014/main" val="4138068365"/>
                  </a:ext>
                </a:extLst>
              </a:tr>
            </a:tbl>
          </a:graphicData>
        </a:graphic>
      </p:graphicFrame>
    </p:spTree>
    <p:extLst>
      <p:ext uri="{BB962C8B-B14F-4D97-AF65-F5344CB8AC3E}">
        <p14:creationId xmlns:p14="http://schemas.microsoft.com/office/powerpoint/2010/main" val="736279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34DC554-505F-440E-BEC5-71F4FFD1B2A7}"/>
              </a:ext>
            </a:extLst>
          </p:cNvPr>
          <p:cNvSpPr>
            <a:spLocks noGrp="1"/>
          </p:cNvSpPr>
          <p:nvPr>
            <p:ph type="title"/>
          </p:nvPr>
        </p:nvSpPr>
        <p:spPr/>
        <p:txBody>
          <a:bodyPr/>
          <a:lstStyle/>
          <a:p>
            <a:r>
              <a:rPr lang="sv-SE" dirty="0"/>
              <a:t>FOKUSOMRÅDE - tjänsteresor</a:t>
            </a:r>
          </a:p>
        </p:txBody>
      </p:sp>
      <p:graphicFrame>
        <p:nvGraphicFramePr>
          <p:cNvPr id="5" name="Tabell 5">
            <a:extLst>
              <a:ext uri="{FF2B5EF4-FFF2-40B4-BE49-F238E27FC236}">
                <a16:creationId xmlns:a16="http://schemas.microsoft.com/office/drawing/2014/main" id="{D5F791B8-D14E-4F36-ADA7-73E65BA6D5D3}"/>
              </a:ext>
            </a:extLst>
          </p:cNvPr>
          <p:cNvGraphicFramePr>
            <a:graphicFrameLocks noGrp="1"/>
          </p:cNvGraphicFramePr>
          <p:nvPr>
            <p:extLst>
              <p:ext uri="{D42A27DB-BD31-4B8C-83A1-F6EECF244321}">
                <p14:modId xmlns:p14="http://schemas.microsoft.com/office/powerpoint/2010/main" val="2004897027"/>
              </p:ext>
            </p:extLst>
          </p:nvPr>
        </p:nvGraphicFramePr>
        <p:xfrm>
          <a:off x="839788" y="2460401"/>
          <a:ext cx="10377378" cy="1937198"/>
        </p:xfrm>
        <a:graphic>
          <a:graphicData uri="http://schemas.openxmlformats.org/drawingml/2006/table">
            <a:tbl>
              <a:tblPr firstRow="1" bandRow="1">
                <a:tableStyleId>{5C22544A-7EE6-4342-B048-85BDC9FD1C3A}</a:tableStyleId>
              </a:tblPr>
              <a:tblGrid>
                <a:gridCol w="1351619">
                  <a:extLst>
                    <a:ext uri="{9D8B030D-6E8A-4147-A177-3AD203B41FA5}">
                      <a16:colId xmlns:a16="http://schemas.microsoft.com/office/drawing/2014/main" val="1542582101"/>
                    </a:ext>
                  </a:extLst>
                </a:gridCol>
                <a:gridCol w="1278621">
                  <a:extLst>
                    <a:ext uri="{9D8B030D-6E8A-4147-A177-3AD203B41FA5}">
                      <a16:colId xmlns:a16="http://schemas.microsoft.com/office/drawing/2014/main" val="2546545469"/>
                    </a:ext>
                  </a:extLst>
                </a:gridCol>
                <a:gridCol w="1357291">
                  <a:extLst>
                    <a:ext uri="{9D8B030D-6E8A-4147-A177-3AD203B41FA5}">
                      <a16:colId xmlns:a16="http://schemas.microsoft.com/office/drawing/2014/main" val="1250660290"/>
                    </a:ext>
                  </a:extLst>
                </a:gridCol>
                <a:gridCol w="1147812">
                  <a:extLst>
                    <a:ext uri="{9D8B030D-6E8A-4147-A177-3AD203B41FA5}">
                      <a16:colId xmlns:a16="http://schemas.microsoft.com/office/drawing/2014/main" val="2493900438"/>
                    </a:ext>
                  </a:extLst>
                </a:gridCol>
                <a:gridCol w="1245476">
                  <a:extLst>
                    <a:ext uri="{9D8B030D-6E8A-4147-A177-3AD203B41FA5}">
                      <a16:colId xmlns:a16="http://schemas.microsoft.com/office/drawing/2014/main" val="1252078668"/>
                    </a:ext>
                  </a:extLst>
                </a:gridCol>
                <a:gridCol w="1347952">
                  <a:extLst>
                    <a:ext uri="{9D8B030D-6E8A-4147-A177-3AD203B41FA5}">
                      <a16:colId xmlns:a16="http://schemas.microsoft.com/office/drawing/2014/main" val="1272997568"/>
                    </a:ext>
                  </a:extLst>
                </a:gridCol>
                <a:gridCol w="1315670">
                  <a:extLst>
                    <a:ext uri="{9D8B030D-6E8A-4147-A177-3AD203B41FA5}">
                      <a16:colId xmlns:a16="http://schemas.microsoft.com/office/drawing/2014/main" val="4137771521"/>
                    </a:ext>
                  </a:extLst>
                </a:gridCol>
                <a:gridCol w="1332937">
                  <a:extLst>
                    <a:ext uri="{9D8B030D-6E8A-4147-A177-3AD203B41FA5}">
                      <a16:colId xmlns:a16="http://schemas.microsoft.com/office/drawing/2014/main" val="1223535759"/>
                    </a:ext>
                  </a:extLst>
                </a:gridCol>
              </a:tblGrid>
              <a:tr h="459262">
                <a:tc>
                  <a:txBody>
                    <a:bodyPr/>
                    <a:lstStyle/>
                    <a:p>
                      <a:r>
                        <a:rPr lang="sv-SE" sz="1600" dirty="0">
                          <a:solidFill>
                            <a:schemeClr val="tx1"/>
                          </a:solidFill>
                          <a:latin typeface="Work Sans" pitchFamily="2" charset="0"/>
                        </a:rPr>
                        <a:t>År</a:t>
                      </a:r>
                    </a:p>
                  </a:txBody>
                  <a:tcPr/>
                </a:tc>
                <a:tc>
                  <a:txBody>
                    <a:bodyPr/>
                    <a:lstStyle/>
                    <a:p>
                      <a:r>
                        <a:rPr lang="sv-SE" sz="1600" dirty="0">
                          <a:solidFill>
                            <a:schemeClr val="tx1"/>
                          </a:solidFill>
                          <a:latin typeface="Work Sans" pitchFamily="2" charset="0"/>
                        </a:rPr>
                        <a:t>2019</a:t>
                      </a:r>
                    </a:p>
                  </a:txBody>
                  <a:tcPr/>
                </a:tc>
                <a:tc>
                  <a:txBody>
                    <a:bodyPr/>
                    <a:lstStyle/>
                    <a:p>
                      <a:r>
                        <a:rPr lang="sv-SE" sz="1600" dirty="0">
                          <a:solidFill>
                            <a:schemeClr val="tx1"/>
                          </a:solidFill>
                          <a:latin typeface="Work Sans" pitchFamily="2" charset="0"/>
                        </a:rPr>
                        <a:t>2020</a:t>
                      </a:r>
                    </a:p>
                  </a:txBody>
                  <a:tcPr/>
                </a:tc>
                <a:tc>
                  <a:txBody>
                    <a:bodyPr/>
                    <a:lstStyle/>
                    <a:p>
                      <a:r>
                        <a:rPr lang="sv-SE" sz="1600" dirty="0">
                          <a:solidFill>
                            <a:schemeClr val="tx1"/>
                          </a:solidFill>
                          <a:latin typeface="Work Sans" pitchFamily="2" charset="0"/>
                        </a:rPr>
                        <a:t>2021</a:t>
                      </a:r>
                    </a:p>
                  </a:txBody>
                  <a:tcPr/>
                </a:tc>
                <a:tc>
                  <a:txBody>
                    <a:bodyPr/>
                    <a:lstStyle/>
                    <a:p>
                      <a:r>
                        <a:rPr lang="sv-SE" sz="1600" dirty="0">
                          <a:solidFill>
                            <a:schemeClr val="tx1"/>
                          </a:solidFill>
                          <a:latin typeface="Work Sans" pitchFamily="2" charset="0"/>
                        </a:rPr>
                        <a:t>2022</a:t>
                      </a:r>
                    </a:p>
                  </a:txBody>
                  <a:tcPr/>
                </a:tc>
                <a:tc>
                  <a:txBody>
                    <a:bodyPr/>
                    <a:lstStyle/>
                    <a:p>
                      <a:r>
                        <a:rPr lang="sv-SE" sz="1600" dirty="0">
                          <a:solidFill>
                            <a:schemeClr val="tx1"/>
                          </a:solidFill>
                          <a:latin typeface="Work Sans" pitchFamily="2" charset="0"/>
                        </a:rPr>
                        <a:t>2023</a:t>
                      </a:r>
                    </a:p>
                  </a:txBody>
                  <a:tcPr/>
                </a:tc>
                <a:tc>
                  <a:txBody>
                    <a:bodyPr/>
                    <a:lstStyle/>
                    <a:p>
                      <a:r>
                        <a:rPr lang="sv-SE" sz="1600" dirty="0">
                          <a:solidFill>
                            <a:schemeClr val="tx1"/>
                          </a:solidFill>
                          <a:latin typeface="Work Sans" pitchFamily="2" charset="0"/>
                        </a:rPr>
                        <a:t>2024</a:t>
                      </a:r>
                    </a:p>
                  </a:txBody>
                  <a:tcPr/>
                </a:tc>
                <a:tc>
                  <a:txBody>
                    <a:bodyPr/>
                    <a:lstStyle/>
                    <a:p>
                      <a:r>
                        <a:rPr lang="sv-SE" sz="1600" dirty="0">
                          <a:solidFill>
                            <a:schemeClr val="tx1"/>
                          </a:solidFill>
                          <a:latin typeface="Work Sans" pitchFamily="2" charset="0"/>
                        </a:rPr>
                        <a:t>2025</a:t>
                      </a:r>
                    </a:p>
                  </a:txBody>
                  <a:tcPr/>
                </a:tc>
                <a:extLst>
                  <a:ext uri="{0D108BD9-81ED-4DB2-BD59-A6C34878D82A}">
                    <a16:rowId xmlns:a16="http://schemas.microsoft.com/office/drawing/2014/main" val="2951402329"/>
                  </a:ext>
                </a:extLst>
              </a:tr>
              <a:tr h="4592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Work Sans" pitchFamily="2" charset="0"/>
                        </a:rPr>
                        <a:t>Totalt Km</a:t>
                      </a:r>
                    </a:p>
                  </a:txBody>
                  <a:tcPr/>
                </a:tc>
                <a:tc>
                  <a:txBody>
                    <a:bodyPr/>
                    <a:lstStyle/>
                    <a:p>
                      <a:pPr algn="r"/>
                      <a:r>
                        <a:rPr lang="sv-SE" sz="1600" dirty="0">
                          <a:latin typeface="Work Sans" pitchFamily="2" charset="0"/>
                        </a:rPr>
                        <a:t>67 707 517</a:t>
                      </a:r>
                    </a:p>
                  </a:txBody>
                  <a:tcPr/>
                </a:tc>
                <a:tc>
                  <a:txBody>
                    <a:bodyPr/>
                    <a:lstStyle/>
                    <a:p>
                      <a:pPr algn="r"/>
                      <a:r>
                        <a:rPr lang="sv-SE" sz="1600" dirty="0">
                          <a:latin typeface="Work Sans" pitchFamily="2" charset="0"/>
                        </a:rPr>
                        <a:t>13 342 990</a:t>
                      </a:r>
                    </a:p>
                  </a:txBody>
                  <a:tcPr/>
                </a:tc>
                <a:tc>
                  <a:txBody>
                    <a:bodyPr/>
                    <a:lstStyle/>
                    <a:p>
                      <a:pPr algn="ctr"/>
                      <a:r>
                        <a:rPr lang="sv-SE" sz="1200" i="1" dirty="0">
                          <a:latin typeface="Work Sans" pitchFamily="2" charset="0"/>
                        </a:rPr>
                        <a:t>Data saknas</a:t>
                      </a:r>
                    </a:p>
                  </a:txBody>
                  <a:tcPr/>
                </a:tc>
                <a:tc>
                  <a:txBody>
                    <a:bodyPr/>
                    <a:lstStyle/>
                    <a:p>
                      <a:pPr algn="ctr"/>
                      <a:r>
                        <a:rPr lang="sv-SE" sz="1200" i="1" dirty="0">
                          <a:latin typeface="Work Sans" pitchFamily="2" charset="0"/>
                        </a:rPr>
                        <a:t>Data saknas</a:t>
                      </a:r>
                    </a:p>
                  </a:txBody>
                  <a:tcPr/>
                </a:tc>
                <a:tc>
                  <a:txBody>
                    <a:bodyPr/>
                    <a:lstStyle/>
                    <a:p>
                      <a:pPr algn="r"/>
                      <a:r>
                        <a:rPr lang="sv-SE" sz="1600" dirty="0">
                          <a:latin typeface="Work Sans" pitchFamily="2" charset="0"/>
                        </a:rPr>
                        <a:t>49 677 030</a:t>
                      </a:r>
                    </a:p>
                  </a:txBody>
                  <a:tcPr/>
                </a:tc>
                <a:tc>
                  <a:txBody>
                    <a:bodyPr/>
                    <a:lstStyle/>
                    <a:p>
                      <a:pPr algn="r"/>
                      <a:r>
                        <a:rPr lang="sv-SE" sz="1600" dirty="0">
                          <a:latin typeface="Work Sans" pitchFamily="2" charset="0"/>
                        </a:rPr>
                        <a:t>60 384 448</a:t>
                      </a:r>
                    </a:p>
                  </a:txBody>
                  <a:tcPr/>
                </a:tc>
                <a:tc>
                  <a:txBody>
                    <a:bodyPr/>
                    <a:lstStyle/>
                    <a:p>
                      <a:pPr algn="r"/>
                      <a:r>
                        <a:rPr lang="sv-SE" sz="1600" dirty="0">
                          <a:latin typeface="Work Sans" pitchFamily="2" charset="0"/>
                        </a:rPr>
                        <a:t>56 620 356</a:t>
                      </a:r>
                    </a:p>
                  </a:txBody>
                  <a:tcPr/>
                </a:tc>
                <a:extLst>
                  <a:ext uri="{0D108BD9-81ED-4DB2-BD59-A6C34878D82A}">
                    <a16:rowId xmlns:a16="http://schemas.microsoft.com/office/drawing/2014/main" val="4025640772"/>
                  </a:ext>
                </a:extLst>
              </a:tr>
              <a:tr h="5007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Work Sans" pitchFamily="2" charset="0"/>
                        </a:rPr>
                        <a:t>Totalt CO</a:t>
                      </a:r>
                      <a:r>
                        <a:rPr lang="sv-SE" sz="1400" baseline="-25000" dirty="0">
                          <a:latin typeface="Work Sans" pitchFamily="2" charset="0"/>
                        </a:rPr>
                        <a:t>2 </a:t>
                      </a:r>
                      <a:r>
                        <a:rPr lang="sv-SE" sz="1400" dirty="0">
                          <a:latin typeface="Work Sans" pitchFamily="2" charset="0"/>
                        </a:rPr>
                        <a:t>(kg)</a:t>
                      </a:r>
                    </a:p>
                  </a:txBody>
                  <a:tcPr/>
                </a:tc>
                <a:tc>
                  <a:txBody>
                    <a:bodyPr/>
                    <a:lstStyle/>
                    <a:p>
                      <a:pPr algn="r"/>
                      <a:r>
                        <a:rPr lang="sv-SE" sz="1600" dirty="0">
                          <a:latin typeface="Work Sans" pitchFamily="2" charset="0"/>
                        </a:rPr>
                        <a:t>5 197 792</a:t>
                      </a:r>
                    </a:p>
                  </a:txBody>
                  <a:tcPr/>
                </a:tc>
                <a:tc>
                  <a:txBody>
                    <a:bodyPr/>
                    <a:lstStyle/>
                    <a:p>
                      <a:pPr algn="r"/>
                      <a:r>
                        <a:rPr lang="sv-SE" sz="1600" dirty="0">
                          <a:latin typeface="Work Sans" pitchFamily="2" charset="0"/>
                        </a:rPr>
                        <a:t>1 722 565</a:t>
                      </a:r>
                    </a:p>
                  </a:txBody>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sv-SE" sz="1600" dirty="0">
                          <a:latin typeface="Work Sans" pitchFamily="2" charset="0"/>
                        </a:rPr>
                        <a:t>861 435</a:t>
                      </a:r>
                    </a:p>
                  </a:txBody>
                  <a:tcPr/>
                </a:tc>
                <a:tc>
                  <a:txBody>
                    <a:bodyPr/>
                    <a:lstStyle/>
                    <a:p>
                      <a:pPr algn="r"/>
                      <a:r>
                        <a:rPr lang="sv-SE" sz="1600" dirty="0">
                          <a:latin typeface="Work Sans" pitchFamily="2" charset="0"/>
                        </a:rPr>
                        <a:t>2 921 077</a:t>
                      </a:r>
                    </a:p>
                  </a:txBody>
                  <a:tcPr/>
                </a:tc>
                <a:tc>
                  <a:txBody>
                    <a:bodyPr/>
                    <a:lstStyle/>
                    <a:p>
                      <a:pPr algn="r"/>
                      <a:r>
                        <a:rPr lang="sv-SE" sz="1600" dirty="0">
                          <a:latin typeface="Work Sans" pitchFamily="2" charset="0"/>
                        </a:rPr>
                        <a:t>3 336 703</a:t>
                      </a:r>
                    </a:p>
                  </a:txBody>
                  <a:tcPr/>
                </a:tc>
                <a:tc>
                  <a:txBody>
                    <a:bodyPr/>
                    <a:lstStyle/>
                    <a:p>
                      <a:pPr algn="r"/>
                      <a:r>
                        <a:rPr lang="sv-SE" sz="1600" dirty="0">
                          <a:latin typeface="Work Sans" pitchFamily="2" charset="0"/>
                        </a:rPr>
                        <a:t>4 468 701</a:t>
                      </a:r>
                    </a:p>
                  </a:txBody>
                  <a:tcPr/>
                </a:tc>
                <a:tc>
                  <a:txBody>
                    <a:bodyPr/>
                    <a:lstStyle/>
                    <a:p>
                      <a:pPr algn="r"/>
                      <a:r>
                        <a:rPr lang="sv-SE" sz="1600" dirty="0">
                          <a:latin typeface="Work Sans" pitchFamily="2" charset="0"/>
                        </a:rPr>
                        <a:t>3 890 512</a:t>
                      </a:r>
                    </a:p>
                  </a:txBody>
                  <a:tcPr/>
                </a:tc>
                <a:extLst>
                  <a:ext uri="{0D108BD9-81ED-4DB2-BD59-A6C34878D82A}">
                    <a16:rowId xmlns:a16="http://schemas.microsoft.com/office/drawing/2014/main" val="4238430498"/>
                  </a:ext>
                </a:extLst>
              </a:tr>
              <a:tr h="5005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Work Sans" pitchFamily="2" charset="0"/>
                        </a:rPr>
                        <a:t>CO</a:t>
                      </a:r>
                      <a:r>
                        <a:rPr lang="sv-SE" sz="1400" baseline="-25000" dirty="0">
                          <a:latin typeface="Work Sans" pitchFamily="2" charset="0"/>
                        </a:rPr>
                        <a:t>2</a:t>
                      </a:r>
                      <a:r>
                        <a:rPr lang="sv-SE" sz="1400" dirty="0">
                          <a:latin typeface="Work Sans" pitchFamily="2" charset="0"/>
                        </a:rPr>
                        <a:t> (kg) /</a:t>
                      </a:r>
                      <a:r>
                        <a:rPr lang="sv-SE" sz="1400" dirty="0" err="1">
                          <a:latin typeface="Work Sans" pitchFamily="2" charset="0"/>
                        </a:rPr>
                        <a:t>å.a</a:t>
                      </a:r>
                      <a:r>
                        <a:rPr lang="sv-SE" sz="1400" dirty="0">
                          <a:latin typeface="Work Sans" pitchFamily="2" charset="0"/>
                        </a:rPr>
                        <a:t>.</a:t>
                      </a:r>
                    </a:p>
                  </a:txBody>
                  <a:tcPr/>
                </a:tc>
                <a:tc>
                  <a:txBody>
                    <a:bodyPr/>
                    <a:lstStyle/>
                    <a:p>
                      <a:pPr algn="r"/>
                      <a:r>
                        <a:rPr lang="sv-SE" sz="1600" dirty="0">
                          <a:latin typeface="Work Sans" pitchFamily="2" charset="0"/>
                        </a:rPr>
                        <a:t>832</a:t>
                      </a:r>
                    </a:p>
                  </a:txBody>
                  <a:tcPr/>
                </a:tc>
                <a:tc>
                  <a:txBody>
                    <a:bodyPr/>
                    <a:lstStyle/>
                    <a:p>
                      <a:pPr algn="r"/>
                      <a:r>
                        <a:rPr lang="sv-SE" sz="1600" dirty="0">
                          <a:latin typeface="Work Sans" pitchFamily="2" charset="0"/>
                        </a:rPr>
                        <a:t>271</a:t>
                      </a:r>
                    </a:p>
                  </a:txBody>
                  <a:tcPr/>
                </a:tc>
                <a:tc>
                  <a:txBody>
                    <a:bodyPr/>
                    <a:lstStyle/>
                    <a:p>
                      <a:pPr algn="r"/>
                      <a:r>
                        <a:rPr lang="sv-SE" sz="1600" dirty="0">
                          <a:latin typeface="Work Sans" pitchFamily="2" charset="0"/>
                        </a:rPr>
                        <a:t>132</a:t>
                      </a:r>
                    </a:p>
                  </a:txBody>
                  <a:tcPr/>
                </a:tc>
                <a:tc>
                  <a:txBody>
                    <a:bodyPr/>
                    <a:lstStyle/>
                    <a:p>
                      <a:pPr algn="r"/>
                      <a:r>
                        <a:rPr lang="sv-SE" sz="1600" dirty="0">
                          <a:latin typeface="Work Sans" pitchFamily="2" charset="0"/>
                        </a:rPr>
                        <a:t>435</a:t>
                      </a:r>
                    </a:p>
                  </a:txBody>
                  <a:tcPr/>
                </a:tc>
                <a:tc>
                  <a:txBody>
                    <a:bodyPr/>
                    <a:lstStyle/>
                    <a:p>
                      <a:pPr algn="r"/>
                      <a:r>
                        <a:rPr lang="sv-SE" sz="1600" dirty="0">
                          <a:latin typeface="Work Sans" pitchFamily="2" charset="0"/>
                        </a:rPr>
                        <a:t>510</a:t>
                      </a:r>
                    </a:p>
                  </a:txBody>
                  <a:tcPr/>
                </a:tc>
                <a:tc>
                  <a:txBody>
                    <a:bodyPr/>
                    <a:lstStyle/>
                    <a:p>
                      <a:pPr algn="r"/>
                      <a:r>
                        <a:rPr lang="sv-SE" sz="1600" dirty="0">
                          <a:latin typeface="Work Sans" pitchFamily="2" charset="0"/>
                        </a:rPr>
                        <a:t>678</a:t>
                      </a:r>
                    </a:p>
                  </a:txBody>
                  <a:tcPr/>
                </a:tc>
                <a:tc>
                  <a:txBody>
                    <a:bodyPr/>
                    <a:lstStyle/>
                    <a:p>
                      <a:pPr algn="r"/>
                      <a:r>
                        <a:rPr lang="sv-SE" sz="1600" dirty="0">
                          <a:latin typeface="Work Sans" pitchFamily="2" charset="0"/>
                        </a:rPr>
                        <a:t>594</a:t>
                      </a:r>
                    </a:p>
                  </a:txBody>
                  <a:tcPr/>
                </a:tc>
                <a:extLst>
                  <a:ext uri="{0D108BD9-81ED-4DB2-BD59-A6C34878D82A}">
                    <a16:rowId xmlns:a16="http://schemas.microsoft.com/office/drawing/2014/main" val="1744562815"/>
                  </a:ext>
                </a:extLst>
              </a:tr>
            </a:tbl>
          </a:graphicData>
        </a:graphic>
      </p:graphicFrame>
      <p:sp>
        <p:nvSpPr>
          <p:cNvPr id="6" name="textruta 5">
            <a:extLst>
              <a:ext uri="{FF2B5EF4-FFF2-40B4-BE49-F238E27FC236}">
                <a16:creationId xmlns:a16="http://schemas.microsoft.com/office/drawing/2014/main" id="{B9AA3D46-465E-4770-8277-082B25568C5C}"/>
              </a:ext>
            </a:extLst>
          </p:cNvPr>
          <p:cNvSpPr txBox="1"/>
          <p:nvPr/>
        </p:nvSpPr>
        <p:spPr>
          <a:xfrm>
            <a:off x="839788" y="5953760"/>
            <a:ext cx="7420292" cy="307777"/>
          </a:xfrm>
          <a:prstGeom prst="rect">
            <a:avLst/>
          </a:prstGeom>
          <a:noFill/>
        </p:spPr>
        <p:txBody>
          <a:bodyPr wrap="square" rtlCol="0">
            <a:spAutoFit/>
          </a:bodyPr>
          <a:lstStyle/>
          <a:p>
            <a:r>
              <a:rPr lang="sv-SE" sz="1400" dirty="0">
                <a:latin typeface="Work Sans" pitchFamily="2" charset="0"/>
              </a:rPr>
              <a:t>Siffrorna är avrundade till närmaste heltal.</a:t>
            </a:r>
          </a:p>
        </p:txBody>
      </p:sp>
    </p:spTree>
    <p:extLst>
      <p:ext uri="{BB962C8B-B14F-4D97-AF65-F5344CB8AC3E}">
        <p14:creationId xmlns:p14="http://schemas.microsoft.com/office/powerpoint/2010/main" val="2022721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CAD73E9-C16F-44B4-80BD-E7C3F1336113}"/>
              </a:ext>
            </a:extLst>
          </p:cNvPr>
          <p:cNvGraphicFramePr/>
          <p:nvPr>
            <p:extLst>
              <p:ext uri="{D42A27DB-BD31-4B8C-83A1-F6EECF244321}">
                <p14:modId xmlns:p14="http://schemas.microsoft.com/office/powerpoint/2010/main" val="1317941121"/>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34622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a:extLst>
              <a:ext uri="{FF2B5EF4-FFF2-40B4-BE49-F238E27FC236}">
                <a16:creationId xmlns:a16="http://schemas.microsoft.com/office/drawing/2014/main" id="{2CAD73E9-C16F-44B4-80BD-E7C3F1336113}"/>
              </a:ext>
            </a:extLst>
          </p:cNvPr>
          <p:cNvGraphicFramePr/>
          <p:nvPr>
            <p:extLst>
              <p:ext uri="{D42A27DB-BD31-4B8C-83A1-F6EECF244321}">
                <p14:modId xmlns:p14="http://schemas.microsoft.com/office/powerpoint/2010/main" val="2986086962"/>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ruta 7">
            <a:extLst>
              <a:ext uri="{FF2B5EF4-FFF2-40B4-BE49-F238E27FC236}">
                <a16:creationId xmlns:a16="http://schemas.microsoft.com/office/drawing/2014/main" id="{6E06862D-7101-4D62-9715-4252BBD57A14}"/>
              </a:ext>
            </a:extLst>
          </p:cNvPr>
          <p:cNvSpPr txBox="1"/>
          <p:nvPr/>
        </p:nvSpPr>
        <p:spPr>
          <a:xfrm>
            <a:off x="1126156" y="6225874"/>
            <a:ext cx="5354855" cy="523220"/>
          </a:xfrm>
          <a:prstGeom prst="rect">
            <a:avLst/>
          </a:prstGeom>
          <a:noFill/>
        </p:spPr>
        <p:txBody>
          <a:bodyPr wrap="square" rtlCol="0">
            <a:spAutoFit/>
          </a:bodyPr>
          <a:lstStyle/>
          <a:p>
            <a:r>
              <a:rPr lang="sv-SE" sz="1400" dirty="0"/>
              <a:t>Grafen är exklusive långa flygresor (över 50 mil)</a:t>
            </a:r>
          </a:p>
          <a:p>
            <a:r>
              <a:rPr lang="sv-SE" sz="1400" dirty="0"/>
              <a:t>* Färjeresor till/från Gotland inkluderas i kategorin bussresor.</a:t>
            </a:r>
          </a:p>
        </p:txBody>
      </p:sp>
    </p:spTree>
    <p:extLst>
      <p:ext uri="{BB962C8B-B14F-4D97-AF65-F5344CB8AC3E}">
        <p14:creationId xmlns:p14="http://schemas.microsoft.com/office/powerpoint/2010/main" val="13272164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7B73C34-32A2-4BF4-A01D-D3DB4AB30A09}"/>
              </a:ext>
            </a:extLst>
          </p:cNvPr>
          <p:cNvSpPr>
            <a:spLocks noGrp="1"/>
          </p:cNvSpPr>
          <p:nvPr>
            <p:ph type="title"/>
          </p:nvPr>
        </p:nvSpPr>
        <p:spPr/>
        <p:txBody>
          <a:bodyPr/>
          <a:lstStyle/>
          <a:p>
            <a:r>
              <a:rPr lang="sv-SE" dirty="0"/>
              <a:t>FOKUSOMRÅDE - Energianvändning i fastigheter</a:t>
            </a:r>
          </a:p>
        </p:txBody>
      </p:sp>
      <p:graphicFrame>
        <p:nvGraphicFramePr>
          <p:cNvPr id="5" name="Tabell 5">
            <a:extLst>
              <a:ext uri="{FF2B5EF4-FFF2-40B4-BE49-F238E27FC236}">
                <a16:creationId xmlns:a16="http://schemas.microsoft.com/office/drawing/2014/main" id="{6FFA16FF-3ECF-460A-B672-A67110C228CB}"/>
              </a:ext>
            </a:extLst>
          </p:cNvPr>
          <p:cNvGraphicFramePr>
            <a:graphicFrameLocks noGrp="1"/>
          </p:cNvGraphicFramePr>
          <p:nvPr>
            <p:extLst>
              <p:ext uri="{D42A27DB-BD31-4B8C-83A1-F6EECF244321}">
                <p14:modId xmlns:p14="http://schemas.microsoft.com/office/powerpoint/2010/main" val="2607539801"/>
              </p:ext>
            </p:extLst>
          </p:nvPr>
        </p:nvGraphicFramePr>
        <p:xfrm>
          <a:off x="496390" y="1934368"/>
          <a:ext cx="11242764" cy="3187235"/>
        </p:xfrm>
        <a:graphic>
          <a:graphicData uri="http://schemas.openxmlformats.org/drawingml/2006/table">
            <a:tbl>
              <a:tblPr firstRow="1" bandRow="1">
                <a:tableStyleId>{5C22544A-7EE6-4342-B048-85BDC9FD1C3A}</a:tableStyleId>
              </a:tblPr>
              <a:tblGrid>
                <a:gridCol w="1602376">
                  <a:extLst>
                    <a:ext uri="{9D8B030D-6E8A-4147-A177-3AD203B41FA5}">
                      <a16:colId xmlns:a16="http://schemas.microsoft.com/office/drawing/2014/main" val="1247461377"/>
                    </a:ext>
                  </a:extLst>
                </a:gridCol>
                <a:gridCol w="1402080">
                  <a:extLst>
                    <a:ext uri="{9D8B030D-6E8A-4147-A177-3AD203B41FA5}">
                      <a16:colId xmlns:a16="http://schemas.microsoft.com/office/drawing/2014/main" val="2014133874"/>
                    </a:ext>
                  </a:extLst>
                </a:gridCol>
                <a:gridCol w="1395229">
                  <a:extLst>
                    <a:ext uri="{9D8B030D-6E8A-4147-A177-3AD203B41FA5}">
                      <a16:colId xmlns:a16="http://schemas.microsoft.com/office/drawing/2014/main" val="2335919118"/>
                    </a:ext>
                  </a:extLst>
                </a:gridCol>
                <a:gridCol w="1450006">
                  <a:extLst>
                    <a:ext uri="{9D8B030D-6E8A-4147-A177-3AD203B41FA5}">
                      <a16:colId xmlns:a16="http://schemas.microsoft.com/office/drawing/2014/main" val="3611001024"/>
                    </a:ext>
                  </a:extLst>
                </a:gridCol>
                <a:gridCol w="1419954">
                  <a:extLst>
                    <a:ext uri="{9D8B030D-6E8A-4147-A177-3AD203B41FA5}">
                      <a16:colId xmlns:a16="http://schemas.microsoft.com/office/drawing/2014/main" val="839185384"/>
                    </a:ext>
                  </a:extLst>
                </a:gridCol>
                <a:gridCol w="1324373">
                  <a:extLst>
                    <a:ext uri="{9D8B030D-6E8A-4147-A177-3AD203B41FA5}">
                      <a16:colId xmlns:a16="http://schemas.microsoft.com/office/drawing/2014/main" val="3637675318"/>
                    </a:ext>
                  </a:extLst>
                </a:gridCol>
                <a:gridCol w="1324373">
                  <a:extLst>
                    <a:ext uri="{9D8B030D-6E8A-4147-A177-3AD203B41FA5}">
                      <a16:colId xmlns:a16="http://schemas.microsoft.com/office/drawing/2014/main" val="1815732549"/>
                    </a:ext>
                  </a:extLst>
                </a:gridCol>
                <a:gridCol w="1324373">
                  <a:extLst>
                    <a:ext uri="{9D8B030D-6E8A-4147-A177-3AD203B41FA5}">
                      <a16:colId xmlns:a16="http://schemas.microsoft.com/office/drawing/2014/main" val="11139952"/>
                    </a:ext>
                  </a:extLst>
                </a:gridCol>
              </a:tblGrid>
              <a:tr h="350308">
                <a:tc>
                  <a:txBody>
                    <a:bodyPr/>
                    <a:lstStyle/>
                    <a:p>
                      <a:r>
                        <a:rPr lang="sv-SE" sz="1600" dirty="0">
                          <a:solidFill>
                            <a:schemeClr val="tx1"/>
                          </a:solidFill>
                          <a:latin typeface="Work Sans" pitchFamily="2" charset="0"/>
                        </a:rPr>
                        <a:t>År</a:t>
                      </a:r>
                    </a:p>
                  </a:txBody>
                  <a:tcPr/>
                </a:tc>
                <a:tc>
                  <a:txBody>
                    <a:bodyPr/>
                    <a:lstStyle/>
                    <a:p>
                      <a:r>
                        <a:rPr lang="sv-SE" sz="1600" dirty="0">
                          <a:solidFill>
                            <a:schemeClr val="tx1"/>
                          </a:solidFill>
                          <a:latin typeface="Work Sans" pitchFamily="2" charset="0"/>
                        </a:rPr>
                        <a:t>2019</a:t>
                      </a:r>
                    </a:p>
                  </a:txBody>
                  <a:tcPr/>
                </a:tc>
                <a:tc>
                  <a:txBody>
                    <a:bodyPr/>
                    <a:lstStyle/>
                    <a:p>
                      <a:r>
                        <a:rPr lang="sv-SE" sz="1600" dirty="0">
                          <a:solidFill>
                            <a:schemeClr val="tx1"/>
                          </a:solidFill>
                          <a:latin typeface="Work Sans" pitchFamily="2" charset="0"/>
                        </a:rPr>
                        <a:t>2020</a:t>
                      </a:r>
                    </a:p>
                  </a:txBody>
                  <a:tcPr/>
                </a:tc>
                <a:tc>
                  <a:txBody>
                    <a:bodyPr/>
                    <a:lstStyle/>
                    <a:p>
                      <a:r>
                        <a:rPr lang="sv-SE" sz="1600" dirty="0">
                          <a:solidFill>
                            <a:schemeClr val="tx1"/>
                          </a:solidFill>
                          <a:latin typeface="Work Sans" pitchFamily="2" charset="0"/>
                        </a:rPr>
                        <a:t>2021</a:t>
                      </a:r>
                    </a:p>
                  </a:txBody>
                  <a:tcPr/>
                </a:tc>
                <a:tc>
                  <a:txBody>
                    <a:bodyPr/>
                    <a:lstStyle/>
                    <a:p>
                      <a:r>
                        <a:rPr lang="sv-SE" sz="1600" dirty="0">
                          <a:solidFill>
                            <a:schemeClr val="tx1"/>
                          </a:solidFill>
                          <a:latin typeface="Work Sans" pitchFamily="2" charset="0"/>
                        </a:rPr>
                        <a:t>2022</a:t>
                      </a:r>
                    </a:p>
                  </a:txBody>
                  <a:tcPr/>
                </a:tc>
                <a:tc>
                  <a:txBody>
                    <a:bodyPr/>
                    <a:lstStyle/>
                    <a:p>
                      <a:r>
                        <a:rPr lang="sv-SE" sz="1600" dirty="0">
                          <a:solidFill>
                            <a:schemeClr val="tx1"/>
                          </a:solidFill>
                          <a:latin typeface="Work Sans" pitchFamily="2" charset="0"/>
                        </a:rPr>
                        <a:t>2023</a:t>
                      </a:r>
                    </a:p>
                  </a:txBody>
                  <a:tcPr/>
                </a:tc>
                <a:tc>
                  <a:txBody>
                    <a:bodyPr/>
                    <a:lstStyle/>
                    <a:p>
                      <a:r>
                        <a:rPr lang="sv-SE" sz="1600" dirty="0">
                          <a:solidFill>
                            <a:schemeClr val="tx1"/>
                          </a:solidFill>
                          <a:latin typeface="Work Sans" pitchFamily="2" charset="0"/>
                        </a:rPr>
                        <a:t>2024</a:t>
                      </a:r>
                    </a:p>
                  </a:txBody>
                  <a:tcPr/>
                </a:tc>
                <a:tc>
                  <a:txBody>
                    <a:bodyPr/>
                    <a:lstStyle/>
                    <a:p>
                      <a:r>
                        <a:rPr lang="sv-SE" sz="1600" dirty="0">
                          <a:solidFill>
                            <a:schemeClr val="tx1"/>
                          </a:solidFill>
                          <a:latin typeface="Work Sans" pitchFamily="2" charset="0"/>
                        </a:rPr>
                        <a:t>2025</a:t>
                      </a:r>
                    </a:p>
                  </a:txBody>
                  <a:tcPr/>
                </a:tc>
                <a:extLst>
                  <a:ext uri="{0D108BD9-81ED-4DB2-BD59-A6C34878D82A}">
                    <a16:rowId xmlns:a16="http://schemas.microsoft.com/office/drawing/2014/main" val="2078817498"/>
                  </a:ext>
                </a:extLst>
              </a:tr>
              <a:tr h="368183">
                <a:tc>
                  <a:txBody>
                    <a:bodyPr/>
                    <a:lstStyle/>
                    <a:p>
                      <a:r>
                        <a:rPr lang="sv-SE" sz="1400" dirty="0">
                          <a:latin typeface="Work Sans" pitchFamily="2" charset="0"/>
                        </a:rPr>
                        <a:t>Total </a:t>
                      </a:r>
                      <a:r>
                        <a:rPr lang="sv-SE" sz="1400" dirty="0" err="1">
                          <a:latin typeface="Work Sans" pitchFamily="2" charset="0"/>
                        </a:rPr>
                        <a:t>lokalarea</a:t>
                      </a:r>
                      <a:r>
                        <a:rPr lang="sv-SE" sz="1400" dirty="0">
                          <a:latin typeface="Work Sans" pitchFamily="2" charset="0"/>
                        </a:rPr>
                        <a:t> (m</a:t>
                      </a:r>
                      <a:r>
                        <a:rPr lang="sv-SE" sz="1400" baseline="30000" dirty="0">
                          <a:latin typeface="Work Sans" pitchFamily="2" charset="0"/>
                        </a:rPr>
                        <a:t>2</a:t>
                      </a:r>
                      <a:r>
                        <a:rPr lang="sv-SE" sz="1400" dirty="0">
                          <a:latin typeface="Work Sans" pitchFamily="2" charset="0"/>
                        </a:rPr>
                        <a:t>)</a:t>
                      </a:r>
                    </a:p>
                  </a:txBody>
                  <a:tcPr/>
                </a:tc>
                <a:tc>
                  <a:txBody>
                    <a:bodyPr/>
                    <a:lstStyle/>
                    <a:p>
                      <a:r>
                        <a:rPr lang="sv-SE" sz="1600" dirty="0">
                          <a:latin typeface="Work Sans" pitchFamily="2" charset="0"/>
                        </a:rPr>
                        <a:t>393 000</a:t>
                      </a:r>
                    </a:p>
                  </a:txBody>
                  <a:tcPr/>
                </a:tc>
                <a:tc>
                  <a:txBody>
                    <a:bodyPr/>
                    <a:lstStyle/>
                    <a:p>
                      <a:r>
                        <a:rPr lang="sv-SE" sz="1600" dirty="0">
                          <a:latin typeface="Work Sans" pitchFamily="2" charset="0"/>
                        </a:rPr>
                        <a:t>398 000</a:t>
                      </a:r>
                    </a:p>
                  </a:txBody>
                  <a:tcPr/>
                </a:tc>
                <a:tc>
                  <a:txBody>
                    <a:bodyPr/>
                    <a:lstStyle/>
                    <a:p>
                      <a:r>
                        <a:rPr lang="sv-SE" sz="1600" dirty="0">
                          <a:latin typeface="Work Sans" pitchFamily="2" charset="0"/>
                        </a:rPr>
                        <a:t>418 900</a:t>
                      </a:r>
                    </a:p>
                  </a:txBody>
                  <a:tcPr/>
                </a:tc>
                <a:tc>
                  <a:txBody>
                    <a:bodyPr/>
                    <a:lstStyle/>
                    <a:p>
                      <a:r>
                        <a:rPr lang="sv-SE" sz="1600" dirty="0">
                          <a:latin typeface="Work Sans" pitchFamily="2" charset="0"/>
                        </a:rPr>
                        <a:t>406 134</a:t>
                      </a:r>
                    </a:p>
                  </a:txBody>
                  <a:tcPr/>
                </a:tc>
                <a:tc>
                  <a:txBody>
                    <a:bodyPr/>
                    <a:lstStyle/>
                    <a:p>
                      <a:r>
                        <a:rPr lang="sv-SE" sz="1600" dirty="0">
                          <a:latin typeface="Work Sans" pitchFamily="2" charset="0"/>
                        </a:rPr>
                        <a:t>404 764</a:t>
                      </a:r>
                    </a:p>
                  </a:txBody>
                  <a:tcPr/>
                </a:tc>
                <a:tc>
                  <a:txBody>
                    <a:bodyPr/>
                    <a:lstStyle/>
                    <a:p>
                      <a:r>
                        <a:rPr lang="sv-SE" sz="1600" dirty="0">
                          <a:latin typeface="Work Sans" pitchFamily="2" charset="0"/>
                        </a:rPr>
                        <a:t>405 635</a:t>
                      </a:r>
                    </a:p>
                  </a:txBody>
                  <a:tcPr/>
                </a:tc>
                <a:tc>
                  <a:txBody>
                    <a:bodyPr/>
                    <a:lstStyle/>
                    <a:p>
                      <a:r>
                        <a:rPr lang="sv-SE" sz="1600" dirty="0">
                          <a:latin typeface="Work Sans" pitchFamily="2" charset="0"/>
                        </a:rPr>
                        <a:t>406 300</a:t>
                      </a:r>
                    </a:p>
                  </a:txBody>
                  <a:tcPr/>
                </a:tc>
                <a:extLst>
                  <a:ext uri="{0D108BD9-81ED-4DB2-BD59-A6C34878D82A}">
                    <a16:rowId xmlns:a16="http://schemas.microsoft.com/office/drawing/2014/main" val="3851544746"/>
                  </a:ext>
                </a:extLst>
              </a:tr>
              <a:tr h="565551">
                <a:tc>
                  <a:txBody>
                    <a:bodyPr/>
                    <a:lstStyle/>
                    <a:p>
                      <a:r>
                        <a:rPr lang="sv-SE" sz="1400" dirty="0">
                          <a:latin typeface="Work Sans" pitchFamily="2" charset="0"/>
                        </a:rPr>
                        <a:t>Antal årsarbetskrafter </a:t>
                      </a:r>
                    </a:p>
                  </a:txBody>
                  <a:tcPr/>
                </a:tc>
                <a:tc>
                  <a:txBody>
                    <a:bodyPr/>
                    <a:lstStyle/>
                    <a:p>
                      <a:r>
                        <a:rPr lang="sv-SE" sz="1600" dirty="0">
                          <a:latin typeface="Work Sans" pitchFamily="2" charset="0"/>
                        </a:rPr>
                        <a:t>6 251</a:t>
                      </a:r>
                    </a:p>
                  </a:txBody>
                  <a:tcPr/>
                </a:tc>
                <a:tc>
                  <a:txBody>
                    <a:bodyPr/>
                    <a:lstStyle/>
                    <a:p>
                      <a:r>
                        <a:rPr lang="sv-SE" sz="1600" dirty="0">
                          <a:latin typeface="Work Sans" pitchFamily="2" charset="0"/>
                        </a:rPr>
                        <a:t>6 360</a:t>
                      </a:r>
                    </a:p>
                  </a:txBody>
                  <a:tcPr/>
                </a:tc>
                <a:tc>
                  <a:txBody>
                    <a:bodyPr/>
                    <a:lstStyle/>
                    <a:p>
                      <a:r>
                        <a:rPr lang="sv-SE" sz="1600" dirty="0">
                          <a:latin typeface="Work Sans" pitchFamily="2" charset="0"/>
                        </a:rPr>
                        <a:t>6 513</a:t>
                      </a:r>
                    </a:p>
                  </a:txBody>
                  <a:tcPr/>
                </a:tc>
                <a:tc>
                  <a:txBody>
                    <a:bodyPr/>
                    <a:lstStyle/>
                    <a:p>
                      <a:r>
                        <a:rPr lang="sv-SE" sz="1600" dirty="0">
                          <a:latin typeface="Work Sans" pitchFamily="2" charset="0"/>
                        </a:rPr>
                        <a:t>6 709</a:t>
                      </a:r>
                    </a:p>
                  </a:txBody>
                  <a:tcPr/>
                </a:tc>
                <a:tc>
                  <a:txBody>
                    <a:bodyPr/>
                    <a:lstStyle/>
                    <a:p>
                      <a:r>
                        <a:rPr lang="sv-SE" sz="1600" dirty="0">
                          <a:latin typeface="Work Sans" pitchFamily="2" charset="0"/>
                        </a:rPr>
                        <a:t>6 549</a:t>
                      </a:r>
                    </a:p>
                  </a:txBody>
                  <a:tcPr/>
                </a:tc>
                <a:tc>
                  <a:txBody>
                    <a:bodyPr/>
                    <a:lstStyle/>
                    <a:p>
                      <a:r>
                        <a:rPr lang="sv-SE" sz="1600" dirty="0">
                          <a:latin typeface="Work Sans" pitchFamily="2" charset="0"/>
                        </a:rPr>
                        <a:t>6 593</a:t>
                      </a:r>
                    </a:p>
                  </a:txBody>
                  <a:tcPr/>
                </a:tc>
                <a:tc>
                  <a:txBody>
                    <a:bodyPr/>
                    <a:lstStyle/>
                    <a:p>
                      <a:r>
                        <a:rPr lang="sv-SE" sz="1600" dirty="0">
                          <a:latin typeface="Work Sans" pitchFamily="2" charset="0"/>
                        </a:rPr>
                        <a:t>6 545</a:t>
                      </a:r>
                    </a:p>
                  </a:txBody>
                  <a:tcPr/>
                </a:tc>
                <a:extLst>
                  <a:ext uri="{0D108BD9-81ED-4DB2-BD59-A6C34878D82A}">
                    <a16:rowId xmlns:a16="http://schemas.microsoft.com/office/drawing/2014/main" val="167781993"/>
                  </a:ext>
                </a:extLst>
              </a:tr>
              <a:tr h="654504">
                <a:tc>
                  <a:txBody>
                    <a:bodyPr/>
                    <a:lstStyle/>
                    <a:p>
                      <a:r>
                        <a:rPr lang="sv-SE" sz="1400" dirty="0">
                          <a:latin typeface="Work Sans" pitchFamily="2" charset="0"/>
                        </a:rPr>
                        <a:t>Total energiförbruk-</a:t>
                      </a:r>
                      <a:r>
                        <a:rPr lang="sv-SE" sz="1400" dirty="0" err="1">
                          <a:latin typeface="Work Sans" pitchFamily="2" charset="0"/>
                        </a:rPr>
                        <a:t>ning</a:t>
                      </a:r>
                      <a:r>
                        <a:rPr lang="sv-SE" sz="1400" dirty="0">
                          <a:latin typeface="Work Sans" pitchFamily="2" charset="0"/>
                        </a:rPr>
                        <a:t>*</a:t>
                      </a:r>
                    </a:p>
                  </a:txBody>
                  <a:tcPr/>
                </a:tc>
                <a:tc>
                  <a:txBody>
                    <a:bodyPr/>
                    <a:lstStyle/>
                    <a:p>
                      <a:r>
                        <a:rPr lang="sv-SE" sz="1600" dirty="0">
                          <a:latin typeface="Work Sans" pitchFamily="2" charset="0"/>
                        </a:rPr>
                        <a:t>106 990 078</a:t>
                      </a:r>
                    </a:p>
                    <a:p>
                      <a:endParaRPr lang="sv-SE" sz="1600" dirty="0">
                        <a:latin typeface="Work Sans" pitchFamily="2" charset="0"/>
                      </a:endParaRPr>
                    </a:p>
                  </a:txBody>
                  <a:tcPr/>
                </a:tc>
                <a:tc>
                  <a:txBody>
                    <a:bodyPr/>
                    <a:lstStyle/>
                    <a:p>
                      <a:r>
                        <a:rPr lang="sv-SE" sz="1600" dirty="0">
                          <a:latin typeface="Work Sans" pitchFamily="2" charset="0"/>
                        </a:rPr>
                        <a:t>103 785 677</a:t>
                      </a:r>
                    </a:p>
                  </a:txBody>
                  <a:tcPr/>
                </a:tc>
                <a:tc>
                  <a:txBody>
                    <a:bodyPr/>
                    <a:lstStyle/>
                    <a:p>
                      <a:r>
                        <a:rPr lang="sv-SE" sz="1600" dirty="0">
                          <a:latin typeface="Work Sans" pitchFamily="2" charset="0"/>
                        </a:rPr>
                        <a:t>105 586 974</a:t>
                      </a:r>
                    </a:p>
                  </a:txBody>
                  <a:tcPr/>
                </a:tc>
                <a:tc>
                  <a:txBody>
                    <a:bodyPr/>
                    <a:lstStyle/>
                    <a:p>
                      <a:r>
                        <a:rPr lang="sv-SE" sz="1600" dirty="0">
                          <a:latin typeface="Work Sans" pitchFamily="2" charset="0"/>
                        </a:rPr>
                        <a:t>99 706 166</a:t>
                      </a:r>
                    </a:p>
                  </a:txBody>
                  <a:tcPr/>
                </a:tc>
                <a:tc>
                  <a:txBody>
                    <a:bodyPr/>
                    <a:lstStyle/>
                    <a:p>
                      <a:r>
                        <a:rPr lang="sv-SE" sz="1600" dirty="0">
                          <a:latin typeface="Work Sans" pitchFamily="2" charset="0"/>
                        </a:rPr>
                        <a:t>99 075 439</a:t>
                      </a:r>
                    </a:p>
                  </a:txBody>
                  <a:tcPr/>
                </a:tc>
                <a:tc>
                  <a:txBody>
                    <a:bodyPr/>
                    <a:lstStyle/>
                    <a:p>
                      <a:r>
                        <a:rPr lang="sv-SE" sz="1600" dirty="0">
                          <a:latin typeface="Work Sans" pitchFamily="2" charset="0"/>
                        </a:rPr>
                        <a:t>97 392 308</a:t>
                      </a:r>
                    </a:p>
                  </a:txBody>
                  <a:tcPr/>
                </a:tc>
                <a:tc>
                  <a:txBody>
                    <a:bodyPr/>
                    <a:lstStyle/>
                    <a:p>
                      <a:r>
                        <a:rPr lang="sv-SE" sz="1600" dirty="0">
                          <a:latin typeface="Work Sans" pitchFamily="2" charset="0"/>
                        </a:rPr>
                        <a:t>84 685 711</a:t>
                      </a:r>
                    </a:p>
                  </a:txBody>
                  <a:tcPr/>
                </a:tc>
                <a:extLst>
                  <a:ext uri="{0D108BD9-81ED-4DB2-BD59-A6C34878D82A}">
                    <a16:rowId xmlns:a16="http://schemas.microsoft.com/office/drawing/2014/main" val="519952447"/>
                  </a:ext>
                </a:extLst>
              </a:tr>
              <a:tr h="417569">
                <a:tc>
                  <a:txBody>
                    <a:bodyPr/>
                    <a:lstStyle/>
                    <a:p>
                      <a:r>
                        <a:rPr lang="sv-SE" sz="1400" b="0" i="0" u="sng" dirty="0">
                          <a:latin typeface="Work Sans" pitchFamily="2" charset="0"/>
                        </a:rPr>
                        <a:t>kWh/m</a:t>
                      </a:r>
                      <a:r>
                        <a:rPr lang="sv-SE" sz="1400" b="0" i="0" u="sng" baseline="30000" dirty="0">
                          <a:latin typeface="Work Sans" pitchFamily="2" charset="0"/>
                        </a:rPr>
                        <a:t>2</a:t>
                      </a:r>
                    </a:p>
                  </a:txBody>
                  <a:tcPr>
                    <a:solidFill>
                      <a:schemeClr val="bg2"/>
                    </a:solidFill>
                  </a:tcPr>
                </a:tc>
                <a:tc>
                  <a:txBody>
                    <a:bodyPr/>
                    <a:lstStyle/>
                    <a:p>
                      <a:r>
                        <a:rPr lang="sv-SE" sz="1600" b="0" i="0" u="sng" dirty="0">
                          <a:latin typeface="Work Sans" pitchFamily="2" charset="0"/>
                        </a:rPr>
                        <a:t>272</a:t>
                      </a:r>
                    </a:p>
                  </a:txBody>
                  <a:tcPr>
                    <a:solidFill>
                      <a:schemeClr val="bg2"/>
                    </a:solidFill>
                  </a:tcPr>
                </a:tc>
                <a:tc>
                  <a:txBody>
                    <a:bodyPr/>
                    <a:lstStyle/>
                    <a:p>
                      <a:r>
                        <a:rPr lang="sv-SE" sz="1600" b="0" i="0" u="sng" dirty="0">
                          <a:latin typeface="Work Sans" pitchFamily="2" charset="0"/>
                        </a:rPr>
                        <a:t>261</a:t>
                      </a:r>
                    </a:p>
                  </a:txBody>
                  <a:tcPr>
                    <a:solidFill>
                      <a:schemeClr val="bg2"/>
                    </a:solidFill>
                  </a:tcPr>
                </a:tc>
                <a:tc>
                  <a:txBody>
                    <a:bodyPr/>
                    <a:lstStyle/>
                    <a:p>
                      <a:r>
                        <a:rPr lang="sv-SE" sz="1600" b="0" i="0" u="sng" dirty="0">
                          <a:latin typeface="Work Sans" pitchFamily="2" charset="0"/>
                        </a:rPr>
                        <a:t>252</a:t>
                      </a:r>
                    </a:p>
                  </a:txBody>
                  <a:tcPr>
                    <a:solidFill>
                      <a:schemeClr val="bg2"/>
                    </a:solidFill>
                  </a:tcPr>
                </a:tc>
                <a:tc>
                  <a:txBody>
                    <a:bodyPr/>
                    <a:lstStyle/>
                    <a:p>
                      <a:r>
                        <a:rPr lang="sv-SE" sz="1600" b="0" i="0" u="sng" dirty="0">
                          <a:latin typeface="Work Sans" pitchFamily="2" charset="0"/>
                        </a:rPr>
                        <a:t>246</a:t>
                      </a:r>
                    </a:p>
                  </a:txBody>
                  <a:tcPr>
                    <a:solidFill>
                      <a:schemeClr val="bg2"/>
                    </a:solidFill>
                  </a:tcPr>
                </a:tc>
                <a:tc>
                  <a:txBody>
                    <a:bodyPr/>
                    <a:lstStyle/>
                    <a:p>
                      <a:r>
                        <a:rPr lang="sv-SE" sz="1600" b="0" i="0" u="sng" dirty="0">
                          <a:latin typeface="Work Sans" pitchFamily="2" charset="0"/>
                        </a:rPr>
                        <a:t>245</a:t>
                      </a:r>
                    </a:p>
                  </a:txBody>
                  <a:tcPr>
                    <a:solidFill>
                      <a:schemeClr val="bg2"/>
                    </a:solidFill>
                  </a:tcPr>
                </a:tc>
                <a:tc>
                  <a:txBody>
                    <a:bodyPr/>
                    <a:lstStyle/>
                    <a:p>
                      <a:r>
                        <a:rPr lang="sv-SE" sz="1600" b="0" i="0" u="sng" dirty="0">
                          <a:latin typeface="Work Sans" pitchFamily="2" charset="0"/>
                        </a:rPr>
                        <a:t>240</a:t>
                      </a:r>
                    </a:p>
                  </a:txBody>
                  <a:tcPr>
                    <a:solidFill>
                      <a:schemeClr val="bg2"/>
                    </a:solidFill>
                  </a:tcPr>
                </a:tc>
                <a:tc>
                  <a:txBody>
                    <a:bodyPr/>
                    <a:lstStyle/>
                    <a:p>
                      <a:r>
                        <a:rPr lang="sv-SE" sz="1600" b="0" i="0" u="sng" dirty="0">
                          <a:latin typeface="Work Sans" pitchFamily="2" charset="0"/>
                        </a:rPr>
                        <a:t>208</a:t>
                      </a:r>
                    </a:p>
                  </a:txBody>
                  <a:tcPr>
                    <a:solidFill>
                      <a:schemeClr val="bg2"/>
                    </a:solidFill>
                  </a:tcPr>
                </a:tc>
                <a:extLst>
                  <a:ext uri="{0D108BD9-81ED-4DB2-BD59-A6C34878D82A}">
                    <a16:rowId xmlns:a16="http://schemas.microsoft.com/office/drawing/2014/main" val="1743416138"/>
                  </a:ext>
                </a:extLst>
              </a:tr>
              <a:tr h="60412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latin typeface="Work Sans" pitchFamily="2" charset="0"/>
                        </a:rPr>
                        <a:t>kWh/</a:t>
                      </a:r>
                      <a:r>
                        <a:rPr lang="sv-SE" sz="1400" dirty="0" err="1">
                          <a:latin typeface="Work Sans" pitchFamily="2" charset="0"/>
                        </a:rPr>
                        <a:t>å.a</a:t>
                      </a:r>
                      <a:r>
                        <a:rPr lang="sv-SE" sz="1400" dirty="0">
                          <a:latin typeface="Work Sans" pitchFamily="2" charset="0"/>
                        </a:rPr>
                        <a:t>.</a:t>
                      </a:r>
                    </a:p>
                  </a:txBody>
                  <a:tcPr/>
                </a:tc>
                <a:tc>
                  <a:txBody>
                    <a:bodyPr/>
                    <a:lstStyle/>
                    <a:p>
                      <a:r>
                        <a:rPr lang="sv-SE" sz="1600" dirty="0">
                          <a:latin typeface="Work Sans" pitchFamily="2" charset="0"/>
                        </a:rPr>
                        <a:t>17 116</a:t>
                      </a:r>
                    </a:p>
                  </a:txBody>
                  <a:tcPr/>
                </a:tc>
                <a:tc>
                  <a:txBody>
                    <a:bodyPr/>
                    <a:lstStyle/>
                    <a:p>
                      <a:r>
                        <a:rPr lang="sv-SE" sz="1600" dirty="0">
                          <a:latin typeface="Work Sans" pitchFamily="2" charset="0"/>
                        </a:rPr>
                        <a:t>16 319</a:t>
                      </a:r>
                    </a:p>
                  </a:txBody>
                  <a:tcPr/>
                </a:tc>
                <a:tc>
                  <a:txBody>
                    <a:bodyPr/>
                    <a:lstStyle/>
                    <a:p>
                      <a:r>
                        <a:rPr lang="sv-SE" sz="1600" dirty="0">
                          <a:latin typeface="Work Sans" pitchFamily="2" charset="0"/>
                        </a:rPr>
                        <a:t>16 212</a:t>
                      </a:r>
                    </a:p>
                  </a:txBody>
                  <a:tcPr/>
                </a:tc>
                <a:tc>
                  <a:txBody>
                    <a:bodyPr/>
                    <a:lstStyle/>
                    <a:p>
                      <a:r>
                        <a:rPr lang="sv-SE" sz="1600" dirty="0">
                          <a:latin typeface="Work Sans" pitchFamily="2" charset="0"/>
                        </a:rPr>
                        <a:t>14 862</a:t>
                      </a:r>
                    </a:p>
                  </a:txBody>
                  <a:tcPr/>
                </a:tc>
                <a:tc>
                  <a:txBody>
                    <a:bodyPr/>
                    <a:lstStyle/>
                    <a:p>
                      <a:r>
                        <a:rPr lang="sv-SE" sz="1600" dirty="0">
                          <a:latin typeface="Work Sans" pitchFamily="2" charset="0"/>
                        </a:rPr>
                        <a:t>15 128</a:t>
                      </a:r>
                    </a:p>
                  </a:txBody>
                  <a:tcPr/>
                </a:tc>
                <a:tc>
                  <a:txBody>
                    <a:bodyPr/>
                    <a:lstStyle/>
                    <a:p>
                      <a:r>
                        <a:rPr lang="sv-SE" sz="1600" dirty="0">
                          <a:latin typeface="Work Sans" pitchFamily="2" charset="0"/>
                        </a:rPr>
                        <a:t>14 772</a:t>
                      </a:r>
                    </a:p>
                  </a:txBody>
                  <a:tcPr/>
                </a:tc>
                <a:tc>
                  <a:txBody>
                    <a:bodyPr/>
                    <a:lstStyle/>
                    <a:p>
                      <a:r>
                        <a:rPr lang="sv-SE" sz="1600" dirty="0">
                          <a:latin typeface="Work Sans" pitchFamily="2" charset="0"/>
                        </a:rPr>
                        <a:t>12 939</a:t>
                      </a:r>
                    </a:p>
                  </a:txBody>
                  <a:tcPr/>
                </a:tc>
                <a:extLst>
                  <a:ext uri="{0D108BD9-81ED-4DB2-BD59-A6C34878D82A}">
                    <a16:rowId xmlns:a16="http://schemas.microsoft.com/office/drawing/2014/main" val="1595302593"/>
                  </a:ext>
                </a:extLst>
              </a:tr>
            </a:tbl>
          </a:graphicData>
        </a:graphic>
      </p:graphicFrame>
      <p:sp>
        <p:nvSpPr>
          <p:cNvPr id="17" name="textruta 16">
            <a:extLst>
              <a:ext uri="{FF2B5EF4-FFF2-40B4-BE49-F238E27FC236}">
                <a16:creationId xmlns:a16="http://schemas.microsoft.com/office/drawing/2014/main" id="{8318E8DB-568E-4814-89C7-7B19234E2673}"/>
              </a:ext>
            </a:extLst>
          </p:cNvPr>
          <p:cNvSpPr txBox="1"/>
          <p:nvPr/>
        </p:nvSpPr>
        <p:spPr>
          <a:xfrm>
            <a:off x="839788" y="5478160"/>
            <a:ext cx="8251961" cy="969496"/>
          </a:xfrm>
          <a:prstGeom prst="rect">
            <a:avLst/>
          </a:prstGeom>
          <a:noFill/>
        </p:spPr>
        <p:txBody>
          <a:bodyPr wrap="square" rtlCol="0">
            <a:spAutoFit/>
          </a:bodyPr>
          <a:lstStyle/>
          <a:p>
            <a:pPr>
              <a:spcAft>
                <a:spcPts val="600"/>
              </a:spcAft>
            </a:pPr>
            <a:r>
              <a:rPr lang="sv-SE" sz="1400" dirty="0">
                <a:latin typeface="Work Sans" pitchFamily="2" charset="0"/>
              </a:rPr>
              <a:t>Siffrorna är avrundade till närmaste heltal.</a:t>
            </a:r>
          </a:p>
          <a:p>
            <a:pPr>
              <a:spcAft>
                <a:spcPts val="600"/>
              </a:spcAft>
            </a:pPr>
            <a:r>
              <a:rPr lang="sv-SE" sz="1400" dirty="0">
                <a:latin typeface="Work Sans" pitchFamily="2" charset="0"/>
              </a:rPr>
              <a:t>* </a:t>
            </a:r>
            <a:r>
              <a:rPr lang="sv-SE" sz="1200" i="1" dirty="0">
                <a:latin typeface="Work Sans" pitchFamily="2" charset="0"/>
              </a:rPr>
              <a:t>Energiförbrukning innefattar </a:t>
            </a:r>
            <a:r>
              <a:rPr lang="sv-SE" sz="1200" i="1" dirty="0" err="1">
                <a:latin typeface="Work Sans" pitchFamily="2" charset="0"/>
              </a:rPr>
              <a:t>verksamhetsel</a:t>
            </a:r>
            <a:r>
              <a:rPr lang="sv-SE" sz="1200" i="1" dirty="0">
                <a:latin typeface="Work Sans" pitchFamily="2" charset="0"/>
              </a:rPr>
              <a:t>, fastighetsel, fjärrvärme och kyla. Under 2025 såg fördelningen av de olika energislagen ut som följer: </a:t>
            </a:r>
            <a:r>
              <a:rPr lang="sv-SE" sz="1200" i="1" dirty="0" err="1">
                <a:latin typeface="Work Sans" pitchFamily="2" charset="0"/>
              </a:rPr>
              <a:t>verksamhetsel</a:t>
            </a:r>
            <a:r>
              <a:rPr lang="sv-SE" sz="1200" i="1" dirty="0">
                <a:latin typeface="Work Sans" pitchFamily="2" charset="0"/>
              </a:rPr>
              <a:t> 42%, fastighetsel 10%, fjärrvärme 36%, kyla 12%.</a:t>
            </a:r>
            <a:endParaRPr lang="sv-SE" sz="1050" i="1" dirty="0">
              <a:latin typeface="Work Sans" pitchFamily="2" charset="0"/>
            </a:endParaRPr>
          </a:p>
        </p:txBody>
      </p:sp>
    </p:spTree>
    <p:extLst>
      <p:ext uri="{BB962C8B-B14F-4D97-AF65-F5344CB8AC3E}">
        <p14:creationId xmlns:p14="http://schemas.microsoft.com/office/powerpoint/2010/main" val="1206856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A8B8EC16-641C-4FF0-A541-3112263A1959}"/>
              </a:ext>
            </a:extLst>
          </p:cNvPr>
          <p:cNvGraphicFramePr/>
          <p:nvPr>
            <p:extLst>
              <p:ext uri="{D42A27DB-BD31-4B8C-83A1-F6EECF244321}">
                <p14:modId xmlns:p14="http://schemas.microsoft.com/office/powerpoint/2010/main" val="1899622480"/>
              </p:ext>
            </p:extLst>
          </p:nvPr>
        </p:nvGraphicFramePr>
        <p:xfrm>
          <a:off x="2032000" y="719666"/>
          <a:ext cx="8128000" cy="541866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6235070"/>
      </p:ext>
    </p:extLst>
  </p:cSld>
  <p:clrMapOvr>
    <a:masterClrMapping/>
  </p:clrMapOvr>
</p:sld>
</file>

<file path=ppt/theme/theme1.xml><?xml version="1.0" encoding="utf-8"?>
<a:theme xmlns:a="http://schemas.openxmlformats.org/drawingml/2006/main" name="UU-tema VIT">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F52C9BE4-902C-EF49-AFDF-57E83A7CD69F}"/>
    </a:ext>
  </a:extLst>
</a:theme>
</file>

<file path=ppt/theme/theme2.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E9A980A6-1077-7347-98A8-DC3EE13A66DD}"/>
    </a:ext>
  </a:extLst>
</a:theme>
</file>

<file path=ppt/theme/theme3.xml><?xml version="1.0" encoding="utf-8"?>
<a:theme xmlns:a="http://schemas.openxmlformats.org/drawingml/2006/main" name="UU-tema MÖRKGRÅ OBS FÖR HUMANISTISKA TEATER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 id="{CAFFA1D4-55CD-A246-B08E-A641D1F9D52D}" vid="{B1FDC0E9-DEB9-9C42-B307-67EF2F149C75}"/>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UU_mall_2024-05-02</Template>
  <TotalTime>1773</TotalTime>
  <Words>2005</Words>
  <Application>Microsoft Office PowerPoint</Application>
  <PresentationFormat>Bredbild</PresentationFormat>
  <Paragraphs>329</Paragraphs>
  <Slides>16</Slides>
  <Notes>14</Notes>
  <HiddenSlides>0</HiddenSlides>
  <MMClips>0</MMClips>
  <ScaleCrop>false</ScaleCrop>
  <HeadingPairs>
    <vt:vector size="6" baseType="variant">
      <vt:variant>
        <vt:lpstr>Använt teckensnitt</vt:lpstr>
      </vt:variant>
      <vt:variant>
        <vt:i4>6</vt:i4>
      </vt:variant>
      <vt:variant>
        <vt:lpstr>Tema</vt:lpstr>
      </vt:variant>
      <vt:variant>
        <vt:i4>3</vt:i4>
      </vt:variant>
      <vt:variant>
        <vt:lpstr>Bildrubriker</vt:lpstr>
      </vt:variant>
      <vt:variant>
        <vt:i4>16</vt:i4>
      </vt:variant>
    </vt:vector>
  </HeadingPairs>
  <TitlesOfParts>
    <vt:vector size="25" baseType="lpstr">
      <vt:lpstr>Work Sans SemiBold</vt:lpstr>
      <vt:lpstr>Arial</vt:lpstr>
      <vt:lpstr>Times New Roman</vt:lpstr>
      <vt:lpstr>Work Sans Medium</vt:lpstr>
      <vt:lpstr>Calibri</vt:lpstr>
      <vt:lpstr>Work Sans</vt:lpstr>
      <vt:lpstr>UU-tema VIT</vt:lpstr>
      <vt:lpstr>UU-tema LJUSGRÅ</vt:lpstr>
      <vt:lpstr>UU-tema MÖRKGRÅ OBS FÖR HUMANISTISKA TEATERN</vt:lpstr>
      <vt:lpstr>Uppföljning miljöplan  2025</vt:lpstr>
      <vt:lpstr>Miljöplan 2025 Övergripande målsättning</vt:lpstr>
      <vt:lpstr>Miljöplan 2025 Struktur</vt:lpstr>
      <vt:lpstr>PowerPoint-presentation</vt:lpstr>
      <vt:lpstr>FOKUSOMRÅDE - tjänsteresor</vt:lpstr>
      <vt:lpstr>PowerPoint-presentation</vt:lpstr>
      <vt:lpstr>PowerPoint-presentation</vt:lpstr>
      <vt:lpstr>FOKUSOMRÅDE - Energianvändning i fastigheter</vt:lpstr>
      <vt:lpstr>PowerPoint-presentation</vt:lpstr>
      <vt:lpstr>PowerPoint-presentation</vt:lpstr>
      <vt:lpstr>Andel förnybar energi</vt:lpstr>
      <vt:lpstr>Beläggningsgrad höst- och vårtermin </vt:lpstr>
      <vt:lpstr>Beläggningsgrad bokningsbara lokaler</vt:lpstr>
      <vt:lpstr>FOKUSOMRÅDE – Inköp och återbruk </vt:lpstr>
      <vt:lpstr>Har målen i miljöplan 2025 nåtts? </vt:lpstr>
      <vt:lpstr>Vill du veta mer?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Lotta Hallnäs Rask</dc:creator>
  <cp:lastModifiedBy>Lotta Hallnäs Rask</cp:lastModifiedBy>
  <cp:revision>56</cp:revision>
  <dcterms:created xsi:type="dcterms:W3CDTF">2025-02-18T11:24:01Z</dcterms:created>
  <dcterms:modified xsi:type="dcterms:W3CDTF">2026-03-04T12:37:17Z</dcterms:modified>
</cp:coreProperties>
</file>