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7" r:id="rId1"/>
    <p:sldMasterId id="2147483650" r:id="rId2"/>
    <p:sldMasterId id="2147483679" r:id="rId3"/>
  </p:sldMasterIdLst>
  <p:notesMasterIdLst>
    <p:notesMasterId r:id="rId13"/>
  </p:notesMasterIdLst>
  <p:sldIdLst>
    <p:sldId id="268" r:id="rId4"/>
    <p:sldId id="270" r:id="rId5"/>
    <p:sldId id="272" r:id="rId6"/>
    <p:sldId id="273" r:id="rId7"/>
    <p:sldId id="274" r:id="rId8"/>
    <p:sldId id="275" r:id="rId9"/>
    <p:sldId id="276" r:id="rId10"/>
    <p:sldId id="277" r:id="rId11"/>
    <p:sldId id="267" r:id="rId12"/>
  </p:sldIdLst>
  <p:sldSz cx="12192000" cy="6858000"/>
  <p:notesSz cx="6858000" cy="9144000"/>
  <p:embeddedFontLst>
    <p:embeddedFont>
      <p:font typeface="Calibri" panose="020F0502020204030204" pitchFamily="34" charset="0"/>
      <p:regular r:id="rId14"/>
      <p:bold r:id="rId15"/>
      <p:italic r:id="rId16"/>
      <p:boldItalic r:id="rId17"/>
    </p:embeddedFont>
    <p:embeddedFont>
      <p:font typeface="Work Sans Medium" pitchFamily="2" charset="0"/>
      <p:regular r:id="rId18"/>
      <p:italic r:id="rId19"/>
    </p:embeddedFont>
    <p:embeddedFont>
      <p:font typeface="Work Sans" pitchFamily="2" charset="0"/>
      <p:regular r:id="rId20"/>
      <p:italic r:id="rId21"/>
    </p:embeddedFont>
    <p:embeddedFont>
      <p:font typeface="Work Sans SemiBold" pitchFamily="2" charset="0"/>
      <p:regular r:id="rId22"/>
      <p:bold r:id="rId23"/>
      <p:italic r:id="rId24"/>
      <p:boldItalic r:id="rId25"/>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1344" userDrawn="1">
          <p15:clr>
            <a:srgbClr val="A4A3A4"/>
          </p15:clr>
        </p15:guide>
        <p15:guide id="4" pos="597" userDrawn="1">
          <p15:clr>
            <a:srgbClr val="A4A3A4"/>
          </p15:clr>
        </p15:guide>
        <p15:guide id="5" pos="3273" userDrawn="1">
          <p15:clr>
            <a:srgbClr val="A4A3A4"/>
          </p15:clr>
        </p15:guide>
        <p15:guide id="6" pos="3500" userDrawn="1">
          <p15:clr>
            <a:srgbClr val="A4A3A4"/>
          </p15:clr>
        </p15:guide>
        <p15:guide id="7" pos="615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9" autoAdjust="0"/>
    <p:restoredTop sz="96341"/>
  </p:normalViewPr>
  <p:slideViewPr>
    <p:cSldViewPr snapToGrid="0" showGuides="1">
      <p:cViewPr varScale="1">
        <p:scale>
          <a:sx n="115" d="100"/>
          <a:sy n="115" d="100"/>
        </p:scale>
        <p:origin x="120" y="306"/>
      </p:cViewPr>
      <p:guideLst>
        <p:guide orient="horz" pos="2160"/>
        <p:guide pos="3840"/>
        <p:guide orient="horz" pos="1344"/>
        <p:guide pos="597"/>
        <p:guide pos="3273"/>
        <p:guide pos="3500"/>
        <p:guide pos="6153"/>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font" Target="fonts/font8.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font" Target="fonts/font4.fntdata"/><Relationship Id="rId25" Type="http://schemas.openxmlformats.org/officeDocument/2006/relationships/font" Target="fonts/font12.fntdata"/><Relationship Id="rId2" Type="http://schemas.openxmlformats.org/officeDocument/2006/relationships/slideMaster" Target="slideMasters/slideMaster2.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11.fntdata"/><Relationship Id="rId5" Type="http://schemas.openxmlformats.org/officeDocument/2006/relationships/slide" Target="slides/slide2.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font" Target="fonts/font6.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E67863-098D-7443-8C24-5FBC4AB783A3}" type="datetimeFigureOut">
              <a:t>2024-06-18</a:t>
            </a:fld>
            <a:endParaRPr lang="en-GB"/>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D31592-3C66-914C-8F2B-350F777116DA}" type="slidenum">
              <a:t>‹#›</a:t>
            </a:fld>
            <a:endParaRPr lang="en-GB"/>
          </a:p>
        </p:txBody>
      </p:sp>
    </p:spTree>
    <p:extLst>
      <p:ext uri="{BB962C8B-B14F-4D97-AF65-F5344CB8AC3E}">
        <p14:creationId xmlns:p14="http://schemas.microsoft.com/office/powerpoint/2010/main" val="3567713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chemeClr val="tx1"/>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Presentationens titel</a:t>
            </a:r>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Underrubrik</a:t>
            </a:r>
            <a:endParaRPr lang="sv-SE" dirty="0"/>
          </a:p>
        </p:txBody>
      </p:sp>
      <p:pic>
        <p:nvPicPr>
          <p:cNvPr id="2" name="Bildobjekt 1">
            <a:extLst>
              <a:ext uri="{FF2B5EF4-FFF2-40B4-BE49-F238E27FC236}">
                <a16:creationId xmlns:a16="http://schemas.microsoft.com/office/drawing/2014/main" id="{F231D883-7B16-7C82-305D-01DE34B463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225244" y="1007044"/>
            <a:ext cx="1739917" cy="1654175"/>
          </a:xfrm>
          <a:prstGeom prst="rect">
            <a:avLst/>
          </a:prstGeom>
        </p:spPr>
      </p:pic>
    </p:spTree>
    <p:extLst>
      <p:ext uri="{BB962C8B-B14F-4D97-AF65-F5344CB8AC3E}">
        <p14:creationId xmlns:p14="http://schemas.microsoft.com/office/powerpoint/2010/main" val="253994575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2024-06-18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smtClean="0"/>
              <a:t>Klicka här för att ändra format</a:t>
            </a:r>
            <a:endParaRPr lang="sv-SE"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smtClean="0"/>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smtClean="0"/>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smtClean="0"/>
              <a:t>Klicka på ikonen för att lägga till en bild</a:t>
            </a:r>
            <a:endParaRPr lang="en-GB"/>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GB"/>
          </a:p>
        </p:txBody>
      </p:sp>
    </p:spTree>
    <p:extLst>
      <p:ext uri="{BB962C8B-B14F-4D97-AF65-F5344CB8AC3E}">
        <p14:creationId xmlns:p14="http://schemas.microsoft.com/office/powerpoint/2010/main" val="28844496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npassad layout">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FFE1B46D-8109-6054-3587-2B9881082BB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23949260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är du gör din presentation">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55B0D64B-2452-F207-A336-0815C2DF0741}"/>
              </a:ext>
            </a:extLst>
          </p:cNvPr>
          <p:cNvSpPr txBox="1"/>
          <p:nvPr userDrawn="1"/>
        </p:nvSpPr>
        <p:spPr>
          <a:xfrm>
            <a:off x="947738" y="2544623"/>
            <a:ext cx="4559299" cy="1768754"/>
          </a:xfrm>
          <a:prstGeom prst="rect">
            <a:avLst/>
          </a:prstGeom>
          <a:noFill/>
        </p:spPr>
        <p:txBody>
          <a:bodyPr wrap="square" rtlCol="0">
            <a:spAutoFit/>
          </a:bodyPr>
          <a:lstStyle/>
          <a:p>
            <a:pPr marL="230400" lvl="0" indent="-230400">
              <a:lnSpc>
                <a:spcPts val="2120"/>
              </a:lnSpc>
              <a:spcBef>
                <a:spcPts val="300"/>
              </a:spcBef>
              <a:buFont typeface="Arial" panose="020B0604020202020204" pitchFamily="34" charset="0"/>
              <a:buChar char="•"/>
            </a:pPr>
            <a:r>
              <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Presentationen ska vara ett stöd och blir bättre om den skrivna informationen är kort och kärnfull.</a:t>
            </a:r>
          </a:p>
          <a:p>
            <a:pPr marL="230400" lvl="0" indent="-230400">
              <a:lnSpc>
                <a:spcPts val="2120"/>
              </a:lnSpc>
              <a:spcBef>
                <a:spcPts val="300"/>
              </a:spcBef>
              <a:buFont typeface="Arial" panose="020B0604020202020204" pitchFamily="34" charset="0"/>
              <a:buChar char="•"/>
            </a:pPr>
            <a:r>
              <a:rPr lang="en-GB"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Låt presentationen illustrera ditt budskap – genom diagram, citat.</a:t>
            </a:r>
            <a:endPar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endParaRPr>
          </a:p>
          <a:p>
            <a:pPr marL="230400" lvl="0" indent="-230400">
              <a:lnSpc>
                <a:spcPts val="2120"/>
              </a:lnSpc>
              <a:spcBef>
                <a:spcPts val="300"/>
              </a:spcBef>
              <a:buFont typeface="Arial" panose="020B0604020202020204" pitchFamily="34" charset="0"/>
              <a:buChar char="•"/>
            </a:pPr>
            <a:r>
              <a:rPr lang="en-GB"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Använd gärna stödord och punktlista.</a:t>
            </a:r>
            <a:endPar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endParaRPr>
          </a:p>
        </p:txBody>
      </p:sp>
      <p:sp>
        <p:nvSpPr>
          <p:cNvPr id="7" name="textruta 6">
            <a:extLst>
              <a:ext uri="{FF2B5EF4-FFF2-40B4-BE49-F238E27FC236}">
                <a16:creationId xmlns:a16="http://schemas.microsoft.com/office/drawing/2014/main" id="{73F45F60-45E7-066A-33B4-0E8E6F121EC0}"/>
              </a:ext>
            </a:extLst>
          </p:cNvPr>
          <p:cNvSpPr txBox="1"/>
          <p:nvPr userDrawn="1"/>
        </p:nvSpPr>
        <p:spPr>
          <a:xfrm>
            <a:off x="6084515" y="2544623"/>
            <a:ext cx="4712794" cy="1768754"/>
          </a:xfrm>
          <a:prstGeom prst="rect">
            <a:avLst/>
          </a:prstGeom>
          <a:noFill/>
        </p:spPr>
        <p:txBody>
          <a:bodyPr wrap="square" rtlCol="0">
            <a:spAutoFit/>
          </a:bodyPr>
          <a:lstStyle/>
          <a:p>
            <a:pPr marL="230400" lvl="0" indent="-230400">
              <a:lnSpc>
                <a:spcPts val="2120"/>
              </a:lnSpc>
              <a:spcBef>
                <a:spcPts val="300"/>
              </a:spcBef>
              <a:buFont typeface="Arial" panose="020B0604020202020204" pitchFamily="34" charset="0"/>
              <a:buChar char="•"/>
            </a:pPr>
            <a:r>
              <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Välj bilder/fotografier med omsorg – rätt foto förstärker, fel förstör.</a:t>
            </a:r>
          </a:p>
          <a:p>
            <a:pPr marL="230400" lvl="0" indent="-230400">
              <a:lnSpc>
                <a:spcPts val="2120"/>
              </a:lnSpc>
              <a:spcBef>
                <a:spcPts val="300"/>
              </a:spcBef>
              <a:buFont typeface="Arial" panose="020B0604020202020204" pitchFamily="34" charset="0"/>
              <a:buChar char="•"/>
            </a:pPr>
            <a:r>
              <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Kan du inte göra en tydlig presentationsbild, gör ingen alls – förklara med egna ord istället.</a:t>
            </a:r>
          </a:p>
          <a:p>
            <a:pPr marL="230400" lvl="0" indent="-230400">
              <a:lnSpc>
                <a:spcPts val="2120"/>
              </a:lnSpc>
              <a:spcBef>
                <a:spcPts val="300"/>
              </a:spcBef>
              <a:buFont typeface="Arial" panose="020B0604020202020204" pitchFamily="34" charset="0"/>
              <a:buChar char="•"/>
            </a:pPr>
            <a:r>
              <a:rPr lang="en-GB"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Håll presentationen kort. Prata hellre själv.</a:t>
            </a:r>
            <a:endPar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endParaRPr>
          </a:p>
        </p:txBody>
      </p:sp>
      <p:sp>
        <p:nvSpPr>
          <p:cNvPr id="8" name="textruta 7">
            <a:extLst>
              <a:ext uri="{FF2B5EF4-FFF2-40B4-BE49-F238E27FC236}">
                <a16:creationId xmlns:a16="http://schemas.microsoft.com/office/drawing/2014/main" id="{67D7A5C2-C92A-600F-0BB8-1E9FDC99BAEF}"/>
              </a:ext>
            </a:extLst>
          </p:cNvPr>
          <p:cNvSpPr txBox="1"/>
          <p:nvPr userDrawn="1"/>
        </p:nvSpPr>
        <p:spPr>
          <a:xfrm>
            <a:off x="947738" y="1890199"/>
            <a:ext cx="4559299" cy="361637"/>
          </a:xfrm>
          <a:prstGeom prst="rect">
            <a:avLst/>
          </a:prstGeom>
          <a:noFill/>
        </p:spPr>
        <p:txBody>
          <a:bodyPr wrap="square" rtlCol="0">
            <a:spAutoFit/>
          </a:bodyPr>
          <a:lstStyle/>
          <a:p>
            <a:pPr lvl="0">
              <a:lnSpc>
                <a:spcPts val="2120"/>
              </a:lnSpc>
              <a:spcBef>
                <a:spcPts val="300"/>
              </a:spcBef>
            </a:pPr>
            <a:r>
              <a:rPr lang="sv-SE" kern="100">
                <a:effectLst/>
                <a:latin typeface="Work Sans" pitchFamily="2" charset="77"/>
                <a:ea typeface="Calibri" panose="020F0502020204030204" pitchFamily="34" charset="0"/>
                <a:cs typeface="Times New Roman" panose="02020603050405020304" pitchFamily="18" charset="0"/>
              </a:rPr>
              <a:t>Tänk på att:</a:t>
            </a:r>
          </a:p>
        </p:txBody>
      </p:sp>
      <p:sp>
        <p:nvSpPr>
          <p:cNvPr id="9" name="textruta 8">
            <a:extLst>
              <a:ext uri="{FF2B5EF4-FFF2-40B4-BE49-F238E27FC236}">
                <a16:creationId xmlns:a16="http://schemas.microsoft.com/office/drawing/2014/main" id="{2717BDED-5AD5-2E63-7694-5DF8A093795C}"/>
              </a:ext>
            </a:extLst>
          </p:cNvPr>
          <p:cNvSpPr txBox="1"/>
          <p:nvPr userDrawn="1"/>
        </p:nvSpPr>
        <p:spPr>
          <a:xfrm>
            <a:off x="947738" y="899447"/>
            <a:ext cx="7774921" cy="579646"/>
          </a:xfrm>
          <a:prstGeom prst="rect">
            <a:avLst/>
          </a:prstGeom>
          <a:noFill/>
        </p:spPr>
        <p:txBody>
          <a:bodyPr wrap="square" rtlCol="0">
            <a:spAutoFit/>
          </a:bodyPr>
          <a:lstStyle/>
          <a:p>
            <a:pPr lvl="0">
              <a:lnSpc>
                <a:spcPts val="3840"/>
              </a:lnSpc>
            </a:pPr>
            <a:r>
              <a:rPr lang="sv-SE" sz="3200" kern="100">
                <a:effectLst/>
                <a:latin typeface="Work Sans" pitchFamily="2" charset="77"/>
                <a:ea typeface="Calibri" panose="020F0502020204030204" pitchFamily="34" charset="0"/>
                <a:cs typeface="Times New Roman" panose="02020603050405020304" pitchFamily="18" charset="0"/>
              </a:rPr>
              <a:t>När du gör din presentation</a:t>
            </a:r>
          </a:p>
        </p:txBody>
      </p:sp>
    </p:spTree>
    <p:extLst>
      <p:ext uri="{BB962C8B-B14F-4D97-AF65-F5344CB8AC3E}">
        <p14:creationId xmlns:p14="http://schemas.microsoft.com/office/powerpoint/2010/main" val="2206973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llgänglighetsanpassa din presentation">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8EB50238-E622-CC4D-E865-CA7D7EF35C9E}"/>
              </a:ext>
            </a:extLst>
          </p:cNvPr>
          <p:cNvSpPr txBox="1"/>
          <p:nvPr userDrawn="1"/>
        </p:nvSpPr>
        <p:spPr>
          <a:xfrm>
            <a:off x="957358" y="821623"/>
            <a:ext cx="9054859" cy="584775"/>
          </a:xfrm>
          <a:prstGeom prst="rect">
            <a:avLst/>
          </a:prstGeom>
          <a:noFill/>
        </p:spPr>
        <p:txBody>
          <a:bodyPr wrap="square" rtlCol="0">
            <a:spAutoFit/>
          </a:bodyPr>
          <a:lstStyle/>
          <a:p>
            <a:r>
              <a:rPr lang="en-GB" sz="3200">
                <a:latin typeface="Work Sans" pitchFamily="2" charset="77"/>
              </a:rPr>
              <a:t>Tillgänglighetsanpassa din presentation</a:t>
            </a:r>
          </a:p>
        </p:txBody>
      </p:sp>
      <p:sp>
        <p:nvSpPr>
          <p:cNvPr id="7" name="textruta 6">
            <a:extLst>
              <a:ext uri="{FF2B5EF4-FFF2-40B4-BE49-F238E27FC236}">
                <a16:creationId xmlns:a16="http://schemas.microsoft.com/office/drawing/2014/main" id="{46DB352F-69A9-1E92-AAD7-901A1A1F9054}"/>
              </a:ext>
            </a:extLst>
          </p:cNvPr>
          <p:cNvSpPr txBox="1"/>
          <p:nvPr userDrawn="1"/>
        </p:nvSpPr>
        <p:spPr>
          <a:xfrm>
            <a:off x="957359" y="1528186"/>
            <a:ext cx="932341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t>Mallen är inställd för att vara så tillgänglighetsanpassad som möjligt men det är två saker du behöver göra själv allt eftersom du adderar innehåll. </a:t>
            </a:r>
            <a:r>
              <a:rPr lang="en-US" sz="1400" b="1" noProof="0" dirty="0">
                <a:latin typeface="Work Sans SemiBold" pitchFamily="2" charset="77"/>
              </a:rPr>
              <a:t>Instruktionerna nedan är för Office 2013/2016.</a:t>
            </a:r>
          </a:p>
        </p:txBody>
      </p:sp>
      <p:sp>
        <p:nvSpPr>
          <p:cNvPr id="8" name="textruta 7">
            <a:extLst>
              <a:ext uri="{FF2B5EF4-FFF2-40B4-BE49-F238E27FC236}">
                <a16:creationId xmlns:a16="http://schemas.microsoft.com/office/drawing/2014/main" id="{DA13882F-AF79-0DD9-0229-90F3341A13E5}"/>
              </a:ext>
            </a:extLst>
          </p:cNvPr>
          <p:cNvSpPr txBox="1"/>
          <p:nvPr userDrawn="1"/>
        </p:nvSpPr>
        <p:spPr>
          <a:xfrm>
            <a:off x="947738" y="2600794"/>
            <a:ext cx="4234721" cy="1579920"/>
          </a:xfrm>
          <a:prstGeom prst="rect">
            <a:avLst/>
          </a:prstGeom>
          <a:noFill/>
        </p:spPr>
        <p:txBody>
          <a:bodyPr wrap="square" rtlCol="0">
            <a:spAutoFit/>
          </a:bodyPr>
          <a:lstStyle/>
          <a:p>
            <a:pPr marL="0" indent="0">
              <a:spcAft>
                <a:spcPts val="1000"/>
              </a:spcAft>
              <a:buNone/>
            </a:pPr>
            <a:r>
              <a:rPr lang="en-US" sz="1000" dirty="0">
                <a:latin typeface="Work Sans" pitchFamily="2" charset="77"/>
              </a:rPr>
              <a:t>Högerklicka på en bild/figur och välj alternativet </a:t>
            </a:r>
            <a:r>
              <a:rPr lang="en-US" sz="1000" i="1" dirty="0">
                <a:latin typeface="Work Sans" pitchFamily="2" charset="77"/>
              </a:rPr>
              <a:t>Formatera bild. </a:t>
            </a:r>
            <a:r>
              <a:rPr lang="en-US" sz="1000" dirty="0">
                <a:latin typeface="Work Sans" pitchFamily="2" charset="77"/>
              </a:rPr>
              <a:t>Då öppnas en flik till höger i fönstret. Välj figuren </a:t>
            </a:r>
            <a:r>
              <a:rPr lang="en-US" sz="1000" i="1" dirty="0">
                <a:latin typeface="Work Sans" pitchFamily="2" charset="77"/>
              </a:rPr>
              <a:t>Storlek och egenskaper… </a:t>
            </a:r>
            <a:r>
              <a:rPr lang="en-US" sz="1000" dirty="0">
                <a:latin typeface="Work Sans" pitchFamily="2" charset="77"/>
              </a:rPr>
              <a:t>välj sedan </a:t>
            </a:r>
            <a:r>
              <a:rPr lang="en-US" sz="1000" i="1" dirty="0">
                <a:latin typeface="Work Sans" pitchFamily="2" charset="77"/>
              </a:rPr>
              <a:t>alternativ text. </a:t>
            </a:r>
            <a:r>
              <a:rPr lang="en-US" sz="1000" dirty="0">
                <a:latin typeface="Work Sans" pitchFamily="2" charset="77"/>
              </a:rPr>
              <a:t>Beskriv din bild/figur med 1-2 meningar som läses upp av uppläsningsprogram för de som har nedsatt syn.</a:t>
            </a:r>
          </a:p>
          <a:p>
            <a:pPr marL="0" indent="0">
              <a:spcAft>
                <a:spcPts val="1000"/>
              </a:spcAft>
              <a:buNone/>
            </a:pPr>
            <a:r>
              <a:rPr lang="en-US" sz="1000" dirty="0">
                <a:latin typeface="Work Sans" pitchFamily="2" charset="77"/>
              </a:rPr>
              <a:t>Har bilden/figuren inget informativt syfte och du vill exkludera den kan du bara lämna rubrik och beskrivning tom.</a:t>
            </a:r>
          </a:p>
          <a:p>
            <a:endParaRPr lang="en-GB" sz="1000">
              <a:latin typeface="Work Sans" pitchFamily="2" charset="77"/>
            </a:endParaRPr>
          </a:p>
        </p:txBody>
      </p:sp>
      <p:sp>
        <p:nvSpPr>
          <p:cNvPr id="9" name="textruta 8">
            <a:extLst>
              <a:ext uri="{FF2B5EF4-FFF2-40B4-BE49-F238E27FC236}">
                <a16:creationId xmlns:a16="http://schemas.microsoft.com/office/drawing/2014/main" id="{4DBAB48A-0207-EBBB-5144-24A47388C7DA}"/>
              </a:ext>
            </a:extLst>
          </p:cNvPr>
          <p:cNvSpPr txBox="1"/>
          <p:nvPr userDrawn="1"/>
        </p:nvSpPr>
        <p:spPr>
          <a:xfrm>
            <a:off x="5549719" y="2600794"/>
            <a:ext cx="4234721" cy="2554545"/>
          </a:xfrm>
          <a:prstGeom prst="rect">
            <a:avLst/>
          </a:prstGeom>
          <a:noFill/>
        </p:spPr>
        <p:txBody>
          <a:bodyPr wrap="square" rtlCol="0">
            <a:spAutoFit/>
          </a:bodyPr>
          <a:lstStyle/>
          <a:p>
            <a:pPr>
              <a:spcAft>
                <a:spcPts val="600"/>
              </a:spcAft>
            </a:pPr>
            <a:r>
              <a:rPr lang="en-US" sz="1000" dirty="0">
                <a:latin typeface="Work Sans" pitchFamily="2" charset="77"/>
              </a:rPr>
              <a:t>Mallarna förinlagda fält har en uppsatt läsordning men adderar du ytterligare/egna textrutor, bilder, smart art eller annat innehåll som inte finns i mallen bör du kontrollera att läsordningen blir logisk, annars läses objekten in i ordningen de lagts till på sidan.</a:t>
            </a:r>
          </a:p>
          <a:p>
            <a:pPr marL="0" indent="0">
              <a:spcAft>
                <a:spcPts val="600"/>
              </a:spcAft>
              <a:buNone/>
            </a:pPr>
            <a:r>
              <a:rPr lang="en-US" sz="1000" b="1" dirty="0">
                <a:latin typeface="Work Sans" pitchFamily="2" charset="77"/>
              </a:rPr>
              <a:t>Läsordningen styr du genom:</a:t>
            </a:r>
          </a:p>
          <a:p>
            <a:pPr marL="228600" indent="-228600">
              <a:spcAft>
                <a:spcPts val="600"/>
              </a:spcAft>
              <a:buClr>
                <a:schemeClr val="tx1">
                  <a:lumMod val="65000"/>
                  <a:lumOff val="35000"/>
                </a:schemeClr>
              </a:buClr>
              <a:buFont typeface="+mj-lt"/>
              <a:buAutoNum type="arabicPeriod"/>
            </a:pPr>
            <a:r>
              <a:rPr lang="en-US" sz="1000" dirty="0">
                <a:latin typeface="Work Sans" pitchFamily="2" charset="77"/>
              </a:rPr>
              <a:t>Markera ett objekt i filen. Välj fliken </a:t>
            </a:r>
            <a:r>
              <a:rPr lang="en-US" sz="1000" b="0" i="1" baseline="0" dirty="0">
                <a:latin typeface="Work Sans" pitchFamily="2" charset="77"/>
              </a:rPr>
              <a:t>format </a:t>
            </a:r>
            <a:r>
              <a:rPr lang="en-US" sz="1000" dirty="0">
                <a:latin typeface="Work Sans" pitchFamily="2" charset="77"/>
              </a:rPr>
              <a:t>som visas till höger i menyfliksområdet och välj sedan </a:t>
            </a:r>
            <a:r>
              <a:rPr lang="en-US" sz="1000" b="0" i="1" baseline="0" dirty="0">
                <a:latin typeface="Work Sans" pitchFamily="2" charset="77"/>
              </a:rPr>
              <a:t>markeringsfönster </a:t>
            </a:r>
            <a:r>
              <a:rPr lang="en-US" sz="1000" dirty="0">
                <a:latin typeface="Work Sans" pitchFamily="2" charset="77"/>
              </a:rPr>
              <a:t>i gruppen</a:t>
            </a:r>
            <a:r>
              <a:rPr lang="en-US" sz="1000" b="0" i="1" baseline="0" dirty="0">
                <a:latin typeface="Work Sans" pitchFamily="2" charset="77"/>
              </a:rPr>
              <a:t> ordna.</a:t>
            </a:r>
            <a:endParaRPr lang="en-US" sz="1000" dirty="0">
              <a:latin typeface="Work Sans" pitchFamily="2" charset="77"/>
            </a:endParaRPr>
          </a:p>
          <a:p>
            <a:pPr marL="228600" indent="-228600">
              <a:spcAft>
                <a:spcPts val="600"/>
              </a:spcAft>
              <a:buClr>
                <a:schemeClr val="tx1">
                  <a:lumMod val="65000"/>
                  <a:lumOff val="35000"/>
                </a:schemeClr>
              </a:buClr>
              <a:buFont typeface="+mj-lt"/>
              <a:buAutoNum type="arabicPeriod"/>
            </a:pPr>
            <a:r>
              <a:rPr lang="en-US" sz="1000" dirty="0">
                <a:latin typeface="Work Sans" pitchFamily="2" charset="77"/>
              </a:rPr>
              <a:t>Markera ett eller flera objekt i listan. Dra markeringen uppåt eller nedåt, eller klicka på knappen uppåt.</a:t>
            </a:r>
          </a:p>
          <a:p>
            <a:pPr marL="0" indent="0">
              <a:spcAft>
                <a:spcPts val="600"/>
              </a:spcAft>
              <a:buClr>
                <a:schemeClr val="tx1">
                  <a:lumMod val="65000"/>
                  <a:lumOff val="35000"/>
                </a:schemeClr>
              </a:buClr>
              <a:buFont typeface="+mj-lt"/>
              <a:buNone/>
            </a:pPr>
            <a:r>
              <a:rPr lang="en-US" sz="1000" dirty="0">
                <a:latin typeface="Work Sans" pitchFamily="2" charset="77"/>
              </a:rPr>
              <a:t>Dra objekten till de har den ordning du vill. Detta påverkar inte layouten på sidan utan bara vilken ordning de läses in maskinellt. </a:t>
            </a:r>
            <a:endParaRPr lang="en-GB" sz="1000">
              <a:latin typeface="Work Sans" pitchFamily="2" charset="77"/>
            </a:endParaRPr>
          </a:p>
        </p:txBody>
      </p:sp>
      <p:sp>
        <p:nvSpPr>
          <p:cNvPr id="10" name="textruta 9">
            <a:extLst>
              <a:ext uri="{FF2B5EF4-FFF2-40B4-BE49-F238E27FC236}">
                <a16:creationId xmlns:a16="http://schemas.microsoft.com/office/drawing/2014/main" id="{32D64C20-E0EC-50ED-8276-1342580DEAE9}"/>
              </a:ext>
            </a:extLst>
          </p:cNvPr>
          <p:cNvSpPr txBox="1"/>
          <p:nvPr userDrawn="1"/>
        </p:nvSpPr>
        <p:spPr>
          <a:xfrm>
            <a:off x="934309" y="2231036"/>
            <a:ext cx="4248150" cy="307777"/>
          </a:xfrm>
          <a:prstGeom prst="rect">
            <a:avLst/>
          </a:prstGeom>
          <a:noFill/>
        </p:spPr>
        <p:txBody>
          <a:bodyPr wrap="square" rtlCol="0">
            <a:spAutoFit/>
          </a:bodyPr>
          <a:lstStyle/>
          <a:p>
            <a:r>
              <a:rPr lang="en-GB" sz="1400">
                <a:latin typeface="Work Sans Medium" pitchFamily="2" charset="77"/>
              </a:rPr>
              <a:t>Lägg till alternativ text för bilder/figurer</a:t>
            </a:r>
          </a:p>
        </p:txBody>
      </p:sp>
      <p:sp>
        <p:nvSpPr>
          <p:cNvPr id="11" name="textruta 10">
            <a:extLst>
              <a:ext uri="{FF2B5EF4-FFF2-40B4-BE49-F238E27FC236}">
                <a16:creationId xmlns:a16="http://schemas.microsoft.com/office/drawing/2014/main" id="{E6A6CDBB-9355-D585-CAEB-E68FDC04C402}"/>
              </a:ext>
            </a:extLst>
          </p:cNvPr>
          <p:cNvSpPr txBox="1"/>
          <p:nvPr userDrawn="1"/>
        </p:nvSpPr>
        <p:spPr>
          <a:xfrm>
            <a:off x="5543785" y="2231036"/>
            <a:ext cx="4248150" cy="307777"/>
          </a:xfrm>
          <a:prstGeom prst="rect">
            <a:avLst/>
          </a:prstGeom>
          <a:noFill/>
        </p:spPr>
        <p:txBody>
          <a:bodyPr wrap="square" rtlCol="0">
            <a:spAutoFit/>
          </a:bodyPr>
          <a:lstStyle/>
          <a:p>
            <a:r>
              <a:rPr lang="en-GB" sz="1400">
                <a:latin typeface="Work Sans Medium" pitchFamily="2" charset="77"/>
              </a:rPr>
              <a:t>Dubbelkolla läsordningen</a:t>
            </a:r>
          </a:p>
        </p:txBody>
      </p:sp>
    </p:spTree>
    <p:extLst>
      <p:ext uri="{BB962C8B-B14F-4D97-AF65-F5344CB8AC3E}">
        <p14:creationId xmlns:p14="http://schemas.microsoft.com/office/powerpoint/2010/main" val="35034816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llgänglighet Office 365/2019">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0A51E754-9C7A-11C0-D983-A8276233FD20}"/>
              </a:ext>
            </a:extLst>
          </p:cNvPr>
          <p:cNvSpPr txBox="1"/>
          <p:nvPr userDrawn="1"/>
        </p:nvSpPr>
        <p:spPr>
          <a:xfrm>
            <a:off x="957359" y="821623"/>
            <a:ext cx="9535150" cy="584775"/>
          </a:xfrm>
          <a:prstGeom prst="rect">
            <a:avLst/>
          </a:prstGeom>
          <a:noFill/>
        </p:spPr>
        <p:txBody>
          <a:bodyPr wrap="square" rtlCol="0">
            <a:spAutoFit/>
          </a:bodyPr>
          <a:lstStyle/>
          <a:p>
            <a:r>
              <a:rPr lang="en-GB" sz="3200">
                <a:latin typeface="Work Sans" pitchFamily="2" charset="77"/>
              </a:rPr>
              <a:t>Tillgänglighetsanpassa din presentation</a:t>
            </a:r>
          </a:p>
        </p:txBody>
      </p:sp>
      <p:sp>
        <p:nvSpPr>
          <p:cNvPr id="7" name="textruta 6">
            <a:extLst>
              <a:ext uri="{FF2B5EF4-FFF2-40B4-BE49-F238E27FC236}">
                <a16:creationId xmlns:a16="http://schemas.microsoft.com/office/drawing/2014/main" id="{9AB3E6E3-4894-429E-071D-F50345A149E8}"/>
              </a:ext>
            </a:extLst>
          </p:cNvPr>
          <p:cNvSpPr txBox="1"/>
          <p:nvPr userDrawn="1"/>
        </p:nvSpPr>
        <p:spPr>
          <a:xfrm>
            <a:off x="957359" y="1528186"/>
            <a:ext cx="932341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t>Mallen är inställd för att vara så tillgänglighetsanpassad som möjligt men det är två saker du behöver göra själv allt eftersom du adderar innehåll. </a:t>
            </a:r>
            <a:r>
              <a:rPr lang="en-US" sz="1400" b="1" noProof="0" dirty="0">
                <a:latin typeface="Work Sans SemiBold" pitchFamily="2" charset="77"/>
              </a:rPr>
              <a:t>Instruktionerna nedan är för Office 365 eller Office 2019.</a:t>
            </a:r>
          </a:p>
        </p:txBody>
      </p:sp>
      <p:sp>
        <p:nvSpPr>
          <p:cNvPr id="5" name="textruta 4">
            <a:extLst>
              <a:ext uri="{FF2B5EF4-FFF2-40B4-BE49-F238E27FC236}">
                <a16:creationId xmlns:a16="http://schemas.microsoft.com/office/drawing/2014/main" id="{A0EE485A-2ED1-48AD-EA7A-54C938436EF9}"/>
              </a:ext>
            </a:extLst>
          </p:cNvPr>
          <p:cNvSpPr txBox="1"/>
          <p:nvPr userDrawn="1"/>
        </p:nvSpPr>
        <p:spPr>
          <a:xfrm>
            <a:off x="947738" y="2600794"/>
            <a:ext cx="4234721" cy="1579920"/>
          </a:xfrm>
          <a:prstGeom prst="rect">
            <a:avLst/>
          </a:prstGeom>
          <a:noFill/>
        </p:spPr>
        <p:txBody>
          <a:bodyPr wrap="square" rtlCol="0">
            <a:spAutoFit/>
          </a:bodyPr>
          <a:lstStyle/>
          <a:p>
            <a:pPr marL="0" indent="0">
              <a:spcAft>
                <a:spcPts val="1000"/>
              </a:spcAft>
              <a:buNone/>
            </a:pPr>
            <a:r>
              <a:rPr lang="en-US" sz="1000" dirty="0">
                <a:latin typeface="Work Sans" pitchFamily="2" charset="77"/>
              </a:rPr>
              <a:t>Högerklicka på en bild/figur och välj alternativet </a:t>
            </a:r>
            <a:r>
              <a:rPr lang="en-US" sz="1000" i="1" dirty="0">
                <a:latin typeface="Work Sans" pitchFamily="2" charset="77"/>
              </a:rPr>
              <a:t>Redigera alternativtext. </a:t>
            </a:r>
            <a:r>
              <a:rPr lang="en-US" sz="1000" dirty="0">
                <a:latin typeface="Work Sans" pitchFamily="2" charset="77"/>
              </a:rPr>
              <a:t>Då öppnas en flik till höger i fönstret. Beskriv din bild/figur med 1-2 meningar som läses upp av uppläsningsprogram för de som har nedsatt syn.</a:t>
            </a:r>
          </a:p>
          <a:p>
            <a:pPr marL="0" indent="0">
              <a:spcAft>
                <a:spcPts val="1000"/>
              </a:spcAft>
              <a:buNone/>
            </a:pPr>
            <a:r>
              <a:rPr lang="en-US" sz="1000" dirty="0">
                <a:latin typeface="Work Sans" pitchFamily="2" charset="77"/>
              </a:rPr>
              <a:t>Har bilden/figuren inget informativt syfte och du vill exkludera den kan du istället klicka I checkrutan </a:t>
            </a:r>
            <a:r>
              <a:rPr lang="en-US" sz="1000" i="1" dirty="0">
                <a:latin typeface="Work Sans" pitchFamily="2" charset="77"/>
              </a:rPr>
              <a:t>Markera som dekorativt</a:t>
            </a:r>
            <a:r>
              <a:rPr lang="en-US" sz="1000" dirty="0">
                <a:latin typeface="Work Sans" pitchFamily="2" charset="77"/>
              </a:rPr>
              <a:t> under textrutan för alternativ text.</a:t>
            </a:r>
          </a:p>
          <a:p>
            <a:endParaRPr lang="en-GB" sz="1000">
              <a:latin typeface="Work Sans" pitchFamily="2" charset="77"/>
            </a:endParaRPr>
          </a:p>
        </p:txBody>
      </p:sp>
      <p:sp>
        <p:nvSpPr>
          <p:cNvPr id="12" name="textruta 11">
            <a:extLst>
              <a:ext uri="{FF2B5EF4-FFF2-40B4-BE49-F238E27FC236}">
                <a16:creationId xmlns:a16="http://schemas.microsoft.com/office/drawing/2014/main" id="{B14C1B1E-9EFF-D9D7-277A-BFBAECBE27ED}"/>
              </a:ext>
            </a:extLst>
          </p:cNvPr>
          <p:cNvSpPr txBox="1"/>
          <p:nvPr userDrawn="1"/>
        </p:nvSpPr>
        <p:spPr>
          <a:xfrm>
            <a:off x="5549719" y="2600794"/>
            <a:ext cx="4234721" cy="2092881"/>
          </a:xfrm>
          <a:prstGeom prst="rect">
            <a:avLst/>
          </a:prstGeom>
          <a:noFill/>
        </p:spPr>
        <p:txBody>
          <a:bodyPr wrap="square" rtlCol="0">
            <a:spAutoFit/>
          </a:bodyPr>
          <a:lstStyle/>
          <a:p>
            <a:pPr>
              <a:spcAft>
                <a:spcPts val="600"/>
              </a:spcAft>
            </a:pPr>
            <a:r>
              <a:rPr lang="en-US" sz="1000" dirty="0">
                <a:latin typeface="Work Sans" pitchFamily="2" charset="77"/>
              </a:rPr>
              <a:t>Mallarna förinlagda fält har en uppsatt läsordning men adderar du ytterligare/egna textrutor, bilder, smart art eller annat innehåll som inte finns i mallen bör du kontrollera att läsordningen blir logisk, annars läses objekten in i ordningen de lagts till på sidan.</a:t>
            </a:r>
          </a:p>
          <a:p>
            <a:pPr marL="0" indent="0">
              <a:spcAft>
                <a:spcPts val="600"/>
              </a:spcAft>
              <a:buNone/>
            </a:pPr>
            <a:r>
              <a:rPr lang="en-US" sz="1000" b="1" dirty="0">
                <a:latin typeface="Work Sans" pitchFamily="2" charset="77"/>
              </a:rPr>
              <a:t>Läsordningen styr du genom:</a:t>
            </a:r>
          </a:p>
          <a:p>
            <a:pPr marL="228600" indent="-228600">
              <a:spcAft>
                <a:spcPts val="600"/>
              </a:spcAft>
              <a:buClr>
                <a:schemeClr val="tx1">
                  <a:lumMod val="65000"/>
                  <a:lumOff val="35000"/>
                </a:schemeClr>
              </a:buClr>
              <a:buFont typeface="+mj-lt"/>
              <a:buAutoNum type="arabicPeriod"/>
            </a:pPr>
            <a:r>
              <a:rPr lang="en-US" sz="1000" dirty="0">
                <a:latin typeface="Work Sans" pitchFamily="2" charset="77"/>
              </a:rPr>
              <a:t>På fliken </a:t>
            </a:r>
            <a:r>
              <a:rPr lang="en-US" sz="1000" b="0" i="1" baseline="0" dirty="0">
                <a:latin typeface="Work Sans" pitchFamily="2" charset="77"/>
              </a:rPr>
              <a:t>Start </a:t>
            </a:r>
            <a:r>
              <a:rPr lang="en-US" sz="1000" dirty="0">
                <a:latin typeface="Work Sans" pitchFamily="2" charset="77"/>
              </a:rPr>
              <a:t>väljer du</a:t>
            </a:r>
            <a:r>
              <a:rPr lang="en-US" sz="1000" b="0" i="1" baseline="0" dirty="0">
                <a:latin typeface="Work Sans" pitchFamily="2" charset="77"/>
              </a:rPr>
              <a:t> Ordna.</a:t>
            </a:r>
            <a:endParaRPr lang="en-US" sz="1000" dirty="0">
              <a:latin typeface="Work Sans" pitchFamily="2" charset="77"/>
            </a:endParaRPr>
          </a:p>
          <a:p>
            <a:pPr marL="228600" indent="-228600">
              <a:spcAft>
                <a:spcPts val="600"/>
              </a:spcAft>
              <a:buClr>
                <a:schemeClr val="tx1">
                  <a:lumMod val="65000"/>
                  <a:lumOff val="35000"/>
                </a:schemeClr>
              </a:buClr>
              <a:buFont typeface="+mj-lt"/>
              <a:buAutoNum type="arabicPeriod"/>
            </a:pPr>
            <a:r>
              <a:rPr lang="en-US" sz="1000" dirty="0">
                <a:latin typeface="Work Sans" pitchFamily="2" charset="77"/>
              </a:rPr>
              <a:t>På menyn </a:t>
            </a:r>
            <a:r>
              <a:rPr lang="en-US" sz="1000" b="0" i="1" baseline="0" dirty="0">
                <a:latin typeface="Work Sans" pitchFamily="2" charset="77"/>
              </a:rPr>
              <a:t>Ordna </a:t>
            </a:r>
            <a:r>
              <a:rPr lang="en-US" sz="1000" dirty="0">
                <a:latin typeface="Work Sans" pitchFamily="2" charset="77"/>
              </a:rPr>
              <a:t>väljer du</a:t>
            </a:r>
            <a:r>
              <a:rPr lang="en-US" sz="1000" b="0" i="1" baseline="0" dirty="0">
                <a:latin typeface="Work Sans" pitchFamily="2" charset="77"/>
              </a:rPr>
              <a:t> Markeringsfönster.</a:t>
            </a:r>
            <a:endParaRPr lang="en-US" sz="1000" dirty="0">
              <a:latin typeface="Work Sans" pitchFamily="2" charset="77"/>
            </a:endParaRPr>
          </a:p>
          <a:p>
            <a:pPr marL="0" indent="0">
              <a:spcAft>
                <a:spcPts val="600"/>
              </a:spcAft>
              <a:buClr>
                <a:schemeClr val="tx1">
                  <a:lumMod val="65000"/>
                  <a:lumOff val="35000"/>
                </a:schemeClr>
              </a:buClr>
              <a:buFont typeface="+mj-lt"/>
              <a:buNone/>
            </a:pPr>
            <a:r>
              <a:rPr lang="en-US" sz="1000" dirty="0">
                <a:latin typeface="Work Sans" pitchFamily="2" charset="77"/>
              </a:rPr>
              <a:t>Då öppnas en flik till höger I fönstret. Dra objekten tills de har den ordning du vill. Detta påverkar inte layouten på sidan utan bara vilken ordning de läses in maskinellt. </a:t>
            </a:r>
            <a:endParaRPr lang="en-GB" sz="1000">
              <a:latin typeface="Work Sans" pitchFamily="2" charset="77"/>
            </a:endParaRPr>
          </a:p>
        </p:txBody>
      </p:sp>
      <p:sp>
        <p:nvSpPr>
          <p:cNvPr id="13" name="textruta 12">
            <a:extLst>
              <a:ext uri="{FF2B5EF4-FFF2-40B4-BE49-F238E27FC236}">
                <a16:creationId xmlns:a16="http://schemas.microsoft.com/office/drawing/2014/main" id="{5C80CE63-C4AE-38F4-9AAB-26B856C6A2AA}"/>
              </a:ext>
            </a:extLst>
          </p:cNvPr>
          <p:cNvSpPr txBox="1"/>
          <p:nvPr userDrawn="1"/>
        </p:nvSpPr>
        <p:spPr>
          <a:xfrm>
            <a:off x="934309" y="2231036"/>
            <a:ext cx="4248150" cy="307777"/>
          </a:xfrm>
          <a:prstGeom prst="rect">
            <a:avLst/>
          </a:prstGeom>
          <a:noFill/>
        </p:spPr>
        <p:txBody>
          <a:bodyPr wrap="square" rtlCol="0">
            <a:spAutoFit/>
          </a:bodyPr>
          <a:lstStyle/>
          <a:p>
            <a:r>
              <a:rPr lang="en-GB" sz="1400">
                <a:latin typeface="Work Sans Medium" pitchFamily="2" charset="77"/>
              </a:rPr>
              <a:t>Lägg till alternativ text för bilder/figurer</a:t>
            </a:r>
          </a:p>
        </p:txBody>
      </p:sp>
      <p:sp>
        <p:nvSpPr>
          <p:cNvPr id="14" name="textruta 13">
            <a:extLst>
              <a:ext uri="{FF2B5EF4-FFF2-40B4-BE49-F238E27FC236}">
                <a16:creationId xmlns:a16="http://schemas.microsoft.com/office/drawing/2014/main" id="{7FE0EBDC-2402-1F53-DC48-ACFDF104DF39}"/>
              </a:ext>
            </a:extLst>
          </p:cNvPr>
          <p:cNvSpPr txBox="1"/>
          <p:nvPr userDrawn="1"/>
        </p:nvSpPr>
        <p:spPr>
          <a:xfrm>
            <a:off x="5543785" y="2231036"/>
            <a:ext cx="4248150" cy="307777"/>
          </a:xfrm>
          <a:prstGeom prst="rect">
            <a:avLst/>
          </a:prstGeom>
          <a:noFill/>
        </p:spPr>
        <p:txBody>
          <a:bodyPr wrap="square" rtlCol="0">
            <a:spAutoFit/>
          </a:bodyPr>
          <a:lstStyle/>
          <a:p>
            <a:r>
              <a:rPr lang="en-GB" sz="1400">
                <a:latin typeface="Work Sans Medium" pitchFamily="2" charset="77"/>
              </a:rPr>
              <a:t>Dubbelkolla läsordningen</a:t>
            </a:r>
          </a:p>
        </p:txBody>
      </p:sp>
    </p:spTree>
    <p:extLst>
      <p:ext uri="{BB962C8B-B14F-4D97-AF65-F5344CB8AC3E}">
        <p14:creationId xmlns:p14="http://schemas.microsoft.com/office/powerpoint/2010/main" val="15282215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rgbClr val="EDEDED"/>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pic>
        <p:nvPicPr>
          <p:cNvPr id="2" name="Bildobjekt 1">
            <a:extLst>
              <a:ext uri="{FF2B5EF4-FFF2-40B4-BE49-F238E27FC236}">
                <a16:creationId xmlns:a16="http://schemas.microsoft.com/office/drawing/2014/main" id="{F231D883-7B16-7C82-305D-01DE34B463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225244" y="1007044"/>
            <a:ext cx="1739917" cy="1654175"/>
          </a:xfrm>
          <a:prstGeom prst="rect">
            <a:avLst/>
          </a:prstGeom>
        </p:spPr>
      </p:pic>
    </p:spTree>
    <p:extLst>
      <p:ext uri="{BB962C8B-B14F-4D97-AF65-F5344CB8AC3E}">
        <p14:creationId xmlns:p14="http://schemas.microsoft.com/office/powerpoint/2010/main" val="32888542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fld id="{888E4D63-BE2C-4D4B-BBD2-256262659A9F}" type="datetime1">
              <a:rPr lang="sv-SE" smtClean="0"/>
              <a:pPr/>
              <a:t>2024-06-18</a:t>
            </a:fld>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6344195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fld id="{888E4D63-BE2C-4D4B-BBD2-256262659A9F}" type="datetime1">
              <a:rPr lang="sv-SE" smtClean="0"/>
              <a:pPr/>
              <a:t>2024-06-18</a:t>
            </a:fld>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12190791"/>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fld id="{888E4D63-BE2C-4D4B-BBD2-256262659A9F}" type="datetime1">
              <a:rPr lang="sv-SE" smtClean="0"/>
              <a:pPr/>
              <a:t>2024-06-18</a:t>
            </a:fld>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759083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fld id="{888E4D63-BE2C-4D4B-BBD2-256262659A9F}" type="datetime1">
              <a:rPr lang="sv-SE" smtClean="0"/>
              <a:pPr/>
              <a:t>2024-06-18</a:t>
            </a:fld>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9134894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fld id="{888E4D63-BE2C-4D4B-BBD2-256262659A9F}" type="datetime1">
              <a:rPr lang="sv-SE" smtClean="0"/>
              <a:pPr/>
              <a:t>2024-06-18</a:t>
            </a:fld>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smtClean="0"/>
              <a:t>Klicka här för att ändra format</a:t>
            </a:r>
            <a:endParaRPr lang="sv-SE" dirty="0"/>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GB"/>
          </a:p>
        </p:txBody>
      </p:sp>
    </p:spTree>
    <p:extLst>
      <p:ext uri="{BB962C8B-B14F-4D97-AF65-F5344CB8AC3E}">
        <p14:creationId xmlns:p14="http://schemas.microsoft.com/office/powerpoint/2010/main" val="11820566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2024-06-18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a:t>Klicka här för att ändra format på bakgrundstexten</a:t>
            </a:r>
          </a:p>
        </p:txBody>
      </p:sp>
    </p:spTree>
    <p:extLst>
      <p:ext uri="{BB962C8B-B14F-4D97-AF65-F5344CB8AC3E}">
        <p14:creationId xmlns:p14="http://schemas.microsoft.com/office/powerpoint/2010/main" val="2663736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2024-06-18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a:t>Klicka på ikonen för att lägga till en bild</a:t>
            </a:r>
            <a:endParaRPr lang="en-GB"/>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7275221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2024-06-18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21318011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2024-06-18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988021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2024-06-18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a:t>Klicka på ikonen för att lägga till en bild</a:t>
            </a:r>
            <a:endParaRPr lang="en-GB"/>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2925681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1BEAE4BB-8616-AD66-D017-A34248E7376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12157286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rgbClr val="BFBFBF"/>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pic>
        <p:nvPicPr>
          <p:cNvPr id="2" name="Bildobjekt 1">
            <a:extLst>
              <a:ext uri="{FF2B5EF4-FFF2-40B4-BE49-F238E27FC236}">
                <a16:creationId xmlns:a16="http://schemas.microsoft.com/office/drawing/2014/main" id="{F231D883-7B16-7C82-305D-01DE34B463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225244" y="1007044"/>
            <a:ext cx="1739917" cy="1654175"/>
          </a:xfrm>
          <a:prstGeom prst="rect">
            <a:avLst/>
          </a:prstGeom>
        </p:spPr>
      </p:pic>
    </p:spTree>
    <p:extLst>
      <p:ext uri="{BB962C8B-B14F-4D97-AF65-F5344CB8AC3E}">
        <p14:creationId xmlns:p14="http://schemas.microsoft.com/office/powerpoint/2010/main" val="139525532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fld id="{888E4D63-BE2C-4D4B-BBD2-256262659A9F}" type="datetime1">
              <a:rPr lang="sv-SE" smtClean="0"/>
              <a:pPr/>
              <a:t>2024-06-18</a:t>
            </a:fld>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9765624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fld id="{888E4D63-BE2C-4D4B-BBD2-256262659A9F}" type="datetime1">
              <a:rPr lang="sv-SE" smtClean="0"/>
              <a:pPr/>
              <a:t>2024-06-18</a:t>
            </a:fld>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505612729"/>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fld id="{888E4D63-BE2C-4D4B-BBD2-256262659A9F}" type="datetime1">
              <a:rPr lang="sv-SE" smtClean="0"/>
              <a:pPr/>
              <a:t>2024-06-18</a:t>
            </a:fld>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7544478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fld id="{888E4D63-BE2C-4D4B-BBD2-256262659A9F}" type="datetime1">
              <a:rPr lang="sv-SE" smtClean="0"/>
              <a:pPr/>
              <a:t>2024-06-18</a:t>
            </a:fld>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smtClean="0"/>
              <a:t>Klicka här för att ändra format</a:t>
            </a:r>
            <a:endParaRPr lang="sv-SE" dirty="0"/>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GB"/>
          </a:p>
        </p:txBody>
      </p:sp>
    </p:spTree>
    <p:extLst>
      <p:ext uri="{BB962C8B-B14F-4D97-AF65-F5344CB8AC3E}">
        <p14:creationId xmlns:p14="http://schemas.microsoft.com/office/powerpoint/2010/main" val="3090772440"/>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fld id="{888E4D63-BE2C-4D4B-BBD2-256262659A9F}" type="datetime1">
              <a:rPr lang="sv-SE" smtClean="0"/>
              <a:pPr/>
              <a:t>2024-06-18</a:t>
            </a:fld>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7769673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2024-06-18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a:t>Klicka här för att ändra format på bakgrundstexten</a:t>
            </a:r>
          </a:p>
        </p:txBody>
      </p:sp>
    </p:spTree>
    <p:extLst>
      <p:ext uri="{BB962C8B-B14F-4D97-AF65-F5344CB8AC3E}">
        <p14:creationId xmlns:p14="http://schemas.microsoft.com/office/powerpoint/2010/main" val="3394301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2024-06-18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a:t>Klicka på ikonen för att lägga till en bild</a:t>
            </a:r>
            <a:endParaRPr lang="en-GB"/>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4949186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2024-06-18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34027724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2024-06-18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20043511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2024-06-18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a:t>Klicka på ikonen för att lägga till en bild</a:t>
            </a:r>
            <a:endParaRPr lang="en-GB"/>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5652361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Anpassad layout">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FFE1B46D-8109-6054-3587-2B9881082BB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1239847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fld id="{888E4D63-BE2C-4D4B-BBD2-256262659A9F}" type="datetime1">
              <a:rPr lang="sv-SE" smtClean="0"/>
              <a:pPr/>
              <a:t>2024-06-18</a:t>
            </a:fld>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smtClean="0"/>
              <a:t>Klicka här för att ändra format</a:t>
            </a:r>
            <a:endParaRPr lang="sv-SE" dirty="0"/>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GB"/>
          </a:p>
        </p:txBody>
      </p:sp>
    </p:spTree>
    <p:extLst>
      <p:ext uri="{BB962C8B-B14F-4D97-AF65-F5344CB8AC3E}">
        <p14:creationId xmlns:p14="http://schemas.microsoft.com/office/powerpoint/2010/main" val="42885527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fld id="{888E4D63-BE2C-4D4B-BBD2-256262659A9F}" type="datetime1">
              <a:rPr lang="sv-SE" smtClean="0"/>
              <a:pPr/>
              <a:t>2024-06-18</a:t>
            </a:fld>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smtClean="0"/>
              <a:t>Klicka här för att ändra format</a:t>
            </a:r>
            <a:endParaRPr lang="sv-SE" dirty="0"/>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GB"/>
          </a:p>
        </p:txBody>
      </p:sp>
    </p:spTree>
    <p:extLst>
      <p:ext uri="{BB962C8B-B14F-4D97-AF65-F5344CB8AC3E}">
        <p14:creationId xmlns:p14="http://schemas.microsoft.com/office/powerpoint/2010/main" val="31113026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2024-06-18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smtClean="0"/>
              <a:t>Klicka här för att ändra format</a:t>
            </a:r>
            <a:endParaRPr lang="sv-SE" dirty="0"/>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smtClean="0"/>
              <a:t>Redigera format för bakgrundstext</a:t>
            </a:r>
          </a:p>
        </p:txBody>
      </p:sp>
    </p:spTree>
    <p:extLst>
      <p:ext uri="{BB962C8B-B14F-4D97-AF65-F5344CB8AC3E}">
        <p14:creationId xmlns:p14="http://schemas.microsoft.com/office/powerpoint/2010/main" val="8063177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2024-06-18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smtClean="0"/>
              <a:t>Klicka här för att ändra format</a:t>
            </a:r>
            <a:endParaRPr lang="sv-SE" dirty="0"/>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smtClean="0"/>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smtClean="0"/>
              <a:t>Klicka på ikonen för att lägga till en bild</a:t>
            </a:r>
            <a:endParaRPr lang="en-GB"/>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GB"/>
          </a:p>
        </p:txBody>
      </p:sp>
    </p:spTree>
    <p:extLst>
      <p:ext uri="{BB962C8B-B14F-4D97-AF65-F5344CB8AC3E}">
        <p14:creationId xmlns:p14="http://schemas.microsoft.com/office/powerpoint/2010/main" val="36845308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2024-06-18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smtClean="0"/>
              <a:t>Klicka här för att ändra format</a:t>
            </a:r>
            <a:endParaRPr lang="sv-SE" dirty="0"/>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smtClean="0"/>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smtClean="0"/>
              <a:t>Klicka på ikonen för att lägga till en bild</a:t>
            </a:r>
            <a:endParaRPr lang="en-GB"/>
          </a:p>
        </p:txBody>
      </p:sp>
    </p:spTree>
    <p:extLst>
      <p:ext uri="{BB962C8B-B14F-4D97-AF65-F5344CB8AC3E}">
        <p14:creationId xmlns:p14="http://schemas.microsoft.com/office/powerpoint/2010/main" val="2948155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2024-06-18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smtClean="0"/>
              <a:t>Klicka här för att ändra format</a:t>
            </a:r>
            <a:endParaRPr lang="sv-SE"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smtClean="0"/>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smtClean="0"/>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smtClean="0"/>
              <a:t>Klicka på ikonen för att lägga till en bild</a:t>
            </a:r>
            <a:endParaRPr lang="en-GB"/>
          </a:p>
        </p:txBody>
      </p:sp>
    </p:spTree>
    <p:extLst>
      <p:ext uri="{BB962C8B-B14F-4D97-AF65-F5344CB8AC3E}">
        <p14:creationId xmlns:p14="http://schemas.microsoft.com/office/powerpoint/2010/main" val="1117686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1.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Work Sans" pitchFamily="2" charset="77"/>
              </a:defRPr>
            </a:lvl1pPr>
          </a:lstStyle>
          <a:p>
            <a:fld id="{888E4D63-BE2C-4D4B-BBD2-256262659A9F}" type="datetime1">
              <a:rPr lang="sv-SE" smtClean="0"/>
              <a:pPr/>
              <a:t>2024-06-18</a:t>
            </a:fld>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Work Sans" pitchFamily="2" charset="77"/>
              </a:defRPr>
            </a:lvl1pPr>
          </a:lstStyle>
          <a:p>
            <a:r>
              <a:rPr lang="sv-SE"/>
              <a:t>Presentation footer</a:t>
            </a:r>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Work Sans" pitchFamily="2" charset="77"/>
              </a:defRPr>
            </a:lvl1pPr>
          </a:lstStyle>
          <a:p>
            <a:fld id="{B716C8F4-20CD-364A-8A8E-DE130115B178}" type="slidenum">
              <a:rPr lang="sv-SE" smtClean="0"/>
              <a:pPr/>
              <a:t>‹#›</a:t>
            </a:fld>
            <a:endParaRPr lang="sv-SE" dirty="0"/>
          </a:p>
        </p:txBody>
      </p:sp>
      <p:pic>
        <p:nvPicPr>
          <p:cNvPr id="8" name="Bildobjekt 7">
            <a:extLst>
              <a:ext uri="{FF2B5EF4-FFF2-40B4-BE49-F238E27FC236}">
                <a16:creationId xmlns:a16="http://schemas.microsoft.com/office/drawing/2014/main" id="{EC8B10D5-9A4D-9199-0370-3DA7F9767C35}"/>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838284" y="5633192"/>
            <a:ext cx="838515" cy="797194"/>
          </a:xfrm>
          <a:prstGeom prst="rect">
            <a:avLst/>
          </a:prstGeom>
        </p:spPr>
      </p:pic>
    </p:spTree>
    <p:extLst>
      <p:ext uri="{BB962C8B-B14F-4D97-AF65-F5344CB8AC3E}">
        <p14:creationId xmlns:p14="http://schemas.microsoft.com/office/powerpoint/2010/main" val="1046763294"/>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65" r:id="rId12"/>
    <p:sldLayoutId id="2147483663" r:id="rId13"/>
    <p:sldLayoutId id="2147483664" r:id="rId14"/>
  </p:sldLayoutIdLst>
  <p:txStyles>
    <p:titleStyle>
      <a:lvl1pPr algn="l" defTabSz="914400" rtl="0" eaLnBrk="1" latinLnBrk="0" hangingPunct="1">
        <a:lnSpc>
          <a:spcPts val="3840"/>
        </a:lnSpc>
        <a:spcBef>
          <a:spcPct val="0"/>
        </a:spcBef>
        <a:buNone/>
        <a:defRPr sz="3200" kern="1200" baseline="0">
          <a:solidFill>
            <a:schemeClr val="tx1"/>
          </a:solidFill>
          <a:latin typeface="Work Sans" pitchFamily="2" charset="77"/>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Work Sa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Work Sa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Work Sa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Work Sans" pitchFamily="2" charset="77"/>
              </a:defRPr>
            </a:lvl1pPr>
          </a:lstStyle>
          <a:p>
            <a:fld id="{888E4D63-BE2C-4D4B-BBD2-256262659A9F}" type="datetime1">
              <a:rPr lang="sv-SE" smtClean="0"/>
              <a:pPr/>
              <a:t>2024-06-18</a:t>
            </a:fld>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Work Sans" pitchFamily="2" charset="77"/>
              </a:defRPr>
            </a:lvl1pPr>
          </a:lstStyle>
          <a:p>
            <a:r>
              <a:rPr lang="sv-SE"/>
              <a:t>Presentation footer</a:t>
            </a:r>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Work Sans" pitchFamily="2" charset="77"/>
              </a:defRPr>
            </a:lvl1pPr>
          </a:lstStyle>
          <a:p>
            <a:fld id="{B716C8F4-20CD-364A-8A8E-DE130115B178}" type="slidenum">
              <a:rPr lang="sv-SE" smtClean="0"/>
              <a:pPr/>
              <a:t>‹#›</a:t>
            </a:fld>
            <a:endParaRPr lang="sv-SE" dirty="0"/>
          </a:p>
        </p:txBody>
      </p:sp>
      <p:pic>
        <p:nvPicPr>
          <p:cNvPr id="8" name="Bildobjekt 7">
            <a:extLst>
              <a:ext uri="{FF2B5EF4-FFF2-40B4-BE49-F238E27FC236}">
                <a16:creationId xmlns:a16="http://schemas.microsoft.com/office/drawing/2014/main" id="{EC8B10D5-9A4D-9199-0370-3DA7F9767C35}"/>
              </a:ext>
            </a:extLst>
          </p:cNvPr>
          <p:cNvPicPr>
            <a:picLocks noChangeAspect="1"/>
          </p:cNvPicPr>
          <p:nvPr userDrawn="1"/>
        </p:nvPicPr>
        <p:blipFill>
          <a:blip r:embed="rId13" cstate="print">
            <a:extLst>
              <a:ext uri="{28A0092B-C50C-407E-A947-70E740481C1C}">
                <a14:useLocalDpi xmlns:a14="http://schemas.microsoft.com/office/drawing/2010/main"/>
              </a:ext>
            </a:extLst>
          </a:blip>
          <a:stretch>
            <a:fillRect/>
          </a:stretch>
        </p:blipFill>
        <p:spPr>
          <a:xfrm>
            <a:off x="10838284" y="5633192"/>
            <a:ext cx="838515" cy="797194"/>
          </a:xfrm>
          <a:prstGeom prst="rect">
            <a:avLst/>
          </a:prstGeom>
        </p:spPr>
      </p:pic>
    </p:spTree>
    <p:extLst>
      <p:ext uri="{BB962C8B-B14F-4D97-AF65-F5344CB8AC3E}">
        <p14:creationId xmlns:p14="http://schemas.microsoft.com/office/powerpoint/2010/main" val="2342682161"/>
      </p:ext>
    </p:extLst>
  </p:cSld>
  <p:clrMap bg1="lt1" tx1="dk1" bg2="lt2" tx2="dk2" accent1="accent1" accent2="accent2" accent3="accent3" accent4="accent4" accent5="accent5" accent6="accent6" hlink="hlink" folHlink="folHlink"/>
  <p:sldLayoutIdLst>
    <p:sldLayoutId id="2147483666"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l" defTabSz="914400" rtl="0" eaLnBrk="1" latinLnBrk="0" hangingPunct="1">
        <a:lnSpc>
          <a:spcPts val="3840"/>
        </a:lnSpc>
        <a:spcBef>
          <a:spcPct val="0"/>
        </a:spcBef>
        <a:buNone/>
        <a:defRPr sz="3200" kern="1200" baseline="0">
          <a:solidFill>
            <a:schemeClr val="tx1"/>
          </a:solidFill>
          <a:latin typeface="Work Sans" pitchFamily="2" charset="77"/>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Work Sa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Work Sa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Work Sa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BFBFBF"/>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Work Sans" pitchFamily="2" charset="77"/>
              </a:defRPr>
            </a:lvl1pPr>
          </a:lstStyle>
          <a:p>
            <a:fld id="{888E4D63-BE2C-4D4B-BBD2-256262659A9F}" type="datetime1">
              <a:rPr lang="sv-SE" smtClean="0"/>
              <a:pPr/>
              <a:t>2024-06-18</a:t>
            </a:fld>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Work Sans" pitchFamily="2" charset="77"/>
              </a:defRPr>
            </a:lvl1pPr>
          </a:lstStyle>
          <a:p>
            <a:r>
              <a:rPr lang="sv-SE"/>
              <a:t>Presentation footer</a:t>
            </a:r>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Work Sans" pitchFamily="2" charset="77"/>
              </a:defRPr>
            </a:lvl1pPr>
          </a:lstStyle>
          <a:p>
            <a:fld id="{B716C8F4-20CD-364A-8A8E-DE130115B178}" type="slidenum">
              <a:rPr lang="sv-SE" smtClean="0"/>
              <a:pPr/>
              <a:t>‹#›</a:t>
            </a:fld>
            <a:endParaRPr lang="sv-SE" dirty="0"/>
          </a:p>
        </p:txBody>
      </p:sp>
      <p:pic>
        <p:nvPicPr>
          <p:cNvPr id="8" name="Bildobjekt 7">
            <a:extLst>
              <a:ext uri="{FF2B5EF4-FFF2-40B4-BE49-F238E27FC236}">
                <a16:creationId xmlns:a16="http://schemas.microsoft.com/office/drawing/2014/main" id="{EC8B10D5-9A4D-9199-0370-3DA7F9767C35}"/>
              </a:ext>
            </a:extLst>
          </p:cNvPr>
          <p:cNvPicPr>
            <a:picLocks noChangeAspect="1"/>
          </p:cNvPicPr>
          <p:nvPr userDrawn="1"/>
        </p:nvPicPr>
        <p:blipFill>
          <a:blip r:embed="rId13" cstate="print">
            <a:extLst>
              <a:ext uri="{28A0092B-C50C-407E-A947-70E740481C1C}">
                <a14:useLocalDpi xmlns:a14="http://schemas.microsoft.com/office/drawing/2010/main"/>
              </a:ext>
            </a:extLst>
          </a:blip>
          <a:stretch>
            <a:fillRect/>
          </a:stretch>
        </p:blipFill>
        <p:spPr>
          <a:xfrm>
            <a:off x="10838284" y="5633192"/>
            <a:ext cx="838515" cy="797194"/>
          </a:xfrm>
          <a:prstGeom prst="rect">
            <a:avLst/>
          </a:prstGeom>
        </p:spPr>
      </p:pic>
    </p:spTree>
    <p:extLst>
      <p:ext uri="{BB962C8B-B14F-4D97-AF65-F5344CB8AC3E}">
        <p14:creationId xmlns:p14="http://schemas.microsoft.com/office/powerpoint/2010/main" val="3367698994"/>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l" defTabSz="914400" rtl="0" eaLnBrk="1" latinLnBrk="0" hangingPunct="1">
        <a:lnSpc>
          <a:spcPts val="3840"/>
        </a:lnSpc>
        <a:spcBef>
          <a:spcPct val="0"/>
        </a:spcBef>
        <a:buNone/>
        <a:defRPr sz="3200" kern="1200" baseline="0">
          <a:solidFill>
            <a:schemeClr val="tx1"/>
          </a:solidFill>
          <a:latin typeface="Work Sans" pitchFamily="2" charset="77"/>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Work Sa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Work Sa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Work Sa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1C03AA-BF93-3716-AA23-329C339FFCF6}"/>
              </a:ext>
            </a:extLst>
          </p:cNvPr>
          <p:cNvSpPr>
            <a:spLocks noGrp="1"/>
          </p:cNvSpPr>
          <p:nvPr>
            <p:ph type="ctrTitle"/>
          </p:nvPr>
        </p:nvSpPr>
        <p:spPr>
          <a:xfrm>
            <a:off x="814646" y="3142211"/>
            <a:ext cx="10540537" cy="2083839"/>
          </a:xfrm>
        </p:spPr>
        <p:txBody>
          <a:bodyPr/>
          <a:lstStyle/>
          <a:p>
            <a:pPr>
              <a:lnSpc>
                <a:spcPct val="100000"/>
              </a:lnSpc>
            </a:pPr>
            <a:r>
              <a:rPr lang="sv-SE" dirty="0" smtClean="0"/>
              <a:t>Utrymning vid Evolutionsbiologiskt centrum (EBC)</a:t>
            </a:r>
            <a:endParaRPr lang="sv-SE" dirty="0"/>
          </a:p>
        </p:txBody>
      </p:sp>
      <p:sp>
        <p:nvSpPr>
          <p:cNvPr id="3" name="Underrubrik 2">
            <a:extLst>
              <a:ext uri="{FF2B5EF4-FFF2-40B4-BE49-F238E27FC236}">
                <a16:creationId xmlns:a16="http://schemas.microsoft.com/office/drawing/2014/main" id="{DF124AE1-51B6-3A65-7304-E64D67C08D68}"/>
              </a:ext>
            </a:extLst>
          </p:cNvPr>
          <p:cNvSpPr>
            <a:spLocks noGrp="1"/>
          </p:cNvSpPr>
          <p:nvPr>
            <p:ph type="subTitle" idx="1"/>
          </p:nvPr>
        </p:nvSpPr>
        <p:spPr/>
        <p:txBody>
          <a:bodyPr/>
          <a:lstStyle/>
          <a:p>
            <a:r>
              <a:rPr lang="sv-SE" smtClean="0"/>
              <a:t>Introduktion - Del </a:t>
            </a:r>
            <a:r>
              <a:rPr lang="sv-SE" dirty="0" smtClean="0"/>
              <a:t>1</a:t>
            </a:r>
            <a:endParaRPr lang="sv-SE" dirty="0"/>
          </a:p>
        </p:txBody>
      </p:sp>
    </p:spTree>
    <p:extLst>
      <p:ext uri="{BB962C8B-B14F-4D97-AF65-F5344CB8AC3E}">
        <p14:creationId xmlns:p14="http://schemas.microsoft.com/office/powerpoint/2010/main" val="8052015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descr="Nödutgång med utrymningsplan och lysande skylt." title="Nödutgån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3612" r="13612"/>
          <a:stretch>
            <a:fillRect/>
          </a:stretch>
        </p:blipFill>
        <p:spPr>
          <a:xfrm>
            <a:off x="0" y="0"/>
            <a:ext cx="6096000" cy="6858000"/>
          </a:xfrm>
        </p:spPr>
      </p:pic>
      <p:sp>
        <p:nvSpPr>
          <p:cNvPr id="4" name="Platshållare för text 3"/>
          <p:cNvSpPr>
            <a:spLocks noGrp="1"/>
          </p:cNvSpPr>
          <p:nvPr>
            <p:ph type="body" sz="quarter" idx="14"/>
          </p:nvPr>
        </p:nvSpPr>
        <p:spPr>
          <a:xfrm>
            <a:off x="6885016" y="652464"/>
            <a:ext cx="4387041" cy="4908752"/>
          </a:xfrm>
        </p:spPr>
        <p:txBody>
          <a:bodyPr/>
          <a:lstStyle/>
          <a:p>
            <a:r>
              <a:rPr lang="sv-SE" sz="1200" dirty="0"/>
              <a:t>Har du koll på vad du skall göra när utrymningslarmet går?</a:t>
            </a:r>
          </a:p>
          <a:p>
            <a:r>
              <a:rPr lang="sv-SE" sz="1200" dirty="0"/>
              <a:t>Vet du vad du skall tänka på och vart du skall ta vägen?</a:t>
            </a:r>
          </a:p>
          <a:p>
            <a:r>
              <a:rPr lang="sv-SE" sz="1200" dirty="0"/>
              <a:t> </a:t>
            </a:r>
          </a:p>
          <a:p>
            <a:r>
              <a:rPr lang="sv-SE" sz="1200" dirty="0"/>
              <a:t>Att utrymningen går bra hänger på dig. En viktig faktor i detta är att du agerar lugnt och beslutsamt – men då krävs att du vet vad du skall göra och hur. Ägna därför några minuter åt att ta dig igenom dessa sidor.</a:t>
            </a:r>
          </a:p>
          <a:p>
            <a:r>
              <a:rPr lang="sv-SE" sz="1200" dirty="0"/>
              <a:t>Om du redan har läst eller hört detta tidigare är det bra att repetera informationen för att försäkra dig om att du fortfarande minns hur du ska göra i en nödsituation.</a:t>
            </a:r>
          </a:p>
          <a:p>
            <a:r>
              <a:rPr lang="sv-SE" sz="1200" dirty="0"/>
              <a:t> </a:t>
            </a:r>
          </a:p>
          <a:p>
            <a:r>
              <a:rPr lang="sv-SE" sz="1200" i="1" dirty="0"/>
              <a:t>Detta är en kort webbutbildning från Intendenturen Lagerträdet inom Uppsala Universitet.</a:t>
            </a:r>
            <a:endParaRPr lang="sv-SE" sz="1200" dirty="0"/>
          </a:p>
          <a:p>
            <a:endParaRPr lang="sv-SE" dirty="0"/>
          </a:p>
        </p:txBody>
      </p:sp>
    </p:spTree>
    <p:extLst>
      <p:ext uri="{BB962C8B-B14F-4D97-AF65-F5344CB8AC3E}">
        <p14:creationId xmlns:p14="http://schemas.microsoft.com/office/powerpoint/2010/main" val="22421084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descr="Knappen används för att aktivera utrymningslarmet manuellt och larma räddningstjänsten." title="Manuell knapp för brandlarm"/>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3889" r="13889"/>
          <a:stretch>
            <a:fillRect/>
          </a:stretch>
        </p:blipFill>
        <p:spPr/>
      </p:pic>
      <p:sp>
        <p:nvSpPr>
          <p:cNvPr id="3" name="Rubrik 2"/>
          <p:cNvSpPr>
            <a:spLocks noGrp="1"/>
          </p:cNvSpPr>
          <p:nvPr>
            <p:ph type="title"/>
          </p:nvPr>
        </p:nvSpPr>
        <p:spPr/>
        <p:txBody>
          <a:bodyPr/>
          <a:lstStyle/>
          <a:p>
            <a:r>
              <a:rPr lang="sv-SE" dirty="0"/>
              <a:t>Innan larmet går</a:t>
            </a:r>
          </a:p>
        </p:txBody>
      </p:sp>
      <p:sp>
        <p:nvSpPr>
          <p:cNvPr id="4" name="Platshållare för text 3"/>
          <p:cNvSpPr>
            <a:spLocks noGrp="1"/>
          </p:cNvSpPr>
          <p:nvPr>
            <p:ph type="body" sz="quarter" idx="14"/>
          </p:nvPr>
        </p:nvSpPr>
        <p:spPr>
          <a:xfrm>
            <a:off x="6743700" y="2024063"/>
            <a:ext cx="4114800" cy="2754414"/>
          </a:xfrm>
        </p:spPr>
        <p:txBody>
          <a:bodyPr/>
          <a:lstStyle/>
          <a:p>
            <a:r>
              <a:rPr lang="sv-SE" sz="1200" dirty="0"/>
              <a:t>När larmet går så är det för sent för att börja ta reda på hur du ska gå tillväga. Någonting har gått fel och det brinner, då behöver du redan veta följande:</a:t>
            </a:r>
          </a:p>
          <a:p>
            <a:pPr marL="171450" indent="-171450">
              <a:buFont typeface="Arial" panose="020B0604020202020204" pitchFamily="34" charset="0"/>
              <a:buChar char="•"/>
            </a:pPr>
            <a:r>
              <a:rPr lang="sv-SE" sz="1200" dirty="0"/>
              <a:t>Var finns utrymningsvägarna?</a:t>
            </a:r>
          </a:p>
          <a:p>
            <a:pPr marL="171450" indent="-171450">
              <a:buFont typeface="Arial" panose="020B0604020202020204" pitchFamily="34" charset="0"/>
              <a:buChar char="•"/>
            </a:pPr>
            <a:r>
              <a:rPr lang="sv-SE" sz="1200" dirty="0"/>
              <a:t>Var finns handbrandsläckaren som är placerad närmast min arbetsplats och hur fungerar den?</a:t>
            </a:r>
          </a:p>
          <a:p>
            <a:pPr marL="171450" indent="-171450">
              <a:buFont typeface="Arial" panose="020B0604020202020204" pitchFamily="34" charset="0"/>
              <a:buChar char="•"/>
            </a:pPr>
            <a:r>
              <a:rPr lang="sv-SE" sz="1200" dirty="0"/>
              <a:t>Var finns närmaste brandlarmsknapp?</a:t>
            </a:r>
          </a:p>
          <a:p>
            <a:pPr marL="171450" indent="-171450">
              <a:buFont typeface="Arial" panose="020B0604020202020204" pitchFamily="34" charset="0"/>
              <a:buChar char="•"/>
            </a:pPr>
            <a:r>
              <a:rPr lang="sv-SE" sz="1200" dirty="0"/>
              <a:t>Var finns återsamlingsplatsen?</a:t>
            </a:r>
          </a:p>
          <a:p>
            <a:endParaRPr lang="sv-SE" dirty="0"/>
          </a:p>
        </p:txBody>
      </p:sp>
    </p:spTree>
    <p:extLst>
      <p:ext uri="{BB962C8B-B14F-4D97-AF65-F5344CB8AC3E}">
        <p14:creationId xmlns:p14="http://schemas.microsoft.com/office/powerpoint/2010/main" val="13334174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p:cNvSpPr>
            <a:spLocks noGrp="1"/>
          </p:cNvSpPr>
          <p:nvPr>
            <p:ph type="body" sz="quarter" idx="14"/>
          </p:nvPr>
        </p:nvSpPr>
        <p:spPr>
          <a:xfrm>
            <a:off x="6753533" y="1085499"/>
            <a:ext cx="4114800" cy="4242393"/>
          </a:xfrm>
        </p:spPr>
        <p:txBody>
          <a:bodyPr/>
          <a:lstStyle/>
          <a:p>
            <a:r>
              <a:rPr lang="sv-SE" sz="1200" dirty="0"/>
              <a:t>Vi börjar med att gå igenom den vanligaste situationen: larmet går av en orsak som för dig är okänd.</a:t>
            </a:r>
          </a:p>
          <a:p>
            <a:r>
              <a:rPr lang="sv-SE" sz="1200" dirty="0"/>
              <a:t> </a:t>
            </a:r>
          </a:p>
          <a:p>
            <a:r>
              <a:rPr lang="sv-SE" sz="1200" b="1" dirty="0"/>
              <a:t>UPPGIFT</a:t>
            </a:r>
            <a:endParaRPr lang="sv-SE" sz="1200" dirty="0"/>
          </a:p>
          <a:p>
            <a:r>
              <a:rPr lang="sv-SE" sz="1200" dirty="0"/>
              <a:t>Leta reda på den ”UTRYMNINGSPLAN” som gäller för det våningsplan som du sitter på. Du hittar den i trapphuset.</a:t>
            </a:r>
          </a:p>
          <a:p>
            <a:r>
              <a:rPr lang="sv-SE" sz="1200" dirty="0"/>
              <a:t> </a:t>
            </a:r>
          </a:p>
          <a:p>
            <a:r>
              <a:rPr lang="sv-SE" sz="1200" dirty="0"/>
              <a:t>Titta efter följande på utrymningsplanen:</a:t>
            </a:r>
          </a:p>
          <a:p>
            <a:pPr marL="285750" indent="-285750">
              <a:buFont typeface="Arial" panose="020B0604020202020204" pitchFamily="34" charset="0"/>
              <a:buChar char="•"/>
            </a:pPr>
            <a:r>
              <a:rPr lang="sv-SE" sz="1200" dirty="0"/>
              <a:t>Utrymningsvägar</a:t>
            </a:r>
          </a:p>
          <a:p>
            <a:pPr marL="285750" indent="-285750">
              <a:buFont typeface="Arial" panose="020B0604020202020204" pitchFamily="34" charset="0"/>
              <a:buChar char="•"/>
            </a:pPr>
            <a:r>
              <a:rPr lang="sv-SE" sz="1200" dirty="0"/>
              <a:t>Den brandsläckare som är placerad närmast ditt kontor</a:t>
            </a:r>
          </a:p>
          <a:p>
            <a:pPr marL="285750" indent="-285750">
              <a:buFont typeface="Arial" panose="020B0604020202020204" pitchFamily="34" charset="0"/>
              <a:buChar char="•"/>
            </a:pPr>
            <a:r>
              <a:rPr lang="sv-SE" sz="1200" dirty="0"/>
              <a:t>Knappar för start av brandlarm</a:t>
            </a:r>
          </a:p>
          <a:p>
            <a:endParaRPr lang="sv-SE" dirty="0"/>
          </a:p>
        </p:txBody>
      </p:sp>
      <p:pic>
        <p:nvPicPr>
          <p:cNvPr id="5" name="Bildobjekt 4" descr="Exemplet visar plan 1 i Hus 7 på EBC." title="Exempel på utrymningspla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202" y="1258338"/>
            <a:ext cx="5762779" cy="4069554"/>
          </a:xfrm>
          <a:prstGeom prst="rect">
            <a:avLst/>
          </a:prstGeom>
        </p:spPr>
      </p:pic>
    </p:spTree>
    <p:extLst>
      <p:ext uri="{BB962C8B-B14F-4D97-AF65-F5344CB8AC3E}">
        <p14:creationId xmlns:p14="http://schemas.microsoft.com/office/powerpoint/2010/main" val="32008174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descr="Den gröna skylten med Hus 16 och cykelhuset i bakgrunden." title="Skylten för återsamlingsplats"/>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67" r="16667"/>
          <a:stretch>
            <a:fillRect/>
          </a:stretch>
        </p:blipFill>
        <p:spPr/>
      </p:pic>
      <p:sp>
        <p:nvSpPr>
          <p:cNvPr id="3" name="Rubrik 2"/>
          <p:cNvSpPr>
            <a:spLocks noGrp="1"/>
          </p:cNvSpPr>
          <p:nvPr>
            <p:ph type="title"/>
          </p:nvPr>
        </p:nvSpPr>
        <p:spPr/>
        <p:txBody>
          <a:bodyPr/>
          <a:lstStyle/>
          <a:p>
            <a:r>
              <a:rPr lang="sv-SE" dirty="0"/>
              <a:t>Återsamlingsplats</a:t>
            </a:r>
          </a:p>
        </p:txBody>
      </p:sp>
      <p:sp>
        <p:nvSpPr>
          <p:cNvPr id="4" name="Platshållare för text 3"/>
          <p:cNvSpPr>
            <a:spLocks noGrp="1"/>
          </p:cNvSpPr>
          <p:nvPr>
            <p:ph type="body" sz="quarter" idx="14"/>
          </p:nvPr>
        </p:nvSpPr>
        <p:spPr>
          <a:xfrm>
            <a:off x="6743700" y="2024063"/>
            <a:ext cx="4114800" cy="2780693"/>
          </a:xfrm>
        </p:spPr>
        <p:txBody>
          <a:bodyPr/>
          <a:lstStyle/>
          <a:p>
            <a:r>
              <a:rPr lang="sv-SE" sz="1200" dirty="0" err="1"/>
              <a:t>Återsamlingslatsen</a:t>
            </a:r>
            <a:r>
              <a:rPr lang="sv-SE" sz="1200" dirty="0"/>
              <a:t> är placerad på gräsmattan vid den största parkeringen. Den är tydligt märkt med en grön skylt som har texten "Återsamlingsplats/</a:t>
            </a:r>
            <a:r>
              <a:rPr lang="sv-SE" sz="1200" dirty="0" err="1"/>
              <a:t>Assembly</a:t>
            </a:r>
            <a:r>
              <a:rPr lang="sv-SE" sz="1200" dirty="0"/>
              <a:t> </a:t>
            </a:r>
            <a:r>
              <a:rPr lang="sv-SE" sz="1200" dirty="0" err="1"/>
              <a:t>point</a:t>
            </a:r>
            <a:r>
              <a:rPr lang="sv-SE" sz="1200" dirty="0"/>
              <a:t>".</a:t>
            </a:r>
          </a:p>
          <a:p>
            <a:r>
              <a:rPr lang="sv-SE" sz="1200" dirty="0"/>
              <a:t> </a:t>
            </a:r>
          </a:p>
          <a:p>
            <a:r>
              <a:rPr lang="sv-SE" sz="1200" dirty="0"/>
              <a:t>Platsen ligger medvetet en bit från husen av olika orsaker:</a:t>
            </a:r>
          </a:p>
          <a:p>
            <a:pPr marL="285750" indent="-285750">
              <a:buFont typeface="Arial" panose="020B0604020202020204" pitchFamily="34" charset="0"/>
              <a:buChar char="•"/>
            </a:pPr>
            <a:r>
              <a:rPr lang="sv-SE" sz="1200" dirty="0"/>
              <a:t>Tryggt avstånd från potentiell rök, eld och gas</a:t>
            </a:r>
          </a:p>
          <a:p>
            <a:pPr marL="285750" indent="-285750">
              <a:buFont typeface="Arial" panose="020B0604020202020204" pitchFamily="34" charset="0"/>
              <a:buChar char="•"/>
            </a:pPr>
            <a:r>
              <a:rPr lang="sv-SE" sz="1200" dirty="0"/>
              <a:t>Skapa fri väg för räddningstjänsten</a:t>
            </a:r>
          </a:p>
          <a:p>
            <a:endParaRPr lang="sv-SE" dirty="0"/>
          </a:p>
        </p:txBody>
      </p:sp>
    </p:spTree>
    <p:extLst>
      <p:ext uri="{BB962C8B-B14F-4D97-AF65-F5344CB8AC3E}">
        <p14:creationId xmlns:p14="http://schemas.microsoft.com/office/powerpoint/2010/main" val="24529717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descr="Skylten under larmet säger &quot;Vid signal lämna genast byggnaden! Använd närmaste utrmningsväg. Gå till återsamlingsplatsen.&quot;" title="Utrymningslarm"/>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4741" r="14741"/>
          <a:stretch>
            <a:fillRect/>
          </a:stretch>
        </p:blipFill>
        <p:spPr/>
      </p:pic>
      <p:sp>
        <p:nvSpPr>
          <p:cNvPr id="3" name="Rubrik 2"/>
          <p:cNvSpPr>
            <a:spLocks noGrp="1"/>
          </p:cNvSpPr>
          <p:nvPr>
            <p:ph type="title"/>
          </p:nvPr>
        </p:nvSpPr>
        <p:spPr/>
        <p:txBody>
          <a:bodyPr/>
          <a:lstStyle/>
          <a:p>
            <a:r>
              <a:rPr lang="sv-SE" dirty="0"/>
              <a:t>Larmet går!</a:t>
            </a:r>
          </a:p>
        </p:txBody>
      </p:sp>
      <p:sp>
        <p:nvSpPr>
          <p:cNvPr id="4" name="Platshållare för text 3"/>
          <p:cNvSpPr>
            <a:spLocks noGrp="1"/>
          </p:cNvSpPr>
          <p:nvPr>
            <p:ph type="body" sz="quarter" idx="14"/>
          </p:nvPr>
        </p:nvSpPr>
        <p:spPr>
          <a:xfrm>
            <a:off x="6743700" y="1650437"/>
            <a:ext cx="4114800" cy="4366905"/>
          </a:xfrm>
        </p:spPr>
        <p:txBody>
          <a:bodyPr/>
          <a:lstStyle/>
          <a:p>
            <a:r>
              <a:rPr lang="sv-SE" sz="1200" i="1" dirty="0"/>
              <a:t>Du vet inte vad som har startat larmet.</a:t>
            </a:r>
            <a:endParaRPr lang="sv-SE" sz="1200" dirty="0"/>
          </a:p>
          <a:p>
            <a:r>
              <a:rPr lang="sv-SE" sz="1200" dirty="0"/>
              <a:t> </a:t>
            </a:r>
          </a:p>
          <a:p>
            <a:r>
              <a:rPr lang="sv-SE" sz="1200" dirty="0"/>
              <a:t>Det kan vara brand, rök, gasutsläpp, någon som tryckt på en </a:t>
            </a:r>
            <a:r>
              <a:rPr lang="sv-SE" sz="1200" dirty="0" err="1"/>
              <a:t>larmknapp</a:t>
            </a:r>
            <a:r>
              <a:rPr lang="sv-SE" sz="1200" dirty="0"/>
              <a:t> eller något helt annat. Din uppgift i detta läge är att ta dig ut.</a:t>
            </a:r>
          </a:p>
          <a:p>
            <a:r>
              <a:rPr lang="sv-SE" sz="1200" dirty="0"/>
              <a:t> </a:t>
            </a:r>
          </a:p>
          <a:p>
            <a:r>
              <a:rPr lang="sv-SE" sz="1200" dirty="0"/>
              <a:t>Vid en utrymningssituation ska du agera </a:t>
            </a:r>
            <a:r>
              <a:rPr lang="sv-SE" sz="1200" u="sng" dirty="0"/>
              <a:t>lugnt och beslutsamt</a:t>
            </a:r>
            <a:r>
              <a:rPr lang="sv-SE" sz="1200" dirty="0"/>
              <a:t>, inte släppa allt och springa ut utan att tänka.</a:t>
            </a:r>
          </a:p>
          <a:p>
            <a:r>
              <a:rPr lang="sv-SE" sz="1200" dirty="0"/>
              <a:t> </a:t>
            </a:r>
          </a:p>
          <a:p>
            <a:r>
              <a:rPr lang="sv-SE" sz="1200" b="1" dirty="0"/>
              <a:t>Följ följande 3 steg:</a:t>
            </a:r>
            <a:endParaRPr lang="sv-SE" sz="1200" dirty="0"/>
          </a:p>
          <a:p>
            <a:pPr marL="171450" indent="-171450">
              <a:buFont typeface="Arial" panose="020B0604020202020204" pitchFamily="34" charset="0"/>
              <a:buChar char="•"/>
            </a:pPr>
            <a:r>
              <a:rPr lang="sv-SE" sz="1200" b="1" dirty="0"/>
              <a:t>Lås din dator (för att undvika säkerhetsintrång)</a:t>
            </a:r>
            <a:endParaRPr lang="sv-SE" sz="1200" dirty="0"/>
          </a:p>
          <a:p>
            <a:pPr marL="171450" indent="-171450">
              <a:buFont typeface="Arial" panose="020B0604020202020204" pitchFamily="34" charset="0"/>
              <a:buChar char="•"/>
            </a:pPr>
            <a:r>
              <a:rPr lang="sv-SE" sz="1200" b="1" dirty="0"/>
              <a:t>Sätt på dig jackan om den finns i närheten</a:t>
            </a:r>
            <a:endParaRPr lang="sv-SE" sz="1200" dirty="0"/>
          </a:p>
          <a:p>
            <a:pPr marL="171450" indent="-171450">
              <a:buFont typeface="Arial" panose="020B0604020202020204" pitchFamily="34" charset="0"/>
              <a:buChar char="•"/>
            </a:pPr>
            <a:r>
              <a:rPr lang="sv-SE" sz="1200" b="1" dirty="0"/>
              <a:t>Bege dig mot närmaste </a:t>
            </a:r>
            <a:r>
              <a:rPr lang="sv-SE" sz="1200" b="1" dirty="0" smtClean="0"/>
              <a:t>nödutgång</a:t>
            </a:r>
            <a:endParaRPr lang="sv-SE" sz="1200" dirty="0"/>
          </a:p>
        </p:txBody>
      </p:sp>
    </p:spTree>
    <p:extLst>
      <p:ext uri="{BB962C8B-B14F-4D97-AF65-F5344CB8AC3E}">
        <p14:creationId xmlns:p14="http://schemas.microsoft.com/office/powerpoint/2010/main" val="22565933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descr="Exempel på en av områdets EvacChairs." title="EvacChair och skylt"/>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7812" r="7812"/>
          <a:stretch>
            <a:fillRect/>
          </a:stretch>
        </p:blipFill>
        <p:spPr>
          <a:xfrm rot="5400000">
            <a:off x="-382588" y="381000"/>
            <a:ext cx="6858001" cy="6096000"/>
          </a:xfrm>
        </p:spPr>
      </p:pic>
      <p:sp>
        <p:nvSpPr>
          <p:cNvPr id="3" name="Rubrik 2"/>
          <p:cNvSpPr>
            <a:spLocks noGrp="1"/>
          </p:cNvSpPr>
          <p:nvPr>
            <p:ph type="title"/>
          </p:nvPr>
        </p:nvSpPr>
        <p:spPr>
          <a:xfrm>
            <a:off x="6743700" y="678666"/>
            <a:ext cx="4114800" cy="1459243"/>
          </a:xfrm>
        </p:spPr>
        <p:txBody>
          <a:bodyPr/>
          <a:lstStyle/>
          <a:p>
            <a:r>
              <a:rPr lang="sv-SE" dirty="0"/>
              <a:t>På vägen ut</a:t>
            </a:r>
          </a:p>
        </p:txBody>
      </p:sp>
      <p:sp>
        <p:nvSpPr>
          <p:cNvPr id="4" name="Platshållare för text 3"/>
          <p:cNvSpPr>
            <a:spLocks noGrp="1"/>
          </p:cNvSpPr>
          <p:nvPr>
            <p:ph type="body" sz="quarter" idx="14"/>
          </p:nvPr>
        </p:nvSpPr>
        <p:spPr>
          <a:xfrm>
            <a:off x="6743700" y="1408287"/>
            <a:ext cx="4114800" cy="4701201"/>
          </a:xfrm>
        </p:spPr>
        <p:txBody>
          <a:bodyPr/>
          <a:lstStyle/>
          <a:p>
            <a:r>
              <a:rPr lang="sv-SE" sz="1200" dirty="0"/>
              <a:t>Följ den närmaste vägen ut till återsamlingsplatsen.</a:t>
            </a:r>
          </a:p>
          <a:p>
            <a:r>
              <a:rPr lang="sv-SE" sz="1200" dirty="0"/>
              <a:t> </a:t>
            </a:r>
          </a:p>
          <a:p>
            <a:r>
              <a:rPr lang="sv-SE" sz="1200" dirty="0"/>
              <a:t>På vägen ska du uppmärksamma och hjälpa de personer som du ser.</a:t>
            </a:r>
            <a:br>
              <a:rPr lang="sv-SE" sz="1200" dirty="0"/>
            </a:br>
            <a:r>
              <a:rPr lang="sv-SE" sz="1200" dirty="0"/>
              <a:t>Sitter din rumsgranne med hörlurar och har missat signalen?</a:t>
            </a:r>
          </a:p>
          <a:p>
            <a:r>
              <a:rPr lang="sv-SE" sz="1200" dirty="0"/>
              <a:t>Har någon svårt för att ta sig nerför trapporna?</a:t>
            </a:r>
          </a:p>
          <a:p>
            <a:r>
              <a:rPr lang="sv-SE" sz="1200" dirty="0"/>
              <a:t> </a:t>
            </a:r>
          </a:p>
          <a:p>
            <a:r>
              <a:rPr lang="sv-SE" sz="1200" dirty="0"/>
              <a:t>I trapphusen finns </a:t>
            </a:r>
            <a:r>
              <a:rPr lang="sv-SE" sz="1200" dirty="0" err="1"/>
              <a:t>EvacChair</a:t>
            </a:r>
            <a:r>
              <a:rPr lang="sv-SE" sz="1200" dirty="0"/>
              <a:t>, deras position visas med skyltar och stolarna har gula skyddsöverdrag. Dessa är till specifikt för att hjälpa personer nerför trapporna.</a:t>
            </a:r>
          </a:p>
          <a:p>
            <a:r>
              <a:rPr lang="sv-SE" sz="1200" dirty="0"/>
              <a:t>En </a:t>
            </a:r>
            <a:r>
              <a:rPr lang="sv-SE" sz="1200" dirty="0" err="1"/>
              <a:t>EvacChair</a:t>
            </a:r>
            <a:r>
              <a:rPr lang="sv-SE" sz="1200" dirty="0"/>
              <a:t> är självinstruerande men det kan vara en god idé att prova använda den i lugn och ro. Intendenturen erbjuder tillfällen för instruktioner och övning</a:t>
            </a:r>
            <a:r>
              <a:rPr lang="sv-SE" sz="1200" dirty="0" smtClean="0"/>
              <a:t>.</a:t>
            </a:r>
            <a:endParaRPr lang="sv-SE" sz="1200" dirty="0"/>
          </a:p>
        </p:txBody>
      </p:sp>
    </p:spTree>
    <p:extLst>
      <p:ext uri="{BB962C8B-B14F-4D97-AF65-F5344CB8AC3E}">
        <p14:creationId xmlns:p14="http://schemas.microsoft.com/office/powerpoint/2010/main" val="38706135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descr="Närbild på en skylt för återsamlingsplats." title="Återsamlingsplats"/>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67" r="16667"/>
          <a:stretch>
            <a:fillRect/>
          </a:stretch>
        </p:blipFill>
        <p:spPr>
          <a:xfrm>
            <a:off x="1100419" y="1461560"/>
            <a:ext cx="3520986" cy="3961109"/>
          </a:xfrm>
        </p:spPr>
      </p:pic>
      <p:sp>
        <p:nvSpPr>
          <p:cNvPr id="3" name="Rubrik 2"/>
          <p:cNvSpPr>
            <a:spLocks noGrp="1"/>
          </p:cNvSpPr>
          <p:nvPr>
            <p:ph type="title"/>
          </p:nvPr>
        </p:nvSpPr>
        <p:spPr>
          <a:xfrm>
            <a:off x="6743699" y="836613"/>
            <a:ext cx="4852556" cy="1459243"/>
          </a:xfrm>
        </p:spPr>
        <p:txBody>
          <a:bodyPr/>
          <a:lstStyle/>
          <a:p>
            <a:r>
              <a:rPr lang="sv-SE" dirty="0"/>
              <a:t>På återsamlingsplatsen</a:t>
            </a:r>
          </a:p>
        </p:txBody>
      </p:sp>
      <p:sp>
        <p:nvSpPr>
          <p:cNvPr id="4" name="Platshållare för text 3"/>
          <p:cNvSpPr>
            <a:spLocks noGrp="1"/>
          </p:cNvSpPr>
          <p:nvPr>
            <p:ph type="body" sz="quarter" idx="14"/>
          </p:nvPr>
        </p:nvSpPr>
        <p:spPr>
          <a:xfrm>
            <a:off x="6743699" y="1766360"/>
            <a:ext cx="4852555" cy="3961109"/>
          </a:xfrm>
        </p:spPr>
        <p:txBody>
          <a:bodyPr/>
          <a:lstStyle/>
          <a:p>
            <a:r>
              <a:rPr lang="sv-SE" sz="1200" b="1" dirty="0"/>
              <a:t>När du kommer till återsamlingsplatsen ska du stanna där.</a:t>
            </a:r>
            <a:endParaRPr lang="sv-SE" sz="1200" dirty="0"/>
          </a:p>
          <a:p>
            <a:r>
              <a:rPr lang="sv-SE" sz="1200" dirty="0"/>
              <a:t>Utsätt dig inte för fara och ge gott om plats till eventuell räddningstjänst.</a:t>
            </a:r>
          </a:p>
          <a:p>
            <a:r>
              <a:rPr lang="sv-SE" sz="1200" dirty="0"/>
              <a:t> </a:t>
            </a:r>
          </a:p>
          <a:p>
            <a:r>
              <a:rPr lang="sv-SE" sz="1200" b="1" dirty="0"/>
              <a:t>Kontrollera om du saknar någon.</a:t>
            </a:r>
            <a:endParaRPr lang="sv-SE" sz="1200" dirty="0"/>
          </a:p>
          <a:p>
            <a:r>
              <a:rPr lang="sv-SE" sz="1200" dirty="0"/>
              <a:t>Om du saknar en kollega skall du inte gå in på egen hand!</a:t>
            </a:r>
          </a:p>
          <a:p>
            <a:r>
              <a:rPr lang="sv-SE" sz="1200" dirty="0"/>
              <a:t>Vid utrymning dagtid finns det någon på plats med röd väst som du kan vända dig till. Den personen kan ha kontakt med räddningstjänsten och förmedlar då att det kan finnas någon kvar i byggnaderna.</a:t>
            </a:r>
          </a:p>
          <a:p>
            <a:r>
              <a:rPr lang="sv-SE" sz="1200" dirty="0"/>
              <a:t> </a:t>
            </a:r>
          </a:p>
          <a:p>
            <a:r>
              <a:rPr lang="sv-SE" sz="1200" b="1" dirty="0"/>
              <a:t>Avvakta alltid tills du får klartecken att det är säkert att gå tillbaka in i byggnaden</a:t>
            </a:r>
            <a:r>
              <a:rPr lang="sv-SE" sz="1200" b="1" dirty="0" smtClean="0"/>
              <a:t>.</a:t>
            </a:r>
            <a:endParaRPr lang="sv-SE" sz="1200" dirty="0"/>
          </a:p>
        </p:txBody>
      </p:sp>
    </p:spTree>
    <p:extLst>
      <p:ext uri="{BB962C8B-B14F-4D97-AF65-F5344CB8AC3E}">
        <p14:creationId xmlns:p14="http://schemas.microsoft.com/office/powerpoint/2010/main" val="1820150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03547018"/>
      </p:ext>
    </p:extLst>
  </p:cSld>
  <p:clrMapOvr>
    <a:masterClrMapping/>
  </p:clrMapOvr>
</p:sld>
</file>

<file path=ppt/theme/theme1.xml><?xml version="1.0" encoding="utf-8"?>
<a:theme xmlns:a="http://schemas.openxmlformats.org/drawingml/2006/main" name="UU-tema VIT">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1755F6FB-FD89-4F23-B5E8-5B4188E49BB3}"/>
    </a:ext>
  </a:extLst>
</a:theme>
</file>

<file path=ppt/theme/theme2.xml><?xml version="1.0" encoding="utf-8"?>
<a:theme xmlns:a="http://schemas.openxmlformats.org/drawingml/2006/main" name="UU-tema LJUSGRÅ">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FFEF92B3-227A-4470-BF9F-952AB6ECBF5F}"/>
    </a:ext>
  </a:extLst>
</a:theme>
</file>

<file path=ppt/theme/theme3.xml><?xml version="1.0" encoding="utf-8"?>
<a:theme xmlns:a="http://schemas.openxmlformats.org/drawingml/2006/main" name="UU-tema MÖRKGRÅ OBS FÖR HUMANISTISKA TEATERN">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EB118DA2-CBF5-4D05-8239-92F4BD87ACCB}"/>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UU_mall_2024-05-02</Template>
  <TotalTime>364</TotalTime>
  <Words>613</Words>
  <Application>Microsoft Office PowerPoint</Application>
  <PresentationFormat>Bredbild</PresentationFormat>
  <Paragraphs>58</Paragraphs>
  <Slides>9</Slides>
  <Notes>0</Notes>
  <HiddenSlides>0</HiddenSlides>
  <MMClips>0</MMClips>
  <ScaleCrop>false</ScaleCrop>
  <HeadingPairs>
    <vt:vector size="6" baseType="variant">
      <vt:variant>
        <vt:lpstr>Använt teckensnitt</vt:lpstr>
      </vt:variant>
      <vt:variant>
        <vt:i4>6</vt:i4>
      </vt:variant>
      <vt:variant>
        <vt:lpstr>Tema</vt:lpstr>
      </vt:variant>
      <vt:variant>
        <vt:i4>3</vt:i4>
      </vt:variant>
      <vt:variant>
        <vt:lpstr>Bildrubriker</vt:lpstr>
      </vt:variant>
      <vt:variant>
        <vt:i4>9</vt:i4>
      </vt:variant>
    </vt:vector>
  </HeadingPairs>
  <TitlesOfParts>
    <vt:vector size="18" baseType="lpstr">
      <vt:lpstr>Calibri</vt:lpstr>
      <vt:lpstr>Work Sans Medium</vt:lpstr>
      <vt:lpstr>Work Sans</vt:lpstr>
      <vt:lpstr>Times New Roman</vt:lpstr>
      <vt:lpstr>Arial</vt:lpstr>
      <vt:lpstr>Work Sans SemiBold</vt:lpstr>
      <vt:lpstr>UU-tema VIT</vt:lpstr>
      <vt:lpstr>UU-tema LJUSGRÅ</vt:lpstr>
      <vt:lpstr>UU-tema MÖRKGRÅ OBS FÖR HUMANISTISKA TEATERN</vt:lpstr>
      <vt:lpstr>Utrymning vid Evolutionsbiologiskt centrum (EBC)</vt:lpstr>
      <vt:lpstr>PowerPoint-presentation</vt:lpstr>
      <vt:lpstr>Innan larmet går</vt:lpstr>
      <vt:lpstr>PowerPoint-presentation</vt:lpstr>
      <vt:lpstr>Återsamlingsplats</vt:lpstr>
      <vt:lpstr>Larmet går!</vt:lpstr>
      <vt:lpstr>På vägen ut</vt:lpstr>
      <vt:lpstr>På återsamlingsplatsen</vt:lpstr>
      <vt:lpstr>PowerPoint-presentation</vt:lpstr>
    </vt:vector>
  </TitlesOfParts>
  <Company>Uppsala universitet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Cecilia Lundström</dc:creator>
  <cp:lastModifiedBy>Cecilia Lundström</cp:lastModifiedBy>
  <cp:revision>11</cp:revision>
  <dcterms:created xsi:type="dcterms:W3CDTF">2024-06-13T08:59:41Z</dcterms:created>
  <dcterms:modified xsi:type="dcterms:W3CDTF">2024-06-18T06:53:14Z</dcterms:modified>
</cp:coreProperties>
</file>