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7" r:id="rId1"/>
    <p:sldMasterId id="2147483650" r:id="rId2"/>
    <p:sldMasterId id="2147483679" r:id="rId3"/>
  </p:sldMasterIdLst>
  <p:notesMasterIdLst>
    <p:notesMasterId r:id="rId12"/>
  </p:notesMasterIdLst>
  <p:sldIdLst>
    <p:sldId id="269" r:id="rId4"/>
    <p:sldId id="270" r:id="rId5"/>
    <p:sldId id="271" r:id="rId6"/>
    <p:sldId id="272" r:id="rId7"/>
    <p:sldId id="273" r:id="rId8"/>
    <p:sldId id="274" r:id="rId9"/>
    <p:sldId id="275" r:id="rId10"/>
    <p:sldId id="267" r:id="rId11"/>
  </p:sldIdLst>
  <p:sldSz cx="12192000" cy="6858000"/>
  <p:notesSz cx="6858000" cy="9144000"/>
  <p:embeddedFontLst>
    <p:embeddedFont>
      <p:font typeface="Work Sans" pitchFamily="2" charset="0"/>
      <p:regular r:id="rId13"/>
      <p:italic r:id="rId14"/>
    </p:embeddedFont>
    <p:embeddedFont>
      <p:font typeface="Work Sans SemiBold" pitchFamily="2" charset="0"/>
      <p:regular r:id="rId15"/>
      <p:bold r:id="rId16"/>
      <p:italic r:id="rId17"/>
      <p:boldItalic r:id="rId18"/>
    </p:embeddedFont>
    <p:embeddedFont>
      <p:font typeface="Work Sans Medium" pitchFamily="2" charset="0"/>
      <p:regular r:id="rId19"/>
      <p: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344" userDrawn="1">
          <p15:clr>
            <a:srgbClr val="A4A3A4"/>
          </p15:clr>
        </p15:guide>
        <p15:guide id="4" pos="597" userDrawn="1">
          <p15:clr>
            <a:srgbClr val="A4A3A4"/>
          </p15:clr>
        </p15:guide>
        <p15:guide id="5" pos="3273" userDrawn="1">
          <p15:clr>
            <a:srgbClr val="A4A3A4"/>
          </p15:clr>
        </p15:guide>
        <p15:guide id="6" pos="3500" userDrawn="1">
          <p15:clr>
            <a:srgbClr val="A4A3A4"/>
          </p15:clr>
        </p15:guide>
        <p15:guide id="7" pos="61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6341"/>
  </p:normalViewPr>
  <p:slideViewPr>
    <p:cSldViewPr snapToGrid="0" showGuides="1">
      <p:cViewPr varScale="1">
        <p:scale>
          <a:sx n="97" d="100"/>
          <a:sy n="97" d="100"/>
        </p:scale>
        <p:origin x="96" y="690"/>
      </p:cViewPr>
      <p:guideLst>
        <p:guide orient="horz" pos="2160"/>
        <p:guide pos="3840"/>
        <p:guide orient="horz" pos="1344"/>
        <p:guide pos="597"/>
        <p:guide pos="3273"/>
        <p:guide pos="3500"/>
        <p:guide pos="61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67863-098D-7443-8C24-5FBC4AB783A3}" type="datetimeFigureOut">
              <a:t>2024-06-14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31592-3C66-914C-8F2B-350F777116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1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Presentationens titel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Underrubrik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45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449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FE1B46D-8109-6054-3587-2B9881082B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2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är du gör din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55B0D64B-2452-F207-A336-0815C2DF0741}"/>
              </a:ext>
            </a:extLst>
          </p:cNvPr>
          <p:cNvSpPr txBox="1"/>
          <p:nvPr userDrawn="1"/>
        </p:nvSpPr>
        <p:spPr>
          <a:xfrm>
            <a:off x="947738" y="2544623"/>
            <a:ext cx="4559299" cy="1768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400" lvl="0" indent="-230400">
              <a:lnSpc>
                <a:spcPts val="212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v-SE" sz="1600" kern="1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Presentationen ska vara ett stöd och blir bättre om den skrivna informationen är kort och kärnfull.</a:t>
            </a:r>
          </a:p>
          <a:p>
            <a:pPr marL="230400" lvl="0" indent="-230400">
              <a:lnSpc>
                <a:spcPts val="212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kern="1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Låt presentationen illustrera ditt budskap – genom diagram, citat.</a:t>
            </a:r>
            <a:endParaRPr lang="sv-SE" sz="1600" kern="100">
              <a:solidFill>
                <a:schemeClr val="tx1">
                  <a:lumMod val="65000"/>
                  <a:lumOff val="35000"/>
                </a:schemeClr>
              </a:solidFill>
              <a:effectLst/>
              <a:latin typeface="Work Sa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0400" lvl="0" indent="-230400">
              <a:lnSpc>
                <a:spcPts val="212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kern="1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Använd gärna stödord och punktlista.</a:t>
            </a:r>
            <a:endParaRPr lang="sv-SE" sz="1600" kern="100">
              <a:solidFill>
                <a:schemeClr val="tx1">
                  <a:lumMod val="65000"/>
                  <a:lumOff val="35000"/>
                </a:schemeClr>
              </a:solidFill>
              <a:effectLst/>
              <a:latin typeface="Work Sa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3F45F60-45E7-066A-33B4-0E8E6F121EC0}"/>
              </a:ext>
            </a:extLst>
          </p:cNvPr>
          <p:cNvSpPr txBox="1"/>
          <p:nvPr userDrawn="1"/>
        </p:nvSpPr>
        <p:spPr>
          <a:xfrm>
            <a:off x="6084515" y="2544623"/>
            <a:ext cx="4712794" cy="1768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400" lvl="0" indent="-230400">
              <a:lnSpc>
                <a:spcPts val="212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v-SE" sz="1600" kern="1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Välj bilder/fotografier med omsorg – rätt foto förstärker, fel förstör.</a:t>
            </a:r>
          </a:p>
          <a:p>
            <a:pPr marL="230400" lvl="0" indent="-230400">
              <a:lnSpc>
                <a:spcPts val="212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v-SE" sz="1600" kern="1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Kan du inte göra en tydlig presentationsbild, gör ingen alls – förklara med egna ord istället.</a:t>
            </a:r>
          </a:p>
          <a:p>
            <a:pPr marL="230400" lvl="0" indent="-230400">
              <a:lnSpc>
                <a:spcPts val="212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kern="1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Håll presentationen kort. Prata hellre själv.</a:t>
            </a:r>
            <a:endParaRPr lang="sv-SE" sz="1600" kern="100">
              <a:solidFill>
                <a:schemeClr val="tx1">
                  <a:lumMod val="65000"/>
                  <a:lumOff val="35000"/>
                </a:schemeClr>
              </a:solidFill>
              <a:effectLst/>
              <a:latin typeface="Work Sa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7D7A5C2-C92A-600F-0BB8-1E9FDC99BAEF}"/>
              </a:ext>
            </a:extLst>
          </p:cNvPr>
          <p:cNvSpPr txBox="1"/>
          <p:nvPr userDrawn="1"/>
        </p:nvSpPr>
        <p:spPr>
          <a:xfrm>
            <a:off x="947738" y="1890199"/>
            <a:ext cx="4559299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120"/>
              </a:lnSpc>
              <a:spcBef>
                <a:spcPts val="300"/>
              </a:spcBef>
            </a:pPr>
            <a:r>
              <a:rPr lang="sv-SE" kern="100"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Tänk på att: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717BDED-5AD5-2E63-7694-5DF8A093795C}"/>
              </a:ext>
            </a:extLst>
          </p:cNvPr>
          <p:cNvSpPr txBox="1"/>
          <p:nvPr userDrawn="1"/>
        </p:nvSpPr>
        <p:spPr>
          <a:xfrm>
            <a:off x="947738" y="899447"/>
            <a:ext cx="7774921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3840"/>
              </a:lnSpc>
            </a:pPr>
            <a:r>
              <a:rPr lang="sv-SE" sz="3200" kern="100">
                <a:effectLst/>
                <a:latin typeface="Work Sa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När du gör din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06973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lgänglighetsanpassa din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8EB50238-E622-CC4D-E865-CA7D7EF35C9E}"/>
              </a:ext>
            </a:extLst>
          </p:cNvPr>
          <p:cNvSpPr txBox="1"/>
          <p:nvPr userDrawn="1"/>
        </p:nvSpPr>
        <p:spPr>
          <a:xfrm>
            <a:off x="957358" y="821623"/>
            <a:ext cx="9054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Work Sans" pitchFamily="2" charset="77"/>
              </a:rPr>
              <a:t>Tillgänglighetsanpassa din presentation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6DB352F-69A9-1E92-AAD7-901A1A1F9054}"/>
              </a:ext>
            </a:extLst>
          </p:cNvPr>
          <p:cNvSpPr txBox="1"/>
          <p:nvPr userDrawn="1"/>
        </p:nvSpPr>
        <p:spPr>
          <a:xfrm>
            <a:off x="957359" y="1528186"/>
            <a:ext cx="9323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dirty="0"/>
              <a:t>Mallen är inställd för att vara så tillgänglighetsanpassad som möjligt men det är två saker du behöver göra själv allt eftersom du adderar innehåll. </a:t>
            </a:r>
            <a:r>
              <a:rPr lang="en-US" sz="1400" b="1" noProof="0" dirty="0">
                <a:latin typeface="Work Sans SemiBold" pitchFamily="2" charset="77"/>
              </a:rPr>
              <a:t>Instruktionerna nedan är för Office 2013/2016.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A13882F-AF79-0DD9-0229-90F3341A13E5}"/>
              </a:ext>
            </a:extLst>
          </p:cNvPr>
          <p:cNvSpPr txBox="1"/>
          <p:nvPr userDrawn="1"/>
        </p:nvSpPr>
        <p:spPr>
          <a:xfrm>
            <a:off x="947738" y="2600794"/>
            <a:ext cx="4234721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Work Sans" pitchFamily="2" charset="77"/>
              </a:rPr>
              <a:t>Högerklicka på en bild/figur och välj alternativet </a:t>
            </a:r>
            <a:r>
              <a:rPr lang="en-US" sz="1000" i="1" dirty="0">
                <a:latin typeface="Work Sans" pitchFamily="2" charset="77"/>
              </a:rPr>
              <a:t>Formatera bild. </a:t>
            </a:r>
            <a:r>
              <a:rPr lang="en-US" sz="1000" dirty="0">
                <a:latin typeface="Work Sans" pitchFamily="2" charset="77"/>
              </a:rPr>
              <a:t>Då öppnas en flik till höger i fönstret. Välj figuren </a:t>
            </a:r>
            <a:r>
              <a:rPr lang="en-US" sz="1000" i="1" dirty="0">
                <a:latin typeface="Work Sans" pitchFamily="2" charset="77"/>
              </a:rPr>
              <a:t>Storlek och egenskaper… </a:t>
            </a:r>
            <a:r>
              <a:rPr lang="en-US" sz="1000" dirty="0">
                <a:latin typeface="Work Sans" pitchFamily="2" charset="77"/>
              </a:rPr>
              <a:t>välj sedan </a:t>
            </a:r>
            <a:r>
              <a:rPr lang="en-US" sz="1000" i="1" dirty="0">
                <a:latin typeface="Work Sans" pitchFamily="2" charset="77"/>
              </a:rPr>
              <a:t>alternativ text. </a:t>
            </a:r>
            <a:r>
              <a:rPr lang="en-US" sz="1000" dirty="0">
                <a:latin typeface="Work Sans" pitchFamily="2" charset="77"/>
              </a:rPr>
              <a:t>Beskriv din bild/figur med 1-2 meningar som läses upp av uppläsningsprogram för de som har nedsatt syn.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Work Sans" pitchFamily="2" charset="77"/>
              </a:rPr>
              <a:t>Har bilden/figuren inget informativt syfte och du vill exkludera den kan du bara lämna rubrik och beskrivning tom.</a:t>
            </a:r>
          </a:p>
          <a:p>
            <a:endParaRPr lang="en-GB" sz="1000">
              <a:latin typeface="Work Sans" pitchFamily="2" charset="77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DBAB48A-0207-EBBB-5144-24A47388C7DA}"/>
              </a:ext>
            </a:extLst>
          </p:cNvPr>
          <p:cNvSpPr txBox="1"/>
          <p:nvPr userDrawn="1"/>
        </p:nvSpPr>
        <p:spPr>
          <a:xfrm>
            <a:off x="5549719" y="2600794"/>
            <a:ext cx="42347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>
                <a:latin typeface="Work Sans" pitchFamily="2" charset="77"/>
              </a:rPr>
              <a:t>Mallarna förinlagda fält har en uppsatt läsordning men adderar du ytterligare/egna textrutor, bilder, smart art eller annat innehåll som inte finns i mallen bör du kontrollera att läsordningen blir logisk, annars läses objekten in i ordningen de lagts till på sidan.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000" b="1" dirty="0">
                <a:latin typeface="Work Sans" pitchFamily="2" charset="77"/>
              </a:rPr>
              <a:t>Läsordningen styr du genom:</a:t>
            </a: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Work Sans" pitchFamily="2" charset="77"/>
              </a:rPr>
              <a:t>Markera ett objekt i filen. Välj fliken </a:t>
            </a:r>
            <a:r>
              <a:rPr lang="en-US" sz="1000" b="0" i="1" baseline="0" dirty="0">
                <a:latin typeface="Work Sans" pitchFamily="2" charset="77"/>
              </a:rPr>
              <a:t>format </a:t>
            </a:r>
            <a:r>
              <a:rPr lang="en-US" sz="1000" dirty="0">
                <a:latin typeface="Work Sans" pitchFamily="2" charset="77"/>
              </a:rPr>
              <a:t>som visas till höger i menyfliksområdet och välj sedan </a:t>
            </a:r>
            <a:r>
              <a:rPr lang="en-US" sz="1000" b="0" i="1" baseline="0" dirty="0">
                <a:latin typeface="Work Sans" pitchFamily="2" charset="77"/>
              </a:rPr>
              <a:t>markeringsfönster </a:t>
            </a:r>
            <a:r>
              <a:rPr lang="en-US" sz="1000" dirty="0">
                <a:latin typeface="Work Sans" pitchFamily="2" charset="77"/>
              </a:rPr>
              <a:t>i gruppen</a:t>
            </a:r>
            <a:r>
              <a:rPr lang="en-US" sz="1000" b="0" i="1" baseline="0" dirty="0">
                <a:latin typeface="Work Sans" pitchFamily="2" charset="77"/>
              </a:rPr>
              <a:t> ordna.</a:t>
            </a:r>
            <a:endParaRPr lang="en-US" sz="1000" dirty="0">
              <a:latin typeface="Work Sans" pitchFamily="2" charset="77"/>
            </a:endParaRP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Work Sans" pitchFamily="2" charset="77"/>
              </a:rPr>
              <a:t>Markera ett eller flera objekt i listan. Dra markeringen uppåt eller nedåt, eller klicka på knappen uppåt.</a:t>
            </a:r>
          </a:p>
          <a:p>
            <a:pPr marL="0" indent="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None/>
            </a:pPr>
            <a:r>
              <a:rPr lang="en-US" sz="1000" dirty="0">
                <a:latin typeface="Work Sans" pitchFamily="2" charset="77"/>
              </a:rPr>
              <a:t>Dra objekten till de har den ordning du vill. Detta påverkar inte layouten på sidan utan bara vilken ordning de läses in maskinellt. </a:t>
            </a:r>
            <a:endParaRPr lang="en-GB" sz="1000">
              <a:latin typeface="Work Sans" pitchFamily="2" charset="77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32D64C20-E0EC-50ED-8276-1342580DEAE9}"/>
              </a:ext>
            </a:extLst>
          </p:cNvPr>
          <p:cNvSpPr txBox="1"/>
          <p:nvPr userDrawn="1"/>
        </p:nvSpPr>
        <p:spPr>
          <a:xfrm>
            <a:off x="934309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Work Sans Medium" pitchFamily="2" charset="77"/>
              </a:rPr>
              <a:t>Lägg till alternativ text för bilder/figurer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E6A6CDBB-9355-D585-CAEB-E68FDC04C402}"/>
              </a:ext>
            </a:extLst>
          </p:cNvPr>
          <p:cNvSpPr txBox="1"/>
          <p:nvPr userDrawn="1"/>
        </p:nvSpPr>
        <p:spPr>
          <a:xfrm>
            <a:off x="5543785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Work Sans Medium" pitchFamily="2" charset="77"/>
              </a:rPr>
              <a:t>Dubbelkolla läsordningen</a:t>
            </a:r>
          </a:p>
        </p:txBody>
      </p:sp>
    </p:spTree>
    <p:extLst>
      <p:ext uri="{BB962C8B-B14F-4D97-AF65-F5344CB8AC3E}">
        <p14:creationId xmlns:p14="http://schemas.microsoft.com/office/powerpoint/2010/main" val="3503481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lgänglighet Office 365/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0A51E754-9C7A-11C0-D983-A8276233FD20}"/>
              </a:ext>
            </a:extLst>
          </p:cNvPr>
          <p:cNvSpPr txBox="1"/>
          <p:nvPr userDrawn="1"/>
        </p:nvSpPr>
        <p:spPr>
          <a:xfrm>
            <a:off x="957359" y="821623"/>
            <a:ext cx="9535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Work Sans" pitchFamily="2" charset="77"/>
              </a:rPr>
              <a:t>Tillgänglighetsanpassa din presentation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AB3E6E3-4894-429E-071D-F50345A149E8}"/>
              </a:ext>
            </a:extLst>
          </p:cNvPr>
          <p:cNvSpPr txBox="1"/>
          <p:nvPr userDrawn="1"/>
        </p:nvSpPr>
        <p:spPr>
          <a:xfrm>
            <a:off x="957359" y="1528186"/>
            <a:ext cx="9323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dirty="0"/>
              <a:t>Mallen är inställd för att vara så tillgänglighetsanpassad som möjligt men det är två saker du behöver göra själv allt eftersom du adderar innehåll. </a:t>
            </a:r>
            <a:r>
              <a:rPr lang="en-US" sz="1400" b="1" noProof="0" dirty="0">
                <a:latin typeface="Work Sans SemiBold" pitchFamily="2" charset="77"/>
              </a:rPr>
              <a:t>Instruktionerna nedan är för Office 365 eller Office 2019.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0EE485A-2ED1-48AD-EA7A-54C938436EF9}"/>
              </a:ext>
            </a:extLst>
          </p:cNvPr>
          <p:cNvSpPr txBox="1"/>
          <p:nvPr userDrawn="1"/>
        </p:nvSpPr>
        <p:spPr>
          <a:xfrm>
            <a:off x="947738" y="2600794"/>
            <a:ext cx="4234721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Work Sans" pitchFamily="2" charset="77"/>
              </a:rPr>
              <a:t>Högerklicka på en bild/figur och välj alternativet </a:t>
            </a:r>
            <a:r>
              <a:rPr lang="en-US" sz="1000" i="1" dirty="0">
                <a:latin typeface="Work Sans" pitchFamily="2" charset="77"/>
              </a:rPr>
              <a:t>Redigera alternativtext. </a:t>
            </a:r>
            <a:r>
              <a:rPr lang="en-US" sz="1000" dirty="0">
                <a:latin typeface="Work Sans" pitchFamily="2" charset="77"/>
              </a:rPr>
              <a:t>Då öppnas en flik till höger i fönstret. Beskriv din bild/figur med 1-2 meningar som läses upp av uppläsningsprogram för de som har nedsatt syn.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US" sz="1000" dirty="0">
                <a:latin typeface="Work Sans" pitchFamily="2" charset="77"/>
              </a:rPr>
              <a:t>Har bilden/figuren inget informativt syfte och du vill exkludera den kan du istället klicka I checkrutan </a:t>
            </a:r>
            <a:r>
              <a:rPr lang="en-US" sz="1000" i="1" dirty="0">
                <a:latin typeface="Work Sans" pitchFamily="2" charset="77"/>
              </a:rPr>
              <a:t>Markera som dekorativt</a:t>
            </a:r>
            <a:r>
              <a:rPr lang="en-US" sz="1000" dirty="0">
                <a:latin typeface="Work Sans" pitchFamily="2" charset="77"/>
              </a:rPr>
              <a:t> under textrutan för alternativ text.</a:t>
            </a:r>
          </a:p>
          <a:p>
            <a:endParaRPr lang="en-GB" sz="1000">
              <a:latin typeface="Work Sans" pitchFamily="2" charset="77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14C1B1E-9EFF-D9D7-277A-BFBAECBE27ED}"/>
              </a:ext>
            </a:extLst>
          </p:cNvPr>
          <p:cNvSpPr txBox="1"/>
          <p:nvPr userDrawn="1"/>
        </p:nvSpPr>
        <p:spPr>
          <a:xfrm>
            <a:off x="5549719" y="2600794"/>
            <a:ext cx="423472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>
                <a:latin typeface="Work Sans" pitchFamily="2" charset="77"/>
              </a:rPr>
              <a:t>Mallarna förinlagda fält har en uppsatt läsordning men adderar du ytterligare/egna textrutor, bilder, smart art eller annat innehåll som inte finns i mallen bör du kontrollera att läsordningen blir logisk, annars läses objekten in i ordningen de lagts till på sidan.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000" b="1" dirty="0">
                <a:latin typeface="Work Sans" pitchFamily="2" charset="77"/>
              </a:rPr>
              <a:t>Läsordningen styr du genom:</a:t>
            </a: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Work Sans" pitchFamily="2" charset="77"/>
              </a:rPr>
              <a:t>På fliken </a:t>
            </a:r>
            <a:r>
              <a:rPr lang="en-US" sz="1000" b="0" i="1" baseline="0" dirty="0">
                <a:latin typeface="Work Sans" pitchFamily="2" charset="77"/>
              </a:rPr>
              <a:t>Start </a:t>
            </a:r>
            <a:r>
              <a:rPr lang="en-US" sz="1000" dirty="0">
                <a:latin typeface="Work Sans" pitchFamily="2" charset="77"/>
              </a:rPr>
              <a:t>väljer du</a:t>
            </a:r>
            <a:r>
              <a:rPr lang="en-US" sz="1000" b="0" i="1" baseline="0" dirty="0">
                <a:latin typeface="Work Sans" pitchFamily="2" charset="77"/>
              </a:rPr>
              <a:t> Ordna.</a:t>
            </a:r>
            <a:endParaRPr lang="en-US" sz="1000" dirty="0">
              <a:latin typeface="Work Sans" pitchFamily="2" charset="77"/>
            </a:endParaRPr>
          </a:p>
          <a:p>
            <a:pPr marL="228600" indent="-22860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rabicPeriod"/>
            </a:pPr>
            <a:r>
              <a:rPr lang="en-US" sz="1000" dirty="0">
                <a:latin typeface="Work Sans" pitchFamily="2" charset="77"/>
              </a:rPr>
              <a:t>På menyn </a:t>
            </a:r>
            <a:r>
              <a:rPr lang="en-US" sz="1000" b="0" i="1" baseline="0" dirty="0">
                <a:latin typeface="Work Sans" pitchFamily="2" charset="77"/>
              </a:rPr>
              <a:t>Ordna </a:t>
            </a:r>
            <a:r>
              <a:rPr lang="en-US" sz="1000" dirty="0">
                <a:latin typeface="Work Sans" pitchFamily="2" charset="77"/>
              </a:rPr>
              <a:t>väljer du</a:t>
            </a:r>
            <a:r>
              <a:rPr lang="en-US" sz="1000" b="0" i="1" baseline="0" dirty="0">
                <a:latin typeface="Work Sans" pitchFamily="2" charset="77"/>
              </a:rPr>
              <a:t> Markeringsfönster.</a:t>
            </a:r>
            <a:endParaRPr lang="en-US" sz="1000" dirty="0">
              <a:latin typeface="Work Sans" pitchFamily="2" charset="77"/>
            </a:endParaRPr>
          </a:p>
          <a:p>
            <a:pPr marL="0" indent="0"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None/>
            </a:pPr>
            <a:r>
              <a:rPr lang="en-US" sz="1000" dirty="0">
                <a:latin typeface="Work Sans" pitchFamily="2" charset="77"/>
              </a:rPr>
              <a:t>Då öppnas en flik till höger I fönstret. Dra objekten tills de har den ordning du vill. Detta påverkar inte layouten på sidan utan bara vilken ordning de läses in maskinellt. </a:t>
            </a:r>
            <a:endParaRPr lang="en-GB" sz="1000">
              <a:latin typeface="Work Sans" pitchFamily="2" charset="77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5C80CE63-C4AE-38F4-9AAB-26B856C6A2AA}"/>
              </a:ext>
            </a:extLst>
          </p:cNvPr>
          <p:cNvSpPr txBox="1"/>
          <p:nvPr userDrawn="1"/>
        </p:nvSpPr>
        <p:spPr>
          <a:xfrm>
            <a:off x="934309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Work Sans Medium" pitchFamily="2" charset="77"/>
              </a:rPr>
              <a:t>Lägg till alternativ text för bilder/figurer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FE0EBDC-2402-1F53-DC48-ACFDF104DF39}"/>
              </a:ext>
            </a:extLst>
          </p:cNvPr>
          <p:cNvSpPr txBox="1"/>
          <p:nvPr userDrawn="1"/>
        </p:nvSpPr>
        <p:spPr>
          <a:xfrm>
            <a:off x="5543785" y="2231036"/>
            <a:ext cx="4248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Work Sans Medium" pitchFamily="2" charset="77"/>
              </a:rPr>
              <a:t>Dubbelkolla läsordningen</a:t>
            </a:r>
          </a:p>
        </p:txBody>
      </p:sp>
    </p:spTree>
    <p:extLst>
      <p:ext uri="{BB962C8B-B14F-4D97-AF65-F5344CB8AC3E}">
        <p14:creationId xmlns:p14="http://schemas.microsoft.com/office/powerpoint/2010/main" val="1528221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Subtitle</a:t>
            </a:r>
            <a:r>
              <a:rPr lang="sv-SE" dirty="0"/>
              <a:t> </a:t>
            </a:r>
            <a:r>
              <a:rPr lang="sv-SE" dirty="0" err="1"/>
              <a:t>here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54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419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9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0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489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05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37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22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801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21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568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1BEAE4BB-8616-AD66-D017-A34248E737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28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"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B8C1BEF0-CC6B-5D80-AC3F-DCD9982497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5853" y="3571875"/>
            <a:ext cx="8798701" cy="1654175"/>
          </a:xfr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841BD3-5439-F0D1-9827-775AB47EAB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32013" y="5388994"/>
            <a:ext cx="7926387" cy="4619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Subtitle</a:t>
            </a:r>
            <a:r>
              <a:rPr lang="sv-SE" dirty="0"/>
              <a:t> </a:t>
            </a:r>
            <a:r>
              <a:rPr lang="sv-SE" dirty="0" err="1"/>
              <a:t>here</a:t>
            </a: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231D883-7B16-7C82-305D-01DE34B46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244" y="1007044"/>
            <a:ext cx="1739917" cy="165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55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0ADBFD3-494F-0006-CF49-3526BB97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09E1BD-AA5D-00B1-E039-47660A7F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4A18E1F-D479-AB8E-0971-6711BBC8D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7A283842-21B2-F132-5C80-A0C11430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3"/>
            <a:ext cx="9472971" cy="71614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9F71313-69F3-3473-0FB7-308AC801C5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47738" y="1776413"/>
            <a:ext cx="9472971" cy="424497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5624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612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447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C32F3E5-D4FB-6CAF-7271-81A8E7074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6D920F-9B89-6CE6-44CC-CA866A24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F1D8D47-4CF2-999B-CC89-CCC79A3C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bild 2">
            <a:extLst>
              <a:ext uri="{FF2B5EF4-FFF2-40B4-BE49-F238E27FC236}">
                <a16:creationId xmlns:a16="http://schemas.microsoft.com/office/drawing/2014/main" id="{82EBE0E1-BE11-020E-84EC-67233813B7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17" name="Platshållare för rubrik 1">
            <a:extLst>
              <a:ext uri="{FF2B5EF4-FFF2-40B4-BE49-F238E27FC236}">
                <a16:creationId xmlns:a16="http://schemas.microsoft.com/office/drawing/2014/main" id="{31F0A250-9FA8-F7E1-916A-3CC75EC2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836613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B292B661-7CCD-4000-08D7-733BB70F4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1910751"/>
          </a:xfrm>
        </p:spPr>
        <p:txBody>
          <a:bodyPr/>
          <a:lstStyle>
            <a:lvl1pPr marL="0" indent="0">
              <a:lnSpc>
                <a:spcPts val="2120"/>
              </a:lnSpc>
              <a:spcBef>
                <a:spcPts val="300"/>
              </a:spcBef>
              <a:buFontTx/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772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527">
          <p15:clr>
            <a:srgbClr val="FBAE40"/>
          </p15:clr>
        </p15:guide>
        <p15:guide id="4" pos="4248">
          <p15:clr>
            <a:srgbClr val="FBAE40"/>
          </p15:clr>
        </p15:guide>
        <p15:guide id="5" pos="683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967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94301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918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772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351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1687633"/>
            <a:ext cx="2822004" cy="3325692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2" name="Platshållare för text 14">
            <a:extLst>
              <a:ext uri="{FF2B5EF4-FFF2-40B4-BE49-F238E27FC236}">
                <a16:creationId xmlns:a16="http://schemas.microsoft.com/office/drawing/2014/main" id="{590AE671-F2B6-FABF-A578-926E5EABFF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47738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66BB79A9-07F3-3923-86C2-83C52FDEA60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6379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BC5D95A-77B0-95FD-F967-BDB03FDE710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45021" y="5192713"/>
            <a:ext cx="2822004" cy="9064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23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FE1B46D-8109-6054-3587-2B9881082B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006" y="1272750"/>
            <a:ext cx="4556257" cy="433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4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40FDF65-DDD5-E90D-E5DB-B558EDEC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BC36520-22BB-EFA2-853F-F3E7342A2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A6DF841-EA31-7BF4-9684-209279B6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3038389D-D197-86D6-9D3E-5A61199E68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95" y="0"/>
            <a:ext cx="6096000" cy="6858000"/>
          </a:xfrm>
        </p:spPr>
        <p:txBody>
          <a:bodyPr bIns="1044000" anchor="ctr"/>
          <a:lstStyle>
            <a:lvl1pPr marL="0" indent="0" algn="ctr">
              <a:buNone/>
              <a:defRPr/>
            </a:lvl1pPr>
          </a:lstStyle>
          <a:p>
            <a:r>
              <a:rPr lang="sv-SE" dirty="0" err="1"/>
              <a:t>Click</a:t>
            </a:r>
            <a:r>
              <a:rPr lang="sv-SE" dirty="0"/>
              <a:t> on the </a:t>
            </a:r>
            <a:r>
              <a:rPr lang="sv-SE" dirty="0" err="1"/>
              <a:t>icon</a:t>
            </a:r>
            <a:r>
              <a:rPr lang="sv-SE" dirty="0"/>
              <a:t> or </a:t>
            </a:r>
            <a:br>
              <a:rPr lang="sv-SE" dirty="0"/>
            </a:br>
            <a:r>
              <a:rPr lang="sv-SE" dirty="0"/>
              <a:t>drag and </a:t>
            </a:r>
            <a:r>
              <a:rPr lang="sv-SE" dirty="0" err="1"/>
              <a:t>drop</a:t>
            </a:r>
            <a:r>
              <a:rPr lang="sv-SE" dirty="0"/>
              <a:t> to </a:t>
            </a:r>
            <a:r>
              <a:rPr lang="sv-SE" dirty="0" err="1"/>
              <a:t>insert</a:t>
            </a:r>
            <a:r>
              <a:rPr lang="sv-SE" dirty="0"/>
              <a:t> an image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2E0C1A0-A9BD-243C-0ED6-127A99F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0" y="1844674"/>
            <a:ext cx="4114800" cy="145924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6A8C23D9-7BD3-7E9D-6E90-B458B8D27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3700" y="3429000"/>
            <a:ext cx="4114800" cy="1910751"/>
          </a:xfrm>
        </p:spPr>
        <p:txBody>
          <a:bodyPr/>
          <a:lstStyle>
            <a:lvl1pPr marL="0" indent="0">
              <a:lnSpc>
                <a:spcPts val="2360"/>
              </a:lnSpc>
              <a:spcBef>
                <a:spcPts val="0"/>
              </a:spcBef>
              <a:buFontTx/>
              <a:buNone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FontTx/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FontTx/>
              <a:buNone/>
              <a:defRPr sz="10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552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86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462A3D-BC6E-33F6-D482-0EDC48C6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64D28-D961-D1F2-AC74-C753E5DCB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6E489E-66C8-8766-0520-C9DA822D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1DFB9773-1D7F-F3B3-C706-28A8C2D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67484F84-26D1-126E-3D9A-EE9938F14D3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7738" y="2528888"/>
            <a:ext cx="4559300" cy="257795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15" name="Platshållare för innehåll 13">
            <a:extLst>
              <a:ext uri="{FF2B5EF4-FFF2-40B4-BE49-F238E27FC236}">
                <a16:creationId xmlns:a16="http://schemas.microsoft.com/office/drawing/2014/main" id="{BF275934-BA93-B26D-2430-57E33960590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89081" y="2528888"/>
            <a:ext cx="4559300" cy="257795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302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orient="horz" pos="527">
          <p15:clr>
            <a:srgbClr val="FBAE40"/>
          </p15:clr>
        </p15:guide>
        <p15:guide id="5" orient="horz" pos="159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374A7-E0B7-54FC-E679-6FEEF0E72FA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7738" y="2024063"/>
            <a:ext cx="4262617" cy="37639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9" name="Platshållare för innehåll 6">
            <a:extLst>
              <a:ext uri="{FF2B5EF4-FFF2-40B4-BE49-F238E27FC236}">
                <a16:creationId xmlns:a16="http://schemas.microsoft.com/office/drawing/2014/main" id="{B41E123B-B2EB-E3F8-6438-FA8E1D383E0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519738" y="2024063"/>
            <a:ext cx="4262617" cy="37639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12" name="Platshållare för rubrik 1">
            <a:extLst>
              <a:ext uri="{FF2B5EF4-FFF2-40B4-BE49-F238E27FC236}">
                <a16:creationId xmlns:a16="http://schemas.microsoft.com/office/drawing/2014/main" id="{939A7C66-E96C-ED31-2BDE-4005A0E8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8" y="836612"/>
            <a:ext cx="4262617" cy="1052573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FAE689B1-F36C-71C2-F115-C9B65A0A00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19738" y="905624"/>
            <a:ext cx="4262437" cy="1052512"/>
          </a:xfrm>
        </p:spPr>
        <p:txBody>
          <a:bodyPr/>
          <a:lstStyle>
            <a:lvl1pPr marL="0" indent="0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806317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  <p15:guide id="8" orient="horz" pos="52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2973266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298926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7EA82616-DB96-A57E-04F3-E904D69359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7738" y="5192713"/>
            <a:ext cx="4572000" cy="9064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16" name="Platshållare för text 14">
            <a:extLst>
              <a:ext uri="{FF2B5EF4-FFF2-40B4-BE49-F238E27FC236}">
                <a16:creationId xmlns:a16="http://schemas.microsoft.com/office/drawing/2014/main" id="{09876A58-6661-933D-30BB-FCB61348535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9081" y="5192713"/>
            <a:ext cx="4572000" cy="90646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53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9E648CF-56EA-9980-F69D-2AC8D23AEE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89650" y="2035175"/>
            <a:ext cx="4559300" cy="375315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8" y="2024063"/>
            <a:ext cx="4572000" cy="376426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15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8721948-959B-87EC-FA49-B45A4B60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95995D-2E7D-4CB8-015A-F238493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8F2DE99-6303-F89C-1611-0FFF475B6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2AE870AB-060B-0FB2-E725-21BB65BCB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739" y="836613"/>
            <a:ext cx="8196262" cy="1311364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835E09C-BA82-D9ED-C123-DAF1093D8E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7739" y="2024063"/>
            <a:ext cx="2822004" cy="376426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9" name="Platshållare för bild 12">
            <a:extLst>
              <a:ext uri="{FF2B5EF4-FFF2-40B4-BE49-F238E27FC236}">
                <a16:creationId xmlns:a16="http://schemas.microsoft.com/office/drawing/2014/main" id="{A1B32E41-89F9-9ED1-454D-E09D343B823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96380" y="2024063"/>
            <a:ext cx="2822004" cy="376426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  <p:sp>
        <p:nvSpPr>
          <p:cNvPr id="10" name="Platshållare för bild 12">
            <a:extLst>
              <a:ext uri="{FF2B5EF4-FFF2-40B4-BE49-F238E27FC236}">
                <a16:creationId xmlns:a16="http://schemas.microsoft.com/office/drawing/2014/main" id="{BC3C8CFC-2399-786C-A053-51FD97723AC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45021" y="2024063"/>
            <a:ext cx="2822004" cy="3764262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68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97">
          <p15:clr>
            <a:srgbClr val="FBAE40"/>
          </p15:clr>
        </p15:guide>
        <p15:guide id="4" pos="3477">
          <p15:clr>
            <a:srgbClr val="FBAE40"/>
          </p15:clr>
        </p15:guide>
        <p15:guide id="5" orient="horz" pos="1275">
          <p15:clr>
            <a:srgbClr val="FBAE40"/>
          </p15:clr>
        </p15:guide>
        <p15:guide id="6" orient="horz" pos="3158">
          <p15:clr>
            <a:srgbClr val="FBAE40"/>
          </p15:clr>
        </p15:guide>
        <p15:guide id="7" orient="horz" pos="32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C8B10D5-9A4D-9199-0370-3DA7F9767C3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8284" y="5633192"/>
            <a:ext cx="838515" cy="7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6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65" r:id="rId12"/>
    <p:sldLayoutId id="2147483663" r:id="rId13"/>
    <p:sldLayoutId id="2147483664" r:id="rId14"/>
  </p:sldLayoutIdLst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Work Sans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C8B10D5-9A4D-9199-0370-3DA7F9767C3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8284" y="5633192"/>
            <a:ext cx="838515" cy="7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Work Sans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A81581-C5EB-CCB3-0B2C-C4573813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1169520"/>
            <a:ext cx="10990263" cy="568412"/>
          </a:xfrm>
          <a:prstGeom prst="rect">
            <a:avLst/>
          </a:prstGeom>
        </p:spPr>
        <p:txBody>
          <a:bodyPr vert="horz" lIns="91440" tIns="108000" rIns="91440" bIns="45720" rtlCol="0" anchor="t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CF6E4A-7E25-7C38-5E61-0F057A6F1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075" y="1795850"/>
            <a:ext cx="10990263" cy="4530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2802BE-5037-20C2-C69A-3687142E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0075" y="6473327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fld id="{888E4D63-BE2C-4D4B-BBD2-256262659A9F}" type="datetime1">
              <a:rPr lang="sv-SE" smtClean="0"/>
              <a:pPr/>
              <a:t>2024-06-14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B4FE33-ACB2-4359-61CD-3E894F726E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805" y="6470364"/>
            <a:ext cx="4114800" cy="97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r>
              <a:rPr lang="sv-SE"/>
              <a:t>Presentation footer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47F348-31E2-5BEB-84BB-B45A40BF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473328"/>
            <a:ext cx="2743200" cy="94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chemeClr val="accent2"/>
                </a:solidFill>
                <a:latin typeface="Work Sans" pitchFamily="2" charset="77"/>
              </a:defRPr>
            </a:lvl1pPr>
          </a:lstStyle>
          <a:p>
            <a:fld id="{B716C8F4-20CD-364A-8A8E-DE130115B17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C8B10D5-9A4D-9199-0370-3DA7F9767C3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8284" y="5633192"/>
            <a:ext cx="838515" cy="7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9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ts val="384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Work Sans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120"/>
        </a:lnSpc>
        <a:spcBef>
          <a:spcPts val="3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 baseline="0">
          <a:solidFill>
            <a:schemeClr val="tx1">
              <a:lumMod val="65000"/>
              <a:lumOff val="35000"/>
            </a:schemeClr>
          </a:solidFill>
          <a:latin typeface="Work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1C03AA-BF93-3716-AA23-329C339FF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646" y="3142211"/>
            <a:ext cx="10540537" cy="208383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dirty="0" smtClean="0"/>
              <a:t>Utrymning vid Evolutionsbiologiskt centrum (EBC)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F124AE1-51B6-3A65-7304-E64D67C08D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Agerande och utrymning vid brand - Del 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67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 descr="Skyltar som visar vägen till en nödutgång." title="Exempelskyltar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735388" y="1881772"/>
            <a:ext cx="4114800" cy="3094456"/>
          </a:xfrm>
        </p:spPr>
        <p:txBody>
          <a:bodyPr/>
          <a:lstStyle/>
          <a:p>
            <a:r>
              <a:rPr lang="sv-SE" sz="1200" dirty="0"/>
              <a:t>I detta avsnitt får du information om hur du ska agera om du ser eld eller rök i byggnaden.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Exempelvis:</a:t>
            </a:r>
          </a:p>
          <a:p>
            <a:r>
              <a:rPr lang="sv-SE" sz="1200" dirty="0"/>
              <a:t>Vad gör du när du ser rök som kommer under en stängd dörr och du inte vet vad som finns på andra sidan?</a:t>
            </a:r>
          </a:p>
          <a:p>
            <a:r>
              <a:rPr lang="sv-SE" sz="1200" dirty="0"/>
              <a:t> </a:t>
            </a:r>
          </a:p>
          <a:p>
            <a:r>
              <a:rPr lang="sv-SE" sz="1200" i="1" dirty="0"/>
              <a:t>Detta är en kort webbutbildning från Intendenturen Lagerträdet inom Uppsala Universitet</a:t>
            </a:r>
            <a:r>
              <a:rPr lang="sv-SE" sz="1200" i="1" dirty="0" smtClean="0"/>
              <a:t>.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182741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 descr="Exempel på nödutgång med utrymningsplan och upplyst skylt." title="Nödutån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2" r="13612"/>
          <a:stretch>
            <a:fillRect/>
          </a:stretch>
        </p:blipFill>
        <p:spPr/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Du ser att det brinner!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2754414"/>
          </a:xfrm>
        </p:spPr>
        <p:txBody>
          <a:bodyPr/>
          <a:lstStyle/>
          <a:p>
            <a:r>
              <a:rPr lang="sv-SE" sz="1200" dirty="0"/>
              <a:t>Hur du agerar kan göra stor påverkan på situationen.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Tänk på att hålla dig lugn och arbeta metodiskt. Ogenomtänkta beslut kan utsätta både dig själv eller andra för fara.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Framför allt:</a:t>
            </a:r>
            <a:endParaRPr lang="sv-SE" sz="1200" dirty="0"/>
          </a:p>
          <a:p>
            <a:r>
              <a:rPr lang="sv-SE" sz="1200" dirty="0"/>
              <a:t>Kom ihåg att aldrig utsätta dig själv för stora risker</a:t>
            </a:r>
            <a:r>
              <a:rPr lang="sv-SE" sz="1200" dirty="0" smtClean="0"/>
              <a:t>.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98175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Rädda!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3580324"/>
          </a:xfrm>
        </p:spPr>
        <p:txBody>
          <a:bodyPr/>
          <a:lstStyle/>
          <a:p>
            <a:r>
              <a:rPr lang="sv-SE" sz="1200" dirty="0"/>
              <a:t>Det viktigaste är att hjälpa personer som befinner sig i omedelbar fara </a:t>
            </a:r>
            <a:r>
              <a:rPr lang="sv-SE" sz="1200" i="1" dirty="0"/>
              <a:t>utan att du riskerar ditt eget eller andras liv</a:t>
            </a:r>
            <a:r>
              <a:rPr lang="sv-SE" sz="1200" dirty="0"/>
              <a:t>.</a:t>
            </a:r>
          </a:p>
          <a:p>
            <a:r>
              <a:rPr lang="sv-SE" sz="1200" dirty="0"/>
              <a:t> </a:t>
            </a:r>
          </a:p>
          <a:p>
            <a:r>
              <a:rPr lang="sv-SE" sz="1200" b="1" dirty="0"/>
              <a:t>Om det brinner i ett utrymme med stängd dörr</a:t>
            </a:r>
            <a:endParaRPr lang="sv-SE" sz="1200" dirty="0"/>
          </a:p>
          <a:p>
            <a:r>
              <a:rPr lang="sv-SE" sz="1200" dirty="0"/>
              <a:t>Det kan vara en dålig idé att öppna dörren – tillströmningen av syre kan göra att elden får explosiv kraft.</a:t>
            </a:r>
            <a:br>
              <a:rPr lang="sv-SE" sz="1200" dirty="0"/>
            </a:br>
            <a:r>
              <a:rPr lang="sv-SE" sz="1200" dirty="0"/>
              <a:t>Undersök om det kan finnas andra vägar in till utrymmet.</a:t>
            </a:r>
          </a:p>
          <a:p>
            <a:r>
              <a:rPr lang="sv-SE" sz="1200" dirty="0"/>
              <a:t>Ta hjälp och försök att hjälpa personer i fara efter er förmåga, </a:t>
            </a:r>
            <a:r>
              <a:rPr lang="sv-SE" sz="1200" i="1" dirty="0"/>
              <a:t>utan att utsätta er för onödiga </a:t>
            </a:r>
            <a:r>
              <a:rPr lang="sv-SE" sz="1200" i="1" dirty="0" smtClean="0"/>
              <a:t>risker</a:t>
            </a:r>
            <a:r>
              <a:rPr lang="sv-SE" sz="1200" dirty="0"/>
              <a:t>.</a:t>
            </a:r>
            <a:endParaRPr lang="sv-SE" sz="12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23" y="2024063"/>
            <a:ext cx="4622237" cy="326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2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 descr="Exempel på knapp för manuell start av utrymningslarm och larm till räddningstjänsten." title="Knapp för utrymningslarm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r="7812"/>
          <a:stretch>
            <a:fillRect/>
          </a:stretch>
        </p:blipFill>
        <p:spPr>
          <a:xfrm rot="5400000">
            <a:off x="-382588" y="381000"/>
            <a:ext cx="6858001" cy="6096000"/>
          </a:xfr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Varna och larma!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743700" y="1778256"/>
            <a:ext cx="4114800" cy="4288247"/>
          </a:xfrm>
        </p:spPr>
        <p:txBody>
          <a:bodyPr/>
          <a:lstStyle/>
          <a:p>
            <a:r>
              <a:rPr lang="sv-SE" sz="1200" dirty="0"/>
              <a:t>Om det brinner och utrymningslarmet inte har startat:</a:t>
            </a:r>
          </a:p>
          <a:p>
            <a:r>
              <a:rPr lang="sv-SE" sz="1200" b="1" dirty="0"/>
              <a:t>Tryck på din närmaste utrymningsknapp!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Har du tittat på utrymningsplanen?</a:t>
            </a:r>
          </a:p>
          <a:p>
            <a:r>
              <a:rPr lang="sv-SE" sz="1200" dirty="0"/>
              <a:t>Där finns alla utrymningsknapparna på ditt våningsplan utmärkta.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När utrymningslarmet har startat går även ett larm automatiskt till räddningstjänsten.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Ring universitetets larmnummer och tala om vad som har inträffat:</a:t>
            </a:r>
          </a:p>
          <a:p>
            <a:r>
              <a:rPr lang="sv-SE" sz="1200" dirty="0"/>
              <a:t>018-471 </a:t>
            </a:r>
            <a:r>
              <a:rPr lang="sv-SE" sz="1200" dirty="0" smtClean="0"/>
              <a:t>2500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416703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 descr="En skumsläckare och en och kolsyresläckare" title="Två olika typer av brandsläckare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r="16536"/>
          <a:stretch>
            <a:fillRect/>
          </a:stretch>
        </p:blipFill>
        <p:spPr/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743700" y="659627"/>
            <a:ext cx="4114800" cy="716884"/>
          </a:xfrm>
        </p:spPr>
        <p:txBody>
          <a:bodyPr/>
          <a:lstStyle/>
          <a:p>
            <a:r>
              <a:rPr lang="sv-SE" dirty="0"/>
              <a:t>Släck!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743700" y="1376511"/>
            <a:ext cx="4114800" cy="4748979"/>
          </a:xfrm>
        </p:spPr>
        <p:txBody>
          <a:bodyPr/>
          <a:lstStyle/>
          <a:p>
            <a:r>
              <a:rPr lang="sv-SE" sz="1200" dirty="0"/>
              <a:t>Om du bedömer att det är en liten brand som kan släckas med en liten handhållen släckare så kan du försöka göra detta.</a:t>
            </a:r>
            <a:br>
              <a:rPr lang="sv-SE" sz="1200" dirty="0"/>
            </a:br>
            <a:r>
              <a:rPr lang="sv-SE" sz="1200" dirty="0"/>
              <a:t> </a:t>
            </a:r>
          </a:p>
          <a:p>
            <a:r>
              <a:rPr lang="sv-SE" sz="1200" dirty="0"/>
              <a:t>Arbeta systematiskt enligt följande punkter: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200" dirty="0"/>
              <a:t>Larma (exempelvis genom att trycka på en utrymningsknapp)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200" dirty="0"/>
              <a:t>Försäkra dig om att ingen är i akut fara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200" dirty="0"/>
              <a:t>Hämta din närmaste handsläckare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200" dirty="0"/>
              <a:t>Påbörja släckningsarbetet</a:t>
            </a:r>
          </a:p>
          <a:p>
            <a:r>
              <a:rPr lang="sv-SE" sz="1200" dirty="0"/>
              <a:t>Du behöver inte vänta på att räddningstjänsten ska anlända om du kan släcka själv.</a:t>
            </a:r>
            <a:br>
              <a:rPr lang="sv-SE" sz="1200" dirty="0"/>
            </a:br>
            <a:r>
              <a:rPr lang="sv-SE" sz="1200" dirty="0"/>
              <a:t> </a:t>
            </a:r>
          </a:p>
          <a:p>
            <a:r>
              <a:rPr lang="sv-SE" sz="1200" b="1" dirty="0"/>
              <a:t>Kom ihåg att alltid larma först!</a:t>
            </a:r>
            <a:endParaRPr lang="sv-SE" sz="1200" dirty="0"/>
          </a:p>
          <a:p>
            <a:r>
              <a:rPr lang="sv-SE" sz="1200" dirty="0"/>
              <a:t>Viktig tid har gått förlorad om du misslyckas med att släcka branden och du inte har larmat först.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541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 descr="Den gröna skylten med Hus 16 och cykelhuset i bakgrunden." title="Skylten för återsamlingsplats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Utrym och återsamlas!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743700" y="2024063"/>
            <a:ext cx="4114800" cy="2892066"/>
          </a:xfrm>
        </p:spPr>
        <p:txBody>
          <a:bodyPr/>
          <a:lstStyle/>
          <a:p>
            <a:r>
              <a:rPr lang="sv-SE" sz="1200" dirty="0"/>
              <a:t>Utrym och samlas vid återsamlingsplatsen när du har gjort vad du kan.</a:t>
            </a:r>
          </a:p>
          <a:p>
            <a:r>
              <a:rPr lang="sv-SE" sz="1200" dirty="0"/>
              <a:t> 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200" dirty="0"/>
              <a:t>Kontrollera om du saknar någon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200" dirty="0"/>
              <a:t>Utsätt dig inte för fara och ge gott om plats till eventuell räddningstjänst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200" dirty="0"/>
              <a:t>Stanna kvar!</a:t>
            </a:r>
            <a:br>
              <a:rPr lang="sv-SE" sz="1200" dirty="0"/>
            </a:br>
            <a:r>
              <a:rPr lang="sv-SE" sz="1200" dirty="0"/>
              <a:t>Avvakta alltid tills du får klartecken att det är säkert att gå tillbaka in i byggnaden</a:t>
            </a:r>
            <a:r>
              <a:rPr lang="sv-SE" sz="1200" dirty="0" smtClean="0"/>
              <a:t>.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4265382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547018"/>
      </p:ext>
    </p:extLst>
  </p:cSld>
  <p:clrMapOvr>
    <a:masterClrMapping/>
  </p:clrMapOvr>
</p:sld>
</file>

<file path=ppt/theme/theme1.xml><?xml version="1.0" encoding="utf-8"?>
<a:theme xmlns:a="http://schemas.openxmlformats.org/drawingml/2006/main" name="UU-tema VIT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1755F6FB-FD89-4F23-B5E8-5B4188E49BB3}"/>
    </a:ext>
  </a:extLst>
</a:theme>
</file>

<file path=ppt/theme/theme2.xml><?xml version="1.0" encoding="utf-8"?>
<a:theme xmlns:a="http://schemas.openxmlformats.org/drawingml/2006/main" name="UU-tema LJUSGRÅ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FFEF92B3-227A-4470-BF9F-952AB6ECBF5F}"/>
    </a:ext>
  </a:extLst>
</a:theme>
</file>

<file path=ppt/theme/theme3.xml><?xml version="1.0" encoding="utf-8"?>
<a:theme xmlns:a="http://schemas.openxmlformats.org/drawingml/2006/main" name="UU-tema MÖRKGRÅ OBS FÖR HUMANISTISKA TEATERN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U_mall_2024-05-02.potx [Skrivskyddad]" id="{0E335CA2-A50D-407C-9519-D3B88ED45C81}" vid="{EB118DA2-CBF5-4D05-8239-92F4BD87ACCB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UU_mall_2024-05-02</Template>
  <TotalTime>320</TotalTime>
  <Words>441</Words>
  <Application>Microsoft Office PowerPoint</Application>
  <PresentationFormat>Bredbild</PresentationFormat>
  <Paragraphs>48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Work Sans</vt:lpstr>
      <vt:lpstr>Work Sans SemiBold</vt:lpstr>
      <vt:lpstr>Times New Roman</vt:lpstr>
      <vt:lpstr>Work Sans Medium</vt:lpstr>
      <vt:lpstr>Arial</vt:lpstr>
      <vt:lpstr>Calibri</vt:lpstr>
      <vt:lpstr>UU-tema VIT</vt:lpstr>
      <vt:lpstr>UU-tema LJUSGRÅ</vt:lpstr>
      <vt:lpstr>UU-tema MÖRKGRÅ OBS FÖR HUMANISTISKA TEATERN</vt:lpstr>
      <vt:lpstr>Utrymning vid Evolutionsbiologiskt centrum (EBC)</vt:lpstr>
      <vt:lpstr>PowerPoint-presentation</vt:lpstr>
      <vt:lpstr>Du ser att det brinner!</vt:lpstr>
      <vt:lpstr>Rädda!</vt:lpstr>
      <vt:lpstr>Varna och larma!</vt:lpstr>
      <vt:lpstr>Släck!</vt:lpstr>
      <vt:lpstr>Utrym och återsamlas!</vt:lpstr>
      <vt:lpstr>PowerPoint-presentation</vt:lpstr>
    </vt:vector>
  </TitlesOfParts>
  <Company>Uppsala universitet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Utrymning vid Evolutionsbiologiskt centrum (EBC)</dc:title>
  <dc:creator>Cecilia Lundström</dc:creator>
  <cp:lastModifiedBy>Cecilia Lundström</cp:lastModifiedBy>
  <cp:revision>9</cp:revision>
  <dcterms:created xsi:type="dcterms:W3CDTF">2024-06-14T08:25:38Z</dcterms:created>
  <dcterms:modified xsi:type="dcterms:W3CDTF">2024-06-14T13:45:51Z</dcterms:modified>
</cp:coreProperties>
</file>