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 id="2147483679" r:id="rId3"/>
  </p:sldMasterIdLst>
  <p:notesMasterIdLst>
    <p:notesMasterId r:id="rId13"/>
  </p:notesMasterIdLst>
  <p:sldIdLst>
    <p:sldId id="269" r:id="rId4"/>
    <p:sldId id="270" r:id="rId5"/>
    <p:sldId id="271" r:id="rId6"/>
    <p:sldId id="273" r:id="rId7"/>
    <p:sldId id="274" r:id="rId8"/>
    <p:sldId id="275" r:id="rId9"/>
    <p:sldId id="276" r:id="rId10"/>
    <p:sldId id="277" r:id="rId11"/>
    <p:sldId id="267" r:id="rId12"/>
  </p:sldIdLst>
  <p:sldSz cx="12192000" cy="6858000"/>
  <p:notesSz cx="6858000" cy="9144000"/>
  <p:embeddedFontLst>
    <p:embeddedFont>
      <p:font typeface="Work Sans" pitchFamily="2" charset="0"/>
      <p:regular r:id="rId14"/>
      <p:italic r:id="rId15"/>
    </p:embeddedFont>
    <p:embeddedFont>
      <p:font typeface="Work Sans Medium" pitchFamily="2" charset="0"/>
      <p:regular r:id="rId16"/>
      <p:italic r:id="rId17"/>
    </p:embeddedFont>
    <p:embeddedFont>
      <p:font typeface="Work Sans SemiBold" pitchFamily="2" charset="0"/>
      <p:regular r:id="rId18"/>
      <p:bold r:id="rId19"/>
      <p:italic r:id="rId20"/>
      <p:boldItalic r:id="rId21"/>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9" autoAdjust="0"/>
    <p:restoredTop sz="96341"/>
  </p:normalViewPr>
  <p:slideViewPr>
    <p:cSldViewPr snapToGrid="0" showGuides="1">
      <p:cViewPr varScale="1">
        <p:scale>
          <a:sx n="120" d="100"/>
          <a:sy n="120" d="100"/>
        </p:scale>
        <p:origin x="120" y="588"/>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font" Target="fonts/font8.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font" Target="fonts/font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05/25/2026</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är du gör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5B0D64B-2452-F207-A336-0815C2DF0741}"/>
              </a:ext>
            </a:extLst>
          </p:cNvPr>
          <p:cNvSpPr txBox="1"/>
          <p:nvPr userDrawn="1"/>
        </p:nvSpPr>
        <p:spPr>
          <a:xfrm>
            <a:off x="947738" y="2544623"/>
            <a:ext cx="4559299"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Presentationen ska vara ett stöd och blir bättre om den skrivna informationen är kort och kärnfull.</a:t>
            </a: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Låt presentationen illustrera ditt budskap – genom diagram, citat.</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Använd gärna stödord och punktlista.</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7" name="textruta 6">
            <a:extLst>
              <a:ext uri="{FF2B5EF4-FFF2-40B4-BE49-F238E27FC236}">
                <a16:creationId xmlns:a16="http://schemas.microsoft.com/office/drawing/2014/main" id="{73F45F60-45E7-066A-33B4-0E8E6F121EC0}"/>
              </a:ext>
            </a:extLst>
          </p:cNvPr>
          <p:cNvSpPr txBox="1"/>
          <p:nvPr userDrawn="1"/>
        </p:nvSpPr>
        <p:spPr>
          <a:xfrm>
            <a:off x="6084515" y="2544623"/>
            <a:ext cx="4712794"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Välj bilder/fotografier med omsorg – rätt foto förstärker, fel förstör.</a:t>
            </a:r>
          </a:p>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Kan du inte göra en tydlig presentationsbild, gör ingen alls – förklara med egna ord istället.</a:t>
            </a: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Håll presentationen kort. Prata hellre själv.</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67D7A5C2-C92A-600F-0BB8-1E9FDC99BAEF}"/>
              </a:ext>
            </a:extLst>
          </p:cNvPr>
          <p:cNvSpPr txBox="1"/>
          <p:nvPr userDrawn="1"/>
        </p:nvSpPr>
        <p:spPr>
          <a:xfrm>
            <a:off x="947738" y="1890199"/>
            <a:ext cx="4559299" cy="361637"/>
          </a:xfrm>
          <a:prstGeom prst="rect">
            <a:avLst/>
          </a:prstGeom>
          <a:noFill/>
        </p:spPr>
        <p:txBody>
          <a:bodyPr wrap="square" rtlCol="0">
            <a:spAutoFit/>
          </a:bodyPr>
          <a:lstStyle/>
          <a:p>
            <a:pPr lvl="0">
              <a:lnSpc>
                <a:spcPts val="2120"/>
              </a:lnSpc>
              <a:spcBef>
                <a:spcPts val="300"/>
              </a:spcBef>
            </a:pPr>
            <a:r>
              <a:rPr lang="sv-SE" kern="100">
                <a:effectLst/>
                <a:latin typeface="Work Sans" pitchFamily="2" charset="77"/>
                <a:ea typeface="Calibri" panose="020F0502020204030204" pitchFamily="34" charset="0"/>
                <a:cs typeface="Times New Roman" panose="02020603050405020304" pitchFamily="18" charset="0"/>
              </a:rPr>
              <a:t>Tänk på att:</a:t>
            </a:r>
          </a:p>
        </p:txBody>
      </p:sp>
      <p:sp>
        <p:nvSpPr>
          <p:cNvPr id="9" name="textruta 8">
            <a:extLst>
              <a:ext uri="{FF2B5EF4-FFF2-40B4-BE49-F238E27FC236}">
                <a16:creationId xmlns:a16="http://schemas.microsoft.com/office/drawing/2014/main" id="{2717BDED-5AD5-2E63-7694-5DF8A093795C}"/>
              </a:ext>
            </a:extLst>
          </p:cNvPr>
          <p:cNvSpPr txBox="1"/>
          <p:nvPr userDrawn="1"/>
        </p:nvSpPr>
        <p:spPr>
          <a:xfrm>
            <a:off x="947738" y="899447"/>
            <a:ext cx="7774921" cy="579646"/>
          </a:xfrm>
          <a:prstGeom prst="rect">
            <a:avLst/>
          </a:prstGeom>
          <a:noFill/>
        </p:spPr>
        <p:txBody>
          <a:bodyPr wrap="square" rtlCol="0">
            <a:spAutoFit/>
          </a:bodyPr>
          <a:lstStyle/>
          <a:p>
            <a:pPr lvl="0">
              <a:lnSpc>
                <a:spcPts val="3840"/>
              </a:lnSpc>
            </a:pPr>
            <a:r>
              <a:rPr lang="sv-SE" sz="3200" kern="100">
                <a:effectLst/>
                <a:latin typeface="Work Sans" pitchFamily="2" charset="77"/>
                <a:ea typeface="Calibri" panose="020F0502020204030204" pitchFamily="34" charset="0"/>
                <a:cs typeface="Times New Roman" panose="02020603050405020304" pitchFamily="18" charset="0"/>
              </a:rPr>
              <a:t>När du gör din presentation</a:t>
            </a:r>
          </a:p>
        </p:txBody>
      </p:sp>
    </p:spTree>
    <p:extLst>
      <p:ext uri="{BB962C8B-B14F-4D97-AF65-F5344CB8AC3E}">
        <p14:creationId xmlns:p14="http://schemas.microsoft.com/office/powerpoint/2010/main" val="2206973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llgänglighetsanpassa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8EB50238-E622-CC4D-E865-CA7D7EF35C9E}"/>
              </a:ext>
            </a:extLst>
          </p:cNvPr>
          <p:cNvSpPr txBox="1"/>
          <p:nvPr userDrawn="1"/>
        </p:nvSpPr>
        <p:spPr>
          <a:xfrm>
            <a:off x="957358" y="821623"/>
            <a:ext cx="9054859" cy="584775"/>
          </a:xfrm>
          <a:prstGeom prst="rect">
            <a:avLst/>
          </a:prstGeom>
          <a:noFill/>
        </p:spPr>
        <p:txBody>
          <a:bodyPr wrap="square" rtlCol="0">
            <a:spAutoFit/>
          </a:bodyPr>
          <a:lstStyle/>
          <a:p>
            <a:r>
              <a:rPr lang="en-GB" sz="3200">
                <a:latin typeface="Work Sans" pitchFamily="2" charset="77"/>
              </a:rPr>
              <a:t>Tillgänglighetsanpassa din presentation</a:t>
            </a:r>
          </a:p>
        </p:txBody>
      </p:sp>
      <p:sp>
        <p:nvSpPr>
          <p:cNvPr id="7" name="textruta 6">
            <a:extLst>
              <a:ext uri="{FF2B5EF4-FFF2-40B4-BE49-F238E27FC236}">
                <a16:creationId xmlns:a16="http://schemas.microsoft.com/office/drawing/2014/main" id="{46DB352F-69A9-1E92-AAD7-901A1A1F9054}"/>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 </a:t>
            </a:r>
            <a:r>
              <a:rPr lang="en-US" sz="1400" b="1" noProof="0" dirty="0">
                <a:latin typeface="Work Sans SemiBold" pitchFamily="2" charset="77"/>
              </a:rPr>
              <a:t>Instruktionerna nedan är för Office 2013/2016.</a:t>
            </a:r>
          </a:p>
        </p:txBody>
      </p:sp>
      <p:sp>
        <p:nvSpPr>
          <p:cNvPr id="8" name="textruta 7">
            <a:extLst>
              <a:ext uri="{FF2B5EF4-FFF2-40B4-BE49-F238E27FC236}">
                <a16:creationId xmlns:a16="http://schemas.microsoft.com/office/drawing/2014/main" id="{DA13882F-AF79-0DD9-0229-90F3341A13E5}"/>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välj alternativet </a:t>
            </a:r>
            <a:r>
              <a:rPr lang="en-US" sz="1000" i="1" dirty="0">
                <a:latin typeface="Work Sans" pitchFamily="2" charset="77"/>
              </a:rPr>
              <a:t>Formatera bild. </a:t>
            </a:r>
            <a:r>
              <a:rPr lang="en-US" sz="1000" dirty="0">
                <a:latin typeface="Work Sans" pitchFamily="2" charset="77"/>
              </a:rPr>
              <a:t>Då öppnas en flik till höger i fönstret. Välj figuren </a:t>
            </a:r>
            <a:r>
              <a:rPr lang="en-US" sz="1000" i="1" dirty="0">
                <a:latin typeface="Work Sans" pitchFamily="2" charset="77"/>
              </a:rPr>
              <a:t>Storlek och egenskaper… </a:t>
            </a:r>
            <a:r>
              <a:rPr lang="en-US" sz="1000" dirty="0">
                <a:latin typeface="Work Sans" pitchFamily="2" charset="77"/>
              </a:rPr>
              <a:t>välj sedan </a:t>
            </a:r>
            <a:r>
              <a:rPr lang="en-US" sz="1000" i="1" dirty="0">
                <a:latin typeface="Work Sans" pitchFamily="2" charset="77"/>
              </a:rPr>
              <a:t>alternativ text. </a:t>
            </a:r>
            <a:r>
              <a:rPr lang="en-US" sz="1000" dirty="0">
                <a:latin typeface="Work Sans" pitchFamily="2" charset="77"/>
              </a:rPr>
              <a:t>Beskriv din bild/figur med 1-2 meningar som läses upp av uppläsningsprogram för de som har nedsatt syn.</a:t>
            </a:r>
          </a:p>
          <a:p>
            <a:pPr marL="0" indent="0">
              <a:spcAft>
                <a:spcPts val="1000"/>
              </a:spcAft>
              <a:buNone/>
            </a:pPr>
            <a:r>
              <a:rPr lang="en-US" sz="1000" dirty="0">
                <a:latin typeface="Work Sans" pitchFamily="2" charset="77"/>
              </a:rPr>
              <a:t>Har bilden/figuren inget informativt syfte och du vill exkludera den kan du bara lämna rubrik och beskrivning tom.</a:t>
            </a:r>
          </a:p>
          <a:p>
            <a:endParaRPr lang="en-GB" sz="1000">
              <a:latin typeface="Work Sans" pitchFamily="2" charset="77"/>
            </a:endParaRPr>
          </a:p>
        </p:txBody>
      </p:sp>
      <p:sp>
        <p:nvSpPr>
          <p:cNvPr id="9" name="textruta 8">
            <a:extLst>
              <a:ext uri="{FF2B5EF4-FFF2-40B4-BE49-F238E27FC236}">
                <a16:creationId xmlns:a16="http://schemas.microsoft.com/office/drawing/2014/main" id="{4DBAB48A-0207-EBBB-5144-24A47388C7DA}"/>
              </a:ext>
            </a:extLst>
          </p:cNvPr>
          <p:cNvSpPr txBox="1"/>
          <p:nvPr userDrawn="1"/>
        </p:nvSpPr>
        <p:spPr>
          <a:xfrm>
            <a:off x="5549719" y="2600794"/>
            <a:ext cx="4234721" cy="2554545"/>
          </a:xfrm>
          <a:prstGeom prst="rect">
            <a:avLst/>
          </a:prstGeom>
          <a:noFill/>
        </p:spPr>
        <p:txBody>
          <a:bodyPr wrap="square" rtlCol="0">
            <a:spAutoFit/>
          </a:bodyPr>
          <a:lstStyle/>
          <a:p>
            <a:pPr>
              <a:spcAft>
                <a:spcPts val="600"/>
              </a:spcAft>
            </a:pPr>
            <a:r>
              <a:rPr lang="en-US" sz="1000" dirty="0">
                <a:latin typeface="Work Sans" pitchFamily="2" charset="77"/>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Work Sans" pitchFamily="2" charset="77"/>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Markera ett objekt i filen. Välj fliken </a:t>
            </a:r>
            <a:r>
              <a:rPr lang="en-US" sz="1000" b="0" i="1" baseline="0" dirty="0">
                <a:latin typeface="Work Sans" pitchFamily="2" charset="77"/>
              </a:rPr>
              <a:t>format </a:t>
            </a:r>
            <a:r>
              <a:rPr lang="en-US" sz="1000" dirty="0">
                <a:latin typeface="Work Sans" pitchFamily="2" charset="77"/>
              </a:rPr>
              <a:t>som visas till höger i menyfliksområdet och välj sedan </a:t>
            </a:r>
            <a:r>
              <a:rPr lang="en-US" sz="1000" b="0" i="1" baseline="0" dirty="0">
                <a:latin typeface="Work Sans" pitchFamily="2" charset="77"/>
              </a:rPr>
              <a:t>markeringsfönster </a:t>
            </a:r>
            <a:r>
              <a:rPr lang="en-US" sz="1000" dirty="0">
                <a:latin typeface="Work Sans" pitchFamily="2" charset="77"/>
              </a:rPr>
              <a:t>i gruppen</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Markera ett eller flera objekt i listan. Dra markeringen uppåt eller nedåt, eller klicka på knappen uppåt.</a:t>
            </a:r>
          </a:p>
          <a:p>
            <a:pPr marL="0" indent="0">
              <a:spcAft>
                <a:spcPts val="600"/>
              </a:spcAft>
              <a:buClr>
                <a:schemeClr val="tx1">
                  <a:lumMod val="65000"/>
                  <a:lumOff val="35000"/>
                </a:schemeClr>
              </a:buClr>
              <a:buFont typeface="+mj-lt"/>
              <a:buNone/>
            </a:pPr>
            <a:r>
              <a:rPr lang="en-US" sz="1000" dirty="0">
                <a:latin typeface="Work Sans" pitchFamily="2" charset="77"/>
              </a:rPr>
              <a:t>Dra objekten till de har den ordning du vill. Detta påverkar inte layouten på sidan utan bara vilken ordning de läses in maskinellt. </a:t>
            </a:r>
            <a:endParaRPr lang="en-GB" sz="1000">
              <a:latin typeface="Work Sans" pitchFamily="2" charset="77"/>
            </a:endParaRPr>
          </a:p>
        </p:txBody>
      </p:sp>
      <p:sp>
        <p:nvSpPr>
          <p:cNvPr id="10" name="textruta 9">
            <a:extLst>
              <a:ext uri="{FF2B5EF4-FFF2-40B4-BE49-F238E27FC236}">
                <a16:creationId xmlns:a16="http://schemas.microsoft.com/office/drawing/2014/main" id="{32D64C20-E0EC-50ED-8276-1342580DEAE9}"/>
              </a:ext>
            </a:extLst>
          </p:cNvPr>
          <p:cNvSpPr txBox="1"/>
          <p:nvPr userDrawn="1"/>
        </p:nvSpPr>
        <p:spPr>
          <a:xfrm>
            <a:off x="934309" y="2231036"/>
            <a:ext cx="4248150" cy="307777"/>
          </a:xfrm>
          <a:prstGeom prst="rect">
            <a:avLst/>
          </a:prstGeom>
          <a:noFill/>
        </p:spPr>
        <p:txBody>
          <a:bodyPr wrap="square" rtlCol="0">
            <a:spAutoFit/>
          </a:bodyPr>
          <a:lstStyle/>
          <a:p>
            <a:r>
              <a:rPr lang="en-GB" sz="1400">
                <a:latin typeface="Work Sans Medium" pitchFamily="2" charset="77"/>
              </a:rPr>
              <a:t>Lägg till alternativ text för bilder/figurer</a:t>
            </a:r>
          </a:p>
        </p:txBody>
      </p:sp>
      <p:sp>
        <p:nvSpPr>
          <p:cNvPr id="11" name="textruta 10">
            <a:extLst>
              <a:ext uri="{FF2B5EF4-FFF2-40B4-BE49-F238E27FC236}">
                <a16:creationId xmlns:a16="http://schemas.microsoft.com/office/drawing/2014/main" id="{E6A6CDBB-9355-D585-CAEB-E68FDC04C402}"/>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3503481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a:latin typeface="Work Sans" pitchFamily="2" charset="77"/>
              </a:rPr>
              <a:t>Tillgänglighetsanpassa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 </a:t>
            </a:r>
            <a:r>
              <a:rPr lang="en-US" sz="1400" b="1" noProof="0" dirty="0">
                <a:latin typeface="Work Sans SemiBold" pitchFamily="2" charset="77"/>
              </a:rPr>
              <a:t>Instruktionerna nedan är för Office 365 eller Office 2019.</a:t>
            </a: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välj alternativet </a:t>
            </a:r>
            <a:r>
              <a:rPr lang="en-US" sz="1000" i="1" dirty="0">
                <a:latin typeface="Work Sans" pitchFamily="2" charset="77"/>
              </a:rPr>
              <a:t>Redigera alternativtext. </a:t>
            </a:r>
            <a:r>
              <a:rPr lang="en-US" sz="1000" dirty="0">
                <a:latin typeface="Work Sans" pitchFamily="2" charset="77"/>
              </a:rPr>
              <a:t>Då öppnas en flik till höger i fönstret. Beskriv din bild/figur med 1-2 meningar som läses upp av uppläsningsprogram för de som har nedsatt syn.</a:t>
            </a:r>
          </a:p>
          <a:p>
            <a:pPr marL="0" indent="0">
              <a:spcAft>
                <a:spcPts val="1000"/>
              </a:spcAft>
              <a:buNone/>
            </a:pPr>
            <a:r>
              <a:rPr lang="en-US" sz="1000" dirty="0">
                <a:latin typeface="Work Sans" pitchFamily="2" charset="77"/>
              </a:rPr>
              <a:t>Har bilden/figuren inget informativt syfte och du vill exkludera den kan du istället klicka I checkrutan </a:t>
            </a:r>
            <a:r>
              <a:rPr lang="en-US" sz="1000" i="1" dirty="0">
                <a:latin typeface="Work Sans" pitchFamily="2" charset="77"/>
              </a:rPr>
              <a:t>Markera som dekorativt</a:t>
            </a:r>
            <a:r>
              <a:rPr lang="en-US" sz="1000" dirty="0">
                <a:latin typeface="Work Sans" pitchFamily="2" charset="77"/>
              </a:rPr>
              <a:t> under textrutan för alternativ text.</a:t>
            </a:r>
          </a:p>
          <a:p>
            <a:endParaRPr lang="en-GB" sz="1000">
              <a:latin typeface="Work Sans" pitchFamily="2" charset="77"/>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2092881"/>
          </a:xfrm>
          <a:prstGeom prst="rect">
            <a:avLst/>
          </a:prstGeom>
          <a:noFill/>
        </p:spPr>
        <p:txBody>
          <a:bodyPr wrap="square" rtlCol="0">
            <a:spAutoFit/>
          </a:bodyPr>
          <a:lstStyle/>
          <a:p>
            <a:pPr>
              <a:spcAft>
                <a:spcPts val="600"/>
              </a:spcAft>
            </a:pPr>
            <a:r>
              <a:rPr lang="en-US" sz="1000" dirty="0">
                <a:latin typeface="Work Sans" pitchFamily="2" charset="77"/>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Work Sans" pitchFamily="2" charset="77"/>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fliken </a:t>
            </a:r>
            <a:r>
              <a:rPr lang="en-US" sz="1000" b="0" i="1" baseline="0" dirty="0">
                <a:latin typeface="Work Sans" pitchFamily="2" charset="77"/>
              </a:rPr>
              <a:t>Start </a:t>
            </a:r>
            <a:r>
              <a:rPr lang="en-US" sz="1000" dirty="0">
                <a:latin typeface="Work Sans" pitchFamily="2" charset="77"/>
              </a:rPr>
              <a:t>väljer du</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menyn </a:t>
            </a:r>
            <a:r>
              <a:rPr lang="en-US" sz="1000" b="0" i="1" baseline="0" dirty="0">
                <a:latin typeface="Work Sans" pitchFamily="2" charset="77"/>
              </a:rPr>
              <a:t>Ordna </a:t>
            </a:r>
            <a:r>
              <a:rPr lang="en-US" sz="1000" dirty="0">
                <a:latin typeface="Work Sans" pitchFamily="2" charset="77"/>
              </a:rPr>
              <a:t>väljer du</a:t>
            </a:r>
            <a:r>
              <a:rPr lang="en-US" sz="1000" b="0" i="1" baseline="0" dirty="0">
                <a:latin typeface="Work Sans" pitchFamily="2" charset="77"/>
              </a:rPr>
              <a:t> Markeringsfönster.</a:t>
            </a:r>
            <a:endParaRPr lang="en-US" sz="1000" dirty="0">
              <a:latin typeface="Work Sans" pitchFamily="2" charset="77"/>
            </a:endParaRPr>
          </a:p>
          <a:p>
            <a:pPr marL="0" indent="0">
              <a:spcAft>
                <a:spcPts val="600"/>
              </a:spcAft>
              <a:buClr>
                <a:schemeClr val="tx1">
                  <a:lumMod val="65000"/>
                  <a:lumOff val="35000"/>
                </a:schemeClr>
              </a:buClr>
              <a:buFont typeface="+mj-lt"/>
              <a:buNone/>
            </a:pPr>
            <a:r>
              <a:rPr lang="en-US" sz="1000" dirty="0">
                <a:latin typeface="Work Sans" pitchFamily="2" charset="77"/>
              </a:rPr>
              <a:t>Då öppnas en flik till höger I fönstret. Dra objekten tills de har den ordning du vill. Detta påverkar inte layouten på sidan utan bara vilken ordning de läses in maskinellt. </a:t>
            </a:r>
            <a:endParaRPr lang="en-GB" sz="1000">
              <a:latin typeface="Work Sans" pitchFamily="2" charset="77"/>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a:latin typeface="Work Sans Medium" pitchFamily="2" charset="77"/>
              </a:rPr>
              <a:t>Lägg till alternativ text för bilder/figurer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1528221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a:t>Klicka här för att ändra format</a:t>
            </a:r>
            <a:endParaRPr lang="sv-SE" dirty="0"/>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BFBFBF"/>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13952553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76562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505612729"/>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54447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a:t>Klicka här för att ändra format</a:t>
            </a:r>
            <a:endParaRPr lang="sv-SE" dirty="0"/>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776967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3394301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494918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3402772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004351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5652361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39847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a:t>Klicka här för att ändra format</a:t>
            </a:r>
            <a:endParaRPr lang="sv-SE" dirty="0"/>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format</a:t>
            </a:r>
            <a:endParaRPr lang="sv-SE" dirty="0"/>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a:t>Klicka här för att ändra format</a:t>
            </a:r>
            <a:endParaRPr lang="sv-SE" dirty="0"/>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Redigera format för bakgrundstext</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2026-05-25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2026-05-25</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5" r:id="rId12"/>
    <p:sldLayoutId id="2147483663" r:id="rId13"/>
    <p:sldLayoutId id="2147483664" r:id="rId14"/>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2026-05-25</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BFBFBF"/>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2026-05-25</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336769899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1C03AA-BF93-3716-AA23-329C339FFCF6}"/>
              </a:ext>
            </a:extLst>
          </p:cNvPr>
          <p:cNvSpPr>
            <a:spLocks noGrp="1"/>
          </p:cNvSpPr>
          <p:nvPr>
            <p:ph type="ctrTitle"/>
          </p:nvPr>
        </p:nvSpPr>
        <p:spPr>
          <a:xfrm>
            <a:off x="814646" y="3142211"/>
            <a:ext cx="10540537" cy="2083839"/>
          </a:xfrm>
        </p:spPr>
        <p:txBody>
          <a:bodyPr/>
          <a:lstStyle/>
          <a:p>
            <a:pPr>
              <a:lnSpc>
                <a:spcPct val="100000"/>
              </a:lnSpc>
            </a:pPr>
            <a:r>
              <a:rPr lang="sv-SE" dirty="0"/>
              <a:t>Utrymning vid Evolutionsbiologiskt centrum (EBC)</a:t>
            </a:r>
          </a:p>
        </p:txBody>
      </p:sp>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p:txBody>
          <a:bodyPr/>
          <a:lstStyle/>
          <a:p>
            <a:r>
              <a:rPr lang="sv-SE" dirty="0"/>
              <a:t>Mer information om utrymning - Del 3</a:t>
            </a:r>
          </a:p>
        </p:txBody>
      </p:sp>
    </p:spTree>
    <p:extLst>
      <p:ext uri="{BB962C8B-B14F-4D97-AF65-F5344CB8AC3E}">
        <p14:creationId xmlns:p14="http://schemas.microsoft.com/office/powerpoint/2010/main" val="275965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Exempel på nödutgång med upplysta skyltar." title="Nödutgå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67" r="16667"/>
          <a:stretch>
            <a:fillRect/>
          </a:stretch>
        </p:blipFill>
        <p:spPr/>
      </p:pic>
      <p:sp>
        <p:nvSpPr>
          <p:cNvPr id="4" name="Platshållare för text 3"/>
          <p:cNvSpPr>
            <a:spLocks noGrp="1"/>
          </p:cNvSpPr>
          <p:nvPr>
            <p:ph type="body" sz="quarter" idx="14"/>
          </p:nvPr>
        </p:nvSpPr>
        <p:spPr>
          <a:xfrm>
            <a:off x="6743700" y="2024063"/>
            <a:ext cx="4114800" cy="2855508"/>
          </a:xfrm>
        </p:spPr>
        <p:txBody>
          <a:bodyPr/>
          <a:lstStyle/>
          <a:p>
            <a:r>
              <a:rPr lang="sv-SE" dirty="0"/>
              <a:t>Här får du mer information om andra typer av utrymning samt de utrymningskort om används för att skapa en säker och strukturerad utrymning.</a:t>
            </a:r>
          </a:p>
          <a:p>
            <a:r>
              <a:rPr lang="sv-SE" dirty="0"/>
              <a:t> </a:t>
            </a:r>
          </a:p>
          <a:p>
            <a:r>
              <a:rPr lang="sv-SE" i="1" dirty="0"/>
              <a:t>Detta är en kort webbutbildning från Intendenturen Lagerträdet inom Uppsala Universitet.</a:t>
            </a:r>
            <a:endParaRPr lang="sv-SE" dirty="0"/>
          </a:p>
          <a:p>
            <a:endParaRPr lang="sv-SE" dirty="0"/>
          </a:p>
        </p:txBody>
      </p:sp>
    </p:spTree>
    <p:extLst>
      <p:ext uri="{BB962C8B-B14F-4D97-AF65-F5344CB8AC3E}">
        <p14:creationId xmlns:p14="http://schemas.microsoft.com/office/powerpoint/2010/main" val="3800737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Exempel på en av utrymningsplatserna med nödtelefon." title="Utrymningsplats med nödtelefon"/>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67" r="16667"/>
          <a:stretch>
            <a:fillRect/>
          </a:stretch>
        </p:blipFill>
        <p:spPr/>
      </p:pic>
      <p:sp>
        <p:nvSpPr>
          <p:cNvPr id="3" name="Rubrik 2"/>
          <p:cNvSpPr>
            <a:spLocks noGrp="1"/>
          </p:cNvSpPr>
          <p:nvPr>
            <p:ph type="title"/>
          </p:nvPr>
        </p:nvSpPr>
        <p:spPr/>
        <p:txBody>
          <a:bodyPr/>
          <a:lstStyle/>
          <a:p>
            <a:r>
              <a:rPr lang="sv-SE" dirty="0"/>
              <a:t>Utrymningsplats</a:t>
            </a:r>
          </a:p>
        </p:txBody>
      </p:sp>
      <p:sp>
        <p:nvSpPr>
          <p:cNvPr id="4" name="Platshållare för text 3"/>
          <p:cNvSpPr>
            <a:spLocks noGrp="1"/>
          </p:cNvSpPr>
          <p:nvPr>
            <p:ph type="body" sz="quarter" idx="14"/>
          </p:nvPr>
        </p:nvSpPr>
        <p:spPr>
          <a:xfrm>
            <a:off x="6743700" y="2024063"/>
            <a:ext cx="4114800" cy="3570492"/>
          </a:xfrm>
        </p:spPr>
        <p:txBody>
          <a:bodyPr/>
          <a:lstStyle/>
          <a:p>
            <a:r>
              <a:rPr lang="sv-SE" sz="1200" dirty="0"/>
              <a:t>En utrymningsplats är en plats där man tillfälligt är skyddad från brand och där det finns tillgång till någon form av assistanslarm/nödtelefon (se bild).</a:t>
            </a:r>
          </a:p>
          <a:p>
            <a:r>
              <a:rPr lang="sv-SE" sz="1200" dirty="0"/>
              <a:t> </a:t>
            </a:r>
          </a:p>
          <a:p>
            <a:r>
              <a:rPr lang="sv-SE" sz="1200" dirty="0"/>
              <a:t>Platserna finns ofta i trapphus där rörelsehämmade personer kan fastna eftersom hissar inte kan användas under en utrymning.</a:t>
            </a:r>
          </a:p>
          <a:p>
            <a:r>
              <a:rPr lang="sv-SE" sz="1200" dirty="0"/>
              <a:t>Även här är tiden avgörande för att så många som möjligt ska kunna utrymmas säkert.</a:t>
            </a:r>
          </a:p>
          <a:p>
            <a:r>
              <a:rPr lang="sv-SE" sz="1200" dirty="0"/>
              <a:t> </a:t>
            </a:r>
          </a:p>
          <a:p>
            <a:r>
              <a:rPr lang="sv-SE" sz="1200" i="1" dirty="0"/>
              <a:t>Om du passerar en utrymningsplats där någon väntar - stanna och hjälp till!</a:t>
            </a:r>
            <a:endParaRPr lang="sv-SE" sz="1200" dirty="0"/>
          </a:p>
        </p:txBody>
      </p:sp>
    </p:spTree>
    <p:extLst>
      <p:ext uri="{BB962C8B-B14F-4D97-AF65-F5344CB8AC3E}">
        <p14:creationId xmlns:p14="http://schemas.microsoft.com/office/powerpoint/2010/main" val="4049992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Knappen används för att aktivera utrymningslarmet manuellt och larma räddningstjänsten." title="Manuell knapp för brandlarm"/>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3889" r="13889"/>
          <a:stretch>
            <a:fillRect/>
          </a:stretch>
        </p:blipFill>
        <p:spPr/>
      </p:pic>
      <p:sp>
        <p:nvSpPr>
          <p:cNvPr id="3" name="Rubrik 2"/>
          <p:cNvSpPr>
            <a:spLocks noGrp="1"/>
          </p:cNvSpPr>
          <p:nvPr>
            <p:ph type="title"/>
          </p:nvPr>
        </p:nvSpPr>
        <p:spPr>
          <a:xfrm>
            <a:off x="6743700" y="836613"/>
            <a:ext cx="4297926" cy="1459243"/>
          </a:xfrm>
        </p:spPr>
        <p:txBody>
          <a:bodyPr/>
          <a:lstStyle/>
          <a:p>
            <a:r>
              <a:rPr lang="sv-SE" dirty="0"/>
              <a:t>Olika anledningar till varför larmet går</a:t>
            </a:r>
          </a:p>
        </p:txBody>
      </p:sp>
      <p:sp>
        <p:nvSpPr>
          <p:cNvPr id="4" name="Platshållare för text 3"/>
          <p:cNvSpPr>
            <a:spLocks noGrp="1"/>
          </p:cNvSpPr>
          <p:nvPr>
            <p:ph type="body" sz="quarter" idx="14"/>
          </p:nvPr>
        </p:nvSpPr>
        <p:spPr>
          <a:xfrm>
            <a:off x="6743700" y="2024063"/>
            <a:ext cx="4297926" cy="3423008"/>
          </a:xfrm>
        </p:spPr>
        <p:txBody>
          <a:bodyPr/>
          <a:lstStyle/>
          <a:p>
            <a:r>
              <a:rPr lang="sv-SE" sz="1200" dirty="0"/>
              <a:t>Det är inte alltid det brinner när larmet går, det finns andra hotfulla situationer som kan ha fått någon att trycka på utrymningsknappen. Var därför alltid på din vakt.</a:t>
            </a:r>
          </a:p>
          <a:p>
            <a:r>
              <a:rPr lang="sv-SE" sz="1200" dirty="0"/>
              <a:t> </a:t>
            </a:r>
          </a:p>
          <a:p>
            <a:r>
              <a:rPr lang="sv-SE" sz="1200" dirty="0"/>
              <a:t>Utrymningslarmet kan gå av många olika anledningar:</a:t>
            </a:r>
          </a:p>
          <a:p>
            <a:pPr marL="171450" indent="-171450">
              <a:buFont typeface="Arial" panose="020B0604020202020204" pitchFamily="34" charset="0"/>
              <a:buChar char="•"/>
            </a:pPr>
            <a:r>
              <a:rPr lang="sv-SE" sz="1200" dirty="0"/>
              <a:t>Övning</a:t>
            </a:r>
          </a:p>
          <a:p>
            <a:pPr marL="171450" indent="-171450">
              <a:buFont typeface="Arial" panose="020B0604020202020204" pitchFamily="34" charset="0"/>
              <a:buChar char="•"/>
            </a:pPr>
            <a:r>
              <a:rPr lang="sv-SE" sz="1200" dirty="0"/>
              <a:t>Falsklarm eller ofarlig rökutveckling</a:t>
            </a:r>
          </a:p>
          <a:p>
            <a:pPr marL="171450" indent="-171450">
              <a:buFont typeface="Arial" panose="020B0604020202020204" pitchFamily="34" charset="0"/>
              <a:buChar char="•"/>
            </a:pPr>
            <a:r>
              <a:rPr lang="sv-SE" sz="1200" dirty="0"/>
              <a:t>Brand med risk för liv och hälsa</a:t>
            </a:r>
          </a:p>
          <a:p>
            <a:pPr marL="171450" indent="-171450">
              <a:buFont typeface="Arial" panose="020B0604020202020204" pitchFamily="34" charset="0"/>
              <a:buChar char="•"/>
            </a:pPr>
            <a:r>
              <a:rPr lang="sv-SE" sz="1200" dirty="0"/>
              <a:t>Läckor hälsofarlig gas eller vätska</a:t>
            </a:r>
          </a:p>
          <a:p>
            <a:pPr marL="171450" indent="-171450">
              <a:buFont typeface="Arial" panose="020B0604020202020204" pitchFamily="34" charset="0"/>
              <a:buChar char="•"/>
            </a:pPr>
            <a:r>
              <a:rPr lang="sv-SE" sz="1200" dirty="0"/>
              <a:t>Situation där det föreligger väpnat våld</a:t>
            </a:r>
          </a:p>
          <a:p>
            <a:endParaRPr lang="sv-SE" dirty="0"/>
          </a:p>
        </p:txBody>
      </p:sp>
    </p:spTree>
    <p:extLst>
      <p:ext uri="{BB962C8B-B14F-4D97-AF65-F5344CB8AC3E}">
        <p14:creationId xmlns:p14="http://schemas.microsoft.com/office/powerpoint/2010/main" val="3548201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67" r="16667"/>
          <a:stretch>
            <a:fillRect/>
          </a:stretch>
        </p:blipFill>
        <p:spPr/>
      </p:pic>
      <p:sp>
        <p:nvSpPr>
          <p:cNvPr id="3" name="Rubrik 2"/>
          <p:cNvSpPr>
            <a:spLocks noGrp="1"/>
          </p:cNvSpPr>
          <p:nvPr>
            <p:ph type="title"/>
          </p:nvPr>
        </p:nvSpPr>
        <p:spPr>
          <a:xfrm>
            <a:off x="6743700" y="659638"/>
            <a:ext cx="4114800" cy="676172"/>
          </a:xfrm>
        </p:spPr>
        <p:txBody>
          <a:bodyPr/>
          <a:lstStyle/>
          <a:p>
            <a:r>
              <a:rPr lang="sv-SE" dirty="0"/>
              <a:t>Tyst larm</a:t>
            </a:r>
          </a:p>
        </p:txBody>
      </p:sp>
      <p:sp>
        <p:nvSpPr>
          <p:cNvPr id="4" name="Platshållare för text 3"/>
          <p:cNvSpPr>
            <a:spLocks noGrp="1"/>
          </p:cNvSpPr>
          <p:nvPr>
            <p:ph type="body" sz="quarter" idx="14"/>
          </p:nvPr>
        </p:nvSpPr>
        <p:spPr>
          <a:xfrm>
            <a:off x="6743699" y="1335809"/>
            <a:ext cx="4504403" cy="4848686"/>
          </a:xfrm>
        </p:spPr>
        <p:txBody>
          <a:bodyPr/>
          <a:lstStyle/>
          <a:p>
            <a:r>
              <a:rPr lang="sv-SE" sz="1200" dirty="0"/>
              <a:t>Det finns inget sätt att varna och genomföra en tyst utrymning.</a:t>
            </a:r>
          </a:p>
          <a:p>
            <a:r>
              <a:rPr lang="sv-SE" sz="1200" dirty="0"/>
              <a:t> </a:t>
            </a:r>
          </a:p>
          <a:p>
            <a:r>
              <a:rPr lang="sv-SE" sz="1200" dirty="0"/>
              <a:t>Den typiska situationen när det finns behov av att utrymma tyst är när det finns risk för väpnat våld. I samband med detta finns dock en stor risk för att panik uppstår och att någon då trycker på utrymningsknappen för att påkalla uppmärksamhet. Gärningsmän kan då följa med folkströmmarna till återsamlingsplatsen där de kan orsaka stor skada.</a:t>
            </a:r>
          </a:p>
          <a:p>
            <a:br>
              <a:rPr lang="sv-SE" sz="1200" dirty="0"/>
            </a:br>
            <a:r>
              <a:rPr lang="sv-SE" sz="1200" i="1" dirty="0"/>
              <a:t>Därför måste du alltid vara försiktig vid utrymning om du inte vet orsaken.</a:t>
            </a:r>
            <a:endParaRPr lang="sv-SE" sz="1200" dirty="0"/>
          </a:p>
          <a:p>
            <a:r>
              <a:rPr lang="sv-SE" sz="1200" dirty="0"/>
              <a:t> </a:t>
            </a:r>
          </a:p>
          <a:p>
            <a:r>
              <a:rPr lang="sv-SE" sz="1200" dirty="0"/>
              <a:t>Uppsala universitet har varit förskonade från incidenter av denna typ men tyvärr förekommer detta även i Sverige.</a:t>
            </a:r>
          </a:p>
          <a:p>
            <a:endParaRPr lang="sv-SE" dirty="0"/>
          </a:p>
        </p:txBody>
      </p:sp>
    </p:spTree>
    <p:extLst>
      <p:ext uri="{BB962C8B-B14F-4D97-AF65-F5344CB8AC3E}">
        <p14:creationId xmlns:p14="http://schemas.microsoft.com/office/powerpoint/2010/main" val="3788014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Nödutgång med utrymningsplan och lysande skylt." title="Nödutgå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7812" r="7812"/>
          <a:stretch>
            <a:fillRect/>
          </a:stretch>
        </p:blipFill>
        <p:spPr>
          <a:xfrm rot="5400000">
            <a:off x="-382588" y="381000"/>
            <a:ext cx="6858001" cy="6096000"/>
          </a:xfrm>
        </p:spPr>
      </p:pic>
      <p:sp>
        <p:nvSpPr>
          <p:cNvPr id="3" name="Rubrik 2"/>
          <p:cNvSpPr>
            <a:spLocks noGrp="1"/>
          </p:cNvSpPr>
          <p:nvPr>
            <p:ph type="title"/>
          </p:nvPr>
        </p:nvSpPr>
        <p:spPr/>
        <p:txBody>
          <a:bodyPr/>
          <a:lstStyle/>
          <a:p>
            <a:r>
              <a:rPr lang="sv-SE" dirty="0"/>
              <a:t>Hot om våld - 1 Fly!</a:t>
            </a:r>
          </a:p>
        </p:txBody>
      </p:sp>
      <p:sp>
        <p:nvSpPr>
          <p:cNvPr id="4" name="Platshållare för text 3"/>
          <p:cNvSpPr>
            <a:spLocks noGrp="1"/>
          </p:cNvSpPr>
          <p:nvPr>
            <p:ph type="body" sz="quarter" idx="14"/>
          </p:nvPr>
        </p:nvSpPr>
        <p:spPr>
          <a:xfrm>
            <a:off x="6743700" y="2024063"/>
            <a:ext cx="4114800" cy="2026827"/>
          </a:xfrm>
        </p:spPr>
        <p:txBody>
          <a:bodyPr/>
          <a:lstStyle/>
          <a:p>
            <a:pPr marL="171450" indent="-171450">
              <a:buFont typeface="Arial" panose="020B0604020202020204" pitchFamily="34" charset="0"/>
              <a:buChar char="•"/>
            </a:pPr>
            <a:r>
              <a:rPr lang="sv-SE" sz="1200" dirty="0"/>
              <a:t>Lämna platsen</a:t>
            </a:r>
          </a:p>
          <a:p>
            <a:pPr marL="171450" indent="-171450">
              <a:buFont typeface="Arial" panose="020B0604020202020204" pitchFamily="34" charset="0"/>
              <a:buChar char="•"/>
            </a:pPr>
            <a:r>
              <a:rPr lang="sv-SE" sz="1200" dirty="0"/>
              <a:t>Sätt dig i säkerhet</a:t>
            </a:r>
          </a:p>
          <a:p>
            <a:pPr marL="171450" indent="-171450">
              <a:buFont typeface="Arial" panose="020B0604020202020204" pitchFamily="34" charset="0"/>
              <a:buChar char="•"/>
            </a:pPr>
            <a:r>
              <a:rPr lang="sv-SE" sz="1200" dirty="0"/>
              <a:t>Notera alternativa nödutgångar</a:t>
            </a:r>
          </a:p>
          <a:p>
            <a:r>
              <a:rPr lang="sv-SE" sz="1200" b="1" dirty="0"/>
              <a:t>Undvik att fly till återsamlingsplatsen!</a:t>
            </a:r>
            <a:endParaRPr lang="sv-SE" sz="1200" dirty="0"/>
          </a:p>
          <a:p>
            <a:r>
              <a:rPr lang="sv-SE" sz="1200" dirty="0"/>
              <a:t>Vid hot om våld är det inte säkert att samlas i en stor grupp på en öppen yta.</a:t>
            </a:r>
          </a:p>
        </p:txBody>
      </p:sp>
    </p:spTree>
    <p:extLst>
      <p:ext uri="{BB962C8B-B14F-4D97-AF65-F5344CB8AC3E}">
        <p14:creationId xmlns:p14="http://schemas.microsoft.com/office/powerpoint/2010/main" val="1999353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Slå alltid av ljudet på din telefon vid hot om våld, annars kan du bli upptäckt." title="Tyst läge"/>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066" r="20066"/>
          <a:stretch>
            <a:fillRect/>
          </a:stretch>
        </p:blipFill>
        <p:spPr/>
      </p:pic>
      <p:sp>
        <p:nvSpPr>
          <p:cNvPr id="3" name="Rubrik 2"/>
          <p:cNvSpPr>
            <a:spLocks noGrp="1"/>
          </p:cNvSpPr>
          <p:nvPr>
            <p:ph type="title"/>
          </p:nvPr>
        </p:nvSpPr>
        <p:spPr/>
        <p:txBody>
          <a:bodyPr/>
          <a:lstStyle/>
          <a:p>
            <a:r>
              <a:rPr lang="sv-SE" dirty="0"/>
              <a:t>Hot om våld - 2 Sök skydd!</a:t>
            </a:r>
          </a:p>
        </p:txBody>
      </p:sp>
      <p:sp>
        <p:nvSpPr>
          <p:cNvPr id="4" name="Platshållare för text 3"/>
          <p:cNvSpPr>
            <a:spLocks noGrp="1"/>
          </p:cNvSpPr>
          <p:nvPr>
            <p:ph type="body" sz="quarter" idx="14"/>
          </p:nvPr>
        </p:nvSpPr>
        <p:spPr>
          <a:xfrm>
            <a:off x="6743700" y="2024063"/>
            <a:ext cx="4114800" cy="2361124"/>
          </a:xfrm>
        </p:spPr>
        <p:txBody>
          <a:bodyPr/>
          <a:lstStyle/>
          <a:p>
            <a:pPr marL="171450" indent="-171450">
              <a:buFont typeface="Arial" panose="020B0604020202020204" pitchFamily="34" charset="0"/>
              <a:buChar char="•"/>
            </a:pPr>
            <a:r>
              <a:rPr lang="sv-SE" sz="1200" dirty="0"/>
              <a:t>Sök upp en säker plats</a:t>
            </a:r>
          </a:p>
          <a:p>
            <a:pPr marL="171450" indent="-171450">
              <a:buFont typeface="Arial" panose="020B0604020202020204" pitchFamily="34" charset="0"/>
              <a:buChar char="•"/>
            </a:pPr>
            <a:r>
              <a:rPr lang="sv-SE" sz="1200" dirty="0"/>
              <a:t>Var uppmärksam</a:t>
            </a:r>
          </a:p>
          <a:p>
            <a:pPr marL="171450" indent="-171450">
              <a:buFont typeface="Arial" panose="020B0604020202020204" pitchFamily="34" charset="0"/>
              <a:buChar char="•"/>
            </a:pPr>
            <a:r>
              <a:rPr lang="sv-SE" sz="1200" dirty="0"/>
              <a:t>Slå av ljudet på din telefon</a:t>
            </a:r>
          </a:p>
          <a:p>
            <a:r>
              <a:rPr lang="sv-SE" sz="1200" b="1" dirty="0"/>
              <a:t>Tänk på att inte ringa i onödan till personer i riskområdet!</a:t>
            </a:r>
            <a:endParaRPr lang="sv-SE" sz="1200" dirty="0"/>
          </a:p>
          <a:p>
            <a:r>
              <a:rPr lang="sv-SE" sz="1200" dirty="0"/>
              <a:t>Om den du ringer till har glömt att stänga av ljudet på telefonen kan personens plats avslöjas.</a:t>
            </a:r>
          </a:p>
        </p:txBody>
      </p:sp>
    </p:spTree>
    <p:extLst>
      <p:ext uri="{BB962C8B-B14F-4D97-AF65-F5344CB8AC3E}">
        <p14:creationId xmlns:p14="http://schemas.microsoft.com/office/powerpoint/2010/main" val="523543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5396671" y="1200407"/>
            <a:ext cx="4966530" cy="677555"/>
          </a:xfrm>
        </p:spPr>
        <p:txBody>
          <a:bodyPr/>
          <a:lstStyle/>
          <a:p>
            <a:r>
              <a:rPr lang="sv-SE" dirty="0"/>
              <a:t>Hot om våld - 3 Larma!</a:t>
            </a:r>
          </a:p>
        </p:txBody>
      </p:sp>
      <p:sp>
        <p:nvSpPr>
          <p:cNvPr id="4" name="Platshållare för text 3"/>
          <p:cNvSpPr>
            <a:spLocks noGrp="1"/>
          </p:cNvSpPr>
          <p:nvPr>
            <p:ph type="body" sz="quarter" idx="14"/>
          </p:nvPr>
        </p:nvSpPr>
        <p:spPr>
          <a:xfrm>
            <a:off x="5396671" y="3500284"/>
            <a:ext cx="4966530" cy="1832433"/>
          </a:xfrm>
        </p:spPr>
        <p:txBody>
          <a:bodyPr/>
          <a:lstStyle/>
          <a:p>
            <a:r>
              <a:rPr lang="sv-SE" sz="1200" dirty="0"/>
              <a:t>Vill du läsa mer om råd vid attacker med dödligt våld?</a:t>
            </a:r>
          </a:p>
          <a:p>
            <a:r>
              <a:rPr lang="sv-SE" sz="1200" dirty="0"/>
              <a:t>Myndigheten för samhällsskydd och beredskap har mer information.</a:t>
            </a:r>
          </a:p>
          <a:p>
            <a:endParaRPr lang="sv-SE" sz="1200" dirty="0"/>
          </a:p>
          <a:p>
            <a:r>
              <a:rPr lang="sv-SE" sz="1200" dirty="0"/>
              <a:t>https://www.msb.se/sv/rad-till-privatpersoner/rad-vid-pagaende-dodligt-vald/</a:t>
            </a:r>
          </a:p>
        </p:txBody>
      </p:sp>
      <p:sp>
        <p:nvSpPr>
          <p:cNvPr id="5" name="Platshållare för text 3"/>
          <p:cNvSpPr txBox="1">
            <a:spLocks/>
          </p:cNvSpPr>
          <p:nvPr/>
        </p:nvSpPr>
        <p:spPr>
          <a:xfrm>
            <a:off x="5396671" y="1877962"/>
            <a:ext cx="4966530" cy="1622322"/>
          </a:xfrm>
          <a:prstGeom prst="rect">
            <a:avLst/>
          </a:prstGeom>
        </p:spPr>
        <p:txBody>
          <a:bodyPr vert="horz" lIns="91440" tIns="45720" rIns="91440" bIns="45720" rtlCol="0">
            <a:noAutofit/>
          </a:bodyPr>
          <a:lstStyle>
            <a:lvl1pPr marL="0" indent="0" algn="l" defTabSz="914400" rtl="0" eaLnBrk="1" latinLnBrk="0" hangingPunct="1">
              <a:lnSpc>
                <a:spcPts val="2120"/>
              </a:lnSpc>
              <a:spcBef>
                <a:spcPts val="300"/>
              </a:spcBef>
              <a:buFontTx/>
              <a:buNone/>
              <a:defRPr sz="1600" kern="1200" baseline="0">
                <a:solidFill>
                  <a:schemeClr val="tx1">
                    <a:lumMod val="65000"/>
                    <a:lumOff val="35000"/>
                  </a:schemeClr>
                </a:solidFill>
                <a:latin typeface="Work Sans" pitchFamily="2" charset="77"/>
                <a:ea typeface="+mn-ea"/>
                <a:cs typeface="+mn-cs"/>
              </a:defRPr>
            </a:lvl1pPr>
            <a:lvl2pPr marL="457200" indent="0" algn="l" defTabSz="914400" rtl="0" eaLnBrk="1" latinLnBrk="0" hangingPunct="1">
              <a:lnSpc>
                <a:spcPct val="90000"/>
              </a:lnSpc>
              <a:spcBef>
                <a:spcPts val="500"/>
              </a:spcBef>
              <a:buFontTx/>
              <a:buNone/>
              <a:defRPr sz="1400" kern="1200" baseline="0">
                <a:solidFill>
                  <a:schemeClr val="tx1">
                    <a:lumMod val="65000"/>
                    <a:lumOff val="35000"/>
                  </a:schemeClr>
                </a:solidFill>
                <a:latin typeface="Work Sans" pitchFamily="2" charset="77"/>
                <a:ea typeface="+mn-ea"/>
                <a:cs typeface="+mn-cs"/>
              </a:defRPr>
            </a:lvl2pPr>
            <a:lvl3pPr marL="914400" indent="0" algn="l" defTabSz="914400" rtl="0" eaLnBrk="1" latinLnBrk="0" hangingPunct="1">
              <a:lnSpc>
                <a:spcPct val="90000"/>
              </a:lnSpc>
              <a:spcBef>
                <a:spcPts val="500"/>
              </a:spcBef>
              <a:buFontTx/>
              <a:buNone/>
              <a:defRPr sz="1200" kern="1200" baseline="0">
                <a:solidFill>
                  <a:schemeClr val="tx1">
                    <a:lumMod val="65000"/>
                    <a:lumOff val="35000"/>
                  </a:schemeClr>
                </a:solidFill>
                <a:latin typeface="Work Sans" pitchFamily="2" charset="77"/>
                <a:ea typeface="+mn-ea"/>
                <a:cs typeface="+mn-cs"/>
              </a:defRPr>
            </a:lvl3pPr>
            <a:lvl4pPr marL="1371600" indent="0" algn="l" defTabSz="914400" rtl="0" eaLnBrk="1" latinLnBrk="0" hangingPunct="1">
              <a:lnSpc>
                <a:spcPct val="90000"/>
              </a:lnSpc>
              <a:spcBef>
                <a:spcPts val="500"/>
              </a:spcBef>
              <a:buFontTx/>
              <a:buNone/>
              <a:defRPr sz="1000" kern="1200" baseline="0">
                <a:solidFill>
                  <a:schemeClr val="tx1">
                    <a:lumMod val="65000"/>
                    <a:lumOff val="35000"/>
                  </a:schemeClr>
                </a:solidFill>
                <a:latin typeface="Work Sans" pitchFamily="2" charset="77"/>
                <a:ea typeface="+mn-ea"/>
                <a:cs typeface="+mn-cs"/>
              </a:defRPr>
            </a:lvl4pPr>
            <a:lvl5pPr marL="1828800" indent="0" algn="l" defTabSz="914400" rtl="0" eaLnBrk="1" latinLnBrk="0" hangingPunct="1">
              <a:lnSpc>
                <a:spcPct val="90000"/>
              </a:lnSpc>
              <a:spcBef>
                <a:spcPts val="500"/>
              </a:spcBef>
              <a:buFontTx/>
              <a:buNone/>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sv-SE" sz="1200" dirty="0"/>
              <a:t>Ring 112 så fort du har möjlighet</a:t>
            </a:r>
          </a:p>
          <a:p>
            <a:pPr marL="171450" indent="-171450">
              <a:buFont typeface="Arial" panose="020B0604020202020204" pitchFamily="34" charset="0"/>
              <a:buChar char="•"/>
            </a:pPr>
            <a:r>
              <a:rPr lang="sv-SE" sz="1200" dirty="0"/>
              <a:t>Ring 018-471 25 00 (universitetets larmnummer) så fort du kan</a:t>
            </a:r>
          </a:p>
          <a:p>
            <a:pPr marL="171450" indent="-171450">
              <a:buFont typeface="Arial" panose="020B0604020202020204" pitchFamily="34" charset="0"/>
              <a:buChar char="•"/>
            </a:pPr>
            <a:r>
              <a:rPr lang="sv-SE" sz="1200" dirty="0"/>
              <a:t>Berätta om platsen, vad som har hänt och om gärningsmännen</a:t>
            </a:r>
          </a:p>
        </p:txBody>
      </p:sp>
      <p:pic>
        <p:nvPicPr>
          <p:cNvPr id="9" name="Bildobjekt 8"/>
          <p:cNvPicPr>
            <a:picLocks noChangeAspect="1"/>
          </p:cNvPicPr>
          <p:nvPr/>
        </p:nvPicPr>
        <p:blipFill>
          <a:blip r:embed="rId2"/>
          <a:stretch>
            <a:fillRect/>
          </a:stretch>
        </p:blipFill>
        <p:spPr>
          <a:xfrm>
            <a:off x="1082313" y="2005780"/>
            <a:ext cx="3088221" cy="2750696"/>
          </a:xfrm>
          <a:prstGeom prst="rect">
            <a:avLst/>
          </a:prstGeom>
        </p:spPr>
      </p:pic>
    </p:spTree>
    <p:extLst>
      <p:ext uri="{BB962C8B-B14F-4D97-AF65-F5344CB8AC3E}">
        <p14:creationId xmlns:p14="http://schemas.microsoft.com/office/powerpoint/2010/main" val="1664751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3547018"/>
      </p:ext>
    </p:extLst>
  </p:cSld>
  <p:clrMapOvr>
    <a:masterClrMapping/>
  </p:clrMapOvr>
</p:sld>
</file>

<file path=ppt/theme/theme1.xml><?xml version="1.0" encoding="utf-8"?>
<a:theme xmlns:a="http://schemas.openxmlformats.org/drawingml/2006/main" name="UU-tema VIT">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1755F6FB-FD89-4F23-B5E8-5B4188E49BB3}"/>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3.xml><?xml version="1.0" encoding="utf-8"?>
<a:theme xmlns:a="http://schemas.openxmlformats.org/drawingml/2006/main" name="UU-tema MÖRKGRÅ OBS FÖR HUMANISTISKA TEATERN">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EB118DA2-CBF5-4D05-8239-92F4BD87ACCB}"/>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Template>
  <TotalTime>124</TotalTime>
  <Words>474</Words>
  <Application>Microsoft Office PowerPoint</Application>
  <PresentationFormat>Bredbild</PresentationFormat>
  <Paragraphs>48</Paragraphs>
  <Slides>9</Slides>
  <Notes>0</Notes>
  <HiddenSlides>0</HiddenSlides>
  <MMClips>0</MMClips>
  <ScaleCrop>false</ScaleCrop>
  <HeadingPairs>
    <vt:vector size="6" baseType="variant">
      <vt:variant>
        <vt:lpstr>Använt teckensnitt</vt:lpstr>
      </vt:variant>
      <vt:variant>
        <vt:i4>5</vt:i4>
      </vt:variant>
      <vt:variant>
        <vt:lpstr>Tema</vt:lpstr>
      </vt:variant>
      <vt:variant>
        <vt:i4>3</vt:i4>
      </vt:variant>
      <vt:variant>
        <vt:lpstr>Bildrubriker</vt:lpstr>
      </vt:variant>
      <vt:variant>
        <vt:i4>9</vt:i4>
      </vt:variant>
    </vt:vector>
  </HeadingPairs>
  <TitlesOfParts>
    <vt:vector size="17" baseType="lpstr">
      <vt:lpstr>Arial</vt:lpstr>
      <vt:lpstr>Work Sans</vt:lpstr>
      <vt:lpstr>Work Sans SemiBold</vt:lpstr>
      <vt:lpstr>Calibri</vt:lpstr>
      <vt:lpstr>Work Sans Medium</vt:lpstr>
      <vt:lpstr>UU-tema VIT</vt:lpstr>
      <vt:lpstr>UU-tema LJUSGRÅ</vt:lpstr>
      <vt:lpstr>UU-tema MÖRKGRÅ OBS FÖR HUMANISTISKA TEATERN</vt:lpstr>
      <vt:lpstr>Utrymning vid Evolutionsbiologiskt centrum (EBC)</vt:lpstr>
      <vt:lpstr>PowerPoint-presentation</vt:lpstr>
      <vt:lpstr>Utrymningsplats</vt:lpstr>
      <vt:lpstr>Olika anledningar till varför larmet går</vt:lpstr>
      <vt:lpstr>Tyst larm</vt:lpstr>
      <vt:lpstr>Hot om våld - 1 Fly!</vt:lpstr>
      <vt:lpstr>Hot om våld - 2 Sök skydd!</vt:lpstr>
      <vt:lpstr>Hot om våld - 3 Larma!</vt:lpstr>
      <vt:lpstr>PowerPoint-presentation</vt:lpstr>
    </vt:vector>
  </TitlesOfParts>
  <Company>Uppsala universitet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Utrymning vid Evolutionsbiologiskt centrum (EBC)</dc:title>
  <dc:creator>Cecilia Lundström</dc:creator>
  <cp:lastModifiedBy>Cecilia Lundström</cp:lastModifiedBy>
  <cp:revision>6</cp:revision>
  <dcterms:created xsi:type="dcterms:W3CDTF">2024-06-14T13:44:51Z</dcterms:created>
  <dcterms:modified xsi:type="dcterms:W3CDTF">2026-05-25T11:48:48Z</dcterms:modified>
</cp:coreProperties>
</file>