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7" r:id="rId1"/>
    <p:sldMasterId id="2147483650" r:id="rId2"/>
  </p:sldMasterIdLst>
  <p:notesMasterIdLst>
    <p:notesMasterId r:id="rId22"/>
  </p:notesMasterIdLst>
  <p:sldIdLst>
    <p:sldId id="270" r:id="rId3"/>
    <p:sldId id="2403" r:id="rId4"/>
    <p:sldId id="2431" r:id="rId5"/>
    <p:sldId id="272" r:id="rId6"/>
    <p:sldId id="259" r:id="rId7"/>
    <p:sldId id="2430" r:id="rId8"/>
    <p:sldId id="2337" r:id="rId9"/>
    <p:sldId id="2428" r:id="rId10"/>
    <p:sldId id="2469" r:id="rId11"/>
    <p:sldId id="2424" r:id="rId12"/>
    <p:sldId id="2427" r:id="rId13"/>
    <p:sldId id="2423" r:id="rId14"/>
    <p:sldId id="2421" r:id="rId15"/>
    <p:sldId id="2422" r:id="rId16"/>
    <p:sldId id="2425" r:id="rId17"/>
    <p:sldId id="273" r:id="rId18"/>
    <p:sldId id="283" r:id="rId19"/>
    <p:sldId id="291" r:id="rId20"/>
    <p:sldId id="2456" r:id="rId21"/>
  </p:sldIdLst>
  <p:sldSz cx="12192000" cy="6858000"/>
  <p:notesSz cx="7315200" cy="9601200"/>
  <p:embeddedFontLst>
    <p:embeddedFont>
      <p:font typeface="Calibri" panose="020F0502020204030204" pitchFamily="34" charset="0"/>
      <p:regular r:id="rId23"/>
      <p:bold r:id="rId24"/>
      <p:italic r:id="rId25"/>
      <p:boldItalic r:id="rId26"/>
    </p:embeddedFont>
    <p:embeddedFont>
      <p:font typeface="Work Sans" pitchFamily="2" charset="0"/>
      <p:regular r:id="rId27"/>
      <p:bold r:id="rId28"/>
      <p:italic r:id="rId29"/>
      <p:boldItalic r:id="rId30"/>
    </p:embeddedFont>
    <p:embeddedFont>
      <p:font typeface="Work Sans Medium" pitchFamily="2" charset="0"/>
      <p:regular r:id="rId31"/>
      <p:italic r:id="rId32"/>
    </p:embeddedFont>
    <p:embeddedFont>
      <p:font typeface="Work Sans SemiBold" pitchFamily="2" charset="0"/>
      <p:regular r:id="rId33"/>
      <p:bold r:id="rId34"/>
      <p:italic r:id="rId35"/>
      <p:boldItalic r:id="rId36"/>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BCBD3-B2FA-FCD3-7333-C4F57AFA702F}" name="Siri Helle" initials="SH" userId="S::hello@sirihelle.com::0e4b3e0f-a1b7-47de-ad09-0238b58dd9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7575"/>
    <a:srgbClr val="990000"/>
    <a:srgbClr val="3B9B25"/>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276"/>
    <p:restoredTop sz="62105" autoAdjust="0"/>
  </p:normalViewPr>
  <p:slideViewPr>
    <p:cSldViewPr snapToGrid="0" showGuides="1">
      <p:cViewPr varScale="1">
        <p:scale>
          <a:sx n="101" d="100"/>
          <a:sy n="101" d="100"/>
        </p:scale>
        <p:origin x="3116" y="48"/>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18" d="100"/>
          <a:sy n="118" d="100"/>
        </p:scale>
        <p:origin x="492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font" Target="fonts/font12.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FA8D70-D476-4509-A87B-03F439E9FDCE}" type="doc">
      <dgm:prSet loTypeId="urn:microsoft.com/office/officeart/2005/8/layout/hProcess9" loCatId="process" qsTypeId="urn:microsoft.com/office/officeart/2005/8/quickstyle/simple1" qsCatId="simple" csTypeId="urn:microsoft.com/office/officeart/2005/8/colors/accent1_2" csCatId="accent1" phldr="1"/>
      <dgm:spPr/>
    </dgm:pt>
    <dgm:pt modelId="{50DF76C3-0CCE-4DC3-BEEF-C7B1726D4AAD}">
      <dgm:prSet phldrT="[Text]" custT="1"/>
      <dgm:spPr/>
      <dgm:t>
        <a:bodyPr/>
        <a:lstStyle/>
        <a:p>
          <a:r>
            <a:rPr lang="sv-SE" sz="2400" dirty="0"/>
            <a:t>Startvärden</a:t>
          </a:r>
          <a:endParaRPr lang="sv-SE" sz="2100" dirty="0"/>
        </a:p>
        <a:p>
          <a:r>
            <a:rPr lang="sv-SE" sz="1800" dirty="0"/>
            <a:t>Kondition</a:t>
          </a:r>
        </a:p>
        <a:p>
          <a:r>
            <a:rPr lang="sv-SE" sz="1800" dirty="0"/>
            <a:t>Psykiskt välmående</a:t>
          </a:r>
        </a:p>
      </dgm:t>
    </dgm:pt>
    <dgm:pt modelId="{202A79D4-A58F-4E1B-BC7A-93E3983F3321}" type="parTrans" cxnId="{F68EB094-BD2B-481A-95E0-685B4DAE084A}">
      <dgm:prSet/>
      <dgm:spPr/>
      <dgm:t>
        <a:bodyPr/>
        <a:lstStyle/>
        <a:p>
          <a:endParaRPr lang="sv-SE"/>
        </a:p>
      </dgm:t>
    </dgm:pt>
    <dgm:pt modelId="{84E1004C-C404-4C76-A91F-907B30EFE8FB}" type="sibTrans" cxnId="{F68EB094-BD2B-481A-95E0-685B4DAE084A}">
      <dgm:prSet/>
      <dgm:spPr/>
      <dgm:t>
        <a:bodyPr/>
        <a:lstStyle/>
        <a:p>
          <a:endParaRPr lang="sv-SE"/>
        </a:p>
      </dgm:t>
    </dgm:pt>
    <dgm:pt modelId="{121625EC-1899-4631-BF0C-74ECB9303FB6}">
      <dgm:prSet phldrT="[Text]"/>
      <dgm:spPr/>
      <dgm:t>
        <a:bodyPr/>
        <a:lstStyle/>
        <a:p>
          <a:r>
            <a:rPr lang="sv-SE" dirty="0"/>
            <a:t>Aktiviteter</a:t>
          </a:r>
        </a:p>
      </dgm:t>
    </dgm:pt>
    <dgm:pt modelId="{D6BA198B-BD04-4145-A778-ADF23DE967B8}" type="parTrans" cxnId="{58833219-8FD1-43EB-B165-66B1084AFBDD}">
      <dgm:prSet/>
      <dgm:spPr/>
      <dgm:t>
        <a:bodyPr/>
        <a:lstStyle/>
        <a:p>
          <a:endParaRPr lang="sv-SE"/>
        </a:p>
      </dgm:t>
    </dgm:pt>
    <dgm:pt modelId="{6FFBC06B-84B1-4C57-811F-5EED15E20EC1}" type="sibTrans" cxnId="{58833219-8FD1-43EB-B165-66B1084AFBDD}">
      <dgm:prSet/>
      <dgm:spPr/>
      <dgm:t>
        <a:bodyPr/>
        <a:lstStyle/>
        <a:p>
          <a:endParaRPr lang="sv-SE"/>
        </a:p>
      </dgm:t>
    </dgm:pt>
    <dgm:pt modelId="{B4A1EFBC-F908-4700-8639-091B3FA49EE8}">
      <dgm:prSet phldrT="[Text]" custT="1"/>
      <dgm:spPr/>
      <dgm:t>
        <a:bodyPr/>
        <a:lstStyle/>
        <a:p>
          <a:r>
            <a:rPr lang="sv-SE" sz="2400" dirty="0"/>
            <a:t>Slutvärden</a:t>
          </a:r>
        </a:p>
        <a:p>
          <a:r>
            <a:rPr lang="sv-SE" sz="1800" dirty="0"/>
            <a:t>Kondition</a:t>
          </a:r>
        </a:p>
        <a:p>
          <a:r>
            <a:rPr lang="sv-SE" sz="1800" dirty="0"/>
            <a:t>Psykiskt välmående</a:t>
          </a:r>
        </a:p>
      </dgm:t>
    </dgm:pt>
    <dgm:pt modelId="{B85327A5-B878-41C8-8CE7-94DAC0ACB142}" type="parTrans" cxnId="{0F5CA6DC-03F9-4AA7-965F-742E2CD862E1}">
      <dgm:prSet/>
      <dgm:spPr/>
      <dgm:t>
        <a:bodyPr/>
        <a:lstStyle/>
        <a:p>
          <a:endParaRPr lang="sv-SE"/>
        </a:p>
      </dgm:t>
    </dgm:pt>
    <dgm:pt modelId="{72F1C9CB-622D-4AC0-903F-D06B6BD705E2}" type="sibTrans" cxnId="{0F5CA6DC-03F9-4AA7-965F-742E2CD862E1}">
      <dgm:prSet/>
      <dgm:spPr/>
      <dgm:t>
        <a:bodyPr/>
        <a:lstStyle/>
        <a:p>
          <a:endParaRPr lang="sv-SE"/>
        </a:p>
      </dgm:t>
    </dgm:pt>
    <dgm:pt modelId="{0AC3F049-40BD-4D1A-B798-41A913FF258D}" type="pres">
      <dgm:prSet presAssocID="{23FA8D70-D476-4509-A87B-03F439E9FDCE}" presName="CompostProcess" presStyleCnt="0">
        <dgm:presLayoutVars>
          <dgm:dir/>
          <dgm:resizeHandles val="exact"/>
        </dgm:presLayoutVars>
      </dgm:prSet>
      <dgm:spPr/>
    </dgm:pt>
    <dgm:pt modelId="{0804F292-2BC3-490B-B852-D7621FFABB8B}" type="pres">
      <dgm:prSet presAssocID="{23FA8D70-D476-4509-A87B-03F439E9FDCE}" presName="arrow" presStyleLbl="bgShp" presStyleIdx="0" presStyleCnt="1" custLinFactNeighborX="198" custLinFactNeighborY="18639"/>
      <dgm:spPr/>
    </dgm:pt>
    <dgm:pt modelId="{63BC6753-5A84-4CB5-93A8-6DA77F127DDC}" type="pres">
      <dgm:prSet presAssocID="{23FA8D70-D476-4509-A87B-03F439E9FDCE}" presName="linearProcess" presStyleCnt="0"/>
      <dgm:spPr/>
    </dgm:pt>
    <dgm:pt modelId="{83AAB7B4-A553-4A23-801F-F33EA34BFE02}" type="pres">
      <dgm:prSet presAssocID="{50DF76C3-0CCE-4DC3-BEEF-C7B1726D4AAD}" presName="textNode" presStyleLbl="node1" presStyleIdx="0" presStyleCnt="3" custScaleX="65724" custScaleY="123313" custLinFactX="-18446" custLinFactNeighborX="-100000" custLinFactNeighborY="22836">
        <dgm:presLayoutVars>
          <dgm:bulletEnabled val="1"/>
        </dgm:presLayoutVars>
      </dgm:prSet>
      <dgm:spPr/>
    </dgm:pt>
    <dgm:pt modelId="{3D06BEE2-4295-4577-A42A-5CC257422513}" type="pres">
      <dgm:prSet presAssocID="{84E1004C-C404-4C76-A91F-907B30EFE8FB}" presName="sibTrans" presStyleCnt="0"/>
      <dgm:spPr/>
    </dgm:pt>
    <dgm:pt modelId="{71BA3A97-6684-4EFA-89DE-964984719925}" type="pres">
      <dgm:prSet presAssocID="{121625EC-1899-4631-BF0C-74ECB9303FB6}" presName="textNode" presStyleLbl="node1" presStyleIdx="1" presStyleCnt="3" custScaleX="177594" custScaleY="62834" custLinFactNeighborX="-89423" custLinFactNeighborY="-15860">
        <dgm:presLayoutVars>
          <dgm:bulletEnabled val="1"/>
        </dgm:presLayoutVars>
      </dgm:prSet>
      <dgm:spPr/>
    </dgm:pt>
    <dgm:pt modelId="{9DA4C53F-977D-455A-AA16-67E29C28CE1D}" type="pres">
      <dgm:prSet presAssocID="{6FFBC06B-84B1-4C57-811F-5EED15E20EC1}" presName="sibTrans" presStyleCnt="0"/>
      <dgm:spPr/>
    </dgm:pt>
    <dgm:pt modelId="{1817668E-8596-4575-847D-8BF23DE55960}" type="pres">
      <dgm:prSet presAssocID="{B4A1EFBC-F908-4700-8639-091B3FA49EE8}" presName="textNode" presStyleLbl="node1" presStyleIdx="2" presStyleCnt="3" custScaleX="71297" custScaleY="132630" custLinFactNeighborX="-95652" custLinFactNeighborY="16989">
        <dgm:presLayoutVars>
          <dgm:bulletEnabled val="1"/>
        </dgm:presLayoutVars>
      </dgm:prSet>
      <dgm:spPr/>
    </dgm:pt>
  </dgm:ptLst>
  <dgm:cxnLst>
    <dgm:cxn modelId="{1A356D00-E5F4-44E5-8A4F-924A09CE64A8}" type="presOf" srcId="{23FA8D70-D476-4509-A87B-03F439E9FDCE}" destId="{0AC3F049-40BD-4D1A-B798-41A913FF258D}" srcOrd="0" destOrd="0" presId="urn:microsoft.com/office/officeart/2005/8/layout/hProcess9"/>
    <dgm:cxn modelId="{8C51AE05-3D84-4B06-814B-43A5E4BC4785}" type="presOf" srcId="{50DF76C3-0CCE-4DC3-BEEF-C7B1726D4AAD}" destId="{83AAB7B4-A553-4A23-801F-F33EA34BFE02}" srcOrd="0" destOrd="0" presId="urn:microsoft.com/office/officeart/2005/8/layout/hProcess9"/>
    <dgm:cxn modelId="{58833219-8FD1-43EB-B165-66B1084AFBDD}" srcId="{23FA8D70-D476-4509-A87B-03F439E9FDCE}" destId="{121625EC-1899-4631-BF0C-74ECB9303FB6}" srcOrd="1" destOrd="0" parTransId="{D6BA198B-BD04-4145-A778-ADF23DE967B8}" sibTransId="{6FFBC06B-84B1-4C57-811F-5EED15E20EC1}"/>
    <dgm:cxn modelId="{2387A257-7E10-44D3-B0E1-FE500CB65DE1}" type="presOf" srcId="{121625EC-1899-4631-BF0C-74ECB9303FB6}" destId="{71BA3A97-6684-4EFA-89DE-964984719925}" srcOrd="0" destOrd="0" presId="urn:microsoft.com/office/officeart/2005/8/layout/hProcess9"/>
    <dgm:cxn modelId="{F68EB094-BD2B-481A-95E0-685B4DAE084A}" srcId="{23FA8D70-D476-4509-A87B-03F439E9FDCE}" destId="{50DF76C3-0CCE-4DC3-BEEF-C7B1726D4AAD}" srcOrd="0" destOrd="0" parTransId="{202A79D4-A58F-4E1B-BC7A-93E3983F3321}" sibTransId="{84E1004C-C404-4C76-A91F-907B30EFE8FB}"/>
    <dgm:cxn modelId="{0F5CA6DC-03F9-4AA7-965F-742E2CD862E1}" srcId="{23FA8D70-D476-4509-A87B-03F439E9FDCE}" destId="{B4A1EFBC-F908-4700-8639-091B3FA49EE8}" srcOrd="2" destOrd="0" parTransId="{B85327A5-B878-41C8-8CE7-94DAC0ACB142}" sibTransId="{72F1C9CB-622D-4AC0-903F-D06B6BD705E2}"/>
    <dgm:cxn modelId="{2CE9E0E9-D5E1-4F2D-A7AD-27DF8D27D0A7}" type="presOf" srcId="{B4A1EFBC-F908-4700-8639-091B3FA49EE8}" destId="{1817668E-8596-4575-847D-8BF23DE55960}" srcOrd="0" destOrd="0" presId="urn:microsoft.com/office/officeart/2005/8/layout/hProcess9"/>
    <dgm:cxn modelId="{BB8FDB34-D294-4B21-8F29-19129523CCC5}" type="presParOf" srcId="{0AC3F049-40BD-4D1A-B798-41A913FF258D}" destId="{0804F292-2BC3-490B-B852-D7621FFABB8B}" srcOrd="0" destOrd="0" presId="urn:microsoft.com/office/officeart/2005/8/layout/hProcess9"/>
    <dgm:cxn modelId="{92D22097-8B64-442C-80BF-92F89557A1FF}" type="presParOf" srcId="{0AC3F049-40BD-4D1A-B798-41A913FF258D}" destId="{63BC6753-5A84-4CB5-93A8-6DA77F127DDC}" srcOrd="1" destOrd="0" presId="urn:microsoft.com/office/officeart/2005/8/layout/hProcess9"/>
    <dgm:cxn modelId="{0B292539-8A2F-4703-AD96-33ED3D8154F9}" type="presParOf" srcId="{63BC6753-5A84-4CB5-93A8-6DA77F127DDC}" destId="{83AAB7B4-A553-4A23-801F-F33EA34BFE02}" srcOrd="0" destOrd="0" presId="urn:microsoft.com/office/officeart/2005/8/layout/hProcess9"/>
    <dgm:cxn modelId="{9D89CC08-8FEC-48F5-980B-C10B05EF204D}" type="presParOf" srcId="{63BC6753-5A84-4CB5-93A8-6DA77F127DDC}" destId="{3D06BEE2-4295-4577-A42A-5CC257422513}" srcOrd="1" destOrd="0" presId="urn:microsoft.com/office/officeart/2005/8/layout/hProcess9"/>
    <dgm:cxn modelId="{AC096FDE-B013-4A4E-B4E4-694793908DC6}" type="presParOf" srcId="{63BC6753-5A84-4CB5-93A8-6DA77F127DDC}" destId="{71BA3A97-6684-4EFA-89DE-964984719925}" srcOrd="2" destOrd="0" presId="urn:microsoft.com/office/officeart/2005/8/layout/hProcess9"/>
    <dgm:cxn modelId="{2D0540C6-DA2F-4D94-8F44-4484B1DEEF9D}" type="presParOf" srcId="{63BC6753-5A84-4CB5-93A8-6DA77F127DDC}" destId="{9DA4C53F-977D-455A-AA16-67E29C28CE1D}" srcOrd="3" destOrd="0" presId="urn:microsoft.com/office/officeart/2005/8/layout/hProcess9"/>
    <dgm:cxn modelId="{99E21E43-7BCA-47B2-9746-678797CDB1EF}" type="presParOf" srcId="{63BC6753-5A84-4CB5-93A8-6DA77F127DDC}" destId="{1817668E-8596-4575-847D-8BF23DE55960}" srcOrd="4" destOrd="0" presId="urn:microsoft.com/office/officeart/2005/8/layout/hProcess9"/>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04F292-2BC3-490B-B852-D7621FFABB8B}">
      <dsp:nvSpPr>
        <dsp:cNvPr id="0" name=""/>
        <dsp:cNvSpPr/>
      </dsp:nvSpPr>
      <dsp:spPr>
        <a:xfrm>
          <a:off x="852972" y="0"/>
          <a:ext cx="9454849" cy="383502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AAB7B4-A553-4A23-801F-F33EA34BFE02}">
      <dsp:nvSpPr>
        <dsp:cNvPr id="0" name=""/>
        <dsp:cNvSpPr/>
      </dsp:nvSpPr>
      <dsp:spPr>
        <a:xfrm>
          <a:off x="0" y="1322000"/>
          <a:ext cx="2148461" cy="18916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sv-SE" sz="2400" kern="1200" dirty="0"/>
            <a:t>Startvärden</a:t>
          </a:r>
          <a:endParaRPr lang="sv-SE" sz="2100" kern="1200" dirty="0"/>
        </a:p>
        <a:p>
          <a:pPr marL="0" lvl="0" indent="0" algn="ctr" defTabSz="1066800">
            <a:lnSpc>
              <a:spcPct val="90000"/>
            </a:lnSpc>
            <a:spcBef>
              <a:spcPct val="0"/>
            </a:spcBef>
            <a:spcAft>
              <a:spcPct val="35000"/>
            </a:spcAft>
            <a:buNone/>
          </a:pPr>
          <a:r>
            <a:rPr lang="sv-SE" sz="1800" kern="1200" dirty="0"/>
            <a:t>Kondition</a:t>
          </a:r>
        </a:p>
        <a:p>
          <a:pPr marL="0" lvl="0" indent="0" algn="ctr" defTabSz="1066800">
            <a:lnSpc>
              <a:spcPct val="90000"/>
            </a:lnSpc>
            <a:spcBef>
              <a:spcPct val="0"/>
            </a:spcBef>
            <a:spcAft>
              <a:spcPct val="35000"/>
            </a:spcAft>
            <a:buNone/>
          </a:pPr>
          <a:r>
            <a:rPr lang="sv-SE" sz="1800" kern="1200" dirty="0"/>
            <a:t>Psykiskt välmående</a:t>
          </a:r>
        </a:p>
      </dsp:txBody>
      <dsp:txXfrm>
        <a:off x="92342" y="1414342"/>
        <a:ext cx="1963777" cy="1706947"/>
      </dsp:txXfrm>
    </dsp:sp>
    <dsp:sp modelId="{71BA3A97-6684-4EFA-89DE-964984719925}">
      <dsp:nvSpPr>
        <dsp:cNvPr id="0" name=""/>
        <dsp:cNvSpPr/>
      </dsp:nvSpPr>
      <dsp:spPr>
        <a:xfrm>
          <a:off x="2195414" y="1192277"/>
          <a:ext cx="5805396" cy="9638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sv-SE" sz="4100" kern="1200" dirty="0"/>
            <a:t>Aktiviteter</a:t>
          </a:r>
        </a:p>
      </dsp:txBody>
      <dsp:txXfrm>
        <a:off x="2242467" y="1239330"/>
        <a:ext cx="5711290" cy="869772"/>
      </dsp:txXfrm>
    </dsp:sp>
    <dsp:sp modelId="{1817668E-8596-4575-847D-8BF23DE55960}">
      <dsp:nvSpPr>
        <dsp:cNvPr id="0" name=""/>
        <dsp:cNvSpPr/>
      </dsp:nvSpPr>
      <dsp:spPr>
        <a:xfrm>
          <a:off x="8391396" y="1160845"/>
          <a:ext cx="2330638" cy="20345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sv-SE" sz="2400" kern="1200" dirty="0"/>
            <a:t>Slutvärden</a:t>
          </a:r>
        </a:p>
        <a:p>
          <a:pPr marL="0" lvl="0" indent="0" algn="ctr" defTabSz="1066800">
            <a:lnSpc>
              <a:spcPct val="90000"/>
            </a:lnSpc>
            <a:spcBef>
              <a:spcPct val="0"/>
            </a:spcBef>
            <a:spcAft>
              <a:spcPct val="35000"/>
            </a:spcAft>
            <a:buNone/>
          </a:pPr>
          <a:r>
            <a:rPr lang="sv-SE" sz="1800" kern="1200" dirty="0"/>
            <a:t>Kondition</a:t>
          </a:r>
        </a:p>
        <a:p>
          <a:pPr marL="0" lvl="0" indent="0" algn="ctr" defTabSz="1066800">
            <a:lnSpc>
              <a:spcPct val="90000"/>
            </a:lnSpc>
            <a:spcBef>
              <a:spcPct val="0"/>
            </a:spcBef>
            <a:spcAft>
              <a:spcPct val="35000"/>
            </a:spcAft>
            <a:buNone/>
          </a:pPr>
          <a:r>
            <a:rPr lang="sv-SE" sz="1800" kern="1200" dirty="0"/>
            <a:t>Psykiskt välmående</a:t>
          </a:r>
        </a:p>
      </dsp:txBody>
      <dsp:txXfrm>
        <a:off x="8490715" y="1260164"/>
        <a:ext cx="2132000" cy="183591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169920" cy="481728"/>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4143588" y="0"/>
            <a:ext cx="3169920" cy="481728"/>
          </a:xfrm>
          <a:prstGeom prst="rect">
            <a:avLst/>
          </a:prstGeom>
        </p:spPr>
        <p:txBody>
          <a:bodyPr vert="horz" lIns="91440" tIns="45720" rIns="91440" bIns="45720" rtlCol="0"/>
          <a:lstStyle>
            <a:lvl1pPr algn="r">
              <a:defRPr sz="1200"/>
            </a:lvl1pPr>
          </a:lstStyle>
          <a:p>
            <a:fld id="{E8E67863-098D-7443-8C24-5FBC4AB783A3}" type="datetimeFigureOut">
              <a:t>2026-05-26</a:t>
            </a:fld>
            <a:endParaRPr lang="en-GB"/>
          </a:p>
        </p:txBody>
      </p:sp>
      <p:sp>
        <p:nvSpPr>
          <p:cNvPr id="4" name="Platshållare för bildobjekt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731520" y="4620578"/>
            <a:ext cx="5852160" cy="3780473"/>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9119474"/>
            <a:ext cx="3169920" cy="481727"/>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4143588" y="9119474"/>
            <a:ext cx="3169920" cy="481727"/>
          </a:xfrm>
          <a:prstGeom prst="rect">
            <a:avLst/>
          </a:prstGeom>
        </p:spPr>
        <p:txBody>
          <a:bodyPr vert="horz" lIns="91440" tIns="45720" rIns="91440" bIns="45720" rtlCol="0" anchor="b"/>
          <a:lstStyle>
            <a:lvl1pPr algn="r">
              <a:defRPr sz="12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oi.org/10.1016/j.bbi.2026.106523"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doi.org/10.1016/j.neubiorev.2020.06.031"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olkhalsomyndigheten.se/livsvillkor-levnadsvanor/psykisk-halsa-och-suicidprevention/vad-ar-psykisk-halsa/"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a:t>
            </a:fld>
            <a:endParaRPr lang="sv-SE"/>
          </a:p>
        </p:txBody>
      </p:sp>
    </p:spTree>
    <p:extLst>
      <p:ext uri="{BB962C8B-B14F-4D97-AF65-F5344CB8AC3E}">
        <p14:creationId xmlns:p14="http://schemas.microsoft.com/office/powerpoint/2010/main" val="1801485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011238" y="719138"/>
            <a:ext cx="4979987" cy="2800350"/>
          </a:xfrm>
        </p:spPr>
      </p:sp>
      <p:sp>
        <p:nvSpPr>
          <p:cNvPr id="3" name="Platshållare för anteckningar 2"/>
          <p:cNvSpPr>
            <a:spLocks noGrp="1"/>
          </p:cNvSpPr>
          <p:nvPr>
            <p:ph type="body" idx="1"/>
          </p:nvPr>
        </p:nvSpPr>
        <p:spPr>
          <a:xfrm>
            <a:off x="731520" y="3740821"/>
            <a:ext cx="5852160" cy="4660230"/>
          </a:xfrm>
        </p:spPr>
        <p:txBody>
          <a:bodyPr/>
          <a:lstStyle/>
          <a:p>
            <a:pPr marL="0" indent="0">
              <a:buFont typeface="Arial" panose="020B0604020202020204" pitchFamily="34" charset="0"/>
              <a:buNone/>
            </a:pPr>
            <a:r>
              <a:rPr lang="sv-SE" sz="1100" dirty="0"/>
              <a:t>Stressreaktionen som kan liknas vid att kroppen använder ”GASEN” gör att kroppen ställer om för ökad energi och fokus.</a:t>
            </a:r>
          </a:p>
          <a:p>
            <a:pPr marL="0" indent="0">
              <a:buFont typeface="Arial" panose="020B0604020202020204" pitchFamily="34" charset="0"/>
              <a:buNone/>
            </a:pPr>
            <a:r>
              <a:rPr lang="sv-SE" sz="1100" dirty="0"/>
              <a:t>Hjärtat slår snabbare, luftrören vigas, pupillerna vidgas, musklerna får mer blod.</a:t>
            </a:r>
          </a:p>
          <a:p>
            <a:pPr marL="0" indent="0">
              <a:buFont typeface="Arial" panose="020B0604020202020204" pitchFamily="34" charset="0"/>
              <a:buNone/>
            </a:pPr>
            <a:r>
              <a:rPr lang="sv-SE" sz="1100" dirty="0"/>
              <a:t>Matspjälkningen prioriteras ned, vi får mindre saliv och mage/tarm fungerar mindre effektivt.</a:t>
            </a:r>
            <a:br>
              <a:rPr lang="sv-SE" sz="1100" dirty="0"/>
            </a:br>
            <a:endParaRPr lang="sv-SE" sz="1100" dirty="0"/>
          </a:p>
          <a:p>
            <a:pPr marL="171450" indent="-171450">
              <a:buFont typeface="Arial" panose="020B0604020202020204" pitchFamily="34" charset="0"/>
              <a:buChar char="•"/>
            </a:pPr>
            <a:r>
              <a:rPr lang="sv-SE" sz="1100" dirty="0"/>
              <a:t>Stressreaktionen aktiverar kroppen både via nerver och hormoner.</a:t>
            </a:r>
          </a:p>
          <a:p>
            <a:pPr marL="171450" indent="-171450">
              <a:buFont typeface="Arial" panose="020B0604020202020204" pitchFamily="34" charset="0"/>
              <a:buChar char="•"/>
            </a:pPr>
            <a:r>
              <a:rPr lang="sv-SE" sz="1100" dirty="0"/>
              <a:t>Stressreaktionen startar i hjärnan (i </a:t>
            </a:r>
            <a:r>
              <a:rPr lang="sv-SE" sz="1100" b="1" dirty="0" err="1"/>
              <a:t>amygdala</a:t>
            </a:r>
            <a:r>
              <a:rPr lang="sv-SE" sz="1100" b="1" dirty="0"/>
              <a:t> ”larmcentralen”</a:t>
            </a:r>
            <a:r>
              <a:rPr lang="sv-SE" sz="1100" dirty="0"/>
              <a:t> och </a:t>
            </a:r>
            <a:r>
              <a:rPr lang="sv-SE" sz="1100" b="1" dirty="0"/>
              <a:t>hypotalamus ”dirigenten”</a:t>
            </a:r>
            <a:r>
              <a:rPr lang="sv-SE" sz="1100" dirty="0"/>
              <a:t>).</a:t>
            </a:r>
          </a:p>
          <a:p>
            <a:pPr marL="171450" indent="-171450">
              <a:buFont typeface="Arial" panose="020B0604020202020204" pitchFamily="34" charset="0"/>
              <a:buChar char="•"/>
            </a:pPr>
            <a:r>
              <a:rPr lang="sv-SE" sz="1100" dirty="0"/>
              <a:t>Stressreaktionerna i kroppen som vi känner av med t ex ökad puls, andning, fokus osv. beror på stresshormonerna </a:t>
            </a:r>
            <a:r>
              <a:rPr lang="sv-SE" sz="1100" b="1" dirty="0"/>
              <a:t>adrenalin</a:t>
            </a:r>
            <a:r>
              <a:rPr lang="sv-SE" sz="1100" dirty="0"/>
              <a:t> och </a:t>
            </a:r>
            <a:r>
              <a:rPr lang="sv-SE" sz="1100" b="1" dirty="0"/>
              <a:t>kortisol</a:t>
            </a:r>
            <a:r>
              <a:rPr lang="sv-SE" sz="1100" dirty="0"/>
              <a:t> som tillverkas i </a:t>
            </a:r>
            <a:r>
              <a:rPr lang="sv-SE" sz="1100" b="1" dirty="0"/>
              <a:t>binjurarna.</a:t>
            </a:r>
            <a:r>
              <a:rPr lang="sv-SE" sz="1100" dirty="0"/>
              <a:t> </a:t>
            </a:r>
          </a:p>
          <a:p>
            <a:pPr marL="171450" indent="-171450">
              <a:buFont typeface="Arial" panose="020B0604020202020204" pitchFamily="34" charset="0"/>
              <a:buChar char="•"/>
            </a:pPr>
            <a:r>
              <a:rPr lang="sv-SE" sz="1100" dirty="0"/>
              <a:t>Adrenalin släpps ut i blodet efter </a:t>
            </a:r>
            <a:r>
              <a:rPr lang="sv-SE" sz="1100" b="1" dirty="0"/>
              <a:t>snabba signaler via sympatiska nervsystemet </a:t>
            </a:r>
            <a:r>
              <a:rPr lang="sv-SE" sz="1100" dirty="0"/>
              <a:t>till binjurarna. Ger effekt inom 5-10 sekunder på puls/andning.</a:t>
            </a:r>
            <a:br>
              <a:rPr lang="sv-SE" sz="1100" dirty="0"/>
            </a:br>
            <a:r>
              <a:rPr lang="sv-SE" sz="1100" dirty="0"/>
              <a:t>Adrenalin-effekten klingar av efter 10-20 minuter.</a:t>
            </a:r>
          </a:p>
          <a:p>
            <a:pPr marL="171450" indent="-171450">
              <a:buFont typeface="Arial" panose="020B0604020202020204" pitchFamily="34" charset="0"/>
              <a:buChar char="•"/>
            </a:pPr>
            <a:r>
              <a:rPr lang="sv-SE" sz="1100" dirty="0"/>
              <a:t>Kortisol släpps ut i blodet när det via </a:t>
            </a:r>
            <a:r>
              <a:rPr lang="sv-SE" sz="1100" b="1" dirty="0"/>
              <a:t>hypofysen</a:t>
            </a:r>
            <a:r>
              <a:rPr lang="sv-SE" sz="1100" dirty="0"/>
              <a:t> släpps ut hormoner (ACTH) </a:t>
            </a:r>
            <a:r>
              <a:rPr lang="sv-SE" sz="1100" b="1" dirty="0"/>
              <a:t>via blodet</a:t>
            </a:r>
            <a:r>
              <a:rPr lang="sv-SE" sz="1100" dirty="0"/>
              <a:t>. Det tar några minuter innan kortisolet höjs och ger effekt på fokus/energi-nivå. Sedan håller kortisol-effekterna i sig några timmar.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Systemet som ger kortisol förkortas med </a:t>
            </a:r>
            <a:r>
              <a:rPr lang="sv-SE" sz="1100" b="1" dirty="0"/>
              <a:t>HPA-axeln</a:t>
            </a:r>
            <a:r>
              <a:rPr lang="sv-SE" sz="1100" dirty="0"/>
              <a:t>: H för hypotalamus, P för </a:t>
            </a:r>
            <a:r>
              <a:rPr lang="sv-SE" sz="1100" dirty="0" err="1"/>
              <a:t>pituary</a:t>
            </a:r>
            <a:r>
              <a:rPr lang="sv-SE" sz="1100" dirty="0"/>
              <a:t> </a:t>
            </a:r>
            <a:r>
              <a:rPr lang="sv-SE" sz="1100" dirty="0" err="1"/>
              <a:t>gland</a:t>
            </a:r>
            <a:r>
              <a:rPr lang="sv-SE" sz="1100" dirty="0"/>
              <a:t> = hypofysen, A för </a:t>
            </a:r>
            <a:r>
              <a:rPr lang="sv-SE" sz="1100" dirty="0" err="1"/>
              <a:t>adrenal</a:t>
            </a:r>
            <a:r>
              <a:rPr lang="sv-SE" sz="1100" dirty="0"/>
              <a:t> </a:t>
            </a:r>
            <a:r>
              <a:rPr lang="sv-SE" sz="1100" dirty="0" err="1"/>
              <a:t>gland</a:t>
            </a:r>
            <a:r>
              <a:rPr lang="sv-SE" sz="1100" dirty="0"/>
              <a:t> = binjure.</a:t>
            </a:r>
          </a:p>
          <a:p>
            <a:pPr marL="171450" indent="-171450">
              <a:buFont typeface="Arial" panose="020B0604020202020204" pitchFamily="34" charset="0"/>
              <a:buChar char="•"/>
            </a:pPr>
            <a:r>
              <a:rPr lang="sv-SE" sz="1100" dirty="0"/>
              <a:t>Upprepad stress utan återhämtning leder till höga nivåer av kortisol under längre tid, vilket är problematiskt. Det ger till exempel sömnproblem och sämre immunförsvar.</a:t>
            </a:r>
          </a:p>
          <a:p>
            <a:pPr marL="0" indent="0">
              <a:buFont typeface="Arial" panose="020B0604020202020204" pitchFamily="34" charset="0"/>
              <a:buNone/>
            </a:pPr>
            <a:endParaRPr lang="sv-SE" sz="1100" b="1" dirty="0"/>
          </a:p>
          <a:p>
            <a:pPr marL="0" indent="0">
              <a:buFont typeface="Arial" panose="020B0604020202020204" pitchFamily="34" charset="0"/>
              <a:buNone/>
            </a:pPr>
            <a:r>
              <a:rPr lang="sv-SE" sz="1100" b="1" dirty="0"/>
              <a:t>Övergång till nästa bild: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dirty="0"/>
              <a:t>”Bromsar” i kroppen som gör att vi återhämtar oss från den ökade energinivån av stressreaktionerna går också via både nerver och hormoner.</a:t>
            </a:r>
          </a:p>
        </p:txBody>
      </p:sp>
      <p:sp>
        <p:nvSpPr>
          <p:cNvPr id="4" name="Platshållare för bildnummer 3"/>
          <p:cNvSpPr>
            <a:spLocks noGrp="1"/>
          </p:cNvSpPr>
          <p:nvPr>
            <p:ph type="sldNum" sz="quarter" idx="5"/>
          </p:nvPr>
        </p:nvSpPr>
        <p:spPr/>
        <p:txBody>
          <a:bodyPr/>
          <a:lstStyle/>
          <a:p>
            <a:fld id="{FAD31592-3C66-914C-8F2B-350F777116DA}" type="slidenum">
              <a:rPr lang="sv-SE" smtClean="0"/>
              <a:t>10</a:t>
            </a:fld>
            <a:endParaRPr lang="sv-SE"/>
          </a:p>
        </p:txBody>
      </p:sp>
    </p:spTree>
    <p:extLst>
      <p:ext uri="{BB962C8B-B14F-4D97-AF65-F5344CB8AC3E}">
        <p14:creationId xmlns:p14="http://schemas.microsoft.com/office/powerpoint/2010/main" val="972722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98538" y="676275"/>
            <a:ext cx="4735512" cy="2663825"/>
          </a:xfrm>
        </p:spPr>
      </p:sp>
      <p:sp>
        <p:nvSpPr>
          <p:cNvPr id="3" name="Platshållare för anteckningar 2"/>
          <p:cNvSpPr>
            <a:spLocks noGrp="1"/>
          </p:cNvSpPr>
          <p:nvPr>
            <p:ph type="body" idx="1"/>
          </p:nvPr>
        </p:nvSpPr>
        <p:spPr>
          <a:xfrm>
            <a:off x="731520" y="3519822"/>
            <a:ext cx="5852160" cy="4881229"/>
          </a:xfrm>
        </p:spPr>
        <p:txBody>
          <a:bodyPr/>
          <a:lstStyle/>
          <a:p>
            <a:pPr marL="0" indent="0">
              <a:buFont typeface="Arial" panose="020B0604020202020204" pitchFamily="34" charset="0"/>
              <a:buNone/>
            </a:pPr>
            <a:r>
              <a:rPr lang="sv-SE" sz="1100" dirty="0"/>
              <a:t>Återhämtningen kan liknas vid att kroppen använder ”BROMSAR”.</a:t>
            </a:r>
          </a:p>
          <a:p>
            <a:pPr marL="0" indent="0">
              <a:buFont typeface="Arial" panose="020B0604020202020204" pitchFamily="34" charset="0"/>
              <a:buNone/>
            </a:pPr>
            <a:r>
              <a:rPr lang="sv-SE" sz="1100" dirty="0"/>
              <a:t>Kroppen ställer om för att vila och fylla på med energi. Hjärtat slår långsammare, matspjälkningen prioriteras. Uttrycket på engelska, ”</a:t>
            </a:r>
            <a:r>
              <a:rPr lang="sv-SE" sz="1100" i="1" dirty="0"/>
              <a:t>rest and </a:t>
            </a:r>
            <a:r>
              <a:rPr lang="sv-SE" sz="1100" i="1" dirty="0" err="1"/>
              <a:t>digest</a:t>
            </a:r>
            <a:r>
              <a:rPr lang="sv-SE" sz="1100" dirty="0"/>
              <a:t>”, syftar på detta.</a:t>
            </a:r>
            <a:br>
              <a:rPr lang="sv-SE" sz="1100" dirty="0"/>
            </a:br>
            <a:endParaRPr lang="sv-SE" sz="1100" dirty="0"/>
          </a:p>
          <a:p>
            <a:pPr marL="171450" indent="-171450">
              <a:buFont typeface="Arial" panose="020B0604020202020204" pitchFamily="34" charset="0"/>
              <a:buChar char="•"/>
            </a:pPr>
            <a:r>
              <a:rPr lang="sv-SE" sz="1100" dirty="0"/>
              <a:t>Återhämtningen sker både genom nerver och hormoner.</a:t>
            </a:r>
          </a:p>
          <a:p>
            <a:pPr marL="171450" indent="-171450">
              <a:buFont typeface="Arial" panose="020B0604020202020204" pitchFamily="34" charset="0"/>
              <a:buChar char="•"/>
            </a:pPr>
            <a:r>
              <a:rPr lang="sv-SE" sz="1100" dirty="0"/>
              <a:t>Nerv-vägen: det </a:t>
            </a:r>
            <a:r>
              <a:rPr lang="sv-SE" sz="1100" b="1" dirty="0"/>
              <a:t>parasympatiska nervsystemet </a:t>
            </a:r>
            <a:r>
              <a:rPr lang="sv-SE" sz="1100" dirty="0"/>
              <a:t>brukar kallas för ”bromsen”. Det når ut till inre organ genom </a:t>
            </a:r>
            <a:r>
              <a:rPr lang="sv-SE" sz="1100" dirty="0" err="1"/>
              <a:t>vagusnerven</a:t>
            </a:r>
            <a:r>
              <a:rPr lang="sv-SE" sz="1100" dirty="0"/>
              <a:t> (vi har både en höger och vänster </a:t>
            </a:r>
            <a:r>
              <a:rPr lang="sv-SE" sz="1100" dirty="0" err="1"/>
              <a:t>vagusnerv</a:t>
            </a:r>
            <a:r>
              <a:rPr lang="sv-SE" sz="1100" dirty="0"/>
              <a:t>, men man brukar säga ”</a:t>
            </a:r>
            <a:r>
              <a:rPr lang="sv-SE" sz="1100" dirty="0" err="1"/>
              <a:t>vagusnerven</a:t>
            </a:r>
            <a:r>
              <a:rPr lang="sv-SE" sz="1100" dirty="0"/>
              <a:t>” som att det finns en). </a:t>
            </a:r>
          </a:p>
          <a:p>
            <a:pPr marL="171450" indent="-171450">
              <a:buFont typeface="Arial" panose="020B0604020202020204" pitchFamily="34" charset="0"/>
              <a:buChar char="•"/>
            </a:pPr>
            <a:r>
              <a:rPr lang="sv-SE" sz="1100" dirty="0"/>
              <a:t>När man tränar eller är fysiskt aktiv så ökar aktiviteten först i det sympatiska nervsystemet, och när man är sedan tar det lugnare (efter promenaden, dansen eller vad det är vi gör), så aktiveras det parasympatiska systemet, alltså </a:t>
            </a:r>
            <a:r>
              <a:rPr lang="sv-SE" sz="1100" dirty="0" err="1"/>
              <a:t>vagusnerven</a:t>
            </a:r>
            <a:r>
              <a:rPr lang="sv-SE" sz="1100" dirty="0"/>
              <a:t>.*)</a:t>
            </a:r>
          </a:p>
          <a:p>
            <a:pPr marL="171450" indent="-171450">
              <a:buFont typeface="Arial" panose="020B0604020202020204" pitchFamily="34" charset="0"/>
              <a:buChar char="•"/>
            </a:pPr>
            <a:r>
              <a:rPr lang="sv-SE" sz="1100" dirty="0"/>
              <a:t>Den fysiska aktiviteten hjälper till att träna både gas och broms, både sympatiska och parasympatiska systemet. Att röra sig och arbeta med kroppen är alltså bra för att återhämta sig från stress.</a:t>
            </a:r>
          </a:p>
          <a:p>
            <a:pPr marL="0" indent="0">
              <a:buFont typeface="Arial" panose="020B0604020202020204" pitchFamily="34" charset="0"/>
              <a:buNone/>
            </a:pPr>
            <a:endParaRPr lang="sv-SE" sz="1100" b="1" dirty="0"/>
          </a:p>
          <a:p>
            <a:pPr marL="0" indent="0">
              <a:buFont typeface="Arial" panose="020B0604020202020204" pitchFamily="34" charset="0"/>
              <a:buNone/>
            </a:pPr>
            <a:r>
              <a:rPr lang="sv-SE" sz="1100" b="1" dirty="0"/>
              <a:t>Övergång till nästa bild:</a:t>
            </a:r>
          </a:p>
          <a:p>
            <a:pPr marL="0" indent="0">
              <a:buFont typeface="Arial" panose="020B0604020202020204" pitchFamily="34" charset="0"/>
              <a:buNone/>
            </a:pPr>
            <a:r>
              <a:rPr lang="sv-SE" sz="1100" dirty="0"/>
              <a:t>Ett annat ”bromssystem” går via </a:t>
            </a:r>
            <a:r>
              <a:rPr lang="sv-SE" sz="1100" b="1" dirty="0"/>
              <a:t>negativ feedback av HPA-axeln.</a:t>
            </a:r>
            <a:br>
              <a:rPr lang="sv-SE" sz="1100" b="1" dirty="0"/>
            </a:br>
            <a:r>
              <a:rPr lang="sv-SE" sz="1100" dirty="0"/>
              <a:t>Som vi ska se snart kan det också förbättras av fysisk aktivitet.</a:t>
            </a:r>
          </a:p>
          <a:p>
            <a:endParaRPr lang="sv-SE" sz="1100" dirty="0"/>
          </a:p>
          <a:p>
            <a:r>
              <a:rPr lang="sv-SE" sz="1000" dirty="0"/>
              <a:t>*) Källor: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err="1"/>
              <a:t>Musella</a:t>
            </a:r>
            <a:r>
              <a:rPr lang="sv-SE" sz="1000" dirty="0"/>
              <a:t>, A., Balletta, S., </a:t>
            </a:r>
            <a:r>
              <a:rPr lang="sv-SE" sz="1000" dirty="0" err="1"/>
              <a:t>Russo</a:t>
            </a:r>
            <a:r>
              <a:rPr lang="sv-SE" sz="1000" dirty="0"/>
              <a:t>, C., </a:t>
            </a:r>
            <a:r>
              <a:rPr lang="sv-SE" sz="1000" dirty="0" err="1"/>
              <a:t>Mariani</a:t>
            </a:r>
            <a:r>
              <a:rPr lang="sv-SE" sz="1000" dirty="0"/>
              <a:t>, F., </a:t>
            </a:r>
            <a:r>
              <a:rPr lang="sv-SE" sz="1000" dirty="0" err="1"/>
              <a:t>Tartacca</a:t>
            </a:r>
            <a:r>
              <a:rPr lang="sv-SE" sz="1000" dirty="0"/>
              <a:t>, A., Rosa, G. D., Vito, F. D., </a:t>
            </a:r>
            <a:r>
              <a:rPr lang="sv-SE" sz="1000" dirty="0" err="1"/>
              <a:t>Palmerio</a:t>
            </a:r>
            <a:r>
              <a:rPr lang="sv-SE" sz="1000" dirty="0"/>
              <a:t>, F., </a:t>
            </a:r>
            <a:r>
              <a:rPr lang="sv-SE" sz="1000" dirty="0" err="1"/>
              <a:t>Fresegna</a:t>
            </a:r>
            <a:r>
              <a:rPr lang="sv-SE" sz="1000" dirty="0"/>
              <a:t>, D., Bruno, A., </a:t>
            </a:r>
            <a:r>
              <a:rPr lang="sv-SE" sz="1000" dirty="0" err="1"/>
              <a:t>Dolcetti</a:t>
            </a:r>
            <a:r>
              <a:rPr lang="sv-SE" sz="1000" dirty="0"/>
              <a:t>, E., </a:t>
            </a:r>
            <a:r>
              <a:rPr lang="sv-SE" sz="1000" dirty="0" err="1"/>
              <a:t>Caioli</a:t>
            </a:r>
            <a:r>
              <a:rPr lang="sv-SE" sz="1000" dirty="0"/>
              <a:t>, S., </a:t>
            </a:r>
            <a:r>
              <a:rPr lang="sv-SE" sz="1000" dirty="0" err="1"/>
              <a:t>Escarrat</a:t>
            </a:r>
            <a:r>
              <a:rPr lang="sv-SE" sz="1000" dirty="0"/>
              <a:t>, V., </a:t>
            </a:r>
            <a:r>
              <a:rPr lang="sv-SE" sz="1000" dirty="0" err="1"/>
              <a:t>Buttari</a:t>
            </a:r>
            <a:r>
              <a:rPr lang="sv-SE" sz="1000" dirty="0"/>
              <a:t>, F., Carbone, F., la </a:t>
            </a:r>
            <a:r>
              <a:rPr lang="sv-SE" sz="1000" dirty="0" err="1"/>
              <a:t>Candia</a:t>
            </a:r>
            <a:r>
              <a:rPr lang="sv-SE" sz="1000" dirty="0"/>
              <a:t>, A., </a:t>
            </a:r>
            <a:r>
              <a:rPr lang="sv-SE" sz="1000" dirty="0" err="1"/>
              <a:t>Gilio</a:t>
            </a:r>
            <a:r>
              <a:rPr lang="sv-SE" sz="1000" dirty="0"/>
              <a:t>, L., </a:t>
            </a:r>
            <a:r>
              <a:rPr lang="sv-SE" sz="1000" dirty="0" err="1"/>
              <a:t>Garziano</a:t>
            </a:r>
            <a:r>
              <a:rPr lang="sv-SE" sz="1000" dirty="0"/>
              <a:t>, F., </a:t>
            </a:r>
            <a:r>
              <a:rPr lang="sv-SE" sz="1000" dirty="0" err="1"/>
              <a:t>Perna</a:t>
            </a:r>
            <a:r>
              <a:rPr lang="sv-SE" sz="1000" dirty="0"/>
              <a:t>, F., … Gentile, A. (2026). </a:t>
            </a:r>
            <a:r>
              <a:rPr lang="sv-SE" sz="1000" dirty="0" err="1"/>
              <a:t>Physical</a:t>
            </a:r>
            <a:r>
              <a:rPr lang="sv-SE" sz="1000" dirty="0"/>
              <a:t> </a:t>
            </a:r>
            <a:r>
              <a:rPr lang="sv-SE" sz="1000" dirty="0" err="1"/>
              <a:t>exercise</a:t>
            </a:r>
            <a:r>
              <a:rPr lang="sv-SE" sz="1000" dirty="0"/>
              <a:t> </a:t>
            </a:r>
            <a:r>
              <a:rPr lang="sv-SE" sz="1000" dirty="0" err="1"/>
              <a:t>modulates</a:t>
            </a:r>
            <a:r>
              <a:rPr lang="sv-SE" sz="1000" dirty="0"/>
              <a:t> T cell </a:t>
            </a:r>
            <a:r>
              <a:rPr lang="sv-SE" sz="1000" dirty="0" err="1"/>
              <a:t>activity</a:t>
            </a:r>
            <a:r>
              <a:rPr lang="sv-SE" sz="1000" dirty="0"/>
              <a:t> and </a:t>
            </a:r>
            <a:r>
              <a:rPr lang="sv-SE" sz="1000" dirty="0" err="1"/>
              <a:t>mitigates</a:t>
            </a:r>
            <a:r>
              <a:rPr lang="sv-SE" sz="1000" dirty="0"/>
              <a:t> </a:t>
            </a:r>
            <a:r>
              <a:rPr lang="sv-SE" sz="1000" dirty="0" err="1"/>
              <a:t>synaptic</a:t>
            </a:r>
            <a:r>
              <a:rPr lang="sv-SE" sz="1000" dirty="0"/>
              <a:t> </a:t>
            </a:r>
            <a:r>
              <a:rPr lang="sv-SE" sz="1000" dirty="0" err="1"/>
              <a:t>dysfunction</a:t>
            </a:r>
            <a:r>
              <a:rPr lang="sv-SE" sz="1000" dirty="0"/>
              <a:t> in </a:t>
            </a:r>
            <a:r>
              <a:rPr lang="sv-SE" sz="1000" dirty="0" err="1"/>
              <a:t>multiple</a:t>
            </a:r>
            <a:r>
              <a:rPr lang="sv-SE" sz="1000" dirty="0"/>
              <a:t> </a:t>
            </a:r>
            <a:r>
              <a:rPr lang="sv-SE" sz="1000" dirty="0" err="1"/>
              <a:t>sclerosis</a:t>
            </a:r>
            <a:r>
              <a:rPr lang="sv-SE" sz="1000" dirty="0"/>
              <a:t> </a:t>
            </a:r>
            <a:r>
              <a:rPr lang="sv-SE" sz="1000" dirty="0" err="1"/>
              <a:t>through</a:t>
            </a:r>
            <a:r>
              <a:rPr lang="sv-SE" sz="1000" dirty="0"/>
              <a:t> </a:t>
            </a:r>
            <a:r>
              <a:rPr lang="sv-SE" sz="1000" dirty="0" err="1"/>
              <a:t>vagus</a:t>
            </a:r>
            <a:r>
              <a:rPr lang="sv-SE" sz="1000" dirty="0"/>
              <a:t> </a:t>
            </a:r>
            <a:r>
              <a:rPr lang="sv-SE" sz="1000" dirty="0" err="1"/>
              <a:t>nerve</a:t>
            </a:r>
            <a:r>
              <a:rPr lang="sv-SE" sz="1000" dirty="0"/>
              <a:t> </a:t>
            </a:r>
            <a:r>
              <a:rPr lang="sv-SE" sz="1000" dirty="0" err="1"/>
              <a:t>engagement</a:t>
            </a:r>
            <a:r>
              <a:rPr lang="sv-SE" sz="1000" dirty="0"/>
              <a:t>. </a:t>
            </a:r>
            <a:r>
              <a:rPr lang="sv-SE" sz="1000" i="1" dirty="0"/>
              <a:t>Brain, </a:t>
            </a:r>
            <a:r>
              <a:rPr lang="sv-SE" sz="1000" i="1" dirty="0" err="1"/>
              <a:t>Behavior</a:t>
            </a:r>
            <a:r>
              <a:rPr lang="sv-SE" sz="1000" i="1" dirty="0"/>
              <a:t>, and </a:t>
            </a:r>
            <a:r>
              <a:rPr lang="sv-SE" sz="1000" i="1" dirty="0" err="1"/>
              <a:t>Immunity</a:t>
            </a:r>
            <a:r>
              <a:rPr lang="sv-SE" sz="1000" dirty="0"/>
              <a:t>, </a:t>
            </a:r>
            <a:r>
              <a:rPr lang="sv-SE" sz="1000" i="1" dirty="0"/>
              <a:t>135</a:t>
            </a:r>
            <a:r>
              <a:rPr lang="sv-SE" sz="1000" dirty="0"/>
              <a:t>, </a:t>
            </a:r>
            <a:r>
              <a:rPr lang="sv-SE" sz="1000" dirty="0" err="1"/>
              <a:t>Article</a:t>
            </a:r>
            <a:r>
              <a:rPr lang="sv-SE" sz="1000" dirty="0"/>
              <a:t> 106523. </a:t>
            </a:r>
            <a:r>
              <a:rPr lang="sv-SE" sz="1000" dirty="0">
                <a:hlinkClick r:id="rId3"/>
              </a:rPr>
              <a:t>https://doi.org/10.1016/j.bbi.2026.106523</a:t>
            </a:r>
            <a:r>
              <a:rPr lang="sv-SE" sz="1000" dirty="0"/>
              <a:t> </a:t>
            </a:r>
          </a:p>
          <a:p>
            <a:endParaRPr lang="sv-SE"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Pope, B. S., &amp; Wood, S. K. (2020). Advances in understanding mechanisms and therapeutic targets to treat comorbid depression and cardiovascular disease. </a:t>
            </a:r>
            <a:r>
              <a:rPr lang="en-US" sz="1000" i="1" dirty="0"/>
              <a:t>Neuroscience and Biobehavioral Reviews</a:t>
            </a:r>
            <a:r>
              <a:rPr lang="en-US" sz="1000" dirty="0"/>
              <a:t>, </a:t>
            </a:r>
            <a:r>
              <a:rPr lang="en-US" sz="1000" i="1" dirty="0"/>
              <a:t>116</a:t>
            </a:r>
            <a:r>
              <a:rPr lang="en-US" sz="1000" dirty="0"/>
              <a:t>, 337–349. </a:t>
            </a:r>
            <a:r>
              <a:rPr lang="en-US" sz="1000" dirty="0">
                <a:hlinkClick r:id="rId4"/>
              </a:rPr>
              <a:t>https://doi.org/10.1016/j.neubiorev.2020.06.031</a:t>
            </a:r>
            <a:r>
              <a:rPr lang="en-US" sz="1000" dirty="0"/>
              <a:t> </a:t>
            </a:r>
            <a:endParaRPr lang="sv-SE" sz="1000" dirty="0"/>
          </a:p>
          <a:p>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11</a:t>
            </a:fld>
            <a:endParaRPr lang="sv-SE"/>
          </a:p>
        </p:txBody>
      </p:sp>
    </p:spTree>
    <p:extLst>
      <p:ext uri="{BB962C8B-B14F-4D97-AF65-F5344CB8AC3E}">
        <p14:creationId xmlns:p14="http://schemas.microsoft.com/office/powerpoint/2010/main" val="343245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311275" y="412750"/>
            <a:ext cx="4159250" cy="2339975"/>
          </a:xfrm>
        </p:spPr>
      </p:sp>
      <p:sp>
        <p:nvSpPr>
          <p:cNvPr id="3" name="Platshållare för anteckningar 2"/>
          <p:cNvSpPr>
            <a:spLocks noGrp="1"/>
          </p:cNvSpPr>
          <p:nvPr>
            <p:ph type="body" idx="1"/>
          </p:nvPr>
        </p:nvSpPr>
        <p:spPr>
          <a:xfrm>
            <a:off x="731520" y="2889164"/>
            <a:ext cx="5852160" cy="5805279"/>
          </a:xfrm>
        </p:spPr>
        <p:txBody>
          <a:bodyPr/>
          <a:lstStyle/>
          <a:p>
            <a:pPr marL="0" indent="0">
              <a:buFont typeface="Arial" panose="020B0604020202020204" pitchFamily="34" charset="0"/>
              <a:buNone/>
            </a:pPr>
            <a:r>
              <a:rPr lang="sv-SE" sz="1100" dirty="0"/>
              <a:t>Bilden visar schematiskt hur HPA-axeln fungerar. De två boxarna visar vad som sker i hjärnan respektive ute i kroppen.</a:t>
            </a:r>
          </a:p>
          <a:p>
            <a:pPr marL="171450" indent="-171450">
              <a:buFont typeface="Arial" panose="020B0604020202020204" pitchFamily="34" charset="0"/>
              <a:buChar char="•"/>
            </a:pPr>
            <a:r>
              <a:rPr lang="sv-SE" sz="1100" dirty="0"/>
              <a:t>De gröna plustecknen visar vad som ökar vid en stressreaktion. Det leder till att mängden kortisol i blodet ökar (nedre delen i figuren). Och det leder till effekter i hela kroppen som ställer om till aktiverat läge.</a:t>
            </a:r>
          </a:p>
          <a:p>
            <a:pPr marL="171450" indent="-171450">
              <a:buFont typeface="Arial" panose="020B0604020202020204" pitchFamily="34" charset="0"/>
              <a:buChar char="•"/>
            </a:pPr>
            <a:r>
              <a:rPr lang="sv-SE" sz="1100" dirty="0"/>
              <a:t>Återhämtningen efter en stressreaktion går via så kallad </a:t>
            </a:r>
            <a:r>
              <a:rPr lang="sv-SE" sz="1100" b="1" dirty="0"/>
              <a:t>negativ feedback </a:t>
            </a:r>
            <a:r>
              <a:rPr lang="sv-SE" sz="1100" dirty="0"/>
              <a:t>som visas här med röda ”stoppskyltar”.</a:t>
            </a:r>
          </a:p>
          <a:p>
            <a:pPr marL="171450" indent="-171450">
              <a:buFont typeface="Arial" panose="020B0604020202020204" pitchFamily="34" charset="0"/>
              <a:buChar char="•"/>
            </a:pPr>
            <a:r>
              <a:rPr lang="sv-SE" sz="1100" dirty="0"/>
              <a:t>Stoppskylt uppe till vänster: Kortisol har ju som funktion att kortvarigt </a:t>
            </a:r>
            <a:r>
              <a:rPr lang="sv-SE" sz="1100" b="1" dirty="0"/>
              <a:t>hjälpa oss </a:t>
            </a:r>
            <a:r>
              <a:rPr lang="sv-SE" sz="1100" dirty="0"/>
              <a:t>genom att öka energi och fokus så att vi kan hantera </a:t>
            </a:r>
            <a:r>
              <a:rPr lang="sv-SE" sz="1100" dirty="0" err="1"/>
              <a:t>stressorn</a:t>
            </a:r>
            <a:r>
              <a:rPr lang="sv-SE" sz="1100" dirty="0"/>
              <a:t>. På detta sätt kan man säga att </a:t>
            </a:r>
            <a:r>
              <a:rPr lang="sv-SE" sz="1100" b="1" dirty="0"/>
              <a:t>kortisol är vår vän – på kort sikt</a:t>
            </a:r>
            <a:r>
              <a:rPr lang="sv-SE" sz="1100" dirty="0"/>
              <a:t>.</a:t>
            </a:r>
          </a:p>
          <a:p>
            <a:pPr marL="171450" indent="-171450">
              <a:buFont typeface="Arial" panose="020B0604020202020204" pitchFamily="34" charset="0"/>
              <a:buChar char="•"/>
            </a:pPr>
            <a:r>
              <a:rPr lang="sv-SE" sz="1100" dirty="0"/>
              <a:t>Stoppskyltar uppe till höger: När hjärnan nås av blod med mycket kortisol i så fastnar de på </a:t>
            </a:r>
            <a:r>
              <a:rPr lang="sv-SE" sz="1100" b="1" dirty="0"/>
              <a:t>särskilda mottagare/receptorer</a:t>
            </a:r>
            <a:r>
              <a:rPr lang="sv-SE" sz="1100" dirty="0"/>
              <a:t>. Det leder till att hjärnans frisättning av ACTH minskar, och när det minskar i blodet så minskar binjurarna frisläppandet av kortisol. Ett slags ”avstängningsmekanism”.</a:t>
            </a:r>
          </a:p>
          <a:p>
            <a:pPr marL="0" indent="0">
              <a:buFont typeface="Arial" panose="020B0604020202020204" pitchFamily="34" charset="0"/>
              <a:buNone/>
            </a:pPr>
            <a:endParaRPr lang="sv-SE" sz="1100" dirty="0"/>
          </a:p>
          <a:p>
            <a:pPr marL="171450" indent="-171450">
              <a:buFont typeface="Arial" panose="020B0604020202020204" pitchFamily="34" charset="0"/>
              <a:buChar char="•"/>
            </a:pPr>
            <a:r>
              <a:rPr lang="sv-SE" sz="1100" dirty="0"/>
              <a:t>Det är helt normalt att halterna av stresshormonerna går upp och ner. Se graf nere till höger.</a:t>
            </a:r>
          </a:p>
          <a:p>
            <a:pPr marL="171450" indent="-171450">
              <a:buFont typeface="Arial" panose="020B0604020202020204" pitchFamily="34" charset="0"/>
              <a:buChar char="•"/>
            </a:pPr>
            <a:r>
              <a:rPr lang="sv-SE" sz="1100" dirty="0"/>
              <a:t>Problemet är om man hamnar i en stressrespons ofta och under längre tid.</a:t>
            </a:r>
            <a:br>
              <a:rPr lang="sv-SE" sz="1100" dirty="0"/>
            </a:br>
            <a:r>
              <a:rPr lang="sv-SE" sz="1100" dirty="0"/>
              <a:t>Det är höga kortisolnivåer under längre tid som orsakar problem som sämre immunförsvar, sömnproblem, ökat bukfett, och skador i hjärnan. </a:t>
            </a:r>
            <a:r>
              <a:rPr lang="sv-SE" sz="1100" b="1" dirty="0"/>
              <a:t>Då blir kortisol vår fiende.</a:t>
            </a:r>
            <a:endParaRPr lang="sv-SE" sz="1100" dirty="0"/>
          </a:p>
          <a:p>
            <a:pPr marL="0" indent="0">
              <a:buFont typeface="Arial" panose="020B0604020202020204" pitchFamily="34" charset="0"/>
              <a:buNone/>
            </a:pPr>
            <a:endParaRPr lang="sv-SE" sz="1100" dirty="0"/>
          </a:p>
          <a:p>
            <a:pPr marL="0" indent="0">
              <a:buFont typeface="Arial" panose="020B0604020202020204" pitchFamily="34" charset="0"/>
              <a:buNone/>
            </a:pPr>
            <a:r>
              <a:rPr lang="sv-SE" sz="1100" dirty="0"/>
              <a:t>Hur hänger fysisk aktivitet ihop med kortisolnivåerna?</a:t>
            </a:r>
          </a:p>
          <a:p>
            <a:r>
              <a:rPr lang="sv-SE" sz="1100" dirty="0"/>
              <a:t>Fysisk aktivitet fungerar som en </a:t>
            </a:r>
            <a:r>
              <a:rPr lang="sv-SE" sz="1100" dirty="0" err="1"/>
              <a:t>stressor</a:t>
            </a:r>
            <a:r>
              <a:rPr lang="sv-SE" sz="1100" dirty="0"/>
              <a:t> som ökar frisättningen av kortisol. Men också:</a:t>
            </a:r>
          </a:p>
          <a:p>
            <a:r>
              <a:rPr lang="sv-SE" sz="1100" dirty="0"/>
              <a:t>Fysisk aktivitet </a:t>
            </a:r>
            <a:r>
              <a:rPr lang="sv-SE" sz="1100" b="1" dirty="0"/>
              <a:t>ökar</a:t>
            </a:r>
            <a:r>
              <a:rPr lang="sv-SE" sz="1100" dirty="0"/>
              <a:t> </a:t>
            </a:r>
            <a:r>
              <a:rPr lang="sv-SE" sz="1100" b="1" dirty="0"/>
              <a:t>mängden av BDNF </a:t>
            </a:r>
            <a:r>
              <a:rPr lang="sv-SE" sz="1100" dirty="0"/>
              <a:t>(Brain‑</a:t>
            </a:r>
            <a:r>
              <a:rPr lang="sv-SE" sz="1100" dirty="0" err="1"/>
              <a:t>Derived</a:t>
            </a:r>
            <a:r>
              <a:rPr lang="sv-SE" sz="1100" dirty="0"/>
              <a:t> </a:t>
            </a:r>
            <a:r>
              <a:rPr lang="sv-SE" sz="1100" dirty="0" err="1"/>
              <a:t>Neurotrophic</a:t>
            </a:r>
            <a:r>
              <a:rPr lang="sv-SE" sz="1100" dirty="0"/>
              <a:t> </a:t>
            </a:r>
            <a:r>
              <a:rPr lang="sv-SE" sz="1100" dirty="0" err="1"/>
              <a:t>Factor</a:t>
            </a:r>
            <a:r>
              <a:rPr lang="sv-SE" sz="1100" dirty="0"/>
              <a:t>) i hjärnan som gör att den </a:t>
            </a:r>
            <a:r>
              <a:rPr lang="sv-SE" sz="1100" b="1" dirty="0"/>
              <a:t>negativa feedbacken för kortisol blir mer effektiv</a:t>
            </a:r>
            <a:r>
              <a:rPr lang="sv-SE" sz="1100" dirty="0"/>
              <a:t>! Mottagarna/receptorerna för kortisol i hjärna bli bättre på att reagera på kortisolet. Systemet stängs av snabbare. Stressnivån sjunker snabbare. Fysisk aktivitet stärker alltså ”bromsen” av HPA-axeln.</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a:t>
            </a:r>
          </a:p>
          <a:p>
            <a:r>
              <a:rPr lang="sv-SE" sz="1100" dirty="0"/>
              <a:t>Forskning visar tydligt att fysisk aktivitet, särskilt konditionsstärkande aktiviteter, ger effekt på vår förmåga att hantera stress. Men fysisk aktivitet ger även andra positiva effekter (än stresshantering) som påverkar vår psykiska hälsa.</a:t>
            </a:r>
          </a:p>
        </p:txBody>
      </p:sp>
      <p:sp>
        <p:nvSpPr>
          <p:cNvPr id="4" name="Platshållare för bildnummer 3"/>
          <p:cNvSpPr>
            <a:spLocks noGrp="1"/>
          </p:cNvSpPr>
          <p:nvPr>
            <p:ph type="sldNum" sz="quarter" idx="5"/>
          </p:nvPr>
        </p:nvSpPr>
        <p:spPr/>
        <p:txBody>
          <a:bodyPr/>
          <a:lstStyle/>
          <a:p>
            <a:fld id="{FAD31592-3C66-914C-8F2B-350F777116DA}" type="slidenum">
              <a:rPr lang="sv-SE" smtClean="0"/>
              <a:t>12</a:t>
            </a:fld>
            <a:endParaRPr lang="sv-SE"/>
          </a:p>
        </p:txBody>
      </p:sp>
    </p:spTree>
    <p:extLst>
      <p:ext uri="{BB962C8B-B14F-4D97-AF65-F5344CB8AC3E}">
        <p14:creationId xmlns:p14="http://schemas.microsoft.com/office/powerpoint/2010/main" val="3520310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228725" y="438150"/>
            <a:ext cx="3727450" cy="2097088"/>
          </a:xfrm>
        </p:spPr>
      </p:sp>
      <p:sp>
        <p:nvSpPr>
          <p:cNvPr id="3" name="Platshållare för anteckningar 2"/>
          <p:cNvSpPr>
            <a:spLocks noGrp="1"/>
          </p:cNvSpPr>
          <p:nvPr>
            <p:ph type="body" idx="1"/>
          </p:nvPr>
        </p:nvSpPr>
        <p:spPr>
          <a:xfrm>
            <a:off x="738357" y="2727458"/>
            <a:ext cx="5906853" cy="5007525"/>
          </a:xfrm>
        </p:spPr>
        <p:txBody>
          <a:bodyPr/>
          <a:lstStyle/>
          <a:p>
            <a:pPr marL="0" indent="0">
              <a:buFont typeface="Arial" panose="020B0604020202020204" pitchFamily="34" charset="0"/>
              <a:buNone/>
            </a:pPr>
            <a:r>
              <a:rPr lang="sv-SE" sz="1100" dirty="0"/>
              <a:t>Tre områden i hjärnan som påverkas positivt av fysisk aktivitet:</a:t>
            </a:r>
          </a:p>
          <a:p>
            <a:pPr marL="171450" indent="-171450">
              <a:buFont typeface="Arial" panose="020B0604020202020204" pitchFamily="34" charset="0"/>
              <a:buChar char="•"/>
            </a:pPr>
            <a:r>
              <a:rPr lang="sv-SE" sz="1100" b="1" dirty="0" err="1"/>
              <a:t>Amygdala</a:t>
            </a:r>
            <a:r>
              <a:rPr lang="sv-SE" sz="1100" dirty="0"/>
              <a:t>, funkar som inre ”larm” som reagerar snabbt på hot och startar en stressreaktion i kroppen. Fysisk aktivitet leder till att </a:t>
            </a:r>
            <a:r>
              <a:rPr lang="sv-SE" sz="1100" dirty="0" err="1"/>
              <a:t>amygdala</a:t>
            </a:r>
            <a:r>
              <a:rPr lang="sv-SE" sz="1100" dirty="0"/>
              <a:t> lättare regleras av andra områden i hjärnan – man blir inte lika snabbt rädd/stressad.</a:t>
            </a:r>
            <a:br>
              <a:rPr lang="sv-SE" sz="1100" dirty="0"/>
            </a:br>
            <a:endParaRPr lang="sv-SE"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1" dirty="0"/>
              <a:t>Hippocampus</a:t>
            </a:r>
            <a:r>
              <a:rPr lang="sv-SE" sz="1100" dirty="0"/>
              <a:t> ”minnesmästaren” hjälper till att lagra minnen, men är också viktig för vilken reaktion ett larm från </a:t>
            </a:r>
            <a:r>
              <a:rPr lang="sv-SE" sz="1100" dirty="0" err="1"/>
              <a:t>amygdala</a:t>
            </a:r>
            <a:r>
              <a:rPr lang="sv-SE" sz="1100" dirty="0"/>
              <a:t> leder till. Hippocampus krymper vid långvarig stress, men ökar i storlek vid fysisk aktivitet. Med fysisk aktivitet och bättre </a:t>
            </a:r>
            <a:r>
              <a:rPr lang="sv-SE" sz="1100" dirty="0" err="1"/>
              <a:t>hippocampus</a:t>
            </a:r>
            <a:r>
              <a:rPr lang="sv-SE" sz="1100" dirty="0"/>
              <a:t> får man bättre förmåga att lagra minnen och lära sig nya saker – smart att vara fysiskt aktiv även för inlärning!</a:t>
            </a:r>
            <a:br>
              <a:rPr lang="sv-SE" sz="1100" dirty="0"/>
            </a:br>
            <a:r>
              <a:rPr lang="sv-SE" sz="1100" dirty="0"/>
              <a:t>Faktum är att man redan inom </a:t>
            </a:r>
            <a:r>
              <a:rPr lang="sv-SE" sz="1100" dirty="0" err="1"/>
              <a:t>minutrar</a:t>
            </a:r>
            <a:r>
              <a:rPr lang="sv-SE" sz="1100" dirty="0"/>
              <a:t>-timmar får en ökad funktion i </a:t>
            </a:r>
            <a:r>
              <a:rPr lang="sv-SE" sz="1100" dirty="0" err="1"/>
              <a:t>hippocampus</a:t>
            </a:r>
            <a:r>
              <a:rPr lang="sv-SE" sz="1100" dirty="0"/>
              <a:t> om man rör på sig. Att lägga in korta pass med fysisk aktivitet under en skoldag är supersmart. Om man fortsätter och är regelbundet fysiskt aktiv stärks </a:t>
            </a:r>
            <a:r>
              <a:rPr lang="sv-SE" sz="1100" dirty="0" err="1"/>
              <a:t>hippocampus</a:t>
            </a:r>
            <a:r>
              <a:rPr lang="sv-SE" sz="1100" dirty="0"/>
              <a:t> och växter i storlek.</a:t>
            </a:r>
            <a:br>
              <a:rPr lang="sv-SE" sz="1100" dirty="0"/>
            </a:br>
            <a:endParaRPr lang="sv-SE"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1" dirty="0"/>
              <a:t>Hypotalamus</a:t>
            </a:r>
            <a:r>
              <a:rPr lang="sv-SE" sz="1100" dirty="0"/>
              <a:t> ”dirigenten” är det område som sätter igång både de långsamma och snabba stressvägarna. Men hypotalamus dirigerar även andra viktiga system som påverkar vår psykiska hälsa. Fysisk aktivitet leder till bättre reglering av sömnen och dygnsrytmen genom hypotalamus. Och eftersom sömnen hjälper oss att hantera tankar och känslor är det mycket viktigt bidrag till psykisk hälsa. Den fysiska aktiviteten påverkar även hypotalamus till att reglera vår aptit vilket också kan ha god effekt på vårt psyke.</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 (bild 14, fördjupning, GY): </a:t>
            </a:r>
            <a:r>
              <a:rPr lang="sv-SE" sz="1100" b="0" dirty="0"/>
              <a:t>På ett sätt är vi alla lika i de här </a:t>
            </a:r>
            <a:r>
              <a:rPr lang="sv-SE" sz="1100" b="0" dirty="0" err="1"/>
              <a:t>stress-systemen</a:t>
            </a:r>
            <a:r>
              <a:rPr lang="sv-SE" sz="1100" b="0" dirty="0"/>
              <a:t> och återhämtningsfunktionerna. Men vi är samtidigt individer med olika bakgrunder, vilket gör att vi kan reagera olika på stress.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p>
          <a:p>
            <a:r>
              <a:rPr lang="sv-SE" sz="1100" b="1" dirty="0"/>
              <a:t>Övergång till nästa bild (bild 15, till koppling kondition):</a:t>
            </a:r>
          </a:p>
          <a:p>
            <a:r>
              <a:rPr lang="sv-SE" sz="1100" dirty="0"/>
              <a:t>Starkast stöd för förbättringarna man kan få med fysisk aktivitet är kopplat till aktiviteter som ökar konditionen. Styrketräning är också bra, men här kommer vi att fokusera på konditionshöjande aktiviteter.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p>
          <a:p>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13</a:t>
            </a:fld>
            <a:endParaRPr lang="sv-SE"/>
          </a:p>
        </p:txBody>
      </p:sp>
    </p:spTree>
    <p:extLst>
      <p:ext uri="{BB962C8B-B14F-4D97-AF65-F5344CB8AC3E}">
        <p14:creationId xmlns:p14="http://schemas.microsoft.com/office/powerpoint/2010/main" val="334141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181100" y="544513"/>
            <a:ext cx="4192588" cy="2359025"/>
          </a:xfrm>
        </p:spPr>
      </p:sp>
      <p:sp>
        <p:nvSpPr>
          <p:cNvPr id="3" name="Platshållare för anteckningar 2"/>
          <p:cNvSpPr>
            <a:spLocks noGrp="1"/>
          </p:cNvSpPr>
          <p:nvPr>
            <p:ph type="body" idx="1"/>
          </p:nvPr>
        </p:nvSpPr>
        <p:spPr>
          <a:xfrm>
            <a:off x="731520" y="2996970"/>
            <a:ext cx="5852160" cy="5404081"/>
          </a:xfrm>
        </p:spPr>
        <p:txBody>
          <a:bodyPr/>
          <a:lstStyle/>
          <a:p>
            <a:r>
              <a:rPr lang="sv-SE" sz="1100" i="1" dirty="0"/>
              <a:t>Fördjupning: ett sätt att illustrera hur vi kan träna upp vår förmåga att hantera stress. Figuren är rätt komplex, men kan förklaras så här:</a:t>
            </a:r>
          </a:p>
          <a:p>
            <a:endParaRPr lang="sv-SE" sz="1100" dirty="0"/>
          </a:p>
          <a:p>
            <a:r>
              <a:rPr lang="sv-SE" sz="1100" dirty="0"/>
              <a:t>Uppe till vänster har vi det som orsakar stress och figurer med DNA-spiraler. Vi har olika genetiska och miljömässiga/erfarenheter som gör att olika personer kan reagera olika på en och samma situation. </a:t>
            </a:r>
          </a:p>
          <a:p>
            <a:r>
              <a:rPr lang="sv-SE" sz="1100" dirty="0"/>
              <a:t>Uppe till höger visas att upplevelsen av stress kan leda till olika beteenden beroende på vad vi är för person (de två övre figurerna har det jobbigt – överaktiv mentalt och ”hjärndimma”, de nedre figurerna vilar eller aktiverar sig för att hantera stressen).</a:t>
            </a:r>
          </a:p>
          <a:p>
            <a:endParaRPr lang="sv-SE" sz="1100" dirty="0"/>
          </a:p>
          <a:p>
            <a:r>
              <a:rPr lang="sv-SE" sz="1100" dirty="0"/>
              <a:t>”Fysiologisk respons” motsvarar det vi tagit upp om att adrenalin och kortisol ökar vid stress vilket ger exempelvis ökad puls. Första diagrammet nere till vänster visar hur vi kommer upp i en reaktion på stress och sedan återhämtar oss.</a:t>
            </a:r>
          </a:p>
          <a:p>
            <a:endParaRPr lang="sv-SE" sz="1100" dirty="0"/>
          </a:p>
          <a:p>
            <a:r>
              <a:rPr lang="sv-SE" sz="1100" dirty="0"/>
              <a:t>Mittersta diagrammet visar hur man normalt sett med stark återhämtning klarar av att gå upp i aktivitet på grund av stress upprepade gånger, så länge återhämtningen fungerar så kommer man tillbaka till ett normalläge hela tiden. Här är stress inget problem, eftersom kroppen hinner återhämta sig.</a:t>
            </a:r>
          </a:p>
          <a:p>
            <a:endParaRPr lang="sv-SE" sz="1100" dirty="0"/>
          </a:p>
          <a:p>
            <a:r>
              <a:rPr lang="sv-SE" sz="1100" dirty="0"/>
              <a:t>Problem kan uppstå om återhämtningen inte räcker till i förhållande till stresstopparna, som i grafen till höger. Då ger stressen en aktivering i kroppen som den inte riktigt kan/hinner återhämta sig ifrån innan en ny </a:t>
            </a:r>
            <a:r>
              <a:rPr lang="sv-SE" sz="1100" dirty="0" err="1"/>
              <a:t>stressor</a:t>
            </a:r>
            <a:r>
              <a:rPr lang="sv-SE" sz="1100" dirty="0"/>
              <a:t> sätter igång en ny reaktion. På sikt leder det till utmattning av systemet – inte bra. Men: det fina är att </a:t>
            </a:r>
            <a:r>
              <a:rPr lang="sv-SE" sz="1100" b="1" dirty="0"/>
              <a:t>fysisk aktivitet kan träna upp systemet </a:t>
            </a:r>
            <a:r>
              <a:rPr lang="sv-SE" sz="1100" dirty="0"/>
              <a:t>så att vi får starkare återhämtningsförmåga. Att klara stress bättre handlar både om inre biologi med hormoner och nervsignaler men också vad vi faktiskt gör – våra beteenden.</a:t>
            </a:r>
          </a:p>
          <a:p>
            <a:endParaRPr lang="sv-SE" sz="1100" dirty="0"/>
          </a:p>
          <a:p>
            <a:r>
              <a:rPr lang="sv-SE" sz="1100" b="1" dirty="0"/>
              <a:t>Övergång till nästa bild:</a:t>
            </a:r>
          </a:p>
          <a:p>
            <a:r>
              <a:rPr lang="sv-SE" sz="1100" dirty="0"/>
              <a:t>Starkast stöd för förbättringarna man kan få med fysisk aktivitet är kopplat till aktiviteter som ökar konditionen. Styrketräning är också bra, men här kommer vi att fokusera på konditionshöjande aktiviteter.</a:t>
            </a:r>
          </a:p>
          <a:p>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14</a:t>
            </a:fld>
            <a:endParaRPr lang="sv-SE"/>
          </a:p>
        </p:txBody>
      </p:sp>
    </p:spTree>
    <p:extLst>
      <p:ext uri="{BB962C8B-B14F-4D97-AF65-F5344CB8AC3E}">
        <p14:creationId xmlns:p14="http://schemas.microsoft.com/office/powerpoint/2010/main" val="10052188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kommer fokusera på fysisk aktivitet som gynnar vår kondition.</a:t>
            </a:r>
          </a:p>
          <a:p>
            <a:r>
              <a:rPr lang="sv-SE" dirty="0"/>
              <a:t>Kondition handlar om vilken kapacitet kroppen har att transportera syre till kroppens muskler och hjärnan.</a:t>
            </a:r>
          </a:p>
          <a:p>
            <a:r>
              <a:rPr lang="sv-SE" dirty="0"/>
              <a:t>Hjärtat och lungorna är centrala organ för konditionen.</a:t>
            </a:r>
          </a:p>
          <a:p>
            <a:endParaRPr lang="sv-SE" b="1" dirty="0"/>
          </a:p>
          <a:p>
            <a:r>
              <a:rPr lang="sv-SE" b="1" dirty="0"/>
              <a:t>Övergång till nästa bild:</a:t>
            </a:r>
          </a:p>
          <a:p>
            <a:r>
              <a:rPr lang="sv-SE" dirty="0"/>
              <a:t>Vi kommer fokusera mycket på puls, eller hjärtfrekvens som det också kallas.</a:t>
            </a:r>
          </a:p>
        </p:txBody>
      </p:sp>
      <p:sp>
        <p:nvSpPr>
          <p:cNvPr id="4" name="Platshållare för bildnummer 3"/>
          <p:cNvSpPr>
            <a:spLocks noGrp="1"/>
          </p:cNvSpPr>
          <p:nvPr>
            <p:ph type="sldNum" sz="quarter" idx="5"/>
          </p:nvPr>
        </p:nvSpPr>
        <p:spPr/>
        <p:txBody>
          <a:bodyPr/>
          <a:lstStyle/>
          <a:p>
            <a:fld id="{FAD31592-3C66-914C-8F2B-350F777116DA}" type="slidenum">
              <a:rPr lang="sv-SE" smtClean="0"/>
              <a:t>15</a:t>
            </a:fld>
            <a:endParaRPr lang="sv-SE"/>
          </a:p>
        </p:txBody>
      </p:sp>
    </p:spTree>
    <p:extLst>
      <p:ext uri="{BB962C8B-B14F-4D97-AF65-F5344CB8AC3E}">
        <p14:creationId xmlns:p14="http://schemas.microsoft.com/office/powerpoint/2010/main" val="4232148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042988" y="596900"/>
            <a:ext cx="4759325" cy="2676525"/>
          </a:xfrm>
        </p:spPr>
      </p:sp>
      <p:sp>
        <p:nvSpPr>
          <p:cNvPr id="3" name="Platshållare för anteckningar 2"/>
          <p:cNvSpPr>
            <a:spLocks noGrp="1"/>
          </p:cNvSpPr>
          <p:nvPr>
            <p:ph type="body" idx="1"/>
          </p:nvPr>
        </p:nvSpPr>
        <p:spPr>
          <a:xfrm>
            <a:off x="731520" y="3525213"/>
            <a:ext cx="5852160" cy="54279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HF</a:t>
            </a:r>
            <a:r>
              <a:rPr lang="sv-SE" dirty="0"/>
              <a:t> mäts i </a:t>
            </a:r>
            <a:r>
              <a:rPr lang="sv-SE" b="1" dirty="0"/>
              <a:t>slag/minut</a:t>
            </a:r>
            <a:r>
              <a:rPr lang="sv-SE" dirty="0"/>
              <a:t>. Vid manuell HF mätning, mät HF under 15 sekunder och multiplicera med fyra så får du antal slag/minut.</a:t>
            </a:r>
          </a:p>
          <a:p>
            <a:endParaRPr lang="sv-SE" b="1" dirty="0"/>
          </a:p>
          <a:p>
            <a:r>
              <a:rPr lang="sv-SE" b="1" dirty="0"/>
              <a:t>Före perioden</a:t>
            </a:r>
            <a:r>
              <a:rPr lang="sv-SE" dirty="0"/>
              <a:t>. Ta reda på din </a:t>
            </a:r>
            <a:r>
              <a:rPr lang="sv-SE" b="1" dirty="0"/>
              <a:t>vilopuls</a:t>
            </a:r>
            <a:r>
              <a:rPr lang="sv-SE" dirty="0"/>
              <a:t> (</a:t>
            </a:r>
            <a:r>
              <a:rPr lang="sv-SE" dirty="0" err="1"/>
              <a:t>HF</a:t>
            </a:r>
            <a:r>
              <a:rPr lang="sv-SE" baseline="-25000" dirty="0" err="1"/>
              <a:t>vila</a:t>
            </a:r>
            <a:r>
              <a:rPr lang="sv-SE" dirty="0"/>
              <a:t>) genom att du mäter din puls när du vaknar av dig själv (inte av väckarklockan = </a:t>
            </a:r>
            <a:r>
              <a:rPr lang="sv-SE" dirty="0" err="1"/>
              <a:t>HF</a:t>
            </a:r>
            <a:r>
              <a:rPr lang="sv-SE" baseline="-25000" dirty="0" err="1"/>
              <a:t>max</a:t>
            </a:r>
            <a:r>
              <a:rPr lang="sv-SE" dirty="0"/>
              <a:t>) och kan ligga kvar i sängen utan stress. </a:t>
            </a:r>
          </a:p>
          <a:p>
            <a:r>
              <a:rPr lang="sv-SE" dirty="0"/>
              <a:t>Vilopulsen kan fungera som mätverktyg för konditionsutveckling.</a:t>
            </a:r>
          </a:p>
          <a:p>
            <a:r>
              <a:rPr lang="sv-SE" dirty="0"/>
              <a:t>Vilopulsen sjunker ju mer vältränad du är på grund av att hjärtat orkar pumpa ut mer blod per slag, det vill säga att slagvolymen ökar. Om din vilopuls är högre än du brukar ha kan det bero på stress, mardrömmar eller att du håller på att bli sjuk (en förkylning på gång). Eller att du fått i dig mycket koffein.</a:t>
            </a:r>
          </a:p>
          <a:p>
            <a:endParaRPr lang="sv-SE" dirty="0"/>
          </a:p>
          <a:p>
            <a:r>
              <a:rPr lang="sv-SE" b="1" dirty="0"/>
              <a:t>Efter perioden</a:t>
            </a:r>
            <a:r>
              <a:rPr lang="sv-SE" dirty="0"/>
              <a:t>, ta reda på om din vilopuls (</a:t>
            </a:r>
            <a:r>
              <a:rPr lang="sv-SE" dirty="0" err="1"/>
              <a:t>HF</a:t>
            </a:r>
            <a:r>
              <a:rPr lang="sv-SE" baseline="-25000" dirty="0" err="1"/>
              <a:t>vila</a:t>
            </a:r>
            <a:r>
              <a:rPr lang="sv-SE" dirty="0"/>
              <a:t>) har förändrats under temaperioden. Försök att mäta din vilopuls vid samma tid och på samma plats som första gången.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00" dirty="0">
                <a:effectLst/>
                <a:ea typeface="Aptos" panose="02110004020202020204"/>
                <a:cs typeface="Times New Roman" panose="02020603050405020304" pitchFamily="18" charset="0"/>
              </a:rPr>
              <a:t>Genomgång av manuell pulstagning / mätning av hjärtfrekvens (HF).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00" dirty="0">
                <a:effectLst/>
                <a:ea typeface="Aptos" panose="02110004020202020204"/>
                <a:cs typeface="Times New Roman" panose="02020603050405020304" pitchFamily="18" charset="0"/>
              </a:rPr>
              <a:t>Halsen och handleden är de två lättaste ställena att mäta pulsen på.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00" dirty="0">
                <a:effectLst/>
                <a:ea typeface="Aptos" panose="02110004020202020204"/>
                <a:cs typeface="Times New Roman" panose="02020603050405020304" pitchFamily="18" charset="0"/>
              </a:rPr>
              <a:t>Låt eleverna ta sin egen puls i 15 sekunder och där efter multiplicera detta värde med 4 för att få antal pulsslag/minut. Anledning till att vi mäter på 15 sekunder är för att inte pulsen ska hinna sjunka under mätningen efter aktiviteten.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kern="100" dirty="0">
              <a:effectLst/>
              <a:ea typeface="Aptos" panose="02110004020202020204"/>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00" dirty="0">
                <a:effectLst/>
                <a:ea typeface="Aptos" panose="02110004020202020204"/>
                <a:cs typeface="Times New Roman" panose="02020603050405020304" pitchFamily="18" charset="0"/>
              </a:rPr>
              <a:t>Förklara också hur pass mycket psykiska faktorer spelar in på HF-värdet (stress, rädsla mm). Gå igenom vad HF-max (</a:t>
            </a:r>
            <a:r>
              <a:rPr lang="sv-SE" sz="1100" kern="100" dirty="0" err="1">
                <a:effectLst/>
                <a:ea typeface="Aptos" panose="02110004020202020204"/>
                <a:cs typeface="Times New Roman" panose="02020603050405020304" pitchFamily="18" charset="0"/>
              </a:rPr>
              <a:t>maxpuls</a:t>
            </a:r>
            <a:r>
              <a:rPr lang="sv-SE" sz="1100" kern="100" dirty="0">
                <a:effectLst/>
                <a:ea typeface="Aptos" panose="02110004020202020204"/>
                <a:cs typeface="Times New Roman" panose="02020603050405020304" pitchFamily="18" charset="0"/>
              </a:rPr>
              <a:t>) är och hur man beräknar den, 208-(0,7 x ålder) samt ge eleverna i läxa att mäta sin HF-vila (vilopuls) någon morgon när de vaknar av sig själva. Gör även eleverna bekanta med Borgskalan Se sidan 2 och 3 i labbhäftet samt bilderna 4 och 5 i </a:t>
            </a:r>
            <a:r>
              <a:rPr lang="sv-SE" sz="1100" kern="100" dirty="0" err="1">
                <a:effectLst/>
                <a:ea typeface="Aptos" panose="02110004020202020204"/>
                <a:cs typeface="Times New Roman" panose="02020603050405020304" pitchFamily="18" charset="0"/>
              </a:rPr>
              <a:t>powerpointen</a:t>
            </a:r>
            <a:r>
              <a:rPr lang="sv-SE" sz="1100" kern="100" dirty="0">
                <a:effectLst/>
                <a:ea typeface="Aptos" panose="02110004020202020204"/>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kern="100" dirty="0">
              <a:effectLst/>
              <a:ea typeface="Aptos" panose="02110004020202020204"/>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kern="100" dirty="0">
                <a:effectLst/>
                <a:ea typeface="Aptos" panose="02110004020202020204"/>
                <a:cs typeface="Times New Roman" panose="02020603050405020304" pitchFamily="18" charset="0"/>
              </a:rPr>
              <a:t>Testa</a:t>
            </a:r>
            <a:r>
              <a:rPr lang="sv-SE" sz="1100" kern="100" dirty="0">
                <a:effectLst/>
                <a:ea typeface="Aptos" panose="02110004020202020204"/>
                <a:cs typeface="Times New Roman" panose="02020603050405020304" pitchFamily="18" charset="0"/>
              </a:rPr>
              <a:t> någon/några pulshöjande lekar/aktiviteter. Låt eleverna träna på att ta pulsen både under vila och aktivitet.</a:t>
            </a:r>
          </a:p>
          <a:p>
            <a:endParaRPr lang="sv-SE" sz="1100" dirty="0"/>
          </a:p>
          <a:p>
            <a:endParaRPr lang="sv-SE" dirty="0"/>
          </a:p>
        </p:txBody>
      </p:sp>
      <p:sp>
        <p:nvSpPr>
          <p:cNvPr id="4" name="Platshållare för bildnummer 3"/>
          <p:cNvSpPr>
            <a:spLocks noGrp="1"/>
          </p:cNvSpPr>
          <p:nvPr>
            <p:ph type="sldNum" sz="quarter" idx="5"/>
          </p:nvPr>
        </p:nvSpPr>
        <p:spPr/>
        <p:txBody>
          <a:bodyPr/>
          <a:lstStyle/>
          <a:p>
            <a:fld id="{2904ADC1-9C12-4C57-AFC5-1FC75A339737}" type="slidenum">
              <a:rPr lang="sv-SE" smtClean="0"/>
              <a:t>16</a:t>
            </a:fld>
            <a:endParaRPr lang="sv-SE"/>
          </a:p>
        </p:txBody>
      </p:sp>
    </p:spTree>
    <p:extLst>
      <p:ext uri="{BB962C8B-B14F-4D97-AF65-F5344CB8AC3E}">
        <p14:creationId xmlns:p14="http://schemas.microsoft.com/office/powerpoint/2010/main" val="1527407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Testa någon pulshöjande aktivitet.</a:t>
            </a:r>
          </a:p>
          <a:p>
            <a:r>
              <a:rPr lang="sv-SE" dirty="0"/>
              <a:t>Låt eleverna stanna upp mitt i aktiviteten och mäta sin puls.</a:t>
            </a:r>
          </a:p>
          <a:p>
            <a:r>
              <a:rPr lang="sv-SE" dirty="0"/>
              <a:t>Upprepa några gånger.</a:t>
            </a:r>
          </a:p>
          <a:p>
            <a:r>
              <a:rPr lang="sv-SE" dirty="0"/>
              <a:t>Eventuellt kan man redan här diskutera felkällor – vad kan påverka pulsmätvärdet så att det blir högre än vad de borde vara, och tvärtom lägre, än vad som är ett rättvist mått på ens kondition.</a:t>
            </a:r>
          </a:p>
          <a:p>
            <a:r>
              <a:rPr lang="sv-SE" dirty="0"/>
              <a:t>(T. ex att man missat mäta ett/par slag eller räknar för många, men också att man kanske har en infektion i kroppen som höjer pulsen, eller koffein, som också höjer pulsen).</a:t>
            </a:r>
          </a:p>
        </p:txBody>
      </p:sp>
      <p:sp>
        <p:nvSpPr>
          <p:cNvPr id="4" name="Platshållare för bildnummer 3"/>
          <p:cNvSpPr>
            <a:spLocks noGrp="1"/>
          </p:cNvSpPr>
          <p:nvPr>
            <p:ph type="sldNum" sz="quarter" idx="5"/>
          </p:nvPr>
        </p:nvSpPr>
        <p:spPr/>
        <p:txBody>
          <a:bodyPr/>
          <a:lstStyle/>
          <a:p>
            <a:fld id="{2904ADC1-9C12-4C57-AFC5-1FC75A339737}" type="slidenum">
              <a:rPr lang="sv-SE" smtClean="0"/>
              <a:t>17</a:t>
            </a:fld>
            <a:endParaRPr lang="sv-SE"/>
          </a:p>
        </p:txBody>
      </p:sp>
    </p:spTree>
    <p:extLst>
      <p:ext uri="{BB962C8B-B14F-4D97-AF65-F5344CB8AC3E}">
        <p14:creationId xmlns:p14="http://schemas.microsoft.com/office/powerpoint/2010/main" val="39894414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noProof="0" dirty="0"/>
              <a:t>Hur ansträngande var den aktivitet du testade?</a:t>
            </a:r>
          </a:p>
          <a:p>
            <a:endParaRPr lang="sv-SE" sz="1200" noProof="0" dirty="0"/>
          </a:p>
          <a:p>
            <a:r>
              <a:rPr lang="sv-SE" sz="1200" noProof="0" dirty="0"/>
              <a:t>Ange den siffra från </a:t>
            </a:r>
            <a:r>
              <a:rPr lang="sv-SE" sz="1200" b="1" noProof="0" dirty="0"/>
              <a:t>Borgskalan</a:t>
            </a:r>
            <a:r>
              <a:rPr lang="sv-SE" sz="1200" noProof="0" dirty="0"/>
              <a:t> som motsvarar din </a:t>
            </a:r>
            <a:r>
              <a:rPr lang="sv-SE" sz="1200" b="1" noProof="0" dirty="0"/>
              <a:t>upplevda</a:t>
            </a:r>
            <a:r>
              <a:rPr lang="sv-SE" sz="1200" noProof="0" dirty="0"/>
              <a:t> ansträngningsgrad. </a:t>
            </a:r>
          </a:p>
          <a:p>
            <a:endParaRPr lang="sv-SE" sz="1200" noProof="0" dirty="0"/>
          </a:p>
          <a:p>
            <a:r>
              <a:rPr lang="sv-SE" sz="1200" noProof="0" dirty="0"/>
              <a:t>När du tränat ett tag på detta kan du kolla hur väl din upplevda ansträngning stämmer överens med din puls genom att sätta en nolla efter angiven ansträngningsgrad.</a:t>
            </a:r>
          </a:p>
          <a:p>
            <a:endParaRPr lang="sv-SE" sz="1200" noProof="0" dirty="0"/>
          </a:p>
          <a:p>
            <a:r>
              <a:rPr lang="sv-SE" sz="1200" noProof="0" dirty="0"/>
              <a:t>Till exempel: du upplever aktiviteten som 16 på Borgskalan alltså mellan Ansträngande och Mycket ansträngande. Då ska din puls ligga på ca 160 slag/minut.</a:t>
            </a:r>
          </a:p>
          <a:p>
            <a:endParaRPr lang="sv-SE" sz="1200" noProof="0" dirty="0"/>
          </a:p>
          <a:p>
            <a:r>
              <a:rPr lang="sv-SE" sz="1200" noProof="0" dirty="0"/>
              <a:t>Konditionsträning handlar om att komma upp i puls, men den behöver inte vara jättehög för att ge effekt.</a:t>
            </a:r>
          </a:p>
          <a:p>
            <a:r>
              <a:rPr lang="sv-SE" sz="1200" noProof="0" dirty="0"/>
              <a:t>Efter aktiviteten när du ansträngt dig kommer pulsen att sjunka igen, och ditt system för återhämtning tar över.</a:t>
            </a:r>
          </a:p>
          <a:p>
            <a:endParaRPr lang="sv-SE" sz="1200" noProof="0" dirty="0"/>
          </a:p>
          <a:p>
            <a:r>
              <a:rPr lang="sv-SE" sz="1200" noProof="0" dirty="0"/>
              <a:t>Med ett mer tränat hjärta kan du klara av stress och utmaningar med mindre ansträngning.</a:t>
            </a:r>
          </a:p>
          <a:p>
            <a:endParaRPr lang="sv-SE" noProof="0" dirty="0"/>
          </a:p>
        </p:txBody>
      </p:sp>
      <p:sp>
        <p:nvSpPr>
          <p:cNvPr id="4" name="Platshållare för bildnummer 3"/>
          <p:cNvSpPr>
            <a:spLocks noGrp="1"/>
          </p:cNvSpPr>
          <p:nvPr>
            <p:ph type="sldNum" sz="quarter" idx="5"/>
          </p:nvPr>
        </p:nvSpPr>
        <p:spPr/>
        <p:txBody>
          <a:bodyPr/>
          <a:lstStyle/>
          <a:p>
            <a:fld id="{2904ADC1-9C12-4C57-AFC5-1FC75A339737}" type="slidenum">
              <a:rPr lang="sv-SE" smtClean="0"/>
              <a:t>18</a:t>
            </a:fld>
            <a:endParaRPr lang="sv-SE"/>
          </a:p>
        </p:txBody>
      </p:sp>
    </p:spTree>
    <p:extLst>
      <p:ext uri="{BB962C8B-B14F-4D97-AF65-F5344CB8AC3E}">
        <p14:creationId xmlns:p14="http://schemas.microsoft.com/office/powerpoint/2010/main" val="33827744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AD31592-3C66-914C-8F2B-350F777116DA}" type="slidenum">
              <a:rPr lang="sv-SE" smtClean="0"/>
              <a:t>19</a:t>
            </a:fld>
            <a:endParaRPr lang="sv-SE"/>
          </a:p>
        </p:txBody>
      </p:sp>
    </p:spTree>
    <p:extLst>
      <p:ext uri="{BB962C8B-B14F-4D97-AF65-F5344CB8AC3E}">
        <p14:creationId xmlns:p14="http://schemas.microsoft.com/office/powerpoint/2010/main" val="3870154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C33C-9211-2AAE-D918-CD59C8101C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2867FB-16DA-12A8-1759-69E51ACA87A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1EF7AB9-9484-EDBD-56C8-42638BC3AF1B}"/>
              </a:ext>
            </a:extLst>
          </p:cNvPr>
          <p:cNvSpPr>
            <a:spLocks noGrp="1"/>
          </p:cNvSpPr>
          <p:nvPr>
            <p:ph type="body" idx="1"/>
          </p:nvPr>
        </p:nvSpPr>
        <p:spPr/>
        <p:txBody>
          <a:bodyPr/>
          <a:lstStyle/>
          <a:p>
            <a:pPr defTabSz="966612">
              <a:defRPr/>
            </a:pPr>
            <a:r>
              <a:rPr lang="sv-SE" sz="1100" dirty="0"/>
              <a:t>Översiktsbild som visar delar som kan ingå i undervisning om psykisk hälsa.</a:t>
            </a:r>
          </a:p>
          <a:p>
            <a:endParaRPr lang="sv-SE" sz="1100" dirty="0"/>
          </a:p>
          <a:p>
            <a:r>
              <a:rPr lang="sv-SE" sz="1100" dirty="0"/>
              <a:t>Svart text motsvarar innehållet i de moduler som ingår i undervisningsmaterialet.</a:t>
            </a:r>
          </a:p>
          <a:p>
            <a:r>
              <a:rPr lang="sv-SE" sz="1100" dirty="0"/>
              <a:t>Vit text för delar som för närvarande inte ingår i undervisningsmaterialet.</a:t>
            </a:r>
          </a:p>
          <a:p>
            <a:r>
              <a:rPr lang="sv-SE" sz="1100" dirty="0"/>
              <a:t>Röd färg för den modul som tas upp i denna PPT.</a:t>
            </a:r>
          </a:p>
          <a:p>
            <a:endParaRPr lang="sv-SE" sz="1100" dirty="0"/>
          </a:p>
          <a:p>
            <a:r>
              <a:rPr lang="sv-SE" sz="1100" dirty="0"/>
              <a:t>Modulen om fysisk aktivitet är utvecklad framförallt för genomförande av undervisning i ämnet Idrott- och hälsa.</a:t>
            </a:r>
          </a:p>
          <a:p>
            <a:r>
              <a:rPr lang="sv-SE" sz="1100" dirty="0"/>
              <a:t>Innehållet går utmärkt att kombinera med undervisning i biologi och naturkunskap.</a:t>
            </a:r>
          </a:p>
          <a:p>
            <a:endParaRPr lang="sv-SE" sz="1100" dirty="0"/>
          </a:p>
          <a:p>
            <a:pPr>
              <a:lnSpc>
                <a:spcPct val="107000"/>
              </a:lnSpc>
              <a:spcAft>
                <a:spcPts val="846"/>
              </a:spcAft>
            </a:pPr>
            <a:r>
              <a:rPr lang="sv-SE" sz="1100" b="1" dirty="0"/>
              <a:t>Syftet med modulen Fysisk aktivitet är att ge eleverna </a:t>
            </a:r>
          </a:p>
          <a:p>
            <a:pPr marL="181240" indent="-181240">
              <a:lnSpc>
                <a:spcPct val="107000"/>
              </a:lnSpc>
              <a:spcAft>
                <a:spcPts val="846"/>
              </a:spcAft>
              <a:buFont typeface="Arial" panose="020B0604020202020204" pitchFamily="34" charset="0"/>
              <a:buChar char="•"/>
            </a:pPr>
            <a:r>
              <a:rPr lang="sv-SE" sz="1100" b="0" dirty="0"/>
              <a:t>Kunskap om varför fysisk aktivitet är viktigt för psykisk hälsa</a:t>
            </a:r>
          </a:p>
          <a:p>
            <a:pPr marL="181240" indent="-181240">
              <a:lnSpc>
                <a:spcPct val="107000"/>
              </a:lnSpc>
              <a:spcAft>
                <a:spcPts val="846"/>
              </a:spcAft>
              <a:buFont typeface="Arial" panose="020B0604020202020204" pitchFamily="34" charset="0"/>
              <a:buChar char="•"/>
            </a:pPr>
            <a:r>
              <a:rPr lang="sv-SE" sz="1100" b="0" dirty="0"/>
              <a:t>Kunskap om och praktisk tillämpning av olika typer av konditionsstärkande aktiviteter</a:t>
            </a:r>
          </a:p>
          <a:p>
            <a:pPr marL="181240" indent="-181240">
              <a:lnSpc>
                <a:spcPct val="107000"/>
              </a:lnSpc>
              <a:spcAft>
                <a:spcPts val="846"/>
              </a:spcAft>
              <a:buFont typeface="Arial" panose="020B0604020202020204" pitchFamily="34" charset="0"/>
              <a:buChar char="•"/>
            </a:pPr>
            <a:r>
              <a:rPr lang="sv-SE" sz="1100" dirty="0"/>
              <a:t>Planering, genomförande samt utvärdering av resultat kopplade till en laborativ undervisningsmodell med tema kondition, där den egna fysiska och psykisk hälsan står i centrum.</a:t>
            </a:r>
          </a:p>
          <a:p>
            <a:endParaRPr lang="sv-SE" sz="1100" dirty="0"/>
          </a:p>
          <a:p>
            <a:r>
              <a:rPr lang="sv-SE" sz="1100" dirty="0"/>
              <a:t>Innehållet i modulen behandlar centralt innehåll i Idrott- och hälsa i både grundskolan och gymnasiet (se Lärarhandledning – kondition för psykisk hälsa).</a:t>
            </a:r>
            <a:endParaRPr lang="sv-SE" sz="1800" kern="100" dirty="0">
              <a:effectLst/>
              <a:latin typeface="Arial" panose="020B0604020202020204" pitchFamily="34" charset="0"/>
              <a:ea typeface="Aptos"/>
              <a:cs typeface="Times New Roman" panose="02020603050405020304" pitchFamily="18" charset="0"/>
            </a:endParaRPr>
          </a:p>
          <a:p>
            <a:endParaRPr lang="sv-SE" sz="1100" dirty="0"/>
          </a:p>
        </p:txBody>
      </p:sp>
      <p:sp>
        <p:nvSpPr>
          <p:cNvPr id="4" name="Platshållare för bildnummer 3">
            <a:extLst>
              <a:ext uri="{FF2B5EF4-FFF2-40B4-BE49-F238E27FC236}">
                <a16:creationId xmlns:a16="http://schemas.microsoft.com/office/drawing/2014/main" id="{2F77519B-3F7F-4BAF-7DD1-7D8233B28E63}"/>
              </a:ext>
            </a:extLst>
          </p:cNvPr>
          <p:cNvSpPr>
            <a:spLocks noGrp="1"/>
          </p:cNvSpPr>
          <p:nvPr>
            <p:ph type="sldNum" sz="quarter" idx="5"/>
          </p:nvPr>
        </p:nvSpPr>
        <p:spPr/>
        <p:txBody>
          <a:bodyPr/>
          <a:lstStyle/>
          <a:p>
            <a:fld id="{FAD31592-3C66-914C-8F2B-350F777116DA}" type="slidenum">
              <a:rPr lang="sv-SE" smtClean="0"/>
              <a:t>2</a:t>
            </a:fld>
            <a:endParaRPr lang="sv-SE"/>
          </a:p>
        </p:txBody>
      </p:sp>
    </p:spTree>
    <p:extLst>
      <p:ext uri="{BB962C8B-B14F-4D97-AF65-F5344CB8AC3E}">
        <p14:creationId xmlns:p14="http://schemas.microsoft.com/office/powerpoint/2010/main" val="2264316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AD31592-3C66-914C-8F2B-350F777116DA}" type="slidenum">
              <a:rPr lang="sv-SE" smtClean="0"/>
              <a:t>3</a:t>
            </a:fld>
            <a:endParaRPr lang="sv-SE"/>
          </a:p>
        </p:txBody>
      </p:sp>
    </p:spTree>
    <p:extLst>
      <p:ext uri="{BB962C8B-B14F-4D97-AF65-F5344CB8AC3E}">
        <p14:creationId xmlns:p14="http://schemas.microsoft.com/office/powerpoint/2010/main" val="1028056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28675" y="385763"/>
            <a:ext cx="3535363" cy="1989137"/>
          </a:xfrm>
        </p:spPr>
      </p:sp>
      <p:sp>
        <p:nvSpPr>
          <p:cNvPr id="3" name="Platshållare för anteckningar 2"/>
          <p:cNvSpPr>
            <a:spLocks noGrp="1"/>
          </p:cNvSpPr>
          <p:nvPr>
            <p:ph type="body" idx="1"/>
          </p:nvPr>
        </p:nvSpPr>
        <p:spPr>
          <a:xfrm>
            <a:off x="731520" y="2472667"/>
            <a:ext cx="5852160" cy="6646807"/>
          </a:xfrm>
        </p:spPr>
        <p:txBody>
          <a:bodyPr/>
          <a:lstStyle/>
          <a:p>
            <a:r>
              <a:rPr lang="sv-SE" sz="1100" b="1" dirty="0"/>
              <a:t>Innan du börjar: </a:t>
            </a:r>
            <a:r>
              <a:rPr lang="sv-SE" sz="1100" dirty="0"/>
              <a:t>Bakgrund till förslaget på inledning till denna modul: Tanken med startfrågan ”Vilka vanor bidrar till psykisk hälsa” är att med en kort fundering komma in på att det handlar om att knyta ihop det fysiska med det psykiska måendet.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I modulen </a:t>
            </a:r>
            <a:r>
              <a:rPr lang="sv-SE" sz="1100" i="1" dirty="0"/>
              <a:t>Hälsa</a:t>
            </a:r>
            <a:r>
              <a:rPr lang="sv-SE" sz="1100" dirty="0"/>
              <a:t> finns en bredare ingång till psykisk hälsa som begrepp. Här utgår vi från en definition av psykisk hälsa från WHO: ”WHO definierar psykisk hälsa som ett tillstånd av psykiskt välbefinnande där varje individ kan förverkliga sina egna möjligheter, klara av vanliga påfrestningar, arbeta produktivt och bidra till det samhälle som hen lever i.”</a:t>
            </a:r>
            <a:r>
              <a:rPr lang="sv-SE" sz="1100" b="1" dirty="0"/>
              <a:t> Psykisk hälsa är alltså inte detsamma som frånvaron av psykisk sjukdom.</a:t>
            </a:r>
            <a:endParaRPr lang="sv-SE" sz="1100" dirty="0"/>
          </a:p>
          <a:p>
            <a:endParaRPr lang="sv-SE" sz="1100" dirty="0"/>
          </a:p>
          <a:p>
            <a:r>
              <a:rPr lang="sv-SE" sz="1100" b="1" dirty="0"/>
              <a:t>Skyddsfaktorer</a:t>
            </a:r>
            <a:r>
              <a:rPr lang="sv-SE" sz="1100" dirty="0"/>
              <a:t> kan balansera eventuella riskfaktorer för psykisk ohälsa (uppväxt med missbruk/konflikter/dålig ekonomi, känsla av att inte passa in i normen) och genom att känna till olika skyddsfaktorer kan vi gynna vår psykiska hälsa.</a:t>
            </a:r>
          </a:p>
          <a:p>
            <a:r>
              <a:rPr lang="sv-SE" sz="1100" dirty="0"/>
              <a:t>Syftet med undervisningsmaterialets olika moduler är att ge kunskaper om och övning i sådant som kan gynna den psykiska hälsan. </a:t>
            </a:r>
            <a:r>
              <a:rPr lang="sv-SE" sz="1100" b="1" dirty="0"/>
              <a:t>Denna modul fokuserar på kondition som skyddsfaktor</a:t>
            </a:r>
            <a:r>
              <a:rPr lang="sv-SE" sz="1100" dirty="0"/>
              <a:t>.</a:t>
            </a:r>
          </a:p>
          <a:p>
            <a:endParaRPr lang="sv-SE" sz="1100" dirty="0"/>
          </a:p>
          <a:p>
            <a:r>
              <a:rPr lang="sv-SE" sz="1100" b="1" dirty="0"/>
              <a:t>Folkhälsomyndigheten</a:t>
            </a:r>
            <a:r>
              <a:rPr lang="sv-SE" sz="1100" dirty="0"/>
              <a:t> har en kort animerad film (ca 4:30 min) som ger en övergripande bild om psykisk hälsa: </a:t>
            </a:r>
            <a:r>
              <a:rPr lang="sv-SE" sz="1100" dirty="0">
                <a:hlinkClick r:id="rId3"/>
              </a:rPr>
              <a:t>https://www.folkhalsomyndigheten.se/livsvillkor-levnadsvanor/psykisk-halsa-och-suicidprevention/vad-ar-psykisk-halsa/</a:t>
            </a:r>
            <a:r>
              <a:rPr lang="sv-SE" sz="1100" dirty="0"/>
              <a:t> </a:t>
            </a:r>
          </a:p>
          <a:p>
            <a:endParaRPr lang="sv-SE" sz="1100" dirty="0"/>
          </a:p>
          <a:p>
            <a:r>
              <a:rPr lang="sv-SE" sz="1100" b="1" dirty="0"/>
              <a:t>Startuppgift: </a:t>
            </a:r>
            <a:r>
              <a:rPr lang="sv-SE" sz="1100" b="0" dirty="0"/>
              <a:t>Läs definitionen av psykisk hälsa och starta en kort diskussion i små grupper eller par kring frågan ”Vilka vanor bidrar till psykisk hälsa?”. Bilderna kan användas som inspiration med en följdfråga: Vilken/eller vilka bilder passar in på hur du får in fysisk aktivitet i ditt liv?</a:t>
            </a:r>
          </a:p>
          <a:p>
            <a:r>
              <a:rPr lang="sv-SE" sz="1100" dirty="0"/>
              <a:t>Varför det är viktigt att vi rör på oss?</a:t>
            </a:r>
          </a:p>
          <a:p>
            <a:endParaRPr lang="sv-SE" sz="1100" dirty="0"/>
          </a:p>
          <a:p>
            <a:r>
              <a:rPr lang="sv-SE" sz="1100" dirty="0"/>
              <a:t>Följ upp diskussionen på lämpligt sätt i din grupp (dela med andra smågrupper, helklass etc.).</a:t>
            </a:r>
          </a:p>
          <a:p>
            <a:r>
              <a:rPr lang="sv-SE" sz="1100" dirty="0"/>
              <a:t>Summera med att det finns en ganska tydlig trend i att allt fler sitter still för mycket.</a:t>
            </a:r>
          </a:p>
          <a:p>
            <a:r>
              <a:rPr lang="sv-SE" sz="1100" dirty="0"/>
              <a:t>Med fysisk aktivitet orkar man mer, transport av syre och näring till kroppens alla delar fungerar bättre. Den psykiska hälsan stärks också av detta. All rörelse man kan få till, både i vardagen och med träning är bra för vår </a:t>
            </a:r>
            <a:r>
              <a:rPr lang="sv-SE" sz="1100" b="1" dirty="0"/>
              <a:t>kondition</a:t>
            </a:r>
            <a:r>
              <a:rPr lang="sv-SE" sz="1100" dirty="0"/>
              <a:t> som i sin tur har </a:t>
            </a:r>
            <a:r>
              <a:rPr lang="sv-SE" sz="1100" b="1" dirty="0"/>
              <a:t>positiv effekt på psykisk hälsa</a:t>
            </a:r>
            <a:r>
              <a:rPr lang="sv-SE" sz="1100" dirty="0"/>
              <a:t>.</a:t>
            </a:r>
          </a:p>
          <a:p>
            <a:endParaRPr lang="sv-SE" sz="1100" dirty="0"/>
          </a:p>
          <a:p>
            <a:r>
              <a:rPr lang="sv-SE" sz="1100" dirty="0"/>
              <a:t>Visa gärna filmen på </a:t>
            </a:r>
            <a:r>
              <a:rPr lang="sv-SE" sz="1100" b="1" dirty="0"/>
              <a:t>Folkhälsomyndighetens</a:t>
            </a:r>
            <a:r>
              <a:rPr lang="sv-SE" sz="1100" dirty="0"/>
              <a:t> </a:t>
            </a:r>
            <a:r>
              <a:rPr lang="sv-SE" sz="1100" b="1" dirty="0"/>
              <a:t>sida om fysisk aktivitet och psykisk hälsa</a:t>
            </a:r>
            <a:r>
              <a:rPr lang="sv-SE" sz="1100" dirty="0"/>
              <a:t>:</a:t>
            </a:r>
          </a:p>
          <a:p>
            <a:r>
              <a:rPr lang="sv-SE" sz="1100" dirty="0"/>
              <a:t>https://dinpsykiskahalsa.se/artiklar/vad-paverkar-var-psykiska-halsa/fysisk-aktivitet/</a:t>
            </a:r>
          </a:p>
          <a:p>
            <a:r>
              <a:rPr lang="sv-SE" sz="1100" dirty="0"/>
              <a:t>En introduktionsfilm om betydelsen av fysisk aktivitet för den psykiska hälsan, där Anders Hansen och andra experter på området medverkar (ca 5 min).</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  </a:t>
            </a:r>
            <a:r>
              <a:rPr lang="sv-SE" sz="1100" dirty="0"/>
              <a:t>Att vara fysiskt aktiv är viktigt för att vi ska ha en god psykisk hälsa.</a:t>
            </a:r>
          </a:p>
          <a:p>
            <a:endParaRPr lang="sv-SE" sz="1050" dirty="0"/>
          </a:p>
          <a:p>
            <a:r>
              <a:rPr lang="sv-SE" sz="1000" b="1" dirty="0"/>
              <a:t>Bildkällor: </a:t>
            </a:r>
            <a:r>
              <a:rPr lang="sv-SE" sz="1000" dirty="0"/>
              <a:t>Övre raden: AI-genererad bild (Microsoft 365), Nedre raden, till vänster: AI-genererad bild, Nedre raden, till höger: Foto: </a:t>
            </a:r>
            <a:r>
              <a:rPr lang="sv-SE" sz="1000" dirty="0" err="1"/>
              <a:t>ronstik</a:t>
            </a:r>
            <a:r>
              <a:rPr lang="sv-SE" sz="1000" dirty="0"/>
              <a:t> – stock.adobe.com</a:t>
            </a:r>
          </a:p>
          <a:p>
            <a:endParaRPr lang="sv-SE" sz="1050" dirty="0"/>
          </a:p>
          <a:p>
            <a:endParaRPr lang="sv-SE" sz="1050" dirty="0"/>
          </a:p>
          <a:p>
            <a:endParaRPr lang="sv-SE" sz="1050" dirty="0"/>
          </a:p>
          <a:p>
            <a:endParaRPr lang="sv-SE" sz="1050" dirty="0"/>
          </a:p>
          <a:p>
            <a:endParaRPr lang="sv-SE" sz="105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4</a:t>
            </a:fld>
            <a:endParaRPr lang="sv-SE"/>
          </a:p>
        </p:txBody>
      </p:sp>
    </p:spTree>
    <p:extLst>
      <p:ext uri="{BB962C8B-B14F-4D97-AF65-F5344CB8AC3E}">
        <p14:creationId xmlns:p14="http://schemas.microsoft.com/office/powerpoint/2010/main" val="2259228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141413" y="590550"/>
            <a:ext cx="5029200" cy="2828925"/>
          </a:xfrm>
        </p:spPr>
      </p:sp>
      <p:sp>
        <p:nvSpPr>
          <p:cNvPr id="3" name="Platshållare för anteckningar 2"/>
          <p:cNvSpPr>
            <a:spLocks noGrp="1"/>
          </p:cNvSpPr>
          <p:nvPr>
            <p:ph type="body" idx="1"/>
          </p:nvPr>
        </p:nvSpPr>
        <p:spPr>
          <a:xfrm>
            <a:off x="731520" y="3859407"/>
            <a:ext cx="5852160" cy="5260068"/>
          </a:xfrm>
        </p:spPr>
        <p:txBody>
          <a:bodyPr/>
          <a:lstStyle/>
          <a:p>
            <a:r>
              <a:rPr lang="sv-SE" dirty="0"/>
              <a:t>Om fysisk aktivitet funnits som piller hade vi haft världens mest verksamma medicin.</a:t>
            </a:r>
          </a:p>
          <a:p>
            <a:r>
              <a:rPr lang="sv-SE" dirty="0"/>
              <a:t>Den psykiska hälsan påverkas positivt av fysisk aktivitet på många olika sätt. *)</a:t>
            </a:r>
          </a:p>
          <a:p>
            <a:r>
              <a:rPr lang="sv-SE" dirty="0"/>
              <a:t>Figuren visar flera positiva effekter, till exempel dessa två:</a:t>
            </a:r>
          </a:p>
          <a:p>
            <a:r>
              <a:rPr lang="sv-SE" dirty="0"/>
              <a:t>Humöret – om vi känner oss glada eller nedstämda, påverkas bland annat av ämnen som kallas endorfiner. Ett slags inre hormoner som frisätts vid fysisk ansträngning. Efter att man tränat känner man ofta ett lugn och välbehag.</a:t>
            </a:r>
          </a:p>
          <a:p>
            <a:r>
              <a:rPr lang="sv-SE" dirty="0"/>
              <a:t>Vårt tänkande (kognition) – påverkas av ett ämne som förkortas BDNF – Brain-</a:t>
            </a:r>
            <a:r>
              <a:rPr lang="sv-SE" dirty="0" err="1"/>
              <a:t>Derived</a:t>
            </a:r>
            <a:r>
              <a:rPr lang="sv-SE" dirty="0"/>
              <a:t> </a:t>
            </a:r>
            <a:r>
              <a:rPr lang="sv-SE" dirty="0" err="1"/>
              <a:t>Neurotrophic</a:t>
            </a:r>
            <a:r>
              <a:rPr lang="sv-SE" dirty="0"/>
              <a:t> </a:t>
            </a:r>
            <a:r>
              <a:rPr lang="sv-SE" dirty="0" err="1"/>
              <a:t>Factor</a:t>
            </a:r>
            <a:r>
              <a:rPr lang="sv-SE" dirty="0"/>
              <a:t>), vilket vi får mer av genom att vara fysiskt aktiva. BDNF är till exempel bra för nervceller i området </a:t>
            </a:r>
            <a:r>
              <a:rPr lang="sv-SE" dirty="0" err="1"/>
              <a:t>hippocampus</a:t>
            </a:r>
            <a:r>
              <a:rPr lang="sv-SE" dirty="0"/>
              <a:t> i hjärnan som är viktigt för minnet.</a:t>
            </a:r>
          </a:p>
          <a:p>
            <a:endParaRPr lang="sv-SE" dirty="0"/>
          </a:p>
          <a:p>
            <a:r>
              <a:rPr lang="sv-SE" dirty="0"/>
              <a:t>Idag finns faktiskt fysisk aktivitet på recept – men inte som ett piller, utan att man faktiskt kan få ett recept där det står att man ska göra olika aktiviteter.</a:t>
            </a:r>
          </a:p>
          <a:p>
            <a:r>
              <a:rPr lang="sv-SE" dirty="0"/>
              <a:t>Beroende på vad man har för problem kan olika typer av fysisk aktivitet rekommenderas.</a:t>
            </a:r>
          </a:p>
          <a:p>
            <a:endParaRPr lang="sv-SE" dirty="0"/>
          </a:p>
          <a:p>
            <a:r>
              <a:rPr lang="sv-SE" b="1" dirty="0"/>
              <a:t>Övergång till nästa bild: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 ska titta närmare på hur fysisk aktivitet kan minska problem med </a:t>
            </a:r>
            <a:r>
              <a:rPr lang="sv-SE" b="1" dirty="0"/>
              <a:t>stress</a:t>
            </a:r>
            <a:r>
              <a:rPr lang="sv-SE" dirty="0"/>
              <a:t>, men först lite om vad som ska hända under kommande period.</a:t>
            </a:r>
          </a:p>
          <a:p>
            <a:endParaRPr lang="sv-SE" dirty="0"/>
          </a:p>
          <a:p>
            <a:endParaRPr lang="sv-SE" dirty="0"/>
          </a:p>
          <a:p>
            <a:r>
              <a:rPr lang="sv-SE" sz="1100" dirty="0"/>
              <a:t>*) Exempel på källa: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Ruiz-</a:t>
            </a:r>
            <a:r>
              <a:rPr lang="en-US" sz="1100" dirty="0" err="1"/>
              <a:t>Ranz</a:t>
            </a:r>
            <a:r>
              <a:rPr lang="en-US" sz="1100" dirty="0"/>
              <a:t>, E., &amp; </a:t>
            </a:r>
            <a:r>
              <a:rPr lang="en-US" sz="1100" dirty="0" err="1"/>
              <a:t>Asín-Izquierdo</a:t>
            </a:r>
            <a:r>
              <a:rPr lang="en-US" sz="1100" dirty="0"/>
              <a:t>, I. (2025). Physical activity, exercise, and mental health of healthy adolescents: A review of the last 5 ​years. </a:t>
            </a:r>
            <a:r>
              <a:rPr lang="en-US" sz="1100" i="1" dirty="0"/>
              <a:t>Sports Medicine and Health Science</a:t>
            </a:r>
            <a:r>
              <a:rPr lang="en-US" sz="1100" dirty="0"/>
              <a:t>, </a:t>
            </a:r>
            <a:r>
              <a:rPr lang="en-US" sz="1100" i="1" dirty="0"/>
              <a:t>7</a:t>
            </a:r>
            <a:r>
              <a:rPr lang="en-US" sz="1100" dirty="0"/>
              <a:t>(3), 161–172. https://doi.org/10.1016/j.smhs.2024.10.003</a:t>
            </a:r>
          </a:p>
        </p:txBody>
      </p:sp>
      <p:sp>
        <p:nvSpPr>
          <p:cNvPr id="4" name="Platshållare för bildnummer 3"/>
          <p:cNvSpPr>
            <a:spLocks noGrp="1"/>
          </p:cNvSpPr>
          <p:nvPr>
            <p:ph type="sldNum" sz="quarter" idx="5"/>
          </p:nvPr>
        </p:nvSpPr>
        <p:spPr/>
        <p:txBody>
          <a:bodyPr/>
          <a:lstStyle/>
          <a:p>
            <a:fld id="{2904ADC1-9C12-4C57-AFC5-1FC75A339737}" type="slidenum">
              <a:rPr lang="sv-SE" smtClean="0"/>
              <a:t>5</a:t>
            </a:fld>
            <a:endParaRPr lang="sv-SE"/>
          </a:p>
        </p:txBody>
      </p:sp>
    </p:spTree>
    <p:extLst>
      <p:ext uri="{BB962C8B-B14F-4D97-AF65-F5344CB8AC3E}">
        <p14:creationId xmlns:p14="http://schemas.microsoft.com/office/powerpoint/2010/main" val="916285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Ge en övergripande bild av vad som ska hända under kommande period i undervisningen.</a:t>
            </a:r>
          </a:p>
          <a:p>
            <a:endParaRPr lang="sv-SE" dirty="0"/>
          </a:p>
          <a:p>
            <a:r>
              <a:rPr lang="sv-SE" b="1" dirty="0"/>
              <a:t>Övergång till nästa bild: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 ska börja med att titta närmare på hur fysisk aktivitet kan minska problem med </a:t>
            </a:r>
            <a:r>
              <a:rPr lang="sv-SE" b="1" dirty="0"/>
              <a:t>stress. </a:t>
            </a:r>
            <a:r>
              <a:rPr lang="sv-SE" dirty="0"/>
              <a:t>Först om vad vi menar med stress.</a:t>
            </a:r>
          </a:p>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6</a:t>
            </a:fld>
            <a:endParaRPr lang="sv-SE"/>
          </a:p>
        </p:txBody>
      </p:sp>
    </p:spTree>
    <p:extLst>
      <p:ext uri="{BB962C8B-B14F-4D97-AF65-F5344CB8AC3E}">
        <p14:creationId xmlns:p14="http://schemas.microsoft.com/office/powerpoint/2010/main" val="2912845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152525" y="968375"/>
            <a:ext cx="4762500" cy="2679700"/>
          </a:xfrm>
        </p:spPr>
      </p:sp>
      <p:sp>
        <p:nvSpPr>
          <p:cNvPr id="3" name="Platshållare för anteckningar 2"/>
          <p:cNvSpPr>
            <a:spLocks noGrp="1"/>
          </p:cNvSpPr>
          <p:nvPr>
            <p:ph type="body" idx="1"/>
          </p:nvPr>
        </p:nvSpPr>
        <p:spPr>
          <a:xfrm>
            <a:off x="738357" y="4254240"/>
            <a:ext cx="5906853" cy="3604717"/>
          </a:xfrm>
        </p:spPr>
        <p:txBody>
          <a:bodyPr/>
          <a:lstStyle/>
          <a:p>
            <a:r>
              <a:rPr lang="sv-SE" sz="1100" noProof="0" dirty="0"/>
              <a:t>Stress är en reaktion på olika utmaningar.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En </a:t>
            </a:r>
            <a:r>
              <a:rPr lang="sv-SE" sz="1100" noProof="0" dirty="0" err="1"/>
              <a:t>stressor</a:t>
            </a:r>
            <a:r>
              <a:rPr lang="sv-SE" sz="1100" noProof="0" dirty="0"/>
              <a:t> är det som startar stressreaktionen – vad det än är.</a:t>
            </a:r>
          </a:p>
          <a:p>
            <a:r>
              <a:rPr lang="sv-SE" sz="1100" noProof="0" dirty="0"/>
              <a:t>Bilden ger många exempel, och värt att notera är att e</a:t>
            </a:r>
            <a:r>
              <a:rPr lang="sv-SE" sz="1100" b="0" noProof="0" dirty="0"/>
              <a:t>n stressreaktion kan utlösas av både jobbiga och roliga saker</a:t>
            </a:r>
            <a:r>
              <a:rPr lang="sv-SE" sz="1100" b="1" noProof="0" dirty="0"/>
              <a:t>.</a:t>
            </a:r>
          </a:p>
          <a:p>
            <a:endParaRPr lang="sv-SE" sz="1100" noProof="0" dirty="0"/>
          </a:p>
          <a:p>
            <a:r>
              <a:rPr lang="sv-SE" sz="1100" noProof="0" dirty="0"/>
              <a:t>Stress handlar inte bara om något negativt.</a:t>
            </a:r>
          </a:p>
          <a:p>
            <a:r>
              <a:rPr lang="sv-SE" sz="1100" noProof="0" dirty="0"/>
              <a:t>En stressreaktion </a:t>
            </a:r>
            <a:r>
              <a:rPr lang="sv-SE" sz="1100" b="0" noProof="0" dirty="0"/>
              <a:t>mobiliserar energi och fokus när något uppfattas som utmanande. </a:t>
            </a:r>
          </a:p>
          <a:p>
            <a:endParaRPr lang="sv-SE" sz="1100" b="0" noProof="0" dirty="0"/>
          </a:p>
          <a:p>
            <a:r>
              <a:rPr lang="sv-SE" sz="1100" b="0" noProof="0" dirty="0"/>
              <a:t>Stressreaktionerna vi har i våra kroppar har utvecklats under lång tid – evolution!</a:t>
            </a:r>
          </a:p>
          <a:p>
            <a:r>
              <a:rPr lang="sv-SE" sz="1100" b="0" noProof="0" dirty="0"/>
              <a:t>Tidigare hot var kanske rovdjur eller brist på mat – idag stressas vi mer av andra saker.</a:t>
            </a:r>
          </a:p>
          <a:p>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Att träna sin kropp fysiskt aktiverar också kroppens </a:t>
            </a:r>
            <a:r>
              <a:rPr lang="sv-SE" sz="1100" noProof="0" dirty="0" err="1"/>
              <a:t>stress-system</a:t>
            </a: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noProof="0" dirty="0"/>
              <a:t>Övergång till nästa bild: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Stress handlar alltså inte bara om något negativt. </a:t>
            </a:r>
            <a:r>
              <a:rPr lang="sv-SE" sz="1100" b="0" noProof="0" dirty="0"/>
              <a:t>Kroppen kan ställa om snabbt för att vi ska klara av utmaningar.</a:t>
            </a:r>
            <a:endParaRPr lang="sv-SE" sz="1100" noProof="0" dirty="0"/>
          </a:p>
          <a:p>
            <a:endParaRPr lang="sv-SE" sz="1100" b="0" noProof="0" dirty="0"/>
          </a:p>
          <a:p>
            <a:endParaRPr lang="sv-SE" sz="1100" b="0" noProof="0" dirty="0"/>
          </a:p>
          <a:p>
            <a:r>
              <a:rPr lang="sv-SE" sz="1100" b="0" i="1" noProof="0" dirty="0"/>
              <a:t>OBS! I modulen Stress finns mer fakta och övningar. Några av bilderna är samma eller bearbetningar som i den modulen.</a:t>
            </a:r>
          </a:p>
        </p:txBody>
      </p:sp>
      <p:sp>
        <p:nvSpPr>
          <p:cNvPr id="4" name="Platshållare för bildnummer 3"/>
          <p:cNvSpPr>
            <a:spLocks noGrp="1"/>
          </p:cNvSpPr>
          <p:nvPr>
            <p:ph type="sldNum" sz="quarter" idx="5"/>
          </p:nvPr>
        </p:nvSpPr>
        <p:spPr/>
        <p:txBody>
          <a:bodyPr/>
          <a:lstStyle/>
          <a:p>
            <a:fld id="{FAD31592-3C66-914C-8F2B-350F777116DA}" type="slidenum">
              <a:rPr lang="sv-SE" smtClean="0"/>
              <a:t>7</a:t>
            </a:fld>
            <a:endParaRPr lang="sv-SE"/>
          </a:p>
        </p:txBody>
      </p:sp>
    </p:spTree>
    <p:extLst>
      <p:ext uri="{BB962C8B-B14F-4D97-AF65-F5344CB8AC3E}">
        <p14:creationId xmlns:p14="http://schemas.microsoft.com/office/powerpoint/2010/main" val="885749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111250" y="466725"/>
            <a:ext cx="4683125" cy="2633663"/>
          </a:xfrm>
        </p:spPr>
      </p:sp>
      <p:sp>
        <p:nvSpPr>
          <p:cNvPr id="3" name="Platshållare för anteckningar 2"/>
          <p:cNvSpPr>
            <a:spLocks noGrp="1"/>
          </p:cNvSpPr>
          <p:nvPr>
            <p:ph type="body" idx="1"/>
          </p:nvPr>
        </p:nvSpPr>
        <p:spPr>
          <a:xfrm>
            <a:off x="731520" y="3406627"/>
            <a:ext cx="5852160" cy="4994424"/>
          </a:xfrm>
        </p:spPr>
        <p:txBody>
          <a:bodyPr/>
          <a:lstStyle/>
          <a:p>
            <a:r>
              <a:rPr lang="sv-SE" sz="1050" b="0" noProof="0" dirty="0"/>
              <a:t>Reaktionerna i våra kroppar som sker automatiskt när vi utsätts för utmaningar har utvecklats under lång tid av evolution. Det har varit fördelaktigt för överlevnad att snabbt kunna aktivera kroppen.</a:t>
            </a:r>
          </a:p>
          <a:p>
            <a:r>
              <a:rPr lang="sv-SE" sz="1050" b="0" noProof="0" dirty="0"/>
              <a:t>Tidigare hot var kanske rovdjur eller brist på mat – idag stressas vi mer av andra saker. Oavsett </a:t>
            </a:r>
            <a:r>
              <a:rPr lang="sv-SE" sz="1050" b="0" noProof="0" dirty="0" err="1"/>
              <a:t>stressor</a:t>
            </a:r>
            <a:r>
              <a:rPr lang="sv-SE" sz="1050" b="0" noProof="0" dirty="0"/>
              <a:t> så aktiveras kroppen med hjälp av inre system vi kan kalla för ”GASEN”. Det leder till snabbare puls, mer blod till muskler med mera som gör att vi ökar vår energinivå och fokus. </a:t>
            </a:r>
          </a:p>
          <a:p>
            <a:endParaRPr lang="sv-SE" sz="1050" dirty="0"/>
          </a:p>
          <a:p>
            <a:r>
              <a:rPr lang="sv-SE" sz="1050" b="0" noProof="0" dirty="0"/>
              <a:t>Det har också varit fördelaktigt att kunna återhämta sig från stress, så vi har även automatiska system för att återhämta oss, en ”BROMS”. Då sjunker pulsen och kroppen prioriterar istället matspjälkningen som ger påfyllnad av energi och näring. </a:t>
            </a:r>
          </a:p>
          <a:p>
            <a:endParaRPr lang="sv-SE" sz="1050" dirty="0"/>
          </a:p>
          <a:p>
            <a:r>
              <a:rPr lang="sv-SE" sz="1050" noProof="0" dirty="0"/>
              <a:t>Att träna sin kropp fysiskt genom rörelser där vi ökar pulsen, aktiverar först ”GASEN” och sedan ”BROMSEN”. Det som är speciellt med fysisk aktivitet jämfört med andra </a:t>
            </a:r>
            <a:r>
              <a:rPr lang="sv-SE" sz="1050" noProof="0" dirty="0" err="1"/>
              <a:t>stressorer</a:t>
            </a:r>
            <a:r>
              <a:rPr lang="sv-SE" sz="1050" noProof="0" dirty="0"/>
              <a:t> är att den aktiverar både gas och broms.  Problem uppstår om vi har många </a:t>
            </a:r>
            <a:r>
              <a:rPr lang="sv-SE" sz="1050" noProof="0" dirty="0" err="1"/>
              <a:t>stressorer</a:t>
            </a:r>
            <a:r>
              <a:rPr lang="sv-SE" sz="1050" noProof="0" dirty="0"/>
              <a:t> (t ex social, kognitiv stress) som inte samtidigt gör att vi blir fysiskt aktiva – då får inte vi inte samma hjälp att aktivera ”bromsen”. Framförallt visar forskning att fysisk aktivitet som är pulshöjande (konditionsträning) leder till bättre förmåga att hantera stress, det stärker ”bromsen”, och det har vi nytta av även i andra sammanhang, oavsett vad som stressar oss.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05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050" b="0" i="0" u="none" strike="noStrike" dirty="0">
                <a:solidFill>
                  <a:srgbClr val="000000"/>
                </a:solidFill>
                <a:effectLst/>
              </a:rPr>
              <a:t>Fysisk träning gör oss alltså inte bara mer motståndskraftiga mot stress under själva träningspasset, utan den ger oss också en starkare "broms" (genom </a:t>
            </a:r>
            <a:r>
              <a:rPr lang="sv-SE" sz="1050" b="0" i="0" u="none" strike="noStrike" dirty="0" err="1">
                <a:solidFill>
                  <a:srgbClr val="000000"/>
                </a:solidFill>
                <a:effectLst/>
              </a:rPr>
              <a:t>vagusnerven</a:t>
            </a:r>
            <a:r>
              <a:rPr lang="sv-SE" sz="1050" b="0" i="0" u="none" strike="noStrike" dirty="0">
                <a:solidFill>
                  <a:srgbClr val="000000"/>
                </a:solidFill>
                <a:effectLst/>
              </a:rPr>
              <a:t>) som hjälper oss att komma ner i varv snabbare även efter en stressig skoldag eller ett prov.</a:t>
            </a:r>
            <a:endParaRPr lang="sv-SE" sz="1050"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05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050" b="1" noProof="0" dirty="0"/>
              <a:t>Övergång till nästa bild (om man vill gå in lite mer på stressreaktionerna i kroppen, GY-nivå, nerv/hormon-system och hur fysisk aktivitet påverkar dem):</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050" noProof="0" dirty="0"/>
              <a:t>Vad händer i kroppen vid stress lite mer i detalj?</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05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050" b="1" noProof="0" dirty="0"/>
              <a:t>Övergång till nästa bild (direkt på kondition/puls-blocket)</a:t>
            </a:r>
            <a:endParaRPr lang="sv-SE" sz="105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050" dirty="0"/>
              <a:t>Starkast stöd för förbättringarna man kan få med fysisk aktivitet är kopplat till aktiviteter som ökar konditionen. Styrketräning är också bra, men här kommer vi att fokusera på konditionshöjande aktiviteter.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05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8</a:t>
            </a:fld>
            <a:endParaRPr lang="sv-SE"/>
          </a:p>
        </p:txBody>
      </p:sp>
    </p:spTree>
    <p:extLst>
      <p:ext uri="{BB962C8B-B14F-4D97-AF65-F5344CB8AC3E}">
        <p14:creationId xmlns:p14="http://schemas.microsoft.com/office/powerpoint/2010/main" val="3554322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112838" y="619125"/>
            <a:ext cx="4895850" cy="2754313"/>
          </a:xfrm>
        </p:spPr>
      </p:sp>
      <p:sp>
        <p:nvSpPr>
          <p:cNvPr id="3" name="Platshållare för anteckningar 2"/>
          <p:cNvSpPr>
            <a:spLocks noGrp="1"/>
          </p:cNvSpPr>
          <p:nvPr>
            <p:ph type="body" idx="1"/>
          </p:nvPr>
        </p:nvSpPr>
        <p:spPr>
          <a:xfrm>
            <a:off x="731520" y="3622236"/>
            <a:ext cx="5852160" cy="4778814"/>
          </a:xfrm>
        </p:spPr>
        <p:txBody>
          <a:bodyPr/>
          <a:lstStyle/>
          <a:p>
            <a:r>
              <a:rPr lang="sv-SE" sz="1100" noProof="0" dirty="0" err="1"/>
              <a:t>Stressorer</a:t>
            </a:r>
            <a:r>
              <a:rPr lang="sv-SE" sz="1100" noProof="0" dirty="0"/>
              <a:t> aktiverar kroppens fysiologiska stressrespons (”gasen”). Vi spänner musklerna, hjärtat slår snabbare</a:t>
            </a:r>
          </a:p>
          <a:p>
            <a:r>
              <a:rPr lang="sv-SE" sz="1100" noProof="0" dirty="0"/>
              <a:t>Efteråt aktiveras kroppens fysiologiska återhämtningssystem (”bromsen”). Det sker automatiskt!</a:t>
            </a:r>
          </a:p>
          <a:p>
            <a:endParaRPr lang="sv-SE" sz="1100" noProof="0" dirty="0"/>
          </a:p>
          <a:p>
            <a:r>
              <a:rPr lang="sv-SE" sz="1100" noProof="0" dirty="0"/>
              <a:t>Träning innebär att med flit aktivera kroppens stressrespons samt det automatiska återhämtningssystemet</a:t>
            </a:r>
          </a:p>
          <a:p>
            <a:r>
              <a:rPr lang="sv-SE" sz="1100" noProof="0" dirty="0"/>
              <a:t>Därför hjälper träning mot stress – efteråt aktiveras ”bromsen” som gör dig lugnare och mer fokuserad</a:t>
            </a:r>
          </a:p>
          <a:p>
            <a:endParaRPr lang="sv-SE" sz="1100" noProof="0" dirty="0"/>
          </a:p>
          <a:p>
            <a:r>
              <a:rPr lang="sv-SE" sz="1100" noProof="0" dirty="0"/>
              <a:t>Med regelbunden träning blir både gasen och bromsen effektivare</a:t>
            </a:r>
          </a:p>
          <a:p>
            <a:r>
              <a:rPr lang="sv-SE" sz="1100" noProof="0" dirty="0"/>
              <a:t>– du blir inte lika stressad och när du väl blir stressad så återhämtar du dig snabbare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noProof="0" dirty="0"/>
              <a:t>Övergång till nästa bild (om fördjupning om mekanismer):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Nu ska vi titta på hur detta funkar mer i detalj. Vi börjar med ”gasen” – kroppens stressrespons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dirty="0"/>
              <a:t>Bild 10-14 beskriver de biologiska mekanismerna för sambanden som presenterats i bild 8 (”gasen”, ”bromsen”). Vill du hoppa över fördjupningen, gå direkt till bild 13 som zoomar in på några områden i hjärnan och hur de påverkas av fysisk aktivitet.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noProof="0" dirty="0"/>
              <a:t>Övergång till nästa bild (om hur hjärnan påverkas):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i="0" noProof="0" dirty="0"/>
              <a:t>Motståndskraften handlar om att det händer saker i hjärnan när du rör dig.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effectLst/>
              </a:rPr>
              <a:t>Diagrammen är AI-genererade i Claude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9</a:t>
            </a:fld>
            <a:endParaRPr lang="sv-SE"/>
          </a:p>
        </p:txBody>
      </p:sp>
    </p:spTree>
    <p:extLst>
      <p:ext uri="{BB962C8B-B14F-4D97-AF65-F5344CB8AC3E}">
        <p14:creationId xmlns:p14="http://schemas.microsoft.com/office/powerpoint/2010/main" val="234800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latin typeface="Arial" panose="020B0604020202020204" pitchFamily="34" charset="0"/>
              </a:defRPr>
            </a:lvl1pPr>
          </a:lstStyle>
          <a:p>
            <a:r>
              <a:rPr lang="sv-SE" dirty="0"/>
              <a:t>Presentationens titel</a:t>
            </a:r>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Underrubrik</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25399457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8844496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FE1B46D-8109-6054-3587-2B9881082BB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2394926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llgänglighet Office 365/2019">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0A51E754-9C7A-11C0-D983-A8276233FD20}"/>
              </a:ext>
            </a:extLst>
          </p:cNvPr>
          <p:cNvSpPr txBox="1"/>
          <p:nvPr userDrawn="1"/>
        </p:nvSpPr>
        <p:spPr>
          <a:xfrm>
            <a:off x="957359" y="821623"/>
            <a:ext cx="9535150" cy="584775"/>
          </a:xfrm>
          <a:prstGeom prst="rect">
            <a:avLst/>
          </a:prstGeom>
          <a:noFill/>
        </p:spPr>
        <p:txBody>
          <a:bodyPr wrap="square" rtlCol="0">
            <a:spAutoFit/>
          </a:bodyPr>
          <a:lstStyle/>
          <a:p>
            <a:r>
              <a:rPr lang="en-GB" sz="3200" dirty="0" err="1">
                <a:latin typeface="Arial" panose="020B0604020202020204" pitchFamily="34" charset="0"/>
              </a:rPr>
              <a:t>Tillgänglighetsanpassa</a:t>
            </a:r>
            <a:r>
              <a:rPr lang="en-GB" sz="3200" dirty="0">
                <a:latin typeface="Arial" panose="020B0604020202020204" pitchFamily="34" charset="0"/>
              </a:rPr>
              <a:t> din presentation</a:t>
            </a:r>
          </a:p>
        </p:txBody>
      </p:sp>
      <p:sp>
        <p:nvSpPr>
          <p:cNvPr id="7" name="textruta 6">
            <a:extLst>
              <a:ext uri="{FF2B5EF4-FFF2-40B4-BE49-F238E27FC236}">
                <a16:creationId xmlns:a16="http://schemas.microsoft.com/office/drawing/2014/main" id="{9AB3E6E3-4894-429E-071D-F50345A149E8}"/>
              </a:ext>
            </a:extLst>
          </p:cNvPr>
          <p:cNvSpPr txBox="1"/>
          <p:nvPr userDrawn="1"/>
        </p:nvSpPr>
        <p:spPr>
          <a:xfrm>
            <a:off x="957359" y="1528186"/>
            <a:ext cx="93234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latin typeface="Arial" panose="020B0604020202020204" pitchFamily="34" charset="0"/>
              </a:rPr>
              <a:t>Mallen är inställd för att vara så tillgänglighetsanpassad som möjligt men det är två saker du behöver göra själv allt eftersom du adderar innehåll. </a:t>
            </a:r>
            <a:endParaRPr lang="en-US" sz="1400" b="1" noProof="0" dirty="0">
              <a:latin typeface="Work Sans SemiBold" pitchFamily="2" charset="77"/>
            </a:endParaRPr>
          </a:p>
        </p:txBody>
      </p:sp>
      <p:sp>
        <p:nvSpPr>
          <p:cNvPr id="5" name="textruta 4">
            <a:extLst>
              <a:ext uri="{FF2B5EF4-FFF2-40B4-BE49-F238E27FC236}">
                <a16:creationId xmlns:a16="http://schemas.microsoft.com/office/drawing/2014/main" id="{A0EE485A-2ED1-48AD-EA7A-54C938436EF9}"/>
              </a:ext>
            </a:extLst>
          </p:cNvPr>
          <p:cNvSpPr txBox="1"/>
          <p:nvPr userDrawn="1"/>
        </p:nvSpPr>
        <p:spPr>
          <a:xfrm>
            <a:off x="947738" y="2600794"/>
            <a:ext cx="4234721" cy="1579920"/>
          </a:xfrm>
          <a:prstGeom prst="rect">
            <a:avLst/>
          </a:prstGeom>
          <a:noFill/>
        </p:spPr>
        <p:txBody>
          <a:bodyPr wrap="square" rtlCol="0">
            <a:spAutoFit/>
          </a:bodyPr>
          <a:lstStyle/>
          <a:p>
            <a:pPr marL="0" indent="0">
              <a:spcAft>
                <a:spcPts val="1000"/>
              </a:spcAft>
              <a:buNone/>
            </a:pPr>
            <a:r>
              <a:rPr lang="en-US" sz="1000" dirty="0">
                <a:latin typeface="Arial" panose="020B0604020202020204" pitchFamily="34" charset="0"/>
              </a:rPr>
              <a:t>Högerklicka på en bild/figur och välj alternativet </a:t>
            </a:r>
            <a:r>
              <a:rPr lang="en-US" sz="1000" i="1" dirty="0">
                <a:latin typeface="Arial" panose="020B0604020202020204" pitchFamily="34" charset="0"/>
              </a:rPr>
              <a:t>Redigera alternativtext. </a:t>
            </a:r>
            <a:r>
              <a:rPr lang="en-US" sz="1000" dirty="0">
                <a:latin typeface="Arial" panose="020B0604020202020204" pitchFamily="34" charset="0"/>
              </a:rPr>
              <a:t>Då öppnas en flik till höger i fönstret. Beskriv din bild/figur med 1-2 meningar som läses upp av uppläsningsprogram för de som har nedsatt syn.</a:t>
            </a:r>
          </a:p>
          <a:p>
            <a:pPr marL="0" indent="0">
              <a:spcAft>
                <a:spcPts val="1000"/>
              </a:spcAft>
              <a:buNone/>
            </a:pPr>
            <a:r>
              <a:rPr lang="en-US" sz="1000" dirty="0">
                <a:latin typeface="Arial" panose="020B0604020202020204" pitchFamily="34" charset="0"/>
              </a:rPr>
              <a:t>Har bilden/figuren inget informativt syfte och du vill exkludera den kan du istället klicka I checkrutan </a:t>
            </a:r>
            <a:r>
              <a:rPr lang="en-US" sz="1000" i="1" dirty="0">
                <a:latin typeface="Arial" panose="020B0604020202020204" pitchFamily="34" charset="0"/>
              </a:rPr>
              <a:t>Markera som dekorativt</a:t>
            </a:r>
            <a:r>
              <a:rPr lang="en-US" sz="1000" dirty="0">
                <a:latin typeface="Arial" panose="020B0604020202020204" pitchFamily="34" charset="0"/>
              </a:rPr>
              <a:t> under textrutan för alternativ text.</a:t>
            </a:r>
          </a:p>
          <a:p>
            <a:endParaRPr lang="en-GB" sz="1000" dirty="0">
              <a:latin typeface="Arial" panose="020B0604020202020204" pitchFamily="34" charset="0"/>
            </a:endParaRPr>
          </a:p>
        </p:txBody>
      </p:sp>
      <p:sp>
        <p:nvSpPr>
          <p:cNvPr id="12" name="textruta 11">
            <a:extLst>
              <a:ext uri="{FF2B5EF4-FFF2-40B4-BE49-F238E27FC236}">
                <a16:creationId xmlns:a16="http://schemas.microsoft.com/office/drawing/2014/main" id="{B14C1B1E-9EFF-D9D7-277A-BFBAECBE27ED}"/>
              </a:ext>
            </a:extLst>
          </p:cNvPr>
          <p:cNvSpPr txBox="1"/>
          <p:nvPr userDrawn="1"/>
        </p:nvSpPr>
        <p:spPr>
          <a:xfrm>
            <a:off x="5549719" y="2600794"/>
            <a:ext cx="4234721" cy="1938992"/>
          </a:xfrm>
          <a:prstGeom prst="rect">
            <a:avLst/>
          </a:prstGeom>
          <a:noFill/>
        </p:spPr>
        <p:txBody>
          <a:bodyPr wrap="square" rtlCol="0">
            <a:spAutoFit/>
          </a:bodyPr>
          <a:lstStyle/>
          <a:p>
            <a:pPr>
              <a:spcAft>
                <a:spcPts val="600"/>
              </a:spcAft>
            </a:pPr>
            <a:r>
              <a:rPr lang="en-US" sz="1000" dirty="0">
                <a:latin typeface="Arial" panose="020B0604020202020204" pitchFamily="34" charset="0"/>
              </a:rPr>
              <a:t>Mallarna förinlagda fält har en uppsatt läsordning men adderar du ytterligare/egna textrutor, bilder, smart art eller annat innehåll som inte finns i mallen bör du kontrollera att läsordningen blir logisk, annars läses objekten in i ordningen de lagts till på sidan.</a:t>
            </a:r>
          </a:p>
          <a:p>
            <a:pPr marL="0" indent="0">
              <a:spcAft>
                <a:spcPts val="600"/>
              </a:spcAft>
              <a:buNone/>
            </a:pPr>
            <a:r>
              <a:rPr lang="en-US" sz="1000" b="1" dirty="0">
                <a:latin typeface="Arial" panose="020B0604020202020204" pitchFamily="34" charset="0"/>
              </a:rPr>
              <a:t>Läsordningen styr du genom:</a:t>
            </a:r>
          </a:p>
          <a:p>
            <a:pPr marL="228600" indent="-228600">
              <a:spcAft>
                <a:spcPts val="600"/>
              </a:spcAft>
              <a:buClr>
                <a:schemeClr val="tx1">
                  <a:lumMod val="65000"/>
                  <a:lumOff val="35000"/>
                </a:schemeClr>
              </a:buClr>
              <a:buFont typeface="+mj-lt"/>
              <a:buAutoNum type="arabicPeriod"/>
            </a:pPr>
            <a:r>
              <a:rPr lang="en-US" sz="1000" dirty="0">
                <a:latin typeface="Arial" panose="020B0604020202020204" pitchFamily="34" charset="0"/>
              </a:rPr>
              <a:t>På fliken </a:t>
            </a:r>
            <a:r>
              <a:rPr lang="en-US" sz="1000" b="0" i="1" baseline="0" dirty="0">
                <a:latin typeface="Arial" panose="020B0604020202020204" pitchFamily="34" charset="0"/>
              </a:rPr>
              <a:t>Start </a:t>
            </a:r>
            <a:r>
              <a:rPr lang="en-US" sz="1000" dirty="0">
                <a:latin typeface="Arial" panose="020B0604020202020204" pitchFamily="34" charset="0"/>
              </a:rPr>
              <a:t>väljer du</a:t>
            </a:r>
            <a:r>
              <a:rPr lang="en-US" sz="1000" b="0" i="1" baseline="0" dirty="0">
                <a:latin typeface="Arial" panose="020B0604020202020204" pitchFamily="34" charset="0"/>
              </a:rPr>
              <a:t> Ordna.</a:t>
            </a:r>
            <a:endParaRPr lang="en-US" sz="1000" dirty="0">
              <a:latin typeface="Arial" panose="020B0604020202020204" pitchFamily="34" charset="0"/>
            </a:endParaRPr>
          </a:p>
          <a:p>
            <a:pPr marL="228600" indent="-228600">
              <a:spcAft>
                <a:spcPts val="600"/>
              </a:spcAft>
              <a:buClr>
                <a:schemeClr val="tx1">
                  <a:lumMod val="65000"/>
                  <a:lumOff val="35000"/>
                </a:schemeClr>
              </a:buClr>
              <a:buFont typeface="+mj-lt"/>
              <a:buAutoNum type="arabicPeriod"/>
            </a:pPr>
            <a:r>
              <a:rPr lang="en-US" sz="1000" dirty="0">
                <a:latin typeface="Arial" panose="020B0604020202020204" pitchFamily="34" charset="0"/>
              </a:rPr>
              <a:t>På menyn </a:t>
            </a:r>
            <a:r>
              <a:rPr lang="en-US" sz="1000" b="0" i="1" baseline="0" dirty="0">
                <a:latin typeface="Arial" panose="020B0604020202020204" pitchFamily="34" charset="0"/>
              </a:rPr>
              <a:t>Ordna </a:t>
            </a:r>
            <a:r>
              <a:rPr lang="en-US" sz="1000" dirty="0">
                <a:latin typeface="Arial" panose="020B0604020202020204" pitchFamily="34" charset="0"/>
              </a:rPr>
              <a:t>väljer du</a:t>
            </a:r>
            <a:r>
              <a:rPr lang="en-US" sz="1000" b="0" i="1" baseline="0" dirty="0">
                <a:latin typeface="Arial" panose="020B0604020202020204" pitchFamily="34" charset="0"/>
              </a:rPr>
              <a:t> Markeringsfönster.</a:t>
            </a:r>
            <a:endParaRPr lang="en-US" sz="1000" dirty="0">
              <a:latin typeface="Arial" panose="020B0604020202020204" pitchFamily="34" charset="0"/>
            </a:endParaRPr>
          </a:p>
          <a:p>
            <a:pPr marL="0" indent="0">
              <a:spcAft>
                <a:spcPts val="600"/>
              </a:spcAft>
              <a:buClr>
                <a:schemeClr val="tx1">
                  <a:lumMod val="65000"/>
                  <a:lumOff val="35000"/>
                </a:schemeClr>
              </a:buClr>
              <a:buFont typeface="+mj-lt"/>
              <a:buNone/>
            </a:pPr>
            <a:r>
              <a:rPr lang="en-US" sz="1000" dirty="0">
                <a:latin typeface="Arial" panose="020B0604020202020204" pitchFamily="34" charset="0"/>
              </a:rPr>
              <a:t>Då öppnas en flik till höger I fönstret. Dra objekten tills de har den ordning du vill. Detta påverkar inte layouten på sidan utan bara vilken ordning de läses in maskinellt. </a:t>
            </a:r>
            <a:endParaRPr lang="en-GB" sz="1000" dirty="0">
              <a:latin typeface="Arial" panose="020B0604020202020204" pitchFamily="34" charset="0"/>
            </a:endParaRPr>
          </a:p>
        </p:txBody>
      </p:sp>
      <p:sp>
        <p:nvSpPr>
          <p:cNvPr id="13" name="textruta 12">
            <a:extLst>
              <a:ext uri="{FF2B5EF4-FFF2-40B4-BE49-F238E27FC236}">
                <a16:creationId xmlns:a16="http://schemas.microsoft.com/office/drawing/2014/main" id="{5C80CE63-C4AE-38F4-9AAB-26B856C6A2AA}"/>
              </a:ext>
            </a:extLst>
          </p:cNvPr>
          <p:cNvSpPr txBox="1"/>
          <p:nvPr userDrawn="1"/>
        </p:nvSpPr>
        <p:spPr>
          <a:xfrm>
            <a:off x="934309" y="2231036"/>
            <a:ext cx="4248150" cy="307777"/>
          </a:xfrm>
          <a:prstGeom prst="rect">
            <a:avLst/>
          </a:prstGeom>
          <a:noFill/>
        </p:spPr>
        <p:txBody>
          <a:bodyPr wrap="square" rtlCol="0">
            <a:spAutoFit/>
          </a:bodyPr>
          <a:lstStyle/>
          <a:p>
            <a:r>
              <a:rPr lang="en-GB" sz="1400" dirty="0" err="1">
                <a:latin typeface="Work Sans Medium" pitchFamily="2" charset="77"/>
              </a:rPr>
              <a:t>Lägg</a:t>
            </a:r>
            <a:r>
              <a:rPr lang="en-GB" sz="1400" dirty="0">
                <a:latin typeface="Work Sans Medium" pitchFamily="2" charset="77"/>
              </a:rPr>
              <a:t> till </a:t>
            </a:r>
            <a:r>
              <a:rPr lang="en-GB" sz="1400" dirty="0" err="1">
                <a:latin typeface="Work Sans Medium" pitchFamily="2" charset="77"/>
              </a:rPr>
              <a:t>alternativ</a:t>
            </a:r>
            <a:r>
              <a:rPr lang="en-GB" sz="1400" dirty="0">
                <a:latin typeface="Work Sans Medium" pitchFamily="2" charset="77"/>
              </a:rPr>
              <a:t> text för </a:t>
            </a:r>
            <a:r>
              <a:rPr lang="en-GB" sz="1400" dirty="0" err="1">
                <a:latin typeface="Work Sans Medium" pitchFamily="2" charset="77"/>
              </a:rPr>
              <a:t>bilder</a:t>
            </a:r>
            <a:r>
              <a:rPr lang="en-GB" sz="1400" dirty="0">
                <a:latin typeface="Work Sans Medium" pitchFamily="2" charset="77"/>
              </a:rPr>
              <a:t>/figurer</a:t>
            </a:r>
          </a:p>
        </p:txBody>
      </p:sp>
      <p:sp>
        <p:nvSpPr>
          <p:cNvPr id="14" name="textruta 13">
            <a:extLst>
              <a:ext uri="{FF2B5EF4-FFF2-40B4-BE49-F238E27FC236}">
                <a16:creationId xmlns:a16="http://schemas.microsoft.com/office/drawing/2014/main" id="{7FE0EBDC-2402-1F53-DC48-ACFDF104DF39}"/>
              </a:ext>
            </a:extLst>
          </p:cNvPr>
          <p:cNvSpPr txBox="1"/>
          <p:nvPr userDrawn="1"/>
        </p:nvSpPr>
        <p:spPr>
          <a:xfrm>
            <a:off x="5543785" y="2231036"/>
            <a:ext cx="4248150" cy="307777"/>
          </a:xfrm>
          <a:prstGeom prst="rect">
            <a:avLst/>
          </a:prstGeom>
          <a:noFill/>
        </p:spPr>
        <p:txBody>
          <a:bodyPr wrap="square" rtlCol="0">
            <a:spAutoFit/>
          </a:bodyPr>
          <a:lstStyle/>
          <a:p>
            <a:r>
              <a:rPr lang="en-GB" sz="1400" dirty="0" err="1">
                <a:latin typeface="Work Sans Medium" pitchFamily="2" charset="77"/>
              </a:rPr>
              <a:t>Dubbelkolla</a:t>
            </a:r>
            <a:r>
              <a:rPr lang="en-GB" sz="1400" dirty="0">
                <a:latin typeface="Work Sans Medium" pitchFamily="2" charset="77"/>
              </a:rPr>
              <a:t> </a:t>
            </a:r>
            <a:r>
              <a:rPr lang="en-GB" sz="1400" dirty="0" err="1">
                <a:latin typeface="Work Sans Medium" pitchFamily="2" charset="77"/>
              </a:rPr>
              <a:t>läsordningen</a:t>
            </a:r>
            <a:endParaRPr lang="en-GB" sz="1400" dirty="0">
              <a:latin typeface="Work Sans Medium" pitchFamily="2" charset="77"/>
            </a:endParaRPr>
          </a:p>
        </p:txBody>
      </p:sp>
    </p:spTree>
    <p:extLst>
      <p:ext uri="{BB962C8B-B14F-4D97-AF65-F5344CB8AC3E}">
        <p14:creationId xmlns:p14="http://schemas.microsoft.com/office/powerpoint/2010/main" val="152822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Bild och rubrik">
    <p:bg>
      <p:bgPr>
        <a:solidFill>
          <a:schemeClr val="bg1"/>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6437C3FB-B590-43F3-8686-17D11169DEC7}"/>
              </a:ext>
            </a:extLst>
          </p:cNvPr>
          <p:cNvSpPr>
            <a:spLocks noGrp="1"/>
          </p:cNvSpPr>
          <p:nvPr>
            <p:ph type="pic" sz="quarter" idx="13" hasCustomPrompt="1"/>
          </p:nvPr>
        </p:nvSpPr>
        <p:spPr>
          <a:xfrm>
            <a:off x="345601" y="0"/>
            <a:ext cx="11846400" cy="6858000"/>
          </a:xfrm>
        </p:spPr>
        <p:txBody>
          <a:bodyPr tIns="0" bIns="1800000" anchor="ctr" anchorCtr="0">
            <a:normAutofit/>
          </a:bodyPr>
          <a:lstStyle>
            <a:lvl1pPr marL="0" indent="0" algn="ctr">
              <a:buNone/>
              <a:defRPr sz="1800">
                <a:latin typeface="Arial" panose="020B0604020202020204" pitchFamily="34" charset="0"/>
              </a:defRPr>
            </a:lvl1pPr>
          </a:lstStyle>
          <a:p>
            <a:r>
              <a:rPr lang="sv-SE" dirty="0"/>
              <a:t>Klicka på ikonen för att </a:t>
            </a:r>
            <a:br>
              <a:rPr lang="sv-SE" dirty="0"/>
            </a:br>
            <a:r>
              <a:rPr lang="sv-SE" dirty="0"/>
              <a:t>lägga till en bild</a:t>
            </a:r>
          </a:p>
        </p:txBody>
      </p:sp>
      <p:sp>
        <p:nvSpPr>
          <p:cNvPr id="3" name="Platshållare för datum 2">
            <a:extLst>
              <a:ext uri="{FF2B5EF4-FFF2-40B4-BE49-F238E27FC236}">
                <a16:creationId xmlns:a16="http://schemas.microsoft.com/office/drawing/2014/main" id="{70C0FFDE-20E1-4E05-AD5B-876993A14B78}"/>
              </a:ext>
            </a:extLst>
          </p:cNvPr>
          <p:cNvSpPr>
            <a:spLocks noGrp="1"/>
          </p:cNvSpPr>
          <p:nvPr>
            <p:ph type="dt" sz="half" idx="10"/>
          </p:nvPr>
        </p:nvSpPr>
        <p:spPr/>
        <p:txBody>
          <a:bodyPr/>
          <a:lstStyle>
            <a:lvl1pPr>
              <a:defRPr>
                <a:solidFill>
                  <a:schemeClr val="bg1"/>
                </a:solidFill>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9C658C64-0CC7-478A-AC17-30210252F9E4}"/>
              </a:ext>
            </a:extLst>
          </p:cNvPr>
          <p:cNvSpPr>
            <a:spLocks noGrp="1"/>
          </p:cNvSpPr>
          <p:nvPr>
            <p:ph type="ftr" sz="quarter" idx="11"/>
          </p:nvPr>
        </p:nvSpPr>
        <p:spPr/>
        <p:txBody>
          <a:bodyPr/>
          <a:lstStyle>
            <a:lvl1pPr>
              <a:defRPr>
                <a:solidFill>
                  <a:schemeClr val="bg1"/>
                </a:solidFill>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FBD27019-FF78-4832-9008-F432E9C3B22A}"/>
              </a:ext>
            </a:extLst>
          </p:cNvPr>
          <p:cNvSpPr>
            <a:spLocks noGrp="1"/>
          </p:cNvSpPr>
          <p:nvPr>
            <p:ph type="sldNum" sz="quarter" idx="12"/>
          </p:nvPr>
        </p:nvSpPr>
        <p:spPr/>
        <p:txBody>
          <a:bodyPr/>
          <a:lstStyle>
            <a:lvl1pPr>
              <a:defRPr>
                <a:solidFill>
                  <a:schemeClr val="bg1"/>
                </a:solidFill>
                <a:latin typeface="Arial" panose="020B0604020202020204" pitchFamily="34" charset="0"/>
              </a:defRPr>
            </a:lvl1pPr>
          </a:lstStyle>
          <a:p>
            <a:fld id="{417EB220-258D-418C-B7E5-42E722DCB843}" type="slidenum">
              <a:rPr lang="sv-SE" smtClean="0"/>
              <a:pPr/>
              <a:t>‹#›</a:t>
            </a:fld>
            <a:endParaRPr lang="sv-SE" dirty="0"/>
          </a:p>
        </p:txBody>
      </p:sp>
      <p:sp>
        <p:nvSpPr>
          <p:cNvPr id="8" name="Rubrik 1">
            <a:extLst>
              <a:ext uri="{FF2B5EF4-FFF2-40B4-BE49-F238E27FC236}">
                <a16:creationId xmlns:a16="http://schemas.microsoft.com/office/drawing/2014/main" id="{118C7873-AD9A-4598-BEE2-3ED782562B05}"/>
              </a:ext>
            </a:extLst>
          </p:cNvPr>
          <p:cNvSpPr>
            <a:spLocks noGrp="1"/>
          </p:cNvSpPr>
          <p:nvPr>
            <p:ph type="title" hasCustomPrompt="1"/>
          </p:nvPr>
        </p:nvSpPr>
        <p:spPr>
          <a:xfrm>
            <a:off x="3348465" y="617055"/>
            <a:ext cx="5495070" cy="1325563"/>
          </a:xfrm>
        </p:spPr>
        <p:txBody>
          <a:bodyPr anchor="b" anchorCtr="0">
            <a:noAutofit/>
          </a:bodyPr>
          <a:lstStyle>
            <a:lvl1pPr>
              <a:defRPr sz="2800">
                <a:latin typeface="Arial" panose="020B0604020202020204" pitchFamily="34" charset="0"/>
              </a:defRPr>
            </a:lvl1pPr>
          </a:lstStyle>
          <a:p>
            <a:r>
              <a:rPr lang="sv-SE" dirty="0"/>
              <a:t>Rubrik i svart/vit/blå placeras fritt på bilden där den passar</a:t>
            </a:r>
          </a:p>
        </p:txBody>
      </p:sp>
      <p:sp>
        <p:nvSpPr>
          <p:cNvPr id="9" name="Rektangel 8">
            <a:extLst>
              <a:ext uri="{FF2B5EF4-FFF2-40B4-BE49-F238E27FC236}">
                <a16:creationId xmlns:a16="http://schemas.microsoft.com/office/drawing/2014/main" id="{7BBAB7C4-34CF-4F5D-8C3D-27B38F9E8CF0}"/>
              </a:ext>
            </a:extLst>
          </p:cNvPr>
          <p:cNvSpPr/>
          <p:nvPr/>
        </p:nvSpPr>
        <p:spPr>
          <a:xfrm>
            <a:off x="1" y="0"/>
            <a:ext cx="345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spTree>
    <p:extLst>
      <p:ext uri="{BB962C8B-B14F-4D97-AF65-F5344CB8AC3E}">
        <p14:creationId xmlns:p14="http://schemas.microsoft.com/office/powerpoint/2010/main" val="598782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E07660-1B32-69B9-357E-6F2D30791F74}"/>
              </a:ext>
            </a:extLst>
          </p:cNvPr>
          <p:cNvSpPr>
            <a:spLocks noGrp="1"/>
          </p:cNvSpPr>
          <p:nvPr>
            <p:ph type="title"/>
          </p:nvPr>
        </p:nvSpPr>
        <p:spPr/>
        <p:txBody>
          <a:bodyPr/>
          <a:lstStyle>
            <a:lvl1pPr>
              <a:defRPr>
                <a:latin typeface="Arial" panose="020B0604020202020204" pitchFamily="34" charset="0"/>
              </a:defRPr>
            </a:lvl1p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C2ED7944-5A27-389E-C21A-C790E83394C8}"/>
              </a:ext>
            </a:extLst>
          </p:cNvPr>
          <p:cNvSpPr>
            <a:spLocks noGrp="1"/>
          </p:cNvSpPr>
          <p:nvPr>
            <p:ph idx="1"/>
          </p:nvPr>
        </p:nvSpPr>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D16022E5-A4D3-7FEA-4373-DDE289B91CA0}"/>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5" name="Platshållare för sidfot 4">
            <a:extLst>
              <a:ext uri="{FF2B5EF4-FFF2-40B4-BE49-F238E27FC236}">
                <a16:creationId xmlns:a16="http://schemas.microsoft.com/office/drawing/2014/main" id="{C7428972-23BF-F45F-DEB1-D1404AF72F31}"/>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6" name="Platshållare för bildnummer 5">
            <a:extLst>
              <a:ext uri="{FF2B5EF4-FFF2-40B4-BE49-F238E27FC236}">
                <a16:creationId xmlns:a16="http://schemas.microsoft.com/office/drawing/2014/main" id="{E96E7AD7-0CFC-1FBC-38FC-9424CDE80B61}"/>
              </a:ext>
            </a:extLst>
          </p:cNvPr>
          <p:cNvSpPr>
            <a:spLocks noGrp="1"/>
          </p:cNvSpPr>
          <p:nvPr>
            <p:ph type="sldNum" sz="quarter" idx="12"/>
          </p:nvPr>
        </p:nvSpPr>
        <p:spPr/>
        <p:txBody>
          <a:bodyPr/>
          <a:lstStyle>
            <a:lvl1pPr>
              <a:defRPr>
                <a:latin typeface="Arial" panose="020B0604020202020204" pitchFamily="34" charset="0"/>
              </a:defRPr>
            </a:lvl1pPr>
          </a:lstStyle>
          <a:p>
            <a:fld id="{1A5095F7-6AE6-4CD6-9521-7ED6A198531A}" type="slidenum">
              <a:rPr lang="sv-SE" smtClean="0"/>
              <a:pPr/>
              <a:t>‹#›</a:t>
            </a:fld>
            <a:endParaRPr lang="sv-SE" dirty="0"/>
          </a:p>
        </p:txBody>
      </p:sp>
    </p:spTree>
    <p:extLst>
      <p:ext uri="{BB962C8B-B14F-4D97-AF65-F5344CB8AC3E}">
        <p14:creationId xmlns:p14="http://schemas.microsoft.com/office/powerpoint/2010/main" val="41509813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törre innehåll">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7055415-C399-4877-B646-A2D63B23A56C}"/>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3" name="Platshållare för sidfot 2">
            <a:extLst>
              <a:ext uri="{FF2B5EF4-FFF2-40B4-BE49-F238E27FC236}">
                <a16:creationId xmlns:a16="http://schemas.microsoft.com/office/drawing/2014/main" id="{EF62413D-730B-4EBD-B9C6-E6B147E9DB2F}"/>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4" name="Platshållare för bildnummer 3">
            <a:extLst>
              <a:ext uri="{FF2B5EF4-FFF2-40B4-BE49-F238E27FC236}">
                <a16:creationId xmlns:a16="http://schemas.microsoft.com/office/drawing/2014/main" id="{A3D275AC-7ABB-49A4-BADA-267D495A831F}"/>
              </a:ext>
            </a:extLst>
          </p:cNvPr>
          <p:cNvSpPr>
            <a:spLocks noGrp="1"/>
          </p:cNvSpPr>
          <p:nvPr>
            <p:ph type="sldNum" sz="quarter" idx="12"/>
          </p:nvPr>
        </p:nvSpPr>
        <p:spPr/>
        <p:txBody>
          <a:bodyPr/>
          <a:lstStyle>
            <a:lvl1pPr>
              <a:defRPr>
                <a:latin typeface="Arial" panose="020B0604020202020204" pitchFamily="34" charset="0"/>
              </a:defRPr>
            </a:lvl1pPr>
          </a:lstStyle>
          <a:p>
            <a:fld id="{417EB220-258D-418C-B7E5-42E722DCB843}" type="slidenum">
              <a:rPr lang="sv-SE" smtClean="0"/>
              <a:pPr/>
              <a:t>‹#›</a:t>
            </a:fld>
            <a:endParaRPr lang="sv-SE" dirty="0"/>
          </a:p>
        </p:txBody>
      </p:sp>
      <p:sp>
        <p:nvSpPr>
          <p:cNvPr id="6" name="Platshållare för innehåll 2">
            <a:extLst>
              <a:ext uri="{FF2B5EF4-FFF2-40B4-BE49-F238E27FC236}">
                <a16:creationId xmlns:a16="http://schemas.microsoft.com/office/drawing/2014/main" id="{241C9948-CE84-42C5-B2F5-861912055175}"/>
              </a:ext>
            </a:extLst>
          </p:cNvPr>
          <p:cNvSpPr>
            <a:spLocks noGrp="1"/>
          </p:cNvSpPr>
          <p:nvPr>
            <p:ph sz="half" idx="14" hasCustomPrompt="1"/>
          </p:nvPr>
        </p:nvSpPr>
        <p:spPr>
          <a:xfrm>
            <a:off x="1800000" y="1134737"/>
            <a:ext cx="8640000" cy="4589261"/>
          </a:xfrm>
        </p:spPr>
        <p:txBody>
          <a:bodyPr>
            <a:noAutofit/>
          </a:bodyPr>
          <a:lstStyle>
            <a:lvl1pPr marL="0" indent="0">
              <a:buNone/>
              <a:defRPr sz="2000">
                <a:latin typeface="Arial" panose="020B0604020202020204" pitchFamily="34" charset="0"/>
              </a:defRPr>
            </a:lvl1pPr>
            <a:lvl2pPr>
              <a:defRPr sz="1800"/>
            </a:lvl2pPr>
            <a:lvl3pPr>
              <a:defRPr sz="1600"/>
            </a:lvl3pPr>
          </a:lstStyle>
          <a:p>
            <a:pPr lvl="0"/>
            <a:r>
              <a:rPr lang="sv-SE" dirty="0"/>
              <a:t>Innehåll med grafik som t ex tabell eller diagram</a:t>
            </a:r>
          </a:p>
        </p:txBody>
      </p:sp>
      <p:sp>
        <p:nvSpPr>
          <p:cNvPr id="8" name="Rektangel 7">
            <a:extLst>
              <a:ext uri="{FF2B5EF4-FFF2-40B4-BE49-F238E27FC236}">
                <a16:creationId xmlns:a16="http://schemas.microsoft.com/office/drawing/2014/main" id="{7BC50C73-2857-465E-A01E-727A200B1112}"/>
              </a:ext>
            </a:extLst>
          </p:cNvPr>
          <p:cNvSpPr/>
          <p:nvPr/>
        </p:nvSpPr>
        <p:spPr>
          <a:xfrm>
            <a:off x="1" y="0"/>
            <a:ext cx="345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spTree>
    <p:extLst>
      <p:ext uri="{BB962C8B-B14F-4D97-AF65-F5344CB8AC3E}">
        <p14:creationId xmlns:p14="http://schemas.microsoft.com/office/powerpoint/2010/main" val="2476851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rgbClr val="EDEDED"/>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latin typeface="Arial" panose="020B0604020202020204" pitchFamily="34" charset="0"/>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6344195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atin typeface="Arial" panose="020B0604020202020204" pitchFamily="34" charset="0"/>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latin typeface="Arial" panose="020B0604020202020204" pitchFamily="34" charset="0"/>
              </a:defRPr>
            </a:lvl1pPr>
            <a:lvl2pPr marL="457200" indent="0">
              <a:buFontTx/>
              <a:buNone/>
              <a:defRPr sz="1400" baseline="0">
                <a:solidFill>
                  <a:schemeClr val="tx1">
                    <a:lumMod val="65000"/>
                    <a:lumOff val="35000"/>
                  </a:schemeClr>
                </a:solidFill>
                <a:latin typeface="Arial" panose="020B0604020202020204" pitchFamily="34" charset="0"/>
              </a:defRPr>
            </a:lvl2pPr>
            <a:lvl3pPr marL="914400" indent="0">
              <a:buFontTx/>
              <a:buNone/>
              <a:defRPr sz="1200" baseline="0">
                <a:solidFill>
                  <a:schemeClr val="tx1">
                    <a:lumMod val="65000"/>
                    <a:lumOff val="35000"/>
                  </a:schemeClr>
                </a:solidFill>
                <a:latin typeface="Arial" panose="020B0604020202020204" pitchFamily="34" charset="0"/>
              </a:defRPr>
            </a:lvl3pPr>
            <a:lvl4pPr marL="1371600" indent="0">
              <a:buFontTx/>
              <a:buNone/>
              <a:defRPr sz="1000" baseline="0">
                <a:solidFill>
                  <a:schemeClr val="tx1">
                    <a:lumMod val="65000"/>
                    <a:lumOff val="35000"/>
                  </a:schemeClr>
                </a:solidFill>
                <a:latin typeface="Arial" panose="020B0604020202020204" pitchFamily="34" charset="0"/>
              </a:defRPr>
            </a:lvl4pPr>
            <a:lvl5pPr marL="1828800" indent="0">
              <a:buFontTx/>
              <a:buNone/>
              <a:defRPr sz="1000" baseline="0">
                <a:solidFill>
                  <a:schemeClr val="tx1">
                    <a:lumMod val="65000"/>
                    <a:lumOff val="35000"/>
                  </a:schemeClr>
                </a:solidFill>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atin typeface="Arial" panose="020B0604020202020204" pitchFamily="34" charset="0"/>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latin typeface="Arial" panose="020B0604020202020204" pitchFamily="34" charset="0"/>
              </a:defRPr>
            </a:lvl1pPr>
            <a:lvl2pPr marL="457200" indent="0">
              <a:buFontTx/>
              <a:buNone/>
              <a:defRPr sz="1400" baseline="0">
                <a:solidFill>
                  <a:schemeClr val="tx1">
                    <a:lumMod val="65000"/>
                    <a:lumOff val="35000"/>
                  </a:schemeClr>
                </a:solidFill>
                <a:latin typeface="Arial" panose="020B0604020202020204" pitchFamily="34" charset="0"/>
              </a:defRPr>
            </a:lvl2pPr>
            <a:lvl3pPr marL="914400" indent="0">
              <a:buFontTx/>
              <a:buNone/>
              <a:defRPr sz="1200" baseline="0">
                <a:solidFill>
                  <a:schemeClr val="tx1">
                    <a:lumMod val="65000"/>
                    <a:lumOff val="35000"/>
                  </a:schemeClr>
                </a:solidFill>
                <a:latin typeface="Arial" panose="020B0604020202020204" pitchFamily="34" charset="0"/>
              </a:defRPr>
            </a:lvl3pPr>
            <a:lvl4pPr marL="1371600" indent="0">
              <a:buFontTx/>
              <a:buNone/>
              <a:defRPr sz="1000" baseline="0">
                <a:solidFill>
                  <a:schemeClr val="tx1">
                    <a:lumMod val="65000"/>
                    <a:lumOff val="35000"/>
                  </a:schemeClr>
                </a:solidFill>
                <a:latin typeface="Arial" panose="020B0604020202020204" pitchFamily="34" charset="0"/>
              </a:defRPr>
            </a:lvl4pPr>
            <a:lvl5pPr marL="1828800" indent="0">
              <a:buFontTx/>
              <a:buNone/>
              <a:defRPr sz="1000" baseline="0">
                <a:solidFill>
                  <a:schemeClr val="tx1">
                    <a:lumMod val="65000"/>
                    <a:lumOff val="35000"/>
                  </a:schemeClr>
                </a:solidFill>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1182056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latin typeface="Arial" panose="020B0604020202020204" pitchFamily="34" charset="0"/>
              </a:defRPr>
            </a:lvl1pPr>
          </a:lstStyle>
          <a:p>
            <a:pPr lvl="0"/>
            <a:r>
              <a:rPr lang="sv-SE" dirty="0"/>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atin typeface="Arial" panose="020B0604020202020204" pitchFamily="34" charset="0"/>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latin typeface="Arial" panose="020B0604020202020204" pitchFamily="34" charset="0"/>
              </a:defRPr>
            </a:lvl1pPr>
            <a:lvl2pPr marL="457200" indent="0">
              <a:buFontTx/>
              <a:buNone/>
              <a:defRPr sz="1400" baseline="0">
                <a:solidFill>
                  <a:schemeClr val="tx1">
                    <a:lumMod val="65000"/>
                    <a:lumOff val="35000"/>
                  </a:schemeClr>
                </a:solidFill>
                <a:latin typeface="Arial" panose="020B0604020202020204" pitchFamily="34" charset="0"/>
              </a:defRPr>
            </a:lvl2pPr>
            <a:lvl3pPr marL="914400" indent="0">
              <a:buFontTx/>
              <a:buNone/>
              <a:defRPr sz="1200" baseline="0">
                <a:solidFill>
                  <a:schemeClr val="tx1">
                    <a:lumMod val="65000"/>
                    <a:lumOff val="35000"/>
                  </a:schemeClr>
                </a:solidFill>
                <a:latin typeface="Arial" panose="020B0604020202020204" pitchFamily="34" charset="0"/>
              </a:defRPr>
            </a:lvl3pPr>
            <a:lvl4pPr marL="1371600" indent="0">
              <a:buFontTx/>
              <a:buNone/>
              <a:defRPr sz="1000" baseline="0">
                <a:solidFill>
                  <a:schemeClr val="tx1">
                    <a:lumMod val="65000"/>
                    <a:lumOff val="35000"/>
                  </a:schemeClr>
                </a:solidFill>
                <a:latin typeface="Arial" panose="020B0604020202020204" pitchFamily="34" charset="0"/>
              </a:defRPr>
            </a:lvl4pPr>
            <a:lvl5pPr marL="1828800" indent="0">
              <a:buFontTx/>
              <a:buNone/>
              <a:defRPr sz="1000" baseline="0">
                <a:solidFill>
                  <a:schemeClr val="tx1">
                    <a:lumMod val="65000"/>
                    <a:lumOff val="35000"/>
                  </a:schemeClr>
                </a:solidFill>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090772440"/>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atin typeface="Arial" panose="020B0604020202020204" pitchFamily="34" charset="0"/>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latin typeface="Arial" panose="020B0604020202020204" pitchFamily="34" charset="0"/>
              </a:defRPr>
            </a:lvl1pPr>
            <a:lvl2pPr marL="457200" indent="0">
              <a:buFontTx/>
              <a:buNone/>
              <a:defRPr sz="1400" baseline="0">
                <a:solidFill>
                  <a:schemeClr val="tx1">
                    <a:lumMod val="65000"/>
                    <a:lumOff val="35000"/>
                  </a:schemeClr>
                </a:solidFill>
                <a:latin typeface="Arial" panose="020B0604020202020204" pitchFamily="34" charset="0"/>
              </a:defRPr>
            </a:lvl2pPr>
            <a:lvl3pPr marL="914400" indent="0">
              <a:buFontTx/>
              <a:buNone/>
              <a:defRPr sz="1200" baseline="0">
                <a:solidFill>
                  <a:schemeClr val="tx1">
                    <a:lumMod val="65000"/>
                    <a:lumOff val="35000"/>
                  </a:schemeClr>
                </a:solidFill>
                <a:latin typeface="Arial" panose="020B0604020202020204" pitchFamily="34" charset="0"/>
              </a:defRPr>
            </a:lvl3pPr>
            <a:lvl4pPr marL="1371600" indent="0">
              <a:buFontTx/>
              <a:buNone/>
              <a:defRPr sz="1000" baseline="0">
                <a:solidFill>
                  <a:schemeClr val="tx1">
                    <a:lumMod val="65000"/>
                    <a:lumOff val="35000"/>
                  </a:schemeClr>
                </a:solidFill>
                <a:latin typeface="Arial" panose="020B0604020202020204" pitchFamily="34" charset="0"/>
              </a:defRPr>
            </a:lvl4pPr>
            <a:lvl5pPr marL="1828800" indent="0">
              <a:buFontTx/>
              <a:buNone/>
              <a:defRPr sz="1000" baseline="0">
                <a:solidFill>
                  <a:schemeClr val="tx1">
                    <a:lumMod val="65000"/>
                    <a:lumOff val="35000"/>
                  </a:schemeClr>
                </a:solidFill>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42885527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1113026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latin typeface="Arial" panose="020B0604020202020204" pitchFamily="34" charset="0"/>
              </a:defRPr>
            </a:lvl1pPr>
          </a:lstStyle>
          <a:p>
            <a:pPr lvl="0"/>
            <a:r>
              <a:rPr lang="sv-SE" dirty="0"/>
              <a:t>Redigera format för bakgrundstext</a:t>
            </a:r>
          </a:p>
        </p:txBody>
      </p:sp>
    </p:spTree>
    <p:extLst>
      <p:ext uri="{BB962C8B-B14F-4D97-AF65-F5344CB8AC3E}">
        <p14:creationId xmlns:p14="http://schemas.microsoft.com/office/powerpoint/2010/main" val="806317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6845308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Tree>
    <p:extLst>
      <p:ext uri="{BB962C8B-B14F-4D97-AF65-F5344CB8AC3E}">
        <p14:creationId xmlns:p14="http://schemas.microsoft.com/office/powerpoint/2010/main" val="2948155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Tree>
    <p:extLst>
      <p:ext uri="{BB962C8B-B14F-4D97-AF65-F5344CB8AC3E}">
        <p14:creationId xmlns:p14="http://schemas.microsoft.com/office/powerpoint/2010/main" val="111768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4.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Bildobjekt 17">
            <a:extLst>
              <a:ext uri="{FF2B5EF4-FFF2-40B4-BE49-F238E27FC236}">
                <a16:creationId xmlns:a16="http://schemas.microsoft.com/office/drawing/2014/main" id="{2CE3FA13-D5FB-4D0D-9F18-0A4F2B1BCC7B}"/>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8491539" y="4786707"/>
            <a:ext cx="3875202" cy="2739595"/>
          </a:xfrm>
          <a:prstGeom prst="rect">
            <a:avLst/>
          </a:prstGeom>
        </p:spPr>
      </p:pic>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spTree>
    <p:extLst>
      <p:ext uri="{BB962C8B-B14F-4D97-AF65-F5344CB8AC3E}">
        <p14:creationId xmlns:p14="http://schemas.microsoft.com/office/powerpoint/2010/main" val="104676329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64" r:id="rId12"/>
    <p:sldLayoutId id="2147483679" r:id="rId13"/>
    <p:sldLayoutId id="2147483680" r:id="rId14"/>
    <p:sldLayoutId id="2147483681" r:id="rId15"/>
  </p:sldLayoutIdLst>
  <p:hf hdr="0" ftr="0" dt="0"/>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hdr="0" ftr="0" dt="0"/>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bioresurs.uu.s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notesSlide" Target="../notesSlides/notesSlide10.xml"/><Relationship Id="rId16" Type="http://schemas.openxmlformats.org/officeDocument/2006/relationships/image" Target="../media/image33.svg"/><Relationship Id="rId1" Type="http://schemas.openxmlformats.org/officeDocument/2006/relationships/slideLayout" Target="../slideLayouts/slideLayout15.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sv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sv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4.png"/><Relationship Id="rId7" Type="http://schemas.openxmlformats.org/officeDocument/2006/relationships/image" Target="../media/image29.sv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28.png"/><Relationship Id="rId5" Type="http://schemas.openxmlformats.org/officeDocument/2006/relationships/image" Target="../media/image25.svg"/><Relationship Id="rId10" Type="http://schemas.openxmlformats.org/officeDocument/2006/relationships/image" Target="../media/image35.png"/><Relationship Id="rId4" Type="http://schemas.openxmlformats.org/officeDocument/2006/relationships/image" Target="../media/image24.png"/><Relationship Id="rId9" Type="http://schemas.openxmlformats.org/officeDocument/2006/relationships/image" Target="../media/image33.sv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42.jpeg"/></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17.png"/><Relationship Id="rId5" Type="http://schemas.openxmlformats.org/officeDocument/2006/relationships/image" Target="../media/image16.jpe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6A1627-C6A5-4CB9-BA13-ECADDBC99ABA}"/>
              </a:ext>
            </a:extLst>
          </p:cNvPr>
          <p:cNvSpPr>
            <a:spLocks noGrp="1"/>
          </p:cNvSpPr>
          <p:nvPr>
            <p:ph type="ctrTitle"/>
          </p:nvPr>
        </p:nvSpPr>
        <p:spPr>
          <a:xfrm>
            <a:off x="1696649" y="3305307"/>
            <a:ext cx="8798701" cy="1654175"/>
          </a:xfrm>
        </p:spPr>
        <p:txBody>
          <a:bodyPr/>
          <a:lstStyle/>
          <a:p>
            <a:r>
              <a:rPr lang="sv-SE" dirty="0"/>
              <a:t>Undervisning för psykisk hälsa</a:t>
            </a:r>
            <a:br>
              <a:rPr lang="sv-SE" dirty="0"/>
            </a:br>
            <a:r>
              <a:rPr lang="sv-SE" sz="3200" dirty="0"/>
              <a:t>– med fokus på fysisk aktivitet</a:t>
            </a:r>
            <a:br>
              <a:rPr lang="sv-SE" sz="3200" dirty="0"/>
            </a:br>
            <a:endParaRPr lang="sv-SE" dirty="0"/>
          </a:p>
        </p:txBody>
      </p:sp>
      <p:sp>
        <p:nvSpPr>
          <p:cNvPr id="4" name="Underrubrik 2">
            <a:extLst>
              <a:ext uri="{FF2B5EF4-FFF2-40B4-BE49-F238E27FC236}">
                <a16:creationId xmlns:a16="http://schemas.microsoft.com/office/drawing/2014/main" id="{9601B84C-D4B7-4615-876E-AD446FADE977}"/>
              </a:ext>
            </a:extLst>
          </p:cNvPr>
          <p:cNvSpPr>
            <a:spLocks noGrp="1"/>
          </p:cNvSpPr>
          <p:nvPr>
            <p:ph type="subTitle" idx="1"/>
          </p:nvPr>
        </p:nvSpPr>
        <p:spPr>
          <a:xfrm>
            <a:off x="1444171" y="4637314"/>
            <a:ext cx="9151258" cy="1763486"/>
          </a:xfrm>
        </p:spPr>
        <p:txBody>
          <a:bodyPr>
            <a:noAutofit/>
          </a:bodyPr>
          <a:lstStyle/>
          <a:p>
            <a:r>
              <a:rPr lang="sv-SE" sz="1200" dirty="0">
                <a:solidFill>
                  <a:srgbClr val="000000"/>
                </a:solidFill>
                <a:ea typeface="Times New Roman" panose="02020603050405020304" pitchFamily="18" charset="0"/>
                <a:cs typeface="Calibri" panose="020F0502020204030204" pitchFamily="34" charset="0"/>
              </a:rPr>
              <a:t>Undervisnings­materialet har tagits fram av Nationellt resurscentrum för biologiundervisning (2026) i samarbete med Marie Graffman-Sahlberg (Fil. Lic., leg. lärare i Idrott &amp; Hälsa) och Johan Persson (leg. lärare i Idrott &amp; Hälsa), båda verksamma vid Katedralskolan i Uppsala. Erik Allard (leg. lärare i Psykologi och Idrott &amp; Hälsa) och Mikaela Hilbertsson (leg. lärare i Naturkunskap &amp; Idrott och Hälsa), båda vid </a:t>
            </a:r>
            <a:r>
              <a:rPr lang="sv-SE" sz="1200" dirty="0" err="1">
                <a:solidFill>
                  <a:srgbClr val="000000"/>
                </a:solidFill>
                <a:ea typeface="Times New Roman" panose="02020603050405020304" pitchFamily="18" charset="0"/>
                <a:cs typeface="Calibri" panose="020F0502020204030204" pitchFamily="34" charset="0"/>
              </a:rPr>
              <a:t>Polhemskolan</a:t>
            </a:r>
            <a:r>
              <a:rPr lang="sv-SE" sz="1200" dirty="0">
                <a:solidFill>
                  <a:srgbClr val="000000"/>
                </a:solidFill>
                <a:ea typeface="Times New Roman" panose="02020603050405020304" pitchFamily="18" charset="0"/>
                <a:cs typeface="Calibri" panose="020F0502020204030204" pitchFamily="34" charset="0"/>
              </a:rPr>
              <a:t> i Lund, har granskat och gett förslag på kompletteringar. Materialet har även granskats och kompletterats av Siri Helle, leg. Psykolog, samt av representanter för Svenska idrottslärarföreningen.</a:t>
            </a:r>
          </a:p>
          <a:p>
            <a:r>
              <a:rPr lang="sv-SE" sz="1200" dirty="0">
                <a:solidFill>
                  <a:srgbClr val="000000"/>
                </a:solidFill>
                <a:ea typeface="Times New Roman" panose="02020603050405020304" pitchFamily="18" charset="0"/>
                <a:cs typeface="Calibri" panose="020F0502020204030204" pitchFamily="34" charset="0"/>
              </a:rPr>
              <a:t>Allt material finns samlat på </a:t>
            </a:r>
            <a:r>
              <a:rPr lang="sv-SE" sz="1200" u="sng" dirty="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www.bioresurs.uu.se</a:t>
            </a:r>
            <a:endParaRPr lang="sv-SE" sz="1400" dirty="0"/>
          </a:p>
        </p:txBody>
      </p:sp>
    </p:spTree>
    <p:extLst>
      <p:ext uri="{BB962C8B-B14F-4D97-AF65-F5344CB8AC3E}">
        <p14:creationId xmlns:p14="http://schemas.microsoft.com/office/powerpoint/2010/main" val="3158049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9B967639-36D7-41BA-A109-7819043756A7}"/>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22891" y="549820"/>
            <a:ext cx="2272816" cy="2272816"/>
          </a:xfrm>
          <a:prstGeom prst="rect">
            <a:avLst/>
          </a:prstGeom>
        </p:spPr>
      </p:pic>
      <p:sp>
        <p:nvSpPr>
          <p:cNvPr id="7" name="textruta 6">
            <a:extLst>
              <a:ext uri="{FF2B5EF4-FFF2-40B4-BE49-F238E27FC236}">
                <a16:creationId xmlns:a16="http://schemas.microsoft.com/office/drawing/2014/main" id="{07F8B6A1-381D-4951-B46F-C351186C57FF}"/>
              </a:ext>
            </a:extLst>
          </p:cNvPr>
          <p:cNvSpPr txBox="1"/>
          <p:nvPr/>
        </p:nvSpPr>
        <p:spPr>
          <a:xfrm>
            <a:off x="1508289" y="4138670"/>
            <a:ext cx="3846136" cy="369332"/>
          </a:xfrm>
          <a:prstGeom prst="rect">
            <a:avLst/>
          </a:prstGeom>
          <a:noFill/>
        </p:spPr>
        <p:txBody>
          <a:bodyPr wrap="square" rtlCol="0">
            <a:spAutoFit/>
          </a:bodyPr>
          <a:lstStyle/>
          <a:p>
            <a:r>
              <a:rPr lang="sv-SE" dirty="0">
                <a:latin typeface="Arial" panose="020B0604020202020204" pitchFamily="34" charset="0"/>
              </a:rPr>
              <a:t>Snabba vägen (nervsignaler)</a:t>
            </a:r>
          </a:p>
        </p:txBody>
      </p:sp>
      <p:sp>
        <p:nvSpPr>
          <p:cNvPr id="8" name="textruta 7">
            <a:extLst>
              <a:ext uri="{FF2B5EF4-FFF2-40B4-BE49-F238E27FC236}">
                <a16:creationId xmlns:a16="http://schemas.microsoft.com/office/drawing/2014/main" id="{2E36CB87-83AA-491A-A34E-DF7B7724F886}"/>
              </a:ext>
            </a:extLst>
          </p:cNvPr>
          <p:cNvSpPr txBox="1"/>
          <p:nvPr/>
        </p:nvSpPr>
        <p:spPr>
          <a:xfrm>
            <a:off x="2807277" y="5111446"/>
            <a:ext cx="3846136" cy="369332"/>
          </a:xfrm>
          <a:prstGeom prst="rect">
            <a:avLst/>
          </a:prstGeom>
          <a:noFill/>
        </p:spPr>
        <p:txBody>
          <a:bodyPr wrap="square" rtlCol="0">
            <a:spAutoFit/>
          </a:bodyPr>
          <a:lstStyle/>
          <a:p>
            <a:r>
              <a:rPr lang="sv-SE" dirty="0">
                <a:latin typeface="Arial" panose="020B0604020202020204" pitchFamily="34" charset="0"/>
              </a:rPr>
              <a:t>ADRENALIN</a:t>
            </a:r>
          </a:p>
        </p:txBody>
      </p:sp>
      <p:sp>
        <p:nvSpPr>
          <p:cNvPr id="9" name="Pil: nedåt 8">
            <a:extLst>
              <a:ext uri="{FF2B5EF4-FFF2-40B4-BE49-F238E27FC236}">
                <a16:creationId xmlns:a16="http://schemas.microsoft.com/office/drawing/2014/main" id="{A78CE4D7-F316-4663-8C0D-316696FF5601}"/>
              </a:ext>
            </a:extLst>
          </p:cNvPr>
          <p:cNvSpPr/>
          <p:nvPr/>
        </p:nvSpPr>
        <p:spPr>
          <a:xfrm rot="3031923">
            <a:off x="4364609" y="4710355"/>
            <a:ext cx="433633" cy="5750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sp>
        <p:nvSpPr>
          <p:cNvPr id="11" name="textruta 10">
            <a:extLst>
              <a:ext uri="{FF2B5EF4-FFF2-40B4-BE49-F238E27FC236}">
                <a16:creationId xmlns:a16="http://schemas.microsoft.com/office/drawing/2014/main" id="{1457899F-B67A-4AB4-83D1-D15ECEAF9D79}"/>
              </a:ext>
            </a:extLst>
          </p:cNvPr>
          <p:cNvSpPr txBox="1"/>
          <p:nvPr/>
        </p:nvSpPr>
        <p:spPr>
          <a:xfrm>
            <a:off x="7782863" y="4138670"/>
            <a:ext cx="3846136" cy="369332"/>
          </a:xfrm>
          <a:prstGeom prst="rect">
            <a:avLst/>
          </a:prstGeom>
          <a:noFill/>
        </p:spPr>
        <p:txBody>
          <a:bodyPr wrap="square" rtlCol="0">
            <a:spAutoFit/>
          </a:bodyPr>
          <a:lstStyle/>
          <a:p>
            <a:r>
              <a:rPr lang="sv-SE" dirty="0">
                <a:latin typeface="Arial" panose="020B0604020202020204" pitchFamily="34" charset="0"/>
              </a:rPr>
              <a:t>Långsamma vägen (hormoner)</a:t>
            </a:r>
          </a:p>
        </p:txBody>
      </p:sp>
      <p:pic>
        <p:nvPicPr>
          <p:cNvPr id="15" name="Bildobjekt 14">
            <a:extLst>
              <a:ext uri="{FF2B5EF4-FFF2-40B4-BE49-F238E27FC236}">
                <a16:creationId xmlns:a16="http://schemas.microsoft.com/office/drawing/2014/main" id="{E1BEBEA2-8D41-44AC-9A21-0C359E3CEE2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722829" y="151723"/>
            <a:ext cx="2647534" cy="5621694"/>
          </a:xfrm>
          <a:prstGeom prst="rect">
            <a:avLst/>
          </a:prstGeom>
        </p:spPr>
      </p:pic>
      <p:sp>
        <p:nvSpPr>
          <p:cNvPr id="16" name="textruta 15">
            <a:extLst>
              <a:ext uri="{FF2B5EF4-FFF2-40B4-BE49-F238E27FC236}">
                <a16:creationId xmlns:a16="http://schemas.microsoft.com/office/drawing/2014/main" id="{390E823C-92C9-47B9-852D-6A3FFB7A1864}"/>
              </a:ext>
            </a:extLst>
          </p:cNvPr>
          <p:cNvSpPr txBox="1"/>
          <p:nvPr/>
        </p:nvSpPr>
        <p:spPr>
          <a:xfrm>
            <a:off x="5586080" y="3769338"/>
            <a:ext cx="1348033" cy="369332"/>
          </a:xfrm>
          <a:prstGeom prst="rect">
            <a:avLst/>
          </a:prstGeom>
          <a:noFill/>
        </p:spPr>
        <p:txBody>
          <a:bodyPr wrap="square" rtlCol="0">
            <a:spAutoFit/>
          </a:bodyPr>
          <a:lstStyle/>
          <a:p>
            <a:r>
              <a:rPr lang="sv-SE" b="1" dirty="0">
                <a:latin typeface="Arial" panose="020B0604020202020204" pitchFamily="34" charset="0"/>
              </a:rPr>
              <a:t>binjurar</a:t>
            </a:r>
          </a:p>
        </p:txBody>
      </p:sp>
      <p:sp>
        <p:nvSpPr>
          <p:cNvPr id="17" name="textruta 16">
            <a:extLst>
              <a:ext uri="{FF2B5EF4-FFF2-40B4-BE49-F238E27FC236}">
                <a16:creationId xmlns:a16="http://schemas.microsoft.com/office/drawing/2014/main" id="{75B35413-F8A6-46EC-9B4C-94B2085449F2}"/>
              </a:ext>
            </a:extLst>
          </p:cNvPr>
          <p:cNvSpPr txBox="1"/>
          <p:nvPr/>
        </p:nvSpPr>
        <p:spPr>
          <a:xfrm>
            <a:off x="7782863" y="5148547"/>
            <a:ext cx="3846136" cy="369332"/>
          </a:xfrm>
          <a:prstGeom prst="rect">
            <a:avLst/>
          </a:prstGeom>
          <a:noFill/>
        </p:spPr>
        <p:txBody>
          <a:bodyPr wrap="square" rtlCol="0">
            <a:spAutoFit/>
          </a:bodyPr>
          <a:lstStyle/>
          <a:p>
            <a:r>
              <a:rPr lang="sv-SE" dirty="0">
                <a:latin typeface="Arial" panose="020B0604020202020204" pitchFamily="34" charset="0"/>
              </a:rPr>
              <a:t>KORTISOL</a:t>
            </a:r>
          </a:p>
        </p:txBody>
      </p:sp>
      <p:sp>
        <p:nvSpPr>
          <p:cNvPr id="18" name="Pil: nedåt 17">
            <a:extLst>
              <a:ext uri="{FF2B5EF4-FFF2-40B4-BE49-F238E27FC236}">
                <a16:creationId xmlns:a16="http://schemas.microsoft.com/office/drawing/2014/main" id="{333EA45C-3DE5-4501-95F1-B17EA9243C9D}"/>
              </a:ext>
            </a:extLst>
          </p:cNvPr>
          <p:cNvSpPr/>
          <p:nvPr/>
        </p:nvSpPr>
        <p:spPr>
          <a:xfrm rot="18727474">
            <a:off x="7296049" y="4725423"/>
            <a:ext cx="433633" cy="5750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sp>
        <p:nvSpPr>
          <p:cNvPr id="19" name="Pil: nedåt 18">
            <a:extLst>
              <a:ext uri="{FF2B5EF4-FFF2-40B4-BE49-F238E27FC236}">
                <a16:creationId xmlns:a16="http://schemas.microsoft.com/office/drawing/2014/main" id="{98646F8D-0877-4A8F-BBD4-5F75D854352D}"/>
              </a:ext>
            </a:extLst>
          </p:cNvPr>
          <p:cNvSpPr/>
          <p:nvPr/>
        </p:nvSpPr>
        <p:spPr>
          <a:xfrm>
            <a:off x="5371187" y="1875934"/>
            <a:ext cx="724813" cy="1893404"/>
          </a:xfrm>
          <a:prstGeom prst="downArrow">
            <a:avLst/>
          </a:prstGeom>
          <a:solidFill>
            <a:srgbClr val="FFC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latin typeface="Arial" panose="020B0604020202020204" pitchFamily="34" charset="0"/>
              </a:rPr>
              <a:t>Nerver</a:t>
            </a:r>
          </a:p>
        </p:txBody>
      </p:sp>
      <p:sp>
        <p:nvSpPr>
          <p:cNvPr id="20" name="Pil: nedåt 19">
            <a:extLst>
              <a:ext uri="{FF2B5EF4-FFF2-40B4-BE49-F238E27FC236}">
                <a16:creationId xmlns:a16="http://schemas.microsoft.com/office/drawing/2014/main" id="{6E2748CB-2340-4269-8044-372CEC7C9182}"/>
              </a:ext>
            </a:extLst>
          </p:cNvPr>
          <p:cNvSpPr/>
          <p:nvPr/>
        </p:nvSpPr>
        <p:spPr>
          <a:xfrm>
            <a:off x="6115815" y="1875934"/>
            <a:ext cx="744626" cy="1893404"/>
          </a:xfrm>
          <a:prstGeom prst="downArrow">
            <a:avLst/>
          </a:prstGeom>
          <a:solidFill>
            <a:srgbClr val="7030A0">
              <a:alpha val="4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latin typeface="Arial" panose="020B0604020202020204" pitchFamily="34" charset="0"/>
              </a:rPr>
              <a:t>Hormon</a:t>
            </a:r>
          </a:p>
        </p:txBody>
      </p:sp>
      <p:sp>
        <p:nvSpPr>
          <p:cNvPr id="21" name="Blixt 20">
            <a:extLst>
              <a:ext uri="{FF2B5EF4-FFF2-40B4-BE49-F238E27FC236}">
                <a16:creationId xmlns:a16="http://schemas.microsoft.com/office/drawing/2014/main" id="{03298EE8-CE4D-422E-AC04-3EC09F2F44E4}"/>
              </a:ext>
            </a:extLst>
          </p:cNvPr>
          <p:cNvSpPr/>
          <p:nvPr/>
        </p:nvSpPr>
        <p:spPr>
          <a:xfrm>
            <a:off x="5895278" y="795454"/>
            <a:ext cx="446049" cy="581768"/>
          </a:xfrm>
          <a:prstGeom prst="lightningBol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dirty="0">
              <a:latin typeface="Arial" panose="020B0604020202020204" pitchFamily="34" charset="0"/>
            </a:endParaRPr>
          </a:p>
        </p:txBody>
      </p:sp>
      <p:sp>
        <p:nvSpPr>
          <p:cNvPr id="23" name="textruta 22">
            <a:extLst>
              <a:ext uri="{FF2B5EF4-FFF2-40B4-BE49-F238E27FC236}">
                <a16:creationId xmlns:a16="http://schemas.microsoft.com/office/drawing/2014/main" id="{E282E476-796C-4077-940C-699F02BCA623}"/>
              </a:ext>
            </a:extLst>
          </p:cNvPr>
          <p:cNvSpPr txBox="1"/>
          <p:nvPr/>
        </p:nvSpPr>
        <p:spPr>
          <a:xfrm>
            <a:off x="8693655" y="4534581"/>
            <a:ext cx="1390874"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sv-SE" dirty="0">
                <a:latin typeface="Arial" panose="020B0604020202020204" pitchFamily="34" charset="0"/>
              </a:rPr>
              <a:t>HPA-axeln</a:t>
            </a:r>
          </a:p>
        </p:txBody>
      </p:sp>
      <p:grpSp>
        <p:nvGrpSpPr>
          <p:cNvPr id="36" name="Grupp 35">
            <a:extLst>
              <a:ext uri="{FF2B5EF4-FFF2-40B4-BE49-F238E27FC236}">
                <a16:creationId xmlns:a16="http://schemas.microsoft.com/office/drawing/2014/main" id="{8A3B5BAC-9CEC-4711-9429-B10FCF84E6BD}"/>
              </a:ext>
            </a:extLst>
          </p:cNvPr>
          <p:cNvGrpSpPr/>
          <p:nvPr/>
        </p:nvGrpSpPr>
        <p:grpSpPr>
          <a:xfrm>
            <a:off x="7268449" y="688195"/>
            <a:ext cx="3835811" cy="1717306"/>
            <a:chOff x="7595728" y="1169269"/>
            <a:chExt cx="3835811" cy="1717306"/>
          </a:xfrm>
        </p:grpSpPr>
        <p:pic>
          <p:nvPicPr>
            <p:cNvPr id="24" name="Bild 23" descr="Muskulös arm med hel fyllning">
              <a:extLst>
                <a:ext uri="{FF2B5EF4-FFF2-40B4-BE49-F238E27FC236}">
                  <a16:creationId xmlns:a16="http://schemas.microsoft.com/office/drawing/2014/main" id="{A7445FF4-ABD6-4A7D-809A-A670BBDA55FD}"/>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967715" y="1629327"/>
              <a:ext cx="460794" cy="456031"/>
            </a:xfrm>
            <a:prstGeom prst="rect">
              <a:avLst/>
            </a:prstGeom>
          </p:spPr>
        </p:pic>
        <p:pic>
          <p:nvPicPr>
            <p:cNvPr id="25" name="Bild 24" descr="Mage med hel fyllning">
              <a:extLst>
                <a:ext uri="{FF2B5EF4-FFF2-40B4-BE49-F238E27FC236}">
                  <a16:creationId xmlns:a16="http://schemas.microsoft.com/office/drawing/2014/main" id="{4668539D-C325-4EB5-8FE6-F86CCA6DC7C5}"/>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1002820" y="2450868"/>
              <a:ext cx="428719" cy="415762"/>
            </a:xfrm>
            <a:prstGeom prst="rect">
              <a:avLst/>
            </a:prstGeom>
          </p:spPr>
        </p:pic>
        <p:pic>
          <p:nvPicPr>
            <p:cNvPr id="26" name="Bild 25" descr="Lungor med hel fyllning">
              <a:extLst>
                <a:ext uri="{FF2B5EF4-FFF2-40B4-BE49-F238E27FC236}">
                  <a16:creationId xmlns:a16="http://schemas.microsoft.com/office/drawing/2014/main" id="{2B8145C8-92D4-47D8-B886-F63D114C59A2}"/>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1005851" y="1263817"/>
              <a:ext cx="422658" cy="417894"/>
            </a:xfrm>
            <a:prstGeom prst="rect">
              <a:avLst/>
            </a:prstGeom>
          </p:spPr>
        </p:pic>
        <p:pic>
          <p:nvPicPr>
            <p:cNvPr id="27" name="Bild 26" descr="Hjärtslag med hel fyllning">
              <a:extLst>
                <a:ext uri="{FF2B5EF4-FFF2-40B4-BE49-F238E27FC236}">
                  <a16:creationId xmlns:a16="http://schemas.microsoft.com/office/drawing/2014/main" id="{60CCADE1-C6E4-42C6-B222-906AF5FACC3B}"/>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10419888" y="1233875"/>
              <a:ext cx="542786" cy="555409"/>
            </a:xfrm>
            <a:prstGeom prst="rect">
              <a:avLst/>
            </a:prstGeom>
          </p:spPr>
        </p:pic>
        <p:pic>
          <p:nvPicPr>
            <p:cNvPr id="28" name="Bild 27" descr="Öga med hel fyllning">
              <a:extLst>
                <a:ext uri="{FF2B5EF4-FFF2-40B4-BE49-F238E27FC236}">
                  <a16:creationId xmlns:a16="http://schemas.microsoft.com/office/drawing/2014/main" id="{50874972-29D7-49E6-BEF1-31A8C532B83C}"/>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425623" y="1620637"/>
              <a:ext cx="493874" cy="510594"/>
            </a:xfrm>
            <a:prstGeom prst="rect">
              <a:avLst/>
            </a:prstGeom>
          </p:spPr>
        </p:pic>
        <p:pic>
          <p:nvPicPr>
            <p:cNvPr id="29" name="Bild 28" descr="Tunga med hel fyllning">
              <a:extLst>
                <a:ext uri="{FF2B5EF4-FFF2-40B4-BE49-F238E27FC236}">
                  <a16:creationId xmlns:a16="http://schemas.microsoft.com/office/drawing/2014/main" id="{96321ECF-837A-4E86-B746-162F85871E42}"/>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10475305" y="2462167"/>
              <a:ext cx="424742" cy="424408"/>
            </a:xfrm>
            <a:prstGeom prst="rect">
              <a:avLst/>
            </a:prstGeom>
          </p:spPr>
        </p:pic>
        <p:sp>
          <p:nvSpPr>
            <p:cNvPr id="34" name="textruta 33">
              <a:extLst>
                <a:ext uri="{FF2B5EF4-FFF2-40B4-BE49-F238E27FC236}">
                  <a16:creationId xmlns:a16="http://schemas.microsoft.com/office/drawing/2014/main" id="{0942A754-50F6-4C13-A621-FF7F68CE5B82}"/>
                </a:ext>
              </a:extLst>
            </p:cNvPr>
            <p:cNvSpPr txBox="1"/>
            <p:nvPr/>
          </p:nvSpPr>
          <p:spPr>
            <a:xfrm>
              <a:off x="7595728" y="1169269"/>
              <a:ext cx="2823097" cy="923330"/>
            </a:xfrm>
            <a:prstGeom prst="rect">
              <a:avLst/>
            </a:prstGeom>
            <a:noFill/>
          </p:spPr>
          <p:txBody>
            <a:bodyPr wrap="square" rtlCol="0">
              <a:spAutoFit/>
            </a:bodyPr>
            <a:lstStyle/>
            <a:p>
              <a:r>
                <a:rPr lang="sv-SE" dirty="0">
                  <a:latin typeface="Arial" panose="020B0604020202020204" pitchFamily="34" charset="0"/>
                </a:rPr>
                <a:t>”GASEN”</a:t>
              </a:r>
            </a:p>
            <a:p>
              <a:pPr marL="285750" indent="-285750">
                <a:buFont typeface="Arial" panose="020B0604020202020204" pitchFamily="34" charset="0"/>
                <a:buChar char="•"/>
              </a:pPr>
              <a:r>
                <a:rPr lang="sv-SE" dirty="0">
                  <a:latin typeface="Arial" panose="020B0604020202020204" pitchFamily="34" charset="0"/>
                </a:rPr>
                <a:t>”Fight or flight”</a:t>
              </a:r>
            </a:p>
            <a:p>
              <a:pPr marL="285750" indent="-285750">
                <a:buFont typeface="Arial" panose="020B0604020202020204" pitchFamily="34" charset="0"/>
                <a:buChar char="•"/>
              </a:pPr>
              <a:r>
                <a:rPr lang="sv-SE" dirty="0">
                  <a:latin typeface="Arial" panose="020B0604020202020204" pitchFamily="34" charset="0"/>
                </a:rPr>
                <a:t>Ökad energi och fokus</a:t>
              </a:r>
            </a:p>
          </p:txBody>
        </p:sp>
        <p:sp>
          <p:nvSpPr>
            <p:cNvPr id="35" name="textruta 34">
              <a:extLst>
                <a:ext uri="{FF2B5EF4-FFF2-40B4-BE49-F238E27FC236}">
                  <a16:creationId xmlns:a16="http://schemas.microsoft.com/office/drawing/2014/main" id="{1020FADC-EE49-4912-9CFE-C0933436BA6F}"/>
                </a:ext>
              </a:extLst>
            </p:cNvPr>
            <p:cNvSpPr txBox="1"/>
            <p:nvPr/>
          </p:nvSpPr>
          <p:spPr>
            <a:xfrm>
              <a:off x="7595728" y="2502926"/>
              <a:ext cx="2776804" cy="369332"/>
            </a:xfrm>
            <a:prstGeom prst="rect">
              <a:avLst/>
            </a:prstGeom>
            <a:noFill/>
          </p:spPr>
          <p:txBody>
            <a:bodyPr wrap="square" rtlCol="0">
              <a:spAutoFit/>
            </a:bodyPr>
            <a:lstStyle/>
            <a:p>
              <a:pPr marL="285750" indent="-285750">
                <a:buFont typeface="Arial" panose="020B0604020202020204" pitchFamily="34" charset="0"/>
                <a:buChar char="•"/>
              </a:pPr>
              <a:r>
                <a:rPr lang="sv-SE" dirty="0">
                  <a:latin typeface="Arial" panose="020B0604020202020204" pitchFamily="34" charset="0"/>
                </a:rPr>
                <a:t>Mindre matspjälkning</a:t>
              </a:r>
            </a:p>
          </p:txBody>
        </p:sp>
      </p:grpSp>
      <p:sp>
        <p:nvSpPr>
          <p:cNvPr id="2" name="Platshållare för bildnummer 1">
            <a:extLst>
              <a:ext uri="{FF2B5EF4-FFF2-40B4-BE49-F238E27FC236}">
                <a16:creationId xmlns:a16="http://schemas.microsoft.com/office/drawing/2014/main" id="{3998A677-A380-4116-8E83-19BC96FC10C2}"/>
              </a:ext>
            </a:extLst>
          </p:cNvPr>
          <p:cNvSpPr>
            <a:spLocks noGrp="1"/>
          </p:cNvSpPr>
          <p:nvPr>
            <p:ph type="sldNum" sz="quarter" idx="12"/>
          </p:nvPr>
        </p:nvSpPr>
        <p:spPr/>
        <p:txBody>
          <a:bodyPr/>
          <a:lstStyle/>
          <a:p>
            <a:fld id="{417EB220-258D-418C-B7E5-42E722DCB843}" type="slidenum">
              <a:rPr lang="sv-SE" smtClean="0"/>
              <a:t>10</a:t>
            </a:fld>
            <a:endParaRPr lang="sv-SE" dirty="0"/>
          </a:p>
        </p:txBody>
      </p:sp>
      <p:sp>
        <p:nvSpPr>
          <p:cNvPr id="30" name="textruta 29">
            <a:extLst>
              <a:ext uri="{FF2B5EF4-FFF2-40B4-BE49-F238E27FC236}">
                <a16:creationId xmlns:a16="http://schemas.microsoft.com/office/drawing/2014/main" id="{EB3862B7-EC50-4335-B98B-13391484ECCB}"/>
              </a:ext>
            </a:extLst>
          </p:cNvPr>
          <p:cNvSpPr txBox="1"/>
          <p:nvPr/>
        </p:nvSpPr>
        <p:spPr>
          <a:xfrm>
            <a:off x="639835" y="6299469"/>
            <a:ext cx="1645599" cy="400110"/>
          </a:xfrm>
          <a:prstGeom prst="rect">
            <a:avLst/>
          </a:prstGeom>
          <a:noFill/>
        </p:spPr>
        <p:txBody>
          <a:bodyPr wrap="square" rtlCol="0">
            <a:spAutoFit/>
          </a:bodyPr>
          <a:lstStyle/>
          <a:p>
            <a:r>
              <a:rPr lang="sv-SE" sz="1000" dirty="0">
                <a:latin typeface="Arial" panose="020B0604020202020204" pitchFamily="34" charset="0"/>
              </a:rPr>
              <a:t>Illustration: Biorender.com</a:t>
            </a:r>
          </a:p>
        </p:txBody>
      </p:sp>
    </p:spTree>
    <p:extLst>
      <p:ext uri="{BB962C8B-B14F-4D97-AF65-F5344CB8AC3E}">
        <p14:creationId xmlns:p14="http://schemas.microsoft.com/office/powerpoint/2010/main" val="3578993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9B967639-36D7-41BA-A109-7819043756A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
          <a:stretch/>
        </p:blipFill>
        <p:spPr>
          <a:xfrm>
            <a:off x="1196984" y="399327"/>
            <a:ext cx="2136271" cy="2148141"/>
          </a:xfrm>
          <a:prstGeom prst="rect">
            <a:avLst/>
          </a:prstGeom>
        </p:spPr>
      </p:pic>
      <p:sp>
        <p:nvSpPr>
          <p:cNvPr id="17" name="textruta 16">
            <a:extLst>
              <a:ext uri="{FF2B5EF4-FFF2-40B4-BE49-F238E27FC236}">
                <a16:creationId xmlns:a16="http://schemas.microsoft.com/office/drawing/2014/main" id="{75B35413-F8A6-46EC-9B4C-94B2085449F2}"/>
              </a:ext>
            </a:extLst>
          </p:cNvPr>
          <p:cNvSpPr txBox="1"/>
          <p:nvPr/>
        </p:nvSpPr>
        <p:spPr>
          <a:xfrm>
            <a:off x="8007648" y="4866050"/>
            <a:ext cx="3846136" cy="369332"/>
          </a:xfrm>
          <a:prstGeom prst="rect">
            <a:avLst/>
          </a:prstGeom>
          <a:noFill/>
        </p:spPr>
        <p:txBody>
          <a:bodyPr wrap="square" rtlCol="0">
            <a:spAutoFit/>
          </a:bodyPr>
          <a:lstStyle/>
          <a:p>
            <a:r>
              <a:rPr lang="sv-SE" dirty="0">
                <a:latin typeface="Arial" panose="020B0604020202020204" pitchFamily="34" charset="0"/>
              </a:rPr>
              <a:t>Minskar KORTISOL</a:t>
            </a:r>
          </a:p>
        </p:txBody>
      </p:sp>
      <p:sp>
        <p:nvSpPr>
          <p:cNvPr id="23" name="textruta 22">
            <a:extLst>
              <a:ext uri="{FF2B5EF4-FFF2-40B4-BE49-F238E27FC236}">
                <a16:creationId xmlns:a16="http://schemas.microsoft.com/office/drawing/2014/main" id="{E282E476-796C-4077-940C-699F02BCA623}"/>
              </a:ext>
            </a:extLst>
          </p:cNvPr>
          <p:cNvSpPr txBox="1"/>
          <p:nvPr/>
        </p:nvSpPr>
        <p:spPr>
          <a:xfrm>
            <a:off x="8027457" y="4442060"/>
            <a:ext cx="2742129"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sv-SE" dirty="0">
                <a:latin typeface="Arial" panose="020B0604020202020204" pitchFamily="34" charset="0"/>
              </a:rPr>
              <a:t>Stäng ner HPA-axeln</a:t>
            </a:r>
          </a:p>
        </p:txBody>
      </p:sp>
      <p:grpSp>
        <p:nvGrpSpPr>
          <p:cNvPr id="36" name="Grupp 35">
            <a:extLst>
              <a:ext uri="{FF2B5EF4-FFF2-40B4-BE49-F238E27FC236}">
                <a16:creationId xmlns:a16="http://schemas.microsoft.com/office/drawing/2014/main" id="{8A3B5BAC-9CEC-4711-9429-B10FCF84E6BD}"/>
              </a:ext>
            </a:extLst>
          </p:cNvPr>
          <p:cNvGrpSpPr/>
          <p:nvPr/>
        </p:nvGrpSpPr>
        <p:grpSpPr>
          <a:xfrm>
            <a:off x="6674353" y="565293"/>
            <a:ext cx="3152888" cy="1031199"/>
            <a:chOff x="7588930" y="1169269"/>
            <a:chExt cx="3152888" cy="1031199"/>
          </a:xfrm>
        </p:grpSpPr>
        <p:pic>
          <p:nvPicPr>
            <p:cNvPr id="25" name="Bild 24" descr="Mage med hel fyllning">
              <a:extLst>
                <a:ext uri="{FF2B5EF4-FFF2-40B4-BE49-F238E27FC236}">
                  <a16:creationId xmlns:a16="http://schemas.microsoft.com/office/drawing/2014/main" id="{4668539D-C325-4EB5-8FE6-F86CCA6DC7C5}"/>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313099" y="1776060"/>
              <a:ext cx="428719" cy="415762"/>
            </a:xfrm>
            <a:prstGeom prst="rect">
              <a:avLst/>
            </a:prstGeom>
          </p:spPr>
        </p:pic>
        <p:pic>
          <p:nvPicPr>
            <p:cNvPr id="27" name="Bild 26" descr="Hjärtslag med hel fyllning">
              <a:extLst>
                <a:ext uri="{FF2B5EF4-FFF2-40B4-BE49-F238E27FC236}">
                  <a16:creationId xmlns:a16="http://schemas.microsoft.com/office/drawing/2014/main" id="{60CCADE1-C6E4-42C6-B222-906AF5FACC3B}"/>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845068" y="1302759"/>
              <a:ext cx="542786" cy="555409"/>
            </a:xfrm>
            <a:prstGeom prst="rect">
              <a:avLst/>
            </a:prstGeom>
          </p:spPr>
        </p:pic>
        <p:pic>
          <p:nvPicPr>
            <p:cNvPr id="29" name="Bild 28" descr="Tunga med hel fyllning">
              <a:extLst>
                <a:ext uri="{FF2B5EF4-FFF2-40B4-BE49-F238E27FC236}">
                  <a16:creationId xmlns:a16="http://schemas.microsoft.com/office/drawing/2014/main" id="{96321ECF-837A-4E86-B746-162F85871E42}"/>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9888357" y="1776060"/>
              <a:ext cx="424742" cy="424408"/>
            </a:xfrm>
            <a:prstGeom prst="rect">
              <a:avLst/>
            </a:prstGeom>
          </p:spPr>
        </p:pic>
        <p:sp>
          <p:nvSpPr>
            <p:cNvPr id="34" name="textruta 33">
              <a:extLst>
                <a:ext uri="{FF2B5EF4-FFF2-40B4-BE49-F238E27FC236}">
                  <a16:creationId xmlns:a16="http://schemas.microsoft.com/office/drawing/2014/main" id="{0942A754-50F6-4C13-A621-FF7F68CE5B82}"/>
                </a:ext>
              </a:extLst>
            </p:cNvPr>
            <p:cNvSpPr txBox="1"/>
            <p:nvPr/>
          </p:nvSpPr>
          <p:spPr>
            <a:xfrm>
              <a:off x="7595728" y="1169269"/>
              <a:ext cx="2823097" cy="646331"/>
            </a:xfrm>
            <a:prstGeom prst="rect">
              <a:avLst/>
            </a:prstGeom>
            <a:noFill/>
          </p:spPr>
          <p:txBody>
            <a:bodyPr wrap="square" rtlCol="0">
              <a:spAutoFit/>
            </a:bodyPr>
            <a:lstStyle/>
            <a:p>
              <a:r>
                <a:rPr lang="sv-SE" dirty="0">
                  <a:latin typeface="Arial" panose="020B0604020202020204" pitchFamily="34" charset="0"/>
                </a:rPr>
                <a:t>”BROMSEN”</a:t>
              </a:r>
            </a:p>
            <a:p>
              <a:pPr marL="285750" indent="-285750">
                <a:buFont typeface="Arial" panose="020B0604020202020204" pitchFamily="34" charset="0"/>
                <a:buChar char="•"/>
              </a:pPr>
              <a:r>
                <a:rPr lang="sv-SE" dirty="0">
                  <a:latin typeface="Arial" panose="020B0604020202020204" pitchFamily="34" charset="0"/>
                </a:rPr>
                <a:t>Lägre puls</a:t>
              </a:r>
            </a:p>
          </p:txBody>
        </p:sp>
        <p:sp>
          <p:nvSpPr>
            <p:cNvPr id="35" name="textruta 34">
              <a:extLst>
                <a:ext uri="{FF2B5EF4-FFF2-40B4-BE49-F238E27FC236}">
                  <a16:creationId xmlns:a16="http://schemas.microsoft.com/office/drawing/2014/main" id="{1020FADC-EE49-4912-9CFE-C0933436BA6F}"/>
                </a:ext>
              </a:extLst>
            </p:cNvPr>
            <p:cNvSpPr txBox="1"/>
            <p:nvPr/>
          </p:nvSpPr>
          <p:spPr>
            <a:xfrm>
              <a:off x="7588930" y="1811968"/>
              <a:ext cx="2776804" cy="369332"/>
            </a:xfrm>
            <a:prstGeom prst="rect">
              <a:avLst/>
            </a:prstGeom>
            <a:noFill/>
          </p:spPr>
          <p:txBody>
            <a:bodyPr wrap="square" rtlCol="0">
              <a:spAutoFit/>
            </a:bodyPr>
            <a:lstStyle/>
            <a:p>
              <a:pPr marL="285750" indent="-285750">
                <a:buFont typeface="Arial" panose="020B0604020202020204" pitchFamily="34" charset="0"/>
                <a:buChar char="•"/>
              </a:pPr>
              <a:r>
                <a:rPr lang="sv-SE" dirty="0">
                  <a:latin typeface="Arial" panose="020B0604020202020204" pitchFamily="34" charset="0"/>
                </a:rPr>
                <a:t>Mer matspjälkning</a:t>
              </a:r>
            </a:p>
          </p:txBody>
        </p:sp>
      </p:grpSp>
      <p:pic>
        <p:nvPicPr>
          <p:cNvPr id="30" name="Bildobjekt 29">
            <a:extLst>
              <a:ext uri="{FF2B5EF4-FFF2-40B4-BE49-F238E27FC236}">
                <a16:creationId xmlns:a16="http://schemas.microsoft.com/office/drawing/2014/main" id="{1A03C489-6116-4306-8F4A-C96D187A6CF6}"/>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4200867" y="1186283"/>
            <a:ext cx="2939169" cy="5077522"/>
          </a:xfrm>
          <a:prstGeom prst="rect">
            <a:avLst/>
          </a:prstGeom>
        </p:spPr>
      </p:pic>
      <p:sp>
        <p:nvSpPr>
          <p:cNvPr id="31" name="Pil: nedåt 30">
            <a:extLst>
              <a:ext uri="{FF2B5EF4-FFF2-40B4-BE49-F238E27FC236}">
                <a16:creationId xmlns:a16="http://schemas.microsoft.com/office/drawing/2014/main" id="{62D88889-DF82-44A8-9E0F-8EC90849A720}"/>
              </a:ext>
            </a:extLst>
          </p:cNvPr>
          <p:cNvSpPr/>
          <p:nvPr/>
        </p:nvSpPr>
        <p:spPr>
          <a:xfrm>
            <a:off x="2454709" y="2733322"/>
            <a:ext cx="2428533" cy="1893404"/>
          </a:xfrm>
          <a:prstGeom prst="downArrow">
            <a:avLst/>
          </a:prstGeom>
          <a:solidFill>
            <a:srgbClr val="FFC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err="1">
                <a:solidFill>
                  <a:schemeClr val="tx1"/>
                </a:solidFill>
                <a:latin typeface="Arial" panose="020B0604020202020204" pitchFamily="34" charset="0"/>
              </a:rPr>
              <a:t>Vagus</a:t>
            </a:r>
            <a:r>
              <a:rPr lang="sv-SE" dirty="0">
                <a:solidFill>
                  <a:schemeClr val="tx1"/>
                </a:solidFill>
                <a:latin typeface="Arial" panose="020B0604020202020204" pitchFamily="34" charset="0"/>
              </a:rPr>
              <a:t>-nerven</a:t>
            </a:r>
          </a:p>
          <a:p>
            <a:pPr algn="ctr"/>
            <a:r>
              <a:rPr lang="sv-SE" dirty="0">
                <a:solidFill>
                  <a:schemeClr val="tx1"/>
                </a:solidFill>
                <a:latin typeface="Arial" panose="020B0604020202020204" pitchFamily="34" charset="0"/>
              </a:rPr>
              <a:t>(hö/</a:t>
            </a:r>
            <a:r>
              <a:rPr lang="sv-SE" dirty="0" err="1">
                <a:solidFill>
                  <a:schemeClr val="tx1"/>
                </a:solidFill>
                <a:latin typeface="Arial" panose="020B0604020202020204" pitchFamily="34" charset="0"/>
              </a:rPr>
              <a:t>vä</a:t>
            </a:r>
            <a:r>
              <a:rPr lang="sv-SE" dirty="0">
                <a:solidFill>
                  <a:schemeClr val="tx1"/>
                </a:solidFill>
                <a:latin typeface="Arial" panose="020B0604020202020204" pitchFamily="34" charset="0"/>
              </a:rPr>
              <a:t>)</a:t>
            </a:r>
          </a:p>
        </p:txBody>
      </p:sp>
      <p:sp>
        <p:nvSpPr>
          <p:cNvPr id="32" name="Pil: nedåt 31">
            <a:extLst>
              <a:ext uri="{FF2B5EF4-FFF2-40B4-BE49-F238E27FC236}">
                <a16:creationId xmlns:a16="http://schemas.microsoft.com/office/drawing/2014/main" id="{87697583-30C8-4F05-B689-3AF4532710B6}"/>
              </a:ext>
            </a:extLst>
          </p:cNvPr>
          <p:cNvSpPr/>
          <p:nvPr/>
        </p:nvSpPr>
        <p:spPr>
          <a:xfrm>
            <a:off x="7349713" y="2858149"/>
            <a:ext cx="2477528" cy="1478567"/>
          </a:xfrm>
          <a:prstGeom prst="downArrow">
            <a:avLst/>
          </a:prstGeom>
          <a:solidFill>
            <a:srgbClr val="7030A0">
              <a:alpha val="4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latin typeface="Arial" panose="020B0604020202020204" pitchFamily="34" charset="0"/>
              </a:rPr>
              <a:t>Hormoner</a:t>
            </a:r>
          </a:p>
        </p:txBody>
      </p:sp>
      <p:sp>
        <p:nvSpPr>
          <p:cNvPr id="2" name="Platshållare för bildnummer 1">
            <a:extLst>
              <a:ext uri="{FF2B5EF4-FFF2-40B4-BE49-F238E27FC236}">
                <a16:creationId xmlns:a16="http://schemas.microsoft.com/office/drawing/2014/main" id="{2CB045AF-1915-4C5F-8CE6-84450F3859D0}"/>
              </a:ext>
            </a:extLst>
          </p:cNvPr>
          <p:cNvSpPr>
            <a:spLocks noGrp="1"/>
          </p:cNvSpPr>
          <p:nvPr>
            <p:ph type="sldNum" sz="quarter" idx="12"/>
          </p:nvPr>
        </p:nvSpPr>
        <p:spPr/>
        <p:txBody>
          <a:bodyPr/>
          <a:lstStyle/>
          <a:p>
            <a:fld id="{417EB220-258D-418C-B7E5-42E722DCB843}" type="slidenum">
              <a:rPr lang="sv-SE" smtClean="0"/>
              <a:t>11</a:t>
            </a:fld>
            <a:endParaRPr lang="sv-SE" dirty="0"/>
          </a:p>
        </p:txBody>
      </p:sp>
      <p:sp>
        <p:nvSpPr>
          <p:cNvPr id="15" name="textruta 14">
            <a:extLst>
              <a:ext uri="{FF2B5EF4-FFF2-40B4-BE49-F238E27FC236}">
                <a16:creationId xmlns:a16="http://schemas.microsoft.com/office/drawing/2014/main" id="{B815076B-E5C8-4F84-9779-76983C04627C}"/>
              </a:ext>
            </a:extLst>
          </p:cNvPr>
          <p:cNvSpPr txBox="1"/>
          <p:nvPr/>
        </p:nvSpPr>
        <p:spPr>
          <a:xfrm>
            <a:off x="639835" y="6299469"/>
            <a:ext cx="1645599" cy="400110"/>
          </a:xfrm>
          <a:prstGeom prst="rect">
            <a:avLst/>
          </a:prstGeom>
          <a:noFill/>
        </p:spPr>
        <p:txBody>
          <a:bodyPr wrap="square" rtlCol="0">
            <a:spAutoFit/>
          </a:bodyPr>
          <a:lstStyle/>
          <a:p>
            <a:r>
              <a:rPr lang="sv-SE" sz="1000" dirty="0">
                <a:latin typeface="Arial" panose="020B0604020202020204" pitchFamily="34" charset="0"/>
              </a:rPr>
              <a:t>Illustration: Biorender.com</a:t>
            </a:r>
          </a:p>
        </p:txBody>
      </p:sp>
    </p:spTree>
    <p:extLst>
      <p:ext uri="{BB962C8B-B14F-4D97-AF65-F5344CB8AC3E}">
        <p14:creationId xmlns:p14="http://schemas.microsoft.com/office/powerpoint/2010/main" val="1466004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454C3549-98A5-4D61-876C-7E1FEBDB36F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2956" y="0"/>
            <a:ext cx="9675053" cy="6772537"/>
          </a:xfrm>
          <a:prstGeom prst="rect">
            <a:avLst/>
          </a:prstGeom>
          <a:solidFill>
            <a:schemeClr val="bg1"/>
          </a:solidFill>
        </p:spPr>
      </p:pic>
      <p:sp>
        <p:nvSpPr>
          <p:cNvPr id="5" name="textruta 4">
            <a:extLst>
              <a:ext uri="{FF2B5EF4-FFF2-40B4-BE49-F238E27FC236}">
                <a16:creationId xmlns:a16="http://schemas.microsoft.com/office/drawing/2014/main" id="{C8F38EF0-FC7D-4536-851C-385A6DEFCB83}"/>
              </a:ext>
            </a:extLst>
          </p:cNvPr>
          <p:cNvSpPr txBox="1"/>
          <p:nvPr/>
        </p:nvSpPr>
        <p:spPr>
          <a:xfrm>
            <a:off x="603315" y="527901"/>
            <a:ext cx="2191924" cy="1569660"/>
          </a:xfrm>
          <a:prstGeom prst="rect">
            <a:avLst/>
          </a:prstGeom>
          <a:noFill/>
        </p:spPr>
        <p:txBody>
          <a:bodyPr wrap="square" rtlCol="0">
            <a:spAutoFit/>
          </a:bodyPr>
          <a:lstStyle/>
          <a:p>
            <a:r>
              <a:rPr lang="sv-SE" sz="2400" dirty="0">
                <a:latin typeface="Arial" panose="020B0604020202020204" pitchFamily="34" charset="0"/>
              </a:rPr>
              <a:t>Återhämtning genom negativ feedback av </a:t>
            </a:r>
          </a:p>
          <a:p>
            <a:r>
              <a:rPr lang="sv-SE" sz="2400" dirty="0">
                <a:latin typeface="Arial" panose="020B0604020202020204" pitchFamily="34" charset="0"/>
              </a:rPr>
              <a:t>HPA-axeln</a:t>
            </a:r>
          </a:p>
        </p:txBody>
      </p:sp>
      <p:pic>
        <p:nvPicPr>
          <p:cNvPr id="9" name="Bildobjekt 8">
            <a:extLst>
              <a:ext uri="{FF2B5EF4-FFF2-40B4-BE49-F238E27FC236}">
                <a16:creationId xmlns:a16="http://schemas.microsoft.com/office/drawing/2014/main" id="{EE3A4CB7-43FF-4885-8C5E-780627B2798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631044" y="3402954"/>
            <a:ext cx="3248721" cy="3095702"/>
          </a:xfrm>
          <a:prstGeom prst="rect">
            <a:avLst/>
          </a:prstGeom>
          <a:solidFill>
            <a:schemeClr val="bg1"/>
          </a:solidFill>
        </p:spPr>
      </p:pic>
      <p:sp>
        <p:nvSpPr>
          <p:cNvPr id="2" name="Platshållare för bildnummer 1">
            <a:extLst>
              <a:ext uri="{FF2B5EF4-FFF2-40B4-BE49-F238E27FC236}">
                <a16:creationId xmlns:a16="http://schemas.microsoft.com/office/drawing/2014/main" id="{1B2E516C-EDA3-450F-8B3F-1045FDBEB94D}"/>
              </a:ext>
            </a:extLst>
          </p:cNvPr>
          <p:cNvSpPr>
            <a:spLocks noGrp="1"/>
          </p:cNvSpPr>
          <p:nvPr>
            <p:ph type="sldNum" sz="quarter" idx="12"/>
          </p:nvPr>
        </p:nvSpPr>
        <p:spPr/>
        <p:txBody>
          <a:bodyPr/>
          <a:lstStyle/>
          <a:p>
            <a:fld id="{417EB220-258D-418C-B7E5-42E722DCB843}" type="slidenum">
              <a:rPr lang="sv-SE" smtClean="0"/>
              <a:t>12</a:t>
            </a:fld>
            <a:endParaRPr lang="sv-SE" dirty="0"/>
          </a:p>
        </p:txBody>
      </p:sp>
      <p:sp>
        <p:nvSpPr>
          <p:cNvPr id="6" name="textruta 5">
            <a:extLst>
              <a:ext uri="{FF2B5EF4-FFF2-40B4-BE49-F238E27FC236}">
                <a16:creationId xmlns:a16="http://schemas.microsoft.com/office/drawing/2014/main" id="{C57E6334-C476-4A1D-86E8-1CD850BAB071}"/>
              </a:ext>
            </a:extLst>
          </p:cNvPr>
          <p:cNvSpPr txBox="1"/>
          <p:nvPr/>
        </p:nvSpPr>
        <p:spPr>
          <a:xfrm>
            <a:off x="639835" y="6299469"/>
            <a:ext cx="1645599" cy="400110"/>
          </a:xfrm>
          <a:prstGeom prst="rect">
            <a:avLst/>
          </a:prstGeom>
          <a:noFill/>
        </p:spPr>
        <p:txBody>
          <a:bodyPr wrap="square" rtlCol="0">
            <a:spAutoFit/>
          </a:bodyPr>
          <a:lstStyle/>
          <a:p>
            <a:r>
              <a:rPr lang="sv-SE" sz="1000" dirty="0">
                <a:latin typeface="Arial" panose="020B0604020202020204" pitchFamily="34" charset="0"/>
              </a:rPr>
              <a:t>Illustration: Biorender.com</a:t>
            </a:r>
          </a:p>
        </p:txBody>
      </p:sp>
    </p:spTree>
    <p:extLst>
      <p:ext uri="{BB962C8B-B14F-4D97-AF65-F5344CB8AC3E}">
        <p14:creationId xmlns:p14="http://schemas.microsoft.com/office/powerpoint/2010/main" val="1172840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a:extLst>
              <a:ext uri="{FF2B5EF4-FFF2-40B4-BE49-F238E27FC236}">
                <a16:creationId xmlns:a16="http://schemas.microsoft.com/office/drawing/2014/main" id="{2BEFD191-35ED-49EA-9446-3AA72D8F1A12}"/>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sp>
        <p:nvSpPr>
          <p:cNvPr id="6" name="textruta 5">
            <a:extLst>
              <a:ext uri="{FF2B5EF4-FFF2-40B4-BE49-F238E27FC236}">
                <a16:creationId xmlns:a16="http://schemas.microsoft.com/office/drawing/2014/main" id="{65E5179B-53D6-41E5-B669-EB29A5A63A44}"/>
              </a:ext>
            </a:extLst>
          </p:cNvPr>
          <p:cNvSpPr txBox="1"/>
          <p:nvPr/>
        </p:nvSpPr>
        <p:spPr>
          <a:xfrm>
            <a:off x="2701255" y="3967993"/>
            <a:ext cx="2743200" cy="369332"/>
          </a:xfrm>
          <a:prstGeom prst="rect">
            <a:avLst/>
          </a:prstGeom>
          <a:noFill/>
        </p:spPr>
        <p:txBody>
          <a:bodyPr wrap="square" rtlCol="0">
            <a:spAutoFit/>
          </a:bodyPr>
          <a:lstStyle/>
          <a:p>
            <a:r>
              <a:rPr lang="sv-SE" dirty="0" err="1">
                <a:latin typeface="Arial" panose="020B0604020202020204" pitchFamily="34" charset="0"/>
              </a:rPr>
              <a:t>Amygdala</a:t>
            </a:r>
            <a:endParaRPr lang="sv-SE" dirty="0">
              <a:latin typeface="Arial" panose="020B0604020202020204" pitchFamily="34" charset="0"/>
            </a:endParaRPr>
          </a:p>
        </p:txBody>
      </p:sp>
      <p:cxnSp>
        <p:nvCxnSpPr>
          <p:cNvPr id="8" name="Rak pilkoppling 7">
            <a:extLst>
              <a:ext uri="{FF2B5EF4-FFF2-40B4-BE49-F238E27FC236}">
                <a16:creationId xmlns:a16="http://schemas.microsoft.com/office/drawing/2014/main" id="{D8488712-87D4-4B32-BAE4-5C237FF62AF6}"/>
              </a:ext>
            </a:extLst>
          </p:cNvPr>
          <p:cNvCxnSpPr/>
          <p:nvPr/>
        </p:nvCxnSpPr>
        <p:spPr>
          <a:xfrm flipV="1">
            <a:off x="3909270" y="3816991"/>
            <a:ext cx="1468073" cy="31878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9" name="textruta 8">
            <a:extLst>
              <a:ext uri="{FF2B5EF4-FFF2-40B4-BE49-F238E27FC236}">
                <a16:creationId xmlns:a16="http://schemas.microsoft.com/office/drawing/2014/main" id="{0777733A-DD86-47B5-BACF-5035BC2B5B3E}"/>
              </a:ext>
            </a:extLst>
          </p:cNvPr>
          <p:cNvSpPr txBox="1"/>
          <p:nvPr/>
        </p:nvSpPr>
        <p:spPr>
          <a:xfrm>
            <a:off x="1354822" y="3187492"/>
            <a:ext cx="2743200" cy="369328"/>
          </a:xfrm>
          <a:prstGeom prst="rect">
            <a:avLst/>
          </a:prstGeom>
          <a:noFill/>
        </p:spPr>
        <p:txBody>
          <a:bodyPr wrap="square" rtlCol="0">
            <a:spAutoFit/>
          </a:bodyPr>
          <a:lstStyle/>
          <a:p>
            <a:r>
              <a:rPr lang="sv-SE" dirty="0">
                <a:latin typeface="Arial" panose="020B0604020202020204" pitchFamily="34" charset="0"/>
              </a:rPr>
              <a:t>Hypotalamus</a:t>
            </a:r>
          </a:p>
        </p:txBody>
      </p:sp>
      <p:cxnSp>
        <p:nvCxnSpPr>
          <p:cNvPr id="10" name="Rak pilkoppling 9">
            <a:extLst>
              <a:ext uri="{FF2B5EF4-FFF2-40B4-BE49-F238E27FC236}">
                <a16:creationId xmlns:a16="http://schemas.microsoft.com/office/drawing/2014/main" id="{4ACA0936-3E3C-4A0F-B3F5-D40CF6C363A2}"/>
              </a:ext>
            </a:extLst>
          </p:cNvPr>
          <p:cNvCxnSpPr>
            <a:cxnSpLocks/>
          </p:cNvCxnSpPr>
          <p:nvPr/>
        </p:nvCxnSpPr>
        <p:spPr>
          <a:xfrm>
            <a:off x="2919369" y="3422710"/>
            <a:ext cx="252508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4" name="textruta 13">
            <a:extLst>
              <a:ext uri="{FF2B5EF4-FFF2-40B4-BE49-F238E27FC236}">
                <a16:creationId xmlns:a16="http://schemas.microsoft.com/office/drawing/2014/main" id="{F809ADDA-EFEC-403D-B28D-E20617B0E768}"/>
              </a:ext>
            </a:extLst>
          </p:cNvPr>
          <p:cNvSpPr txBox="1"/>
          <p:nvPr/>
        </p:nvSpPr>
        <p:spPr>
          <a:xfrm>
            <a:off x="4181912" y="5043664"/>
            <a:ext cx="2743200" cy="369332"/>
          </a:xfrm>
          <a:prstGeom prst="rect">
            <a:avLst/>
          </a:prstGeom>
          <a:noFill/>
        </p:spPr>
        <p:txBody>
          <a:bodyPr wrap="square" rtlCol="0">
            <a:spAutoFit/>
          </a:bodyPr>
          <a:lstStyle/>
          <a:p>
            <a:r>
              <a:rPr lang="sv-SE" dirty="0">
                <a:latin typeface="Arial" panose="020B0604020202020204" pitchFamily="34" charset="0"/>
              </a:rPr>
              <a:t>Hippocampus</a:t>
            </a:r>
          </a:p>
        </p:txBody>
      </p:sp>
      <p:cxnSp>
        <p:nvCxnSpPr>
          <p:cNvPr id="15" name="Rak pilkoppling 14">
            <a:extLst>
              <a:ext uri="{FF2B5EF4-FFF2-40B4-BE49-F238E27FC236}">
                <a16:creationId xmlns:a16="http://schemas.microsoft.com/office/drawing/2014/main" id="{B3DA5ECF-ADA9-40B0-B8E0-644C81445CFB}"/>
              </a:ext>
            </a:extLst>
          </p:cNvPr>
          <p:cNvCxnSpPr>
            <a:cxnSpLocks/>
          </p:cNvCxnSpPr>
          <p:nvPr/>
        </p:nvCxnSpPr>
        <p:spPr>
          <a:xfrm flipV="1">
            <a:off x="5259897" y="3699413"/>
            <a:ext cx="671120" cy="134425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1" name="textruta 10">
            <a:extLst>
              <a:ext uri="{FF2B5EF4-FFF2-40B4-BE49-F238E27FC236}">
                <a16:creationId xmlns:a16="http://schemas.microsoft.com/office/drawing/2014/main" id="{5A559D4E-B1DE-43F3-9504-F2120D540DF9}"/>
              </a:ext>
            </a:extLst>
          </p:cNvPr>
          <p:cNvSpPr txBox="1"/>
          <p:nvPr/>
        </p:nvSpPr>
        <p:spPr>
          <a:xfrm>
            <a:off x="639835" y="6299469"/>
            <a:ext cx="1645599" cy="400110"/>
          </a:xfrm>
          <a:prstGeom prst="rect">
            <a:avLst/>
          </a:prstGeom>
          <a:noFill/>
        </p:spPr>
        <p:txBody>
          <a:bodyPr wrap="square" rtlCol="0">
            <a:spAutoFit/>
          </a:bodyPr>
          <a:lstStyle/>
          <a:p>
            <a:r>
              <a:rPr lang="sv-SE" sz="1000" dirty="0">
                <a:latin typeface="Arial" panose="020B0604020202020204" pitchFamily="34" charset="0"/>
              </a:rPr>
              <a:t>Illustration: Biorender.com</a:t>
            </a:r>
          </a:p>
        </p:txBody>
      </p:sp>
      <p:sp>
        <p:nvSpPr>
          <p:cNvPr id="2" name="textruta 1">
            <a:extLst>
              <a:ext uri="{FF2B5EF4-FFF2-40B4-BE49-F238E27FC236}">
                <a16:creationId xmlns:a16="http://schemas.microsoft.com/office/drawing/2014/main" id="{F8B64AB8-EBC4-4FC7-9001-302AA8503BA7}"/>
              </a:ext>
            </a:extLst>
          </p:cNvPr>
          <p:cNvSpPr txBox="1"/>
          <p:nvPr/>
        </p:nvSpPr>
        <p:spPr>
          <a:xfrm>
            <a:off x="2375878" y="4231245"/>
            <a:ext cx="1980368" cy="369332"/>
          </a:xfrm>
          <a:prstGeom prst="rect">
            <a:avLst/>
          </a:prstGeom>
          <a:noFill/>
        </p:spPr>
        <p:txBody>
          <a:bodyPr wrap="square" rtlCol="0">
            <a:spAutoFit/>
          </a:bodyPr>
          <a:lstStyle/>
          <a:p>
            <a:r>
              <a:rPr lang="sv-SE" dirty="0">
                <a:latin typeface="Arial" panose="020B0604020202020204" pitchFamily="34" charset="0"/>
              </a:rPr>
              <a:t>”Larmcentralen”</a:t>
            </a:r>
          </a:p>
        </p:txBody>
      </p:sp>
      <p:sp>
        <p:nvSpPr>
          <p:cNvPr id="12" name="textruta 11">
            <a:extLst>
              <a:ext uri="{FF2B5EF4-FFF2-40B4-BE49-F238E27FC236}">
                <a16:creationId xmlns:a16="http://schemas.microsoft.com/office/drawing/2014/main" id="{12B8876D-C47F-4F95-88C2-BD07EE276917}"/>
              </a:ext>
            </a:extLst>
          </p:cNvPr>
          <p:cNvSpPr txBox="1"/>
          <p:nvPr/>
        </p:nvSpPr>
        <p:spPr>
          <a:xfrm>
            <a:off x="4009481" y="5320366"/>
            <a:ext cx="2165075" cy="369332"/>
          </a:xfrm>
          <a:prstGeom prst="rect">
            <a:avLst/>
          </a:prstGeom>
          <a:noFill/>
        </p:spPr>
        <p:txBody>
          <a:bodyPr wrap="square" rtlCol="0">
            <a:spAutoFit/>
          </a:bodyPr>
          <a:lstStyle/>
          <a:p>
            <a:r>
              <a:rPr lang="sv-SE" dirty="0">
                <a:latin typeface="Arial" panose="020B0604020202020204" pitchFamily="34" charset="0"/>
              </a:rPr>
              <a:t>”Minnesmästaren”</a:t>
            </a:r>
          </a:p>
        </p:txBody>
      </p:sp>
      <p:sp>
        <p:nvSpPr>
          <p:cNvPr id="13" name="textruta 12">
            <a:extLst>
              <a:ext uri="{FF2B5EF4-FFF2-40B4-BE49-F238E27FC236}">
                <a16:creationId xmlns:a16="http://schemas.microsoft.com/office/drawing/2014/main" id="{FE015D17-5CB0-4522-BB3A-2783798512D6}"/>
              </a:ext>
            </a:extLst>
          </p:cNvPr>
          <p:cNvSpPr txBox="1"/>
          <p:nvPr/>
        </p:nvSpPr>
        <p:spPr>
          <a:xfrm>
            <a:off x="1354822" y="3442528"/>
            <a:ext cx="1635570" cy="369332"/>
          </a:xfrm>
          <a:prstGeom prst="rect">
            <a:avLst/>
          </a:prstGeom>
          <a:noFill/>
        </p:spPr>
        <p:txBody>
          <a:bodyPr wrap="square" rtlCol="0">
            <a:spAutoFit/>
          </a:bodyPr>
          <a:lstStyle/>
          <a:p>
            <a:r>
              <a:rPr lang="sv-SE" dirty="0">
                <a:latin typeface="Arial" panose="020B0604020202020204" pitchFamily="34" charset="0"/>
              </a:rPr>
              <a:t>”Dirigenten”</a:t>
            </a:r>
          </a:p>
        </p:txBody>
      </p:sp>
      <p:sp>
        <p:nvSpPr>
          <p:cNvPr id="3" name="Platshållare för bildnummer 2">
            <a:extLst>
              <a:ext uri="{FF2B5EF4-FFF2-40B4-BE49-F238E27FC236}">
                <a16:creationId xmlns:a16="http://schemas.microsoft.com/office/drawing/2014/main" id="{9BD8D1C1-44DE-4B5D-B33C-E10C5896643F}"/>
              </a:ext>
            </a:extLst>
          </p:cNvPr>
          <p:cNvSpPr>
            <a:spLocks noGrp="1"/>
          </p:cNvSpPr>
          <p:nvPr>
            <p:ph type="sldNum" sz="quarter" idx="12"/>
          </p:nvPr>
        </p:nvSpPr>
        <p:spPr/>
        <p:txBody>
          <a:bodyPr/>
          <a:lstStyle/>
          <a:p>
            <a:fld id="{417EB220-258D-418C-B7E5-42E722DCB843}" type="slidenum">
              <a:rPr lang="sv-SE" smtClean="0"/>
              <a:t>13</a:t>
            </a:fld>
            <a:endParaRPr lang="sv-SE" dirty="0"/>
          </a:p>
        </p:txBody>
      </p:sp>
    </p:spTree>
    <p:extLst>
      <p:ext uri="{BB962C8B-B14F-4D97-AF65-F5344CB8AC3E}">
        <p14:creationId xmlns:p14="http://schemas.microsoft.com/office/powerpoint/2010/main" val="3418227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88D0ACF6-9918-4B59-A76B-F11E22B2775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79165" y="133120"/>
            <a:ext cx="9993550" cy="6724880"/>
          </a:xfrm>
          <a:prstGeom prst="rect">
            <a:avLst/>
          </a:prstGeom>
          <a:solidFill>
            <a:schemeClr val="bg1"/>
          </a:solidFill>
        </p:spPr>
      </p:pic>
      <p:sp>
        <p:nvSpPr>
          <p:cNvPr id="7" name="textruta 6">
            <a:extLst>
              <a:ext uri="{FF2B5EF4-FFF2-40B4-BE49-F238E27FC236}">
                <a16:creationId xmlns:a16="http://schemas.microsoft.com/office/drawing/2014/main" id="{C6C9632B-AAD9-4A2D-9490-DB675A110236}"/>
              </a:ext>
            </a:extLst>
          </p:cNvPr>
          <p:cNvSpPr txBox="1"/>
          <p:nvPr/>
        </p:nvSpPr>
        <p:spPr>
          <a:xfrm>
            <a:off x="544285" y="6386326"/>
            <a:ext cx="3193142" cy="338554"/>
          </a:xfrm>
          <a:prstGeom prst="rect">
            <a:avLst/>
          </a:prstGeom>
          <a:noFill/>
        </p:spPr>
        <p:txBody>
          <a:bodyPr wrap="square">
            <a:spAutoFit/>
          </a:bodyPr>
          <a:lstStyle/>
          <a:p>
            <a:r>
              <a:rPr lang="sv-SE" sz="800" dirty="0" err="1">
                <a:latin typeface="Arial" panose="020B0604020202020204" pitchFamily="34" charset="0"/>
              </a:rPr>
              <a:t>Created</a:t>
            </a:r>
            <a:r>
              <a:rPr lang="sv-SE" sz="800" dirty="0">
                <a:latin typeface="Arial" panose="020B0604020202020204" pitchFamily="34" charset="0"/>
              </a:rPr>
              <a:t> in </a:t>
            </a:r>
            <a:r>
              <a:rPr lang="sv-SE" sz="800" dirty="0" err="1">
                <a:latin typeface="Arial" panose="020B0604020202020204" pitchFamily="34" charset="0"/>
              </a:rPr>
              <a:t>BioRender</a:t>
            </a:r>
            <a:r>
              <a:rPr lang="sv-SE" sz="800" dirty="0">
                <a:latin typeface="Arial" panose="020B0604020202020204" pitchFamily="34" charset="0"/>
              </a:rPr>
              <a:t>. Berglund, A. (2026) https://BioRender.com/781lnmm</a:t>
            </a:r>
          </a:p>
        </p:txBody>
      </p:sp>
      <p:sp>
        <p:nvSpPr>
          <p:cNvPr id="12" name="Platshållare för bildnummer 11">
            <a:extLst>
              <a:ext uri="{FF2B5EF4-FFF2-40B4-BE49-F238E27FC236}">
                <a16:creationId xmlns:a16="http://schemas.microsoft.com/office/drawing/2014/main" id="{0DFB874F-50A3-4EE4-B33C-438314D74A9F}"/>
              </a:ext>
            </a:extLst>
          </p:cNvPr>
          <p:cNvSpPr>
            <a:spLocks noGrp="1"/>
          </p:cNvSpPr>
          <p:nvPr>
            <p:ph type="sldNum" sz="quarter" idx="12"/>
          </p:nvPr>
        </p:nvSpPr>
        <p:spPr/>
        <p:txBody>
          <a:bodyPr/>
          <a:lstStyle/>
          <a:p>
            <a:fld id="{417EB220-258D-418C-B7E5-42E722DCB843}" type="slidenum">
              <a:rPr lang="sv-SE" smtClean="0"/>
              <a:t>14</a:t>
            </a:fld>
            <a:endParaRPr lang="sv-SE" dirty="0"/>
          </a:p>
        </p:txBody>
      </p:sp>
    </p:spTree>
    <p:extLst>
      <p:ext uri="{BB962C8B-B14F-4D97-AF65-F5344CB8AC3E}">
        <p14:creationId xmlns:p14="http://schemas.microsoft.com/office/powerpoint/2010/main" val="2495562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6E37435-697F-4507-88A6-BD016AE8748A}"/>
              </a:ext>
            </a:extLst>
          </p:cNvPr>
          <p:cNvSpPr>
            <a:spLocks noGrp="1"/>
          </p:cNvSpPr>
          <p:nvPr>
            <p:ph type="title"/>
          </p:nvPr>
        </p:nvSpPr>
        <p:spPr>
          <a:xfrm>
            <a:off x="4609171" y="836613"/>
            <a:ext cx="6249329" cy="1459243"/>
          </a:xfrm>
        </p:spPr>
        <p:txBody>
          <a:bodyPr/>
          <a:lstStyle/>
          <a:p>
            <a:r>
              <a:rPr lang="sv-SE" dirty="0"/>
              <a:t>Kondition – </a:t>
            </a:r>
            <a:br>
              <a:rPr lang="sv-SE" dirty="0"/>
            </a:br>
            <a:r>
              <a:rPr lang="sv-SE" sz="2400" dirty="0"/>
              <a:t>grunden för både fysisk och psykisk hälsa</a:t>
            </a:r>
            <a:br>
              <a:rPr lang="sv-SE" dirty="0"/>
            </a:br>
            <a:endParaRPr lang="sv-SE" dirty="0"/>
          </a:p>
        </p:txBody>
      </p:sp>
      <p:sp>
        <p:nvSpPr>
          <p:cNvPr id="4" name="Platshållare för text 3">
            <a:extLst>
              <a:ext uri="{FF2B5EF4-FFF2-40B4-BE49-F238E27FC236}">
                <a16:creationId xmlns:a16="http://schemas.microsoft.com/office/drawing/2014/main" id="{39057C6B-7240-4F24-9195-6DF1E4287182}"/>
              </a:ext>
            </a:extLst>
          </p:cNvPr>
          <p:cNvSpPr>
            <a:spLocks noGrp="1"/>
          </p:cNvSpPr>
          <p:nvPr>
            <p:ph type="body" sz="quarter" idx="14"/>
          </p:nvPr>
        </p:nvSpPr>
        <p:spPr>
          <a:xfrm>
            <a:off x="4609171" y="2395770"/>
            <a:ext cx="6757639" cy="1910751"/>
          </a:xfrm>
        </p:spPr>
        <p:txBody>
          <a:bodyPr/>
          <a:lstStyle/>
          <a:p>
            <a:endParaRPr lang="sv-SE" sz="2400" dirty="0"/>
          </a:p>
          <a:p>
            <a:r>
              <a:rPr lang="sv-SE" sz="2400" dirty="0"/>
              <a:t>Hjärtat – pulsen (cirkulation)</a:t>
            </a:r>
          </a:p>
          <a:p>
            <a:endParaRPr lang="sv-SE" sz="2400" dirty="0"/>
          </a:p>
          <a:p>
            <a:r>
              <a:rPr lang="sv-SE" sz="2400" dirty="0"/>
              <a:t>Lungor – andning (gasutbyte, syre/koldioxid)</a:t>
            </a:r>
          </a:p>
        </p:txBody>
      </p:sp>
      <p:pic>
        <p:nvPicPr>
          <p:cNvPr id="10" name="Platshållare för bild 9">
            <a:extLst>
              <a:ext uri="{FF2B5EF4-FFF2-40B4-BE49-F238E27FC236}">
                <a16:creationId xmlns:a16="http://schemas.microsoft.com/office/drawing/2014/main" id="{0C327A2B-0BCA-4A19-AE2E-378D629D2871}"/>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631106" y="836613"/>
            <a:ext cx="3576619" cy="5423718"/>
          </a:xfrm>
        </p:spPr>
      </p:pic>
      <p:sp>
        <p:nvSpPr>
          <p:cNvPr id="2" name="Platshållare för bildnummer 1">
            <a:extLst>
              <a:ext uri="{FF2B5EF4-FFF2-40B4-BE49-F238E27FC236}">
                <a16:creationId xmlns:a16="http://schemas.microsoft.com/office/drawing/2014/main" id="{435485FE-5BE8-4628-9D84-B6E9EA2A0ED4}"/>
              </a:ext>
            </a:extLst>
          </p:cNvPr>
          <p:cNvSpPr>
            <a:spLocks noGrp="1"/>
          </p:cNvSpPr>
          <p:nvPr>
            <p:ph type="sldNum" sz="quarter" idx="12"/>
          </p:nvPr>
        </p:nvSpPr>
        <p:spPr/>
        <p:txBody>
          <a:bodyPr/>
          <a:lstStyle/>
          <a:p>
            <a:fld id="{B716C8F4-20CD-364A-8A8E-DE130115B178}" type="slidenum">
              <a:rPr lang="sv-SE" smtClean="0"/>
              <a:pPr/>
              <a:t>15</a:t>
            </a:fld>
            <a:endParaRPr lang="sv-SE" dirty="0"/>
          </a:p>
        </p:txBody>
      </p:sp>
      <p:sp>
        <p:nvSpPr>
          <p:cNvPr id="6" name="textruta 5">
            <a:extLst>
              <a:ext uri="{FF2B5EF4-FFF2-40B4-BE49-F238E27FC236}">
                <a16:creationId xmlns:a16="http://schemas.microsoft.com/office/drawing/2014/main" id="{E6BD03CB-376B-4D0F-9DC4-A0C7ACD4BB1C}"/>
              </a:ext>
            </a:extLst>
          </p:cNvPr>
          <p:cNvSpPr txBox="1"/>
          <p:nvPr/>
        </p:nvSpPr>
        <p:spPr>
          <a:xfrm>
            <a:off x="639835" y="6299469"/>
            <a:ext cx="1645599" cy="400110"/>
          </a:xfrm>
          <a:prstGeom prst="rect">
            <a:avLst/>
          </a:prstGeom>
          <a:noFill/>
        </p:spPr>
        <p:txBody>
          <a:bodyPr wrap="square" rtlCol="0">
            <a:spAutoFit/>
          </a:bodyPr>
          <a:lstStyle/>
          <a:p>
            <a:r>
              <a:rPr lang="sv-SE" sz="1000" dirty="0">
                <a:latin typeface="Arial" panose="020B0604020202020204" pitchFamily="34" charset="0"/>
              </a:rPr>
              <a:t>Illustration: Biorender.com</a:t>
            </a:r>
          </a:p>
        </p:txBody>
      </p:sp>
    </p:spTree>
    <p:extLst>
      <p:ext uri="{BB962C8B-B14F-4D97-AF65-F5344CB8AC3E}">
        <p14:creationId xmlns:p14="http://schemas.microsoft.com/office/powerpoint/2010/main" val="3965313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F15BC9-D11D-B6E9-3D44-DA717828D89A}"/>
              </a:ext>
            </a:extLst>
          </p:cNvPr>
          <p:cNvSpPr>
            <a:spLocks noGrp="1"/>
          </p:cNvSpPr>
          <p:nvPr>
            <p:ph type="title"/>
          </p:nvPr>
        </p:nvSpPr>
        <p:spPr/>
        <p:txBody>
          <a:bodyPr/>
          <a:lstStyle/>
          <a:p>
            <a:r>
              <a:rPr lang="sv-SE" dirty="0"/>
              <a:t>Puls = Hjärtfrekvens (HF)</a:t>
            </a:r>
          </a:p>
        </p:txBody>
      </p:sp>
      <p:sp>
        <p:nvSpPr>
          <p:cNvPr id="3" name="Platshållare för innehåll 2">
            <a:extLst>
              <a:ext uri="{FF2B5EF4-FFF2-40B4-BE49-F238E27FC236}">
                <a16:creationId xmlns:a16="http://schemas.microsoft.com/office/drawing/2014/main" id="{5FB57E9C-3650-FCB3-A3EB-3809227E732D}"/>
              </a:ext>
            </a:extLst>
          </p:cNvPr>
          <p:cNvSpPr>
            <a:spLocks noGrp="1"/>
          </p:cNvSpPr>
          <p:nvPr>
            <p:ph idx="1"/>
          </p:nvPr>
        </p:nvSpPr>
        <p:spPr>
          <a:xfrm>
            <a:off x="838200" y="1825625"/>
            <a:ext cx="6677801" cy="4351338"/>
          </a:xfrm>
        </p:spPr>
        <p:txBody>
          <a:bodyPr>
            <a:normAutofit/>
          </a:bodyPr>
          <a:lstStyle/>
          <a:p>
            <a:pPr marL="0" indent="0">
              <a:buNone/>
            </a:pPr>
            <a:endParaRPr lang="sv-SE" dirty="0"/>
          </a:p>
          <a:p>
            <a:r>
              <a:rPr lang="sv-SE" b="1" dirty="0"/>
              <a:t>HF</a:t>
            </a:r>
            <a:r>
              <a:rPr lang="sv-SE" dirty="0"/>
              <a:t> mäts i </a:t>
            </a:r>
            <a:r>
              <a:rPr lang="sv-SE" b="1" dirty="0"/>
              <a:t>slag/minut</a:t>
            </a:r>
            <a:r>
              <a:rPr lang="sv-SE" dirty="0"/>
              <a:t>. Mät under 15 sekunder och multiplicera med fyra så får du antal slag/minut.</a:t>
            </a:r>
          </a:p>
          <a:p>
            <a:r>
              <a:rPr lang="sv-SE" b="1" dirty="0"/>
              <a:t>Beräkna </a:t>
            </a:r>
            <a:r>
              <a:rPr lang="sv-SE" dirty="0"/>
              <a:t>din </a:t>
            </a:r>
            <a:r>
              <a:rPr lang="sv-SE" b="1" dirty="0" err="1"/>
              <a:t>maxpuls</a:t>
            </a:r>
            <a:r>
              <a:rPr lang="sv-SE" dirty="0"/>
              <a:t> (</a:t>
            </a:r>
            <a:r>
              <a:rPr lang="sv-SE" dirty="0" err="1"/>
              <a:t>HF</a:t>
            </a:r>
            <a:r>
              <a:rPr lang="sv-SE" baseline="-25000" dirty="0" err="1"/>
              <a:t>max</a:t>
            </a:r>
            <a:r>
              <a:rPr lang="sv-SE" dirty="0"/>
              <a:t>) genom formeln: </a:t>
            </a:r>
            <a:br>
              <a:rPr lang="sv-SE" dirty="0"/>
            </a:br>
            <a:r>
              <a:rPr lang="sv-SE" dirty="0"/>
              <a:t>208 – (0,7 X ålder)   </a:t>
            </a:r>
          </a:p>
          <a:p>
            <a:r>
              <a:rPr lang="sv-SE" dirty="0"/>
              <a:t>Ta reda på din </a:t>
            </a:r>
            <a:r>
              <a:rPr lang="sv-SE" b="1" dirty="0"/>
              <a:t>vilopuls</a:t>
            </a:r>
            <a:r>
              <a:rPr lang="sv-SE" dirty="0"/>
              <a:t> (</a:t>
            </a:r>
            <a:r>
              <a:rPr lang="sv-SE" dirty="0" err="1"/>
              <a:t>HF</a:t>
            </a:r>
            <a:r>
              <a:rPr lang="sv-SE" baseline="-25000" dirty="0" err="1"/>
              <a:t>vila</a:t>
            </a:r>
            <a:r>
              <a:rPr lang="sv-SE" dirty="0"/>
              <a:t>) genom att mät på morgonen när du vaknar av dig själv (inte av väckarklockan) </a:t>
            </a:r>
          </a:p>
          <a:p>
            <a:r>
              <a:rPr lang="sv-SE" dirty="0" err="1"/>
              <a:t>HF</a:t>
            </a:r>
            <a:r>
              <a:rPr lang="sv-SE" baseline="-25000" dirty="0" err="1"/>
              <a:t>vila</a:t>
            </a:r>
            <a:r>
              <a:rPr lang="sv-SE" baseline="-25000" dirty="0"/>
              <a:t> </a:t>
            </a:r>
            <a:r>
              <a:rPr lang="sv-SE" dirty="0"/>
              <a:t>mäts </a:t>
            </a:r>
            <a:r>
              <a:rPr lang="sv-SE" b="1" dirty="0"/>
              <a:t>före</a:t>
            </a:r>
            <a:r>
              <a:rPr lang="sv-SE" dirty="0"/>
              <a:t> OCH </a:t>
            </a:r>
            <a:r>
              <a:rPr lang="sv-SE" b="1" dirty="0"/>
              <a:t>efter</a:t>
            </a:r>
            <a:r>
              <a:rPr lang="sv-SE" dirty="0"/>
              <a:t> konditionstema-perioden</a:t>
            </a:r>
          </a:p>
        </p:txBody>
      </p:sp>
      <p:sp>
        <p:nvSpPr>
          <p:cNvPr id="4" name="Hjärta 3">
            <a:extLst>
              <a:ext uri="{FF2B5EF4-FFF2-40B4-BE49-F238E27FC236}">
                <a16:creationId xmlns:a16="http://schemas.microsoft.com/office/drawing/2014/main" id="{9041E8E3-477A-5FE2-16CC-FABEB79B32C5}"/>
              </a:ext>
            </a:extLst>
          </p:cNvPr>
          <p:cNvSpPr/>
          <p:nvPr/>
        </p:nvSpPr>
        <p:spPr>
          <a:xfrm>
            <a:off x="6694098" y="474453"/>
            <a:ext cx="569344" cy="517585"/>
          </a:xfrm>
          <a:prstGeom prst="heart">
            <a:avLst/>
          </a:prstGeom>
          <a:solidFill>
            <a:srgbClr val="FF0000"/>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dirty="0">
              <a:latin typeface="Arial" panose="020B0604020202020204" pitchFamily="34" charset="0"/>
            </a:endParaRPr>
          </a:p>
        </p:txBody>
      </p:sp>
      <p:sp>
        <p:nvSpPr>
          <p:cNvPr id="6" name="Hjärta 5">
            <a:extLst>
              <a:ext uri="{FF2B5EF4-FFF2-40B4-BE49-F238E27FC236}">
                <a16:creationId xmlns:a16="http://schemas.microsoft.com/office/drawing/2014/main" id="{ED6A176F-05C1-61EC-50B2-6C3FFD07B1F6}"/>
              </a:ext>
            </a:extLst>
          </p:cNvPr>
          <p:cNvSpPr/>
          <p:nvPr/>
        </p:nvSpPr>
        <p:spPr>
          <a:xfrm>
            <a:off x="7729628" y="230188"/>
            <a:ext cx="569344" cy="517585"/>
          </a:xfrm>
          <a:prstGeom prst="heart">
            <a:avLst/>
          </a:prstGeom>
          <a:solidFill>
            <a:srgbClr val="FF0000"/>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dirty="0">
              <a:latin typeface="Arial" panose="020B0604020202020204" pitchFamily="34" charset="0"/>
            </a:endParaRPr>
          </a:p>
        </p:txBody>
      </p:sp>
      <p:sp>
        <p:nvSpPr>
          <p:cNvPr id="8" name="Hjärta 7">
            <a:extLst>
              <a:ext uri="{FF2B5EF4-FFF2-40B4-BE49-F238E27FC236}">
                <a16:creationId xmlns:a16="http://schemas.microsoft.com/office/drawing/2014/main" id="{19DB9EC8-08EC-7871-CEC9-5A0E18F456C4}"/>
              </a:ext>
            </a:extLst>
          </p:cNvPr>
          <p:cNvSpPr/>
          <p:nvPr/>
        </p:nvSpPr>
        <p:spPr>
          <a:xfrm>
            <a:off x="9024669" y="422244"/>
            <a:ext cx="569344" cy="517585"/>
          </a:xfrm>
          <a:prstGeom prst="heart">
            <a:avLst/>
          </a:prstGeom>
          <a:solidFill>
            <a:srgbClr val="FF0000"/>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dirty="0">
              <a:latin typeface="Arial" panose="020B0604020202020204" pitchFamily="34" charset="0"/>
            </a:endParaRPr>
          </a:p>
        </p:txBody>
      </p:sp>
      <p:pic>
        <p:nvPicPr>
          <p:cNvPr id="11" name="Bildobjekt 10">
            <a:extLst>
              <a:ext uri="{FF2B5EF4-FFF2-40B4-BE49-F238E27FC236}">
                <a16:creationId xmlns:a16="http://schemas.microsoft.com/office/drawing/2014/main" id="{EA984404-D5C4-4E34-BBF5-0FC67D13D5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0075" y="4288744"/>
            <a:ext cx="2934154" cy="1956103"/>
          </a:xfrm>
          <a:prstGeom prst="rect">
            <a:avLst/>
          </a:prstGeom>
        </p:spPr>
      </p:pic>
      <p:pic>
        <p:nvPicPr>
          <p:cNvPr id="13" name="Bildobjekt 12">
            <a:extLst>
              <a:ext uri="{FF2B5EF4-FFF2-40B4-BE49-F238E27FC236}">
                <a16:creationId xmlns:a16="http://schemas.microsoft.com/office/drawing/2014/main" id="{465BB1BC-8CE0-4186-BB20-8B2C55D5C21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976914" y="4417110"/>
            <a:ext cx="2800724" cy="1883762"/>
          </a:xfrm>
          <a:prstGeom prst="rect">
            <a:avLst/>
          </a:prstGeom>
        </p:spPr>
      </p:pic>
      <p:sp>
        <p:nvSpPr>
          <p:cNvPr id="5" name="Platshållare för bildnummer 4">
            <a:extLst>
              <a:ext uri="{FF2B5EF4-FFF2-40B4-BE49-F238E27FC236}">
                <a16:creationId xmlns:a16="http://schemas.microsoft.com/office/drawing/2014/main" id="{CFF363D9-6325-4F89-AE52-6FD50AFE4DBC}"/>
              </a:ext>
            </a:extLst>
          </p:cNvPr>
          <p:cNvSpPr>
            <a:spLocks noGrp="1"/>
          </p:cNvSpPr>
          <p:nvPr>
            <p:ph type="sldNum" sz="quarter" idx="12"/>
          </p:nvPr>
        </p:nvSpPr>
        <p:spPr/>
        <p:txBody>
          <a:bodyPr/>
          <a:lstStyle/>
          <a:p>
            <a:fld id="{1A5095F7-6AE6-4CD6-9521-7ED6A198531A}" type="slidenum">
              <a:rPr lang="sv-SE" smtClean="0"/>
              <a:t>16</a:t>
            </a:fld>
            <a:endParaRPr lang="sv-SE" dirty="0"/>
          </a:p>
        </p:txBody>
      </p:sp>
      <p:sp>
        <p:nvSpPr>
          <p:cNvPr id="12" name="textruta 11">
            <a:extLst>
              <a:ext uri="{FF2B5EF4-FFF2-40B4-BE49-F238E27FC236}">
                <a16:creationId xmlns:a16="http://schemas.microsoft.com/office/drawing/2014/main" id="{D67A7585-7BA0-45DE-9340-52951A3BEDAB}"/>
              </a:ext>
            </a:extLst>
          </p:cNvPr>
          <p:cNvSpPr txBox="1"/>
          <p:nvPr/>
        </p:nvSpPr>
        <p:spPr>
          <a:xfrm>
            <a:off x="838200" y="6264656"/>
            <a:ext cx="2800724" cy="400110"/>
          </a:xfrm>
          <a:prstGeom prst="rect">
            <a:avLst/>
          </a:prstGeom>
          <a:noFill/>
        </p:spPr>
        <p:txBody>
          <a:bodyPr wrap="square">
            <a:spAutoFit/>
          </a:bodyPr>
          <a:lstStyle/>
          <a:p>
            <a:r>
              <a:rPr lang="sv-SE" sz="1000" dirty="0">
                <a:effectLst/>
                <a:latin typeface="+mj-lt"/>
                <a:ea typeface="Calibri" panose="020F0502020204030204" pitchFamily="34" charset="0"/>
                <a:cs typeface="Arial" panose="020B0604020202020204" pitchFamily="34" charset="0"/>
              </a:rPr>
              <a:t>Bilder från </a:t>
            </a:r>
            <a:r>
              <a:rPr lang="sv-SE" sz="1000" dirty="0" err="1">
                <a:effectLst/>
                <a:latin typeface="+mj-lt"/>
                <a:ea typeface="Calibri" panose="020F0502020204030204" pitchFamily="34" charset="0"/>
                <a:cs typeface="Arial" panose="020B0604020202020204" pitchFamily="34" charset="0"/>
              </a:rPr>
              <a:t>caimacanul</a:t>
            </a:r>
            <a:r>
              <a:rPr lang="sv-SE" sz="1000" dirty="0">
                <a:effectLst/>
                <a:latin typeface="+mj-lt"/>
                <a:ea typeface="Calibri" panose="020F0502020204030204" pitchFamily="34" charset="0"/>
                <a:cs typeface="Arial" panose="020B0604020202020204" pitchFamily="34" charset="0"/>
              </a:rPr>
              <a:t> - stock.adobe.com (33912592 respektive 34975558).</a:t>
            </a:r>
            <a:endParaRPr lang="sv-SE" sz="1000" dirty="0">
              <a:latin typeface="+mj-lt"/>
            </a:endParaRPr>
          </a:p>
        </p:txBody>
      </p:sp>
    </p:spTree>
    <p:extLst>
      <p:ext uri="{BB962C8B-B14F-4D97-AF65-F5344CB8AC3E}">
        <p14:creationId xmlns:p14="http://schemas.microsoft.com/office/powerpoint/2010/main" val="667655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8B84C-A6A4-4FAE-99A0-78AB4BE6E92E}"/>
              </a:ext>
            </a:extLst>
          </p:cNvPr>
          <p:cNvSpPr>
            <a:spLocks noGrp="1"/>
          </p:cNvSpPr>
          <p:nvPr>
            <p:ph type="title"/>
          </p:nvPr>
        </p:nvSpPr>
        <p:spPr/>
        <p:txBody>
          <a:bodyPr/>
          <a:lstStyle/>
          <a:p>
            <a:r>
              <a:rPr lang="sv-SE" dirty="0"/>
              <a:t>Testa pulstagning vid aktivitet</a:t>
            </a:r>
          </a:p>
        </p:txBody>
      </p:sp>
      <p:sp>
        <p:nvSpPr>
          <p:cNvPr id="5" name="textruta 4">
            <a:extLst>
              <a:ext uri="{FF2B5EF4-FFF2-40B4-BE49-F238E27FC236}">
                <a16:creationId xmlns:a16="http://schemas.microsoft.com/office/drawing/2014/main" id="{FC7B515A-A671-4567-A1CA-E1010AEF2988}"/>
              </a:ext>
            </a:extLst>
          </p:cNvPr>
          <p:cNvSpPr txBox="1"/>
          <p:nvPr/>
        </p:nvSpPr>
        <p:spPr>
          <a:xfrm>
            <a:off x="600075" y="6178673"/>
            <a:ext cx="6183982" cy="246221"/>
          </a:xfrm>
          <a:prstGeom prst="rect">
            <a:avLst/>
          </a:prstGeom>
          <a:noFill/>
        </p:spPr>
        <p:txBody>
          <a:bodyPr wrap="square">
            <a:spAutoFit/>
          </a:bodyPr>
          <a:lstStyle/>
          <a:p>
            <a:r>
              <a:rPr lang="sv-SE" sz="1000" dirty="0">
                <a:latin typeface="Arial" panose="020B0604020202020204" pitchFamily="34" charset="0"/>
              </a:rPr>
              <a:t>Studio </a:t>
            </a:r>
            <a:r>
              <a:rPr lang="sv-SE" sz="1000" dirty="0" err="1">
                <a:latin typeface="Arial" panose="020B0604020202020204" pitchFamily="34" charset="0"/>
              </a:rPr>
              <a:t>Romantic</a:t>
            </a:r>
            <a:r>
              <a:rPr lang="sv-SE" sz="1000" dirty="0">
                <a:latin typeface="Arial" panose="020B0604020202020204" pitchFamily="34" charset="0"/>
              </a:rPr>
              <a:t> - stock.adobe.com</a:t>
            </a:r>
          </a:p>
        </p:txBody>
      </p:sp>
      <p:pic>
        <p:nvPicPr>
          <p:cNvPr id="7" name="Bildobjekt 6">
            <a:extLst>
              <a:ext uri="{FF2B5EF4-FFF2-40B4-BE49-F238E27FC236}">
                <a16:creationId xmlns:a16="http://schemas.microsoft.com/office/drawing/2014/main" id="{126E8FD6-CC6A-4AC9-954B-2F399B5E45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0075" y="2228125"/>
            <a:ext cx="5925822" cy="3950548"/>
          </a:xfrm>
          <a:prstGeom prst="rect">
            <a:avLst/>
          </a:prstGeom>
        </p:spPr>
      </p:pic>
      <p:sp>
        <p:nvSpPr>
          <p:cNvPr id="3" name="Platshållare för bildnummer 2">
            <a:extLst>
              <a:ext uri="{FF2B5EF4-FFF2-40B4-BE49-F238E27FC236}">
                <a16:creationId xmlns:a16="http://schemas.microsoft.com/office/drawing/2014/main" id="{7AE3BDEE-750F-4C21-B38F-5079EBEBEB6F}"/>
              </a:ext>
            </a:extLst>
          </p:cNvPr>
          <p:cNvSpPr>
            <a:spLocks noGrp="1"/>
          </p:cNvSpPr>
          <p:nvPr>
            <p:ph type="sldNum" sz="quarter" idx="12"/>
          </p:nvPr>
        </p:nvSpPr>
        <p:spPr/>
        <p:txBody>
          <a:bodyPr/>
          <a:lstStyle/>
          <a:p>
            <a:fld id="{1A5095F7-6AE6-4CD6-9521-7ED6A198531A}" type="slidenum">
              <a:rPr lang="sv-SE" smtClean="0"/>
              <a:t>17</a:t>
            </a:fld>
            <a:endParaRPr lang="sv-SE" dirty="0"/>
          </a:p>
        </p:txBody>
      </p:sp>
    </p:spTree>
    <p:extLst>
      <p:ext uri="{BB962C8B-B14F-4D97-AF65-F5344CB8AC3E}">
        <p14:creationId xmlns:p14="http://schemas.microsoft.com/office/powerpoint/2010/main" val="484580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0D84B6-9727-EE6D-F34A-AD5368C8458F}"/>
              </a:ext>
            </a:extLst>
          </p:cNvPr>
          <p:cNvSpPr>
            <a:spLocks noGrp="1"/>
          </p:cNvSpPr>
          <p:nvPr>
            <p:ph type="title"/>
          </p:nvPr>
        </p:nvSpPr>
        <p:spPr>
          <a:xfrm>
            <a:off x="1137034" y="609600"/>
            <a:ext cx="6881026" cy="1322887"/>
          </a:xfrm>
        </p:spPr>
        <p:txBody>
          <a:bodyPr>
            <a:normAutofit/>
          </a:bodyPr>
          <a:lstStyle/>
          <a:p>
            <a:r>
              <a:rPr lang="sv-SE" dirty="0"/>
              <a:t>Borgskalan</a:t>
            </a:r>
          </a:p>
        </p:txBody>
      </p:sp>
      <p:sp>
        <p:nvSpPr>
          <p:cNvPr id="8" name="Content Placeholder 7">
            <a:extLst>
              <a:ext uri="{FF2B5EF4-FFF2-40B4-BE49-F238E27FC236}">
                <a16:creationId xmlns:a16="http://schemas.microsoft.com/office/drawing/2014/main" id="{DD954A25-6CBC-4F07-E0E5-6991C8EB796A}"/>
              </a:ext>
            </a:extLst>
          </p:cNvPr>
          <p:cNvSpPr>
            <a:spLocks noGrp="1"/>
          </p:cNvSpPr>
          <p:nvPr>
            <p:ph idx="1"/>
          </p:nvPr>
        </p:nvSpPr>
        <p:spPr>
          <a:xfrm>
            <a:off x="1029143" y="1502139"/>
            <a:ext cx="6573951" cy="3908585"/>
          </a:xfrm>
        </p:spPr>
        <p:txBody>
          <a:bodyPr>
            <a:normAutofit/>
          </a:bodyPr>
          <a:lstStyle/>
          <a:p>
            <a:pPr>
              <a:lnSpc>
                <a:spcPct val="150000"/>
              </a:lnSpc>
            </a:pPr>
            <a:r>
              <a:rPr lang="sv-SE" sz="2400" b="1" dirty="0"/>
              <a:t>Upplevd</a:t>
            </a:r>
            <a:r>
              <a:rPr lang="sv-SE" sz="2400" dirty="0"/>
              <a:t> ansträngningsgrad – siffra/nivå</a:t>
            </a:r>
          </a:p>
          <a:p>
            <a:pPr>
              <a:lnSpc>
                <a:spcPct val="150000"/>
              </a:lnSpc>
            </a:pPr>
            <a:r>
              <a:rPr lang="sv-SE" sz="2400" dirty="0"/>
              <a:t>Ungefärlig puls? Sätt en nolla efter nivån.</a:t>
            </a:r>
          </a:p>
          <a:p>
            <a:pPr marL="0" indent="0">
              <a:lnSpc>
                <a:spcPct val="150000"/>
              </a:lnSpc>
              <a:buNone/>
            </a:pPr>
            <a:r>
              <a:rPr lang="sv-SE" sz="2400" b="1" dirty="0"/>
              <a:t>Exempel</a:t>
            </a:r>
            <a:r>
              <a:rPr lang="sv-SE" sz="2400" dirty="0"/>
              <a:t>: </a:t>
            </a:r>
          </a:p>
          <a:p>
            <a:pPr marL="0" indent="0">
              <a:lnSpc>
                <a:spcPct val="150000"/>
              </a:lnSpc>
              <a:buNone/>
            </a:pPr>
            <a:r>
              <a:rPr lang="sv-SE" sz="2400" dirty="0"/>
              <a:t>Du upplever aktiviteten som 16 på Borgskalan</a:t>
            </a:r>
          </a:p>
          <a:p>
            <a:pPr marL="0" indent="0">
              <a:lnSpc>
                <a:spcPct val="150000"/>
              </a:lnSpc>
              <a:buNone/>
            </a:pPr>
            <a:r>
              <a:rPr lang="sv-SE" sz="2400" dirty="0"/>
              <a:t>Din puls borde då ligga på ca 160 slag/minut</a:t>
            </a:r>
          </a:p>
        </p:txBody>
      </p:sp>
      <p:graphicFrame>
        <p:nvGraphicFramePr>
          <p:cNvPr id="3" name="Tabell 2">
            <a:extLst>
              <a:ext uri="{FF2B5EF4-FFF2-40B4-BE49-F238E27FC236}">
                <a16:creationId xmlns:a16="http://schemas.microsoft.com/office/drawing/2014/main" id="{1CB94FEE-4704-4960-8CE2-5FBE15C96D02}"/>
              </a:ext>
            </a:extLst>
          </p:cNvPr>
          <p:cNvGraphicFramePr>
            <a:graphicFrameLocks noGrp="1"/>
          </p:cNvGraphicFramePr>
          <p:nvPr>
            <p:extLst>
              <p:ext uri="{D42A27DB-BD31-4B8C-83A1-F6EECF244321}">
                <p14:modId xmlns:p14="http://schemas.microsoft.com/office/powerpoint/2010/main" val="3318564349"/>
              </p:ext>
            </p:extLst>
          </p:nvPr>
        </p:nvGraphicFramePr>
        <p:xfrm>
          <a:off x="7875882" y="415560"/>
          <a:ext cx="3898371" cy="4995164"/>
        </p:xfrm>
        <a:graphic>
          <a:graphicData uri="http://schemas.openxmlformats.org/drawingml/2006/table">
            <a:tbl>
              <a:tblPr firstRow="1" firstCol="1" bandRow="1">
                <a:tableStyleId>{5C22544A-7EE6-4342-B048-85BDC9FD1C3A}</a:tableStyleId>
              </a:tblPr>
              <a:tblGrid>
                <a:gridCol w="1484302">
                  <a:extLst>
                    <a:ext uri="{9D8B030D-6E8A-4147-A177-3AD203B41FA5}">
                      <a16:colId xmlns:a16="http://schemas.microsoft.com/office/drawing/2014/main" val="2257495162"/>
                    </a:ext>
                  </a:extLst>
                </a:gridCol>
                <a:gridCol w="2414069">
                  <a:extLst>
                    <a:ext uri="{9D8B030D-6E8A-4147-A177-3AD203B41FA5}">
                      <a16:colId xmlns:a16="http://schemas.microsoft.com/office/drawing/2014/main" val="2974896222"/>
                    </a:ext>
                  </a:extLst>
                </a:gridCol>
              </a:tblGrid>
              <a:tr h="215900">
                <a:tc>
                  <a:txBody>
                    <a:bodyPr/>
                    <a:lstStyle/>
                    <a:p>
                      <a:pPr algn="ctr">
                        <a:lnSpc>
                          <a:spcPct val="115000"/>
                        </a:lnSpc>
                        <a:spcAft>
                          <a:spcPts val="1000"/>
                        </a:spcAft>
                      </a:pPr>
                      <a:r>
                        <a:rPr lang="sv-SE" sz="1800" kern="100" dirty="0">
                          <a:effectLst/>
                          <a:latin typeface="Arial" panose="020B0604020202020204" pitchFamily="34" charset="0"/>
                        </a:rPr>
                        <a:t>Nivå</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sv-SE" sz="1800" kern="100" dirty="0">
                          <a:effectLst/>
                          <a:latin typeface="Arial" panose="020B0604020202020204" pitchFamily="34" charset="0"/>
                        </a:rPr>
                        <a:t>Beskrivning</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98311212"/>
                  </a:ext>
                </a:extLst>
              </a:tr>
              <a:tr h="215900">
                <a:tc>
                  <a:txBody>
                    <a:bodyPr/>
                    <a:lstStyle/>
                    <a:p>
                      <a:pPr algn="ctr">
                        <a:lnSpc>
                          <a:spcPct val="115000"/>
                        </a:lnSpc>
                        <a:spcAft>
                          <a:spcPts val="1000"/>
                        </a:spcAft>
                      </a:pPr>
                      <a:r>
                        <a:rPr lang="sv-SE" sz="1800" kern="100" dirty="0">
                          <a:effectLst/>
                          <a:latin typeface="Arial" panose="020B0604020202020204" pitchFamily="34" charset="0"/>
                        </a:rPr>
                        <a:t>6</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sv-SE" sz="1800" kern="100" dirty="0">
                          <a:effectLst/>
                          <a:latin typeface="Arial" panose="020B0604020202020204" pitchFamily="34" charset="0"/>
                        </a:rPr>
                        <a:t>Ingen ansträngning alls</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6928493"/>
                  </a:ext>
                </a:extLst>
              </a:tr>
              <a:tr h="215900">
                <a:tc>
                  <a:txBody>
                    <a:bodyPr/>
                    <a:lstStyle/>
                    <a:p>
                      <a:pPr algn="ctr">
                        <a:lnSpc>
                          <a:spcPct val="115000"/>
                        </a:lnSpc>
                        <a:spcAft>
                          <a:spcPts val="1000"/>
                        </a:spcAft>
                      </a:pPr>
                      <a:r>
                        <a:rPr lang="sv-SE" sz="1800" kern="100" dirty="0">
                          <a:effectLst/>
                          <a:latin typeface="Arial" panose="020B0604020202020204" pitchFamily="34" charset="0"/>
                        </a:rPr>
                        <a:t>7</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sv-SE" sz="1800" kern="100" dirty="0">
                          <a:effectLst/>
                          <a:latin typeface="Arial" panose="020B0604020202020204" pitchFamily="34" charset="0"/>
                        </a:rPr>
                        <a:t>Extremt lätt</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67483613"/>
                  </a:ext>
                </a:extLst>
              </a:tr>
              <a:tr h="215900">
                <a:tc>
                  <a:txBody>
                    <a:bodyPr/>
                    <a:lstStyle/>
                    <a:p>
                      <a:pPr algn="ctr">
                        <a:lnSpc>
                          <a:spcPct val="115000"/>
                        </a:lnSpc>
                        <a:spcAft>
                          <a:spcPts val="1000"/>
                        </a:spcAft>
                      </a:pPr>
                      <a:r>
                        <a:rPr lang="sv-SE" sz="1800" kern="100" dirty="0">
                          <a:effectLst/>
                          <a:latin typeface="Arial" panose="020B0604020202020204" pitchFamily="34" charset="0"/>
                        </a:rPr>
                        <a:t>8</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sv-SE" sz="1800" kern="100" dirty="0">
                          <a:effectLst/>
                          <a:latin typeface="Arial" panose="020B0604020202020204" pitchFamily="34" charset="0"/>
                        </a:rPr>
                        <a:t> </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239815900"/>
                  </a:ext>
                </a:extLst>
              </a:tr>
              <a:tr h="215900">
                <a:tc>
                  <a:txBody>
                    <a:bodyPr/>
                    <a:lstStyle/>
                    <a:p>
                      <a:pPr algn="ctr">
                        <a:lnSpc>
                          <a:spcPct val="115000"/>
                        </a:lnSpc>
                        <a:spcAft>
                          <a:spcPts val="1000"/>
                        </a:spcAft>
                      </a:pPr>
                      <a:r>
                        <a:rPr lang="sv-SE" sz="1800" kern="100" dirty="0">
                          <a:effectLst/>
                          <a:latin typeface="Arial" panose="020B0604020202020204" pitchFamily="34" charset="0"/>
                        </a:rPr>
                        <a:t>9</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sv-SE" sz="1800" kern="100" dirty="0">
                          <a:effectLst/>
                          <a:latin typeface="Arial" panose="020B0604020202020204" pitchFamily="34" charset="0"/>
                        </a:rPr>
                        <a:t>Mycket lätt</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60471438"/>
                  </a:ext>
                </a:extLst>
              </a:tr>
              <a:tr h="215900">
                <a:tc>
                  <a:txBody>
                    <a:bodyPr/>
                    <a:lstStyle/>
                    <a:p>
                      <a:pPr algn="ctr">
                        <a:lnSpc>
                          <a:spcPct val="115000"/>
                        </a:lnSpc>
                        <a:spcAft>
                          <a:spcPts val="1000"/>
                        </a:spcAft>
                      </a:pPr>
                      <a:r>
                        <a:rPr lang="sv-SE" sz="1800" kern="100" dirty="0">
                          <a:effectLst/>
                          <a:latin typeface="Arial" panose="020B0604020202020204" pitchFamily="34" charset="0"/>
                        </a:rPr>
                        <a:t>10</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sv-SE" sz="1800" kern="100" dirty="0">
                          <a:effectLst/>
                          <a:latin typeface="Arial" panose="020B0604020202020204" pitchFamily="34" charset="0"/>
                        </a:rPr>
                        <a:t> </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384676551"/>
                  </a:ext>
                </a:extLst>
              </a:tr>
              <a:tr h="215900">
                <a:tc>
                  <a:txBody>
                    <a:bodyPr/>
                    <a:lstStyle/>
                    <a:p>
                      <a:pPr algn="ctr">
                        <a:lnSpc>
                          <a:spcPct val="115000"/>
                        </a:lnSpc>
                        <a:spcAft>
                          <a:spcPts val="1000"/>
                        </a:spcAft>
                      </a:pPr>
                      <a:r>
                        <a:rPr lang="sv-SE" sz="1800" kern="100" dirty="0">
                          <a:effectLst/>
                          <a:latin typeface="Arial" panose="020B0604020202020204" pitchFamily="34" charset="0"/>
                        </a:rPr>
                        <a:t>11</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sv-SE" sz="1800" kern="100" dirty="0">
                          <a:effectLst/>
                          <a:latin typeface="Arial" panose="020B0604020202020204" pitchFamily="34" charset="0"/>
                        </a:rPr>
                        <a:t>Lätt</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756114950"/>
                  </a:ext>
                </a:extLst>
              </a:tr>
              <a:tr h="215900">
                <a:tc>
                  <a:txBody>
                    <a:bodyPr/>
                    <a:lstStyle/>
                    <a:p>
                      <a:pPr algn="ctr">
                        <a:lnSpc>
                          <a:spcPct val="115000"/>
                        </a:lnSpc>
                        <a:spcAft>
                          <a:spcPts val="1000"/>
                        </a:spcAft>
                      </a:pPr>
                      <a:r>
                        <a:rPr lang="sv-SE" sz="1800" kern="100" dirty="0">
                          <a:effectLst/>
                          <a:latin typeface="Arial" panose="020B0604020202020204" pitchFamily="34" charset="0"/>
                        </a:rPr>
                        <a:t>12</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sv-SE" sz="1800" kern="100" dirty="0">
                          <a:effectLst/>
                          <a:latin typeface="Arial" panose="020B0604020202020204" pitchFamily="34" charset="0"/>
                        </a:rPr>
                        <a:t> </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50952269"/>
                  </a:ext>
                </a:extLst>
              </a:tr>
              <a:tr h="215900">
                <a:tc>
                  <a:txBody>
                    <a:bodyPr/>
                    <a:lstStyle/>
                    <a:p>
                      <a:pPr algn="ctr">
                        <a:lnSpc>
                          <a:spcPct val="115000"/>
                        </a:lnSpc>
                        <a:spcAft>
                          <a:spcPts val="1000"/>
                        </a:spcAft>
                      </a:pPr>
                      <a:r>
                        <a:rPr lang="sv-SE" sz="1800" kern="100" dirty="0">
                          <a:effectLst/>
                          <a:latin typeface="Arial" panose="020B0604020202020204" pitchFamily="34" charset="0"/>
                        </a:rPr>
                        <a:t>13</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sv-SE" sz="1800" kern="100" dirty="0">
                          <a:effectLst/>
                          <a:latin typeface="Arial" panose="020B0604020202020204" pitchFamily="34" charset="0"/>
                        </a:rPr>
                        <a:t>Något ansträngande</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29767749"/>
                  </a:ext>
                </a:extLst>
              </a:tr>
              <a:tr h="215900">
                <a:tc>
                  <a:txBody>
                    <a:bodyPr/>
                    <a:lstStyle/>
                    <a:p>
                      <a:pPr algn="ctr">
                        <a:lnSpc>
                          <a:spcPct val="115000"/>
                        </a:lnSpc>
                        <a:spcAft>
                          <a:spcPts val="1000"/>
                        </a:spcAft>
                      </a:pPr>
                      <a:r>
                        <a:rPr lang="sv-SE" sz="1800" kern="100" dirty="0">
                          <a:effectLst/>
                          <a:latin typeface="Arial" panose="020B0604020202020204" pitchFamily="34" charset="0"/>
                        </a:rPr>
                        <a:t>14</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sv-SE" sz="1800" kern="100" dirty="0">
                          <a:effectLst/>
                          <a:latin typeface="Arial" panose="020B0604020202020204" pitchFamily="34" charset="0"/>
                        </a:rPr>
                        <a:t> </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72643543"/>
                  </a:ext>
                </a:extLst>
              </a:tr>
              <a:tr h="215900">
                <a:tc>
                  <a:txBody>
                    <a:bodyPr/>
                    <a:lstStyle/>
                    <a:p>
                      <a:pPr algn="ctr">
                        <a:lnSpc>
                          <a:spcPct val="115000"/>
                        </a:lnSpc>
                        <a:spcAft>
                          <a:spcPts val="1000"/>
                        </a:spcAft>
                      </a:pPr>
                      <a:r>
                        <a:rPr lang="sv-SE" sz="1800" kern="100" dirty="0">
                          <a:effectLst/>
                          <a:latin typeface="Arial" panose="020B0604020202020204" pitchFamily="34" charset="0"/>
                        </a:rPr>
                        <a:t>15</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sv-SE" sz="1800" kern="100" dirty="0">
                          <a:effectLst/>
                          <a:latin typeface="Arial" panose="020B0604020202020204" pitchFamily="34" charset="0"/>
                        </a:rPr>
                        <a:t>Ansträngande</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95869836"/>
                  </a:ext>
                </a:extLst>
              </a:tr>
              <a:tr h="215900">
                <a:tc>
                  <a:txBody>
                    <a:bodyPr/>
                    <a:lstStyle/>
                    <a:p>
                      <a:pPr algn="ctr">
                        <a:lnSpc>
                          <a:spcPct val="115000"/>
                        </a:lnSpc>
                        <a:spcAft>
                          <a:spcPts val="1000"/>
                        </a:spcAft>
                      </a:pPr>
                      <a:r>
                        <a:rPr lang="sv-SE" sz="1800" kern="100" dirty="0">
                          <a:effectLst/>
                          <a:latin typeface="Arial" panose="020B0604020202020204" pitchFamily="34" charset="0"/>
                        </a:rPr>
                        <a:t>16</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sv-SE" sz="1800" kern="100" dirty="0">
                          <a:effectLst/>
                          <a:latin typeface="Arial" panose="020B0604020202020204" pitchFamily="34" charset="0"/>
                        </a:rPr>
                        <a:t> </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958461267"/>
                  </a:ext>
                </a:extLst>
              </a:tr>
              <a:tr h="215900">
                <a:tc>
                  <a:txBody>
                    <a:bodyPr/>
                    <a:lstStyle/>
                    <a:p>
                      <a:pPr algn="ctr">
                        <a:lnSpc>
                          <a:spcPct val="115000"/>
                        </a:lnSpc>
                        <a:spcAft>
                          <a:spcPts val="1000"/>
                        </a:spcAft>
                      </a:pPr>
                      <a:r>
                        <a:rPr lang="sv-SE" sz="1800" kern="100" dirty="0">
                          <a:effectLst/>
                          <a:latin typeface="Arial" panose="020B0604020202020204" pitchFamily="34" charset="0"/>
                        </a:rPr>
                        <a:t>17</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sv-SE" sz="1800" kern="100" dirty="0">
                          <a:effectLst/>
                          <a:latin typeface="Arial" panose="020B0604020202020204" pitchFamily="34" charset="0"/>
                        </a:rPr>
                        <a:t>Mycket ansträngande</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46701370"/>
                  </a:ext>
                </a:extLst>
              </a:tr>
              <a:tr h="215900">
                <a:tc>
                  <a:txBody>
                    <a:bodyPr/>
                    <a:lstStyle/>
                    <a:p>
                      <a:pPr algn="ctr">
                        <a:lnSpc>
                          <a:spcPct val="115000"/>
                        </a:lnSpc>
                        <a:spcAft>
                          <a:spcPts val="1000"/>
                        </a:spcAft>
                      </a:pPr>
                      <a:r>
                        <a:rPr lang="sv-SE" sz="1800" kern="100" dirty="0">
                          <a:effectLst/>
                          <a:latin typeface="Arial" panose="020B0604020202020204" pitchFamily="34" charset="0"/>
                        </a:rPr>
                        <a:t>18</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sv-SE" sz="1800" kern="100" dirty="0">
                          <a:effectLst/>
                          <a:latin typeface="Arial" panose="020B0604020202020204" pitchFamily="34" charset="0"/>
                        </a:rPr>
                        <a:t> </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07019667"/>
                  </a:ext>
                </a:extLst>
              </a:tr>
              <a:tr h="215900">
                <a:tc>
                  <a:txBody>
                    <a:bodyPr/>
                    <a:lstStyle/>
                    <a:p>
                      <a:pPr algn="ctr">
                        <a:lnSpc>
                          <a:spcPct val="115000"/>
                        </a:lnSpc>
                        <a:spcAft>
                          <a:spcPts val="1000"/>
                        </a:spcAft>
                      </a:pPr>
                      <a:r>
                        <a:rPr lang="sv-SE" sz="1800" kern="100" dirty="0">
                          <a:effectLst/>
                          <a:latin typeface="Arial" panose="020B0604020202020204" pitchFamily="34" charset="0"/>
                        </a:rPr>
                        <a:t>19</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sv-SE" sz="1800" kern="100" dirty="0">
                          <a:effectLst/>
                          <a:latin typeface="Arial" panose="020B0604020202020204" pitchFamily="34" charset="0"/>
                        </a:rPr>
                        <a:t>Extremt ansträngande</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924955464"/>
                  </a:ext>
                </a:extLst>
              </a:tr>
              <a:tr h="215900">
                <a:tc>
                  <a:txBody>
                    <a:bodyPr/>
                    <a:lstStyle/>
                    <a:p>
                      <a:pPr algn="ctr">
                        <a:lnSpc>
                          <a:spcPct val="115000"/>
                        </a:lnSpc>
                        <a:spcAft>
                          <a:spcPts val="1000"/>
                        </a:spcAft>
                      </a:pPr>
                      <a:r>
                        <a:rPr lang="sv-SE" sz="1800" kern="100" dirty="0">
                          <a:effectLst/>
                          <a:latin typeface="Arial" panose="020B0604020202020204" pitchFamily="34" charset="0"/>
                        </a:rPr>
                        <a:t>20</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sv-SE" sz="1800" kern="100" dirty="0">
                          <a:effectLst/>
                          <a:latin typeface="Arial" panose="020B0604020202020204" pitchFamily="34" charset="0"/>
                        </a:rPr>
                        <a:t>Maximal ansträngning</a:t>
                      </a:r>
                      <a:endParaRPr lang="sv-SE" sz="1800" kern="100" dirty="0">
                        <a:effectLst/>
                        <a:latin typeface="Work Sans" pitchFamily="2"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68466306"/>
                  </a:ext>
                </a:extLst>
              </a:tr>
            </a:tbl>
          </a:graphicData>
        </a:graphic>
      </p:graphicFrame>
      <p:sp>
        <p:nvSpPr>
          <p:cNvPr id="4" name="Platshållare för bildnummer 3">
            <a:extLst>
              <a:ext uri="{FF2B5EF4-FFF2-40B4-BE49-F238E27FC236}">
                <a16:creationId xmlns:a16="http://schemas.microsoft.com/office/drawing/2014/main" id="{9FF9D9F0-3B97-4D82-9A28-BBECCA53A06C}"/>
              </a:ext>
            </a:extLst>
          </p:cNvPr>
          <p:cNvSpPr>
            <a:spLocks noGrp="1"/>
          </p:cNvSpPr>
          <p:nvPr>
            <p:ph type="sldNum" sz="quarter" idx="12"/>
          </p:nvPr>
        </p:nvSpPr>
        <p:spPr/>
        <p:txBody>
          <a:bodyPr/>
          <a:lstStyle/>
          <a:p>
            <a:fld id="{1A5095F7-6AE6-4CD6-9521-7ED6A198531A}" type="slidenum">
              <a:rPr lang="sv-SE" smtClean="0"/>
              <a:t>18</a:t>
            </a:fld>
            <a:endParaRPr lang="sv-SE" dirty="0"/>
          </a:p>
        </p:txBody>
      </p:sp>
    </p:spTree>
    <p:extLst>
      <p:ext uri="{BB962C8B-B14F-4D97-AF65-F5344CB8AC3E}">
        <p14:creationId xmlns:p14="http://schemas.microsoft.com/office/powerpoint/2010/main" val="1497931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BBB99B-CCE6-49D0-835E-5D5F113A5F56}"/>
              </a:ext>
            </a:extLst>
          </p:cNvPr>
          <p:cNvSpPr>
            <a:spLocks noGrp="1"/>
          </p:cNvSpPr>
          <p:nvPr>
            <p:ph type="title"/>
          </p:nvPr>
        </p:nvSpPr>
        <p:spPr/>
        <p:txBody>
          <a:bodyPr/>
          <a:lstStyle/>
          <a:p>
            <a:r>
              <a:rPr lang="sv-SE" dirty="0"/>
              <a:t>Till nästa gång!</a:t>
            </a:r>
          </a:p>
        </p:txBody>
      </p:sp>
      <p:sp>
        <p:nvSpPr>
          <p:cNvPr id="3" name="Platshållare för innehåll 2">
            <a:extLst>
              <a:ext uri="{FF2B5EF4-FFF2-40B4-BE49-F238E27FC236}">
                <a16:creationId xmlns:a16="http://schemas.microsoft.com/office/drawing/2014/main" id="{B2822F24-4911-4C5E-9B66-1BF0AA5ADC9E}"/>
              </a:ext>
            </a:extLst>
          </p:cNvPr>
          <p:cNvSpPr>
            <a:spLocks noGrp="1"/>
          </p:cNvSpPr>
          <p:nvPr>
            <p:ph idx="1"/>
          </p:nvPr>
        </p:nvSpPr>
        <p:spPr/>
        <p:txBody>
          <a:bodyPr/>
          <a:lstStyle/>
          <a:p>
            <a:r>
              <a:rPr lang="sv-SE" dirty="0"/>
              <a:t>Bekanta dig med laborationshäftet. Mät din vilopuls.</a:t>
            </a:r>
          </a:p>
          <a:p>
            <a:r>
              <a:rPr lang="sv-SE" dirty="0"/>
              <a:t>Testa en vardagsmotionsaktivitet</a:t>
            </a:r>
          </a:p>
          <a:p>
            <a:r>
              <a:rPr lang="sv-SE" dirty="0"/>
              <a:t>Läs inledningen om fysisk aktivitet och psykisk hälsa i teorihäftet</a:t>
            </a:r>
          </a:p>
        </p:txBody>
      </p:sp>
      <p:sp>
        <p:nvSpPr>
          <p:cNvPr id="4" name="Platshållare för bildnummer 3">
            <a:extLst>
              <a:ext uri="{FF2B5EF4-FFF2-40B4-BE49-F238E27FC236}">
                <a16:creationId xmlns:a16="http://schemas.microsoft.com/office/drawing/2014/main" id="{670C78AC-76C0-4244-8970-8F15BED72BC2}"/>
              </a:ext>
            </a:extLst>
          </p:cNvPr>
          <p:cNvSpPr>
            <a:spLocks noGrp="1"/>
          </p:cNvSpPr>
          <p:nvPr>
            <p:ph type="sldNum" sz="quarter" idx="12"/>
          </p:nvPr>
        </p:nvSpPr>
        <p:spPr/>
        <p:txBody>
          <a:bodyPr/>
          <a:lstStyle/>
          <a:p>
            <a:fld id="{1A5095F7-6AE6-4CD6-9521-7ED6A198531A}" type="slidenum">
              <a:rPr lang="sv-SE" smtClean="0"/>
              <a:t>19</a:t>
            </a:fld>
            <a:endParaRPr lang="sv-SE" dirty="0"/>
          </a:p>
        </p:txBody>
      </p:sp>
    </p:spTree>
    <p:extLst>
      <p:ext uri="{BB962C8B-B14F-4D97-AF65-F5344CB8AC3E}">
        <p14:creationId xmlns:p14="http://schemas.microsoft.com/office/powerpoint/2010/main" val="2132854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FE3E-492F-5C1D-2F5E-25C49C4BC630}"/>
            </a:ext>
          </a:extLst>
        </p:cNvPr>
        <p:cNvGrpSpPr/>
        <p:nvPr/>
      </p:nvGrpSpPr>
      <p:grpSpPr>
        <a:xfrm>
          <a:off x="0" y="0"/>
          <a:ext cx="0" cy="0"/>
          <a:chOff x="0" y="0"/>
          <a:chExt cx="0" cy="0"/>
        </a:xfrm>
      </p:grpSpPr>
      <p:sp>
        <p:nvSpPr>
          <p:cNvPr id="47" name="textruta 46">
            <a:extLst>
              <a:ext uri="{FF2B5EF4-FFF2-40B4-BE49-F238E27FC236}">
                <a16:creationId xmlns:a16="http://schemas.microsoft.com/office/drawing/2014/main" id="{274BFF6A-CE85-41BF-A00E-8908708222A3}"/>
              </a:ext>
            </a:extLst>
          </p:cNvPr>
          <p:cNvSpPr txBox="1"/>
          <p:nvPr/>
        </p:nvSpPr>
        <p:spPr>
          <a:xfrm>
            <a:off x="864147" y="334505"/>
            <a:ext cx="3446702" cy="2062103"/>
          </a:xfrm>
          <a:prstGeom prst="rect">
            <a:avLst/>
          </a:prstGeom>
          <a:noFill/>
        </p:spPr>
        <p:txBody>
          <a:bodyPr wrap="square" rtlCol="0">
            <a:spAutoFit/>
          </a:bodyPr>
          <a:lstStyle/>
          <a:p>
            <a:r>
              <a:rPr lang="sv-SE" sz="3200" dirty="0">
                <a:latin typeface="Arial" panose="020B0604020202020204" pitchFamily="34" charset="0"/>
                <a:ea typeface="Calibri" panose="020F0502020204030204" pitchFamily="34" charset="0"/>
                <a:cs typeface="Calibri" panose="020F0502020204030204" pitchFamily="34" charset="0"/>
              </a:rPr>
              <a:t>Hur hänger kondition ihop med psykisk hälsa?</a:t>
            </a:r>
          </a:p>
        </p:txBody>
      </p:sp>
      <p:sp>
        <p:nvSpPr>
          <p:cNvPr id="51" name="Sexhörning 50">
            <a:extLst>
              <a:ext uri="{FF2B5EF4-FFF2-40B4-BE49-F238E27FC236}">
                <a16:creationId xmlns:a16="http://schemas.microsoft.com/office/drawing/2014/main" id="{48908ADC-D381-4E60-B5F1-EF66C49C5A11}"/>
              </a:ext>
            </a:extLst>
          </p:cNvPr>
          <p:cNvSpPr/>
          <p:nvPr/>
        </p:nvSpPr>
        <p:spPr>
          <a:xfrm>
            <a:off x="864147" y="2729515"/>
            <a:ext cx="1653739" cy="1448321"/>
          </a:xfrm>
          <a:prstGeom prst="hexagon">
            <a:avLst/>
          </a:prstGeom>
          <a:solidFill>
            <a:srgbClr val="757575"/>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solidFill>
                  <a:schemeClr val="tx1"/>
                </a:solidFill>
                <a:latin typeface="Calibri" panose="020F0502020204030204" pitchFamily="34" charset="0"/>
                <a:ea typeface="Calibri" panose="020F0502020204030204" pitchFamily="34" charset="0"/>
                <a:cs typeface="Calibri" panose="020F0502020204030204" pitchFamily="34" charset="0"/>
              </a:rPr>
              <a:t>Hälsa</a:t>
            </a:r>
          </a:p>
        </p:txBody>
      </p:sp>
      <p:sp>
        <p:nvSpPr>
          <p:cNvPr id="52" name="Sexhörning 51">
            <a:extLst>
              <a:ext uri="{FF2B5EF4-FFF2-40B4-BE49-F238E27FC236}">
                <a16:creationId xmlns:a16="http://schemas.microsoft.com/office/drawing/2014/main" id="{419A03A4-1C4E-4D15-B649-5FA1DD8084C3}"/>
              </a:ext>
            </a:extLst>
          </p:cNvPr>
          <p:cNvSpPr/>
          <p:nvPr/>
        </p:nvSpPr>
        <p:spPr>
          <a:xfrm>
            <a:off x="2186388" y="3459217"/>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Sömn</a:t>
            </a:r>
          </a:p>
        </p:txBody>
      </p:sp>
      <p:sp>
        <p:nvSpPr>
          <p:cNvPr id="53" name="Sexhörning 52">
            <a:extLst>
              <a:ext uri="{FF2B5EF4-FFF2-40B4-BE49-F238E27FC236}">
                <a16:creationId xmlns:a16="http://schemas.microsoft.com/office/drawing/2014/main" id="{09123206-A9B7-4F06-A8EB-84FC9ECE6C25}"/>
              </a:ext>
            </a:extLst>
          </p:cNvPr>
          <p:cNvSpPr/>
          <p:nvPr/>
        </p:nvSpPr>
        <p:spPr>
          <a:xfrm>
            <a:off x="3501545" y="2723886"/>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spc="-50" dirty="0">
                <a:latin typeface="Calibri" panose="020F0502020204030204" pitchFamily="34" charset="0"/>
                <a:ea typeface="Calibri" panose="020F0502020204030204" pitchFamily="34" charset="0"/>
                <a:cs typeface="Calibri" panose="020F0502020204030204" pitchFamily="34" charset="0"/>
              </a:rPr>
              <a:t>Relationer</a:t>
            </a:r>
          </a:p>
        </p:txBody>
      </p:sp>
      <p:sp>
        <p:nvSpPr>
          <p:cNvPr id="54" name="Sexhörning 53">
            <a:extLst>
              <a:ext uri="{FF2B5EF4-FFF2-40B4-BE49-F238E27FC236}">
                <a16:creationId xmlns:a16="http://schemas.microsoft.com/office/drawing/2014/main" id="{DD836CAA-30D5-4D77-95DA-0B0CDDCA6D30}"/>
              </a:ext>
            </a:extLst>
          </p:cNvPr>
          <p:cNvSpPr/>
          <p:nvPr/>
        </p:nvSpPr>
        <p:spPr>
          <a:xfrm>
            <a:off x="4814919" y="198586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Tankar</a:t>
            </a:r>
          </a:p>
        </p:txBody>
      </p:sp>
      <p:sp>
        <p:nvSpPr>
          <p:cNvPr id="55" name="Sexhörning 54">
            <a:extLst>
              <a:ext uri="{FF2B5EF4-FFF2-40B4-BE49-F238E27FC236}">
                <a16:creationId xmlns:a16="http://schemas.microsoft.com/office/drawing/2014/main" id="{7A1F416E-CD41-484A-AC35-A8D4EE7E4F65}"/>
              </a:ext>
            </a:extLst>
          </p:cNvPr>
          <p:cNvSpPr/>
          <p:nvPr/>
        </p:nvSpPr>
        <p:spPr>
          <a:xfrm>
            <a:off x="6130354" y="1262605"/>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Känslor</a:t>
            </a:r>
          </a:p>
        </p:txBody>
      </p:sp>
      <p:sp>
        <p:nvSpPr>
          <p:cNvPr id="56" name="Sexhörning 55">
            <a:extLst>
              <a:ext uri="{FF2B5EF4-FFF2-40B4-BE49-F238E27FC236}">
                <a16:creationId xmlns:a16="http://schemas.microsoft.com/office/drawing/2014/main" id="{12AA47D2-C24B-4F77-8CBB-CE0230EF6ACF}"/>
              </a:ext>
            </a:extLst>
          </p:cNvPr>
          <p:cNvSpPr/>
          <p:nvPr/>
        </p:nvSpPr>
        <p:spPr>
          <a:xfrm>
            <a:off x="7450021" y="198177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Stress</a:t>
            </a:r>
          </a:p>
        </p:txBody>
      </p:sp>
      <p:sp>
        <p:nvSpPr>
          <p:cNvPr id="57" name="Sexhörning 56">
            <a:extLst>
              <a:ext uri="{FF2B5EF4-FFF2-40B4-BE49-F238E27FC236}">
                <a16:creationId xmlns:a16="http://schemas.microsoft.com/office/drawing/2014/main" id="{0937345C-3934-4E28-BE36-99AF4F8092B8}"/>
              </a:ext>
            </a:extLst>
          </p:cNvPr>
          <p:cNvSpPr/>
          <p:nvPr/>
        </p:nvSpPr>
        <p:spPr>
          <a:xfrm>
            <a:off x="7450021" y="3454313"/>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Åter-hämtning</a:t>
            </a:r>
          </a:p>
        </p:txBody>
      </p:sp>
      <p:sp>
        <p:nvSpPr>
          <p:cNvPr id="58" name="Sexhörning 57">
            <a:extLst>
              <a:ext uri="{FF2B5EF4-FFF2-40B4-BE49-F238E27FC236}">
                <a16:creationId xmlns:a16="http://schemas.microsoft.com/office/drawing/2014/main" id="{0E6A3E08-D32B-42FD-89F7-60E577A275CF}"/>
              </a:ext>
            </a:extLst>
          </p:cNvPr>
          <p:cNvSpPr/>
          <p:nvPr/>
        </p:nvSpPr>
        <p:spPr>
          <a:xfrm>
            <a:off x="8770634" y="4176428"/>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err="1">
                <a:latin typeface="Calibri" panose="020F0502020204030204" pitchFamily="34" charset="0"/>
                <a:ea typeface="Calibri" panose="020F0502020204030204" pitchFamily="34" charset="0"/>
                <a:cs typeface="Calibri" panose="020F0502020204030204" pitchFamily="34" charset="0"/>
              </a:rPr>
              <a:t>Coping</a:t>
            </a:r>
            <a:r>
              <a:rPr lang="sv-SE" b="1" dirty="0">
                <a:latin typeface="Calibri" panose="020F0502020204030204" pitchFamily="34" charset="0"/>
                <a:ea typeface="Calibri" panose="020F0502020204030204" pitchFamily="34" charset="0"/>
                <a:cs typeface="Calibri" panose="020F0502020204030204" pitchFamily="34" charset="0"/>
              </a:rPr>
              <a:t> - strategier</a:t>
            </a:r>
          </a:p>
        </p:txBody>
      </p:sp>
      <p:sp>
        <p:nvSpPr>
          <p:cNvPr id="59" name="Sexhörning 58">
            <a:extLst>
              <a:ext uri="{FF2B5EF4-FFF2-40B4-BE49-F238E27FC236}">
                <a16:creationId xmlns:a16="http://schemas.microsoft.com/office/drawing/2014/main" id="{801A20F5-2152-4324-82B1-2587400CEC3E}"/>
              </a:ext>
            </a:extLst>
          </p:cNvPr>
          <p:cNvSpPr/>
          <p:nvPr/>
        </p:nvSpPr>
        <p:spPr>
          <a:xfrm>
            <a:off x="873013" y="4204838"/>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solidFill>
                  <a:schemeClr val="tx1"/>
                </a:solidFill>
                <a:latin typeface="Calibri" panose="020F0502020204030204" pitchFamily="34" charset="0"/>
                <a:ea typeface="Calibri" panose="020F0502020204030204" pitchFamily="34" charset="0"/>
                <a:cs typeface="Calibri" panose="020F0502020204030204" pitchFamily="34" charset="0"/>
              </a:rPr>
              <a:t>Kost</a:t>
            </a:r>
          </a:p>
        </p:txBody>
      </p:sp>
      <p:sp>
        <p:nvSpPr>
          <p:cNvPr id="60" name="Sexhörning 59">
            <a:extLst>
              <a:ext uri="{FF2B5EF4-FFF2-40B4-BE49-F238E27FC236}">
                <a16:creationId xmlns:a16="http://schemas.microsoft.com/office/drawing/2014/main" id="{6E057D0B-9AEA-4FE0-B655-E336E6DE2441}"/>
              </a:ext>
            </a:extLst>
          </p:cNvPr>
          <p:cNvSpPr/>
          <p:nvPr/>
        </p:nvSpPr>
        <p:spPr>
          <a:xfrm>
            <a:off x="2181800" y="1989436"/>
            <a:ext cx="1653739" cy="1448321"/>
          </a:xfrm>
          <a:prstGeom prst="hexagon">
            <a:avLst/>
          </a:prstGeom>
          <a:solidFill>
            <a:srgbClr val="99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solidFill>
                  <a:schemeClr val="tx1"/>
                </a:solidFill>
                <a:latin typeface="Calibri" panose="020F0502020204030204" pitchFamily="34" charset="0"/>
                <a:ea typeface="Calibri" panose="020F0502020204030204" pitchFamily="34" charset="0"/>
                <a:cs typeface="Calibri" panose="020F0502020204030204" pitchFamily="34" charset="0"/>
              </a:rPr>
              <a:t>Fysisk aktivitet</a:t>
            </a:r>
          </a:p>
        </p:txBody>
      </p:sp>
      <p:sp>
        <p:nvSpPr>
          <p:cNvPr id="61" name="Sexhörning 60">
            <a:extLst>
              <a:ext uri="{FF2B5EF4-FFF2-40B4-BE49-F238E27FC236}">
                <a16:creationId xmlns:a16="http://schemas.microsoft.com/office/drawing/2014/main" id="{AC3D4B12-8661-4A41-9290-C205B246644D}"/>
              </a:ext>
            </a:extLst>
          </p:cNvPr>
          <p:cNvSpPr/>
          <p:nvPr/>
        </p:nvSpPr>
        <p:spPr>
          <a:xfrm>
            <a:off x="10087236" y="344424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Studie-vanor</a:t>
            </a:r>
          </a:p>
        </p:txBody>
      </p:sp>
      <p:sp>
        <p:nvSpPr>
          <p:cNvPr id="62" name="Sexhörning 61">
            <a:extLst>
              <a:ext uri="{FF2B5EF4-FFF2-40B4-BE49-F238E27FC236}">
                <a16:creationId xmlns:a16="http://schemas.microsoft.com/office/drawing/2014/main" id="{C65B5570-593C-421C-9554-6DB7D2C20ED0}"/>
              </a:ext>
            </a:extLst>
          </p:cNvPr>
          <p:cNvSpPr/>
          <p:nvPr/>
        </p:nvSpPr>
        <p:spPr>
          <a:xfrm>
            <a:off x="4821268" y="51891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Tro och mening</a:t>
            </a:r>
          </a:p>
        </p:txBody>
      </p:sp>
      <p:sp>
        <p:nvSpPr>
          <p:cNvPr id="63" name="Sexhörning 62">
            <a:extLst>
              <a:ext uri="{FF2B5EF4-FFF2-40B4-BE49-F238E27FC236}">
                <a16:creationId xmlns:a16="http://schemas.microsoft.com/office/drawing/2014/main" id="{E48F8D8C-B533-4439-A70F-128344FF6EC2}"/>
              </a:ext>
            </a:extLst>
          </p:cNvPr>
          <p:cNvSpPr/>
          <p:nvPr/>
        </p:nvSpPr>
        <p:spPr>
          <a:xfrm>
            <a:off x="8765606" y="1249595"/>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ANDTS</a:t>
            </a:r>
          </a:p>
        </p:txBody>
      </p:sp>
      <p:sp>
        <p:nvSpPr>
          <p:cNvPr id="64" name="Sexhörning 63">
            <a:extLst>
              <a:ext uri="{FF2B5EF4-FFF2-40B4-BE49-F238E27FC236}">
                <a16:creationId xmlns:a16="http://schemas.microsoft.com/office/drawing/2014/main" id="{07FD2EA4-E62D-46CB-BF06-0AA93E6C693F}"/>
              </a:ext>
            </a:extLst>
          </p:cNvPr>
          <p:cNvSpPr/>
          <p:nvPr/>
        </p:nvSpPr>
        <p:spPr>
          <a:xfrm>
            <a:off x="4818127" y="346615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Fritids-intressen</a:t>
            </a:r>
          </a:p>
        </p:txBody>
      </p:sp>
      <p:sp>
        <p:nvSpPr>
          <p:cNvPr id="65" name="Sexhörning 64">
            <a:extLst>
              <a:ext uri="{FF2B5EF4-FFF2-40B4-BE49-F238E27FC236}">
                <a16:creationId xmlns:a16="http://schemas.microsoft.com/office/drawing/2014/main" id="{0777675E-9166-4A37-8531-A29DB531AF49}"/>
              </a:ext>
            </a:extLst>
          </p:cNvPr>
          <p:cNvSpPr/>
          <p:nvPr/>
        </p:nvSpPr>
        <p:spPr>
          <a:xfrm>
            <a:off x="3500486" y="419623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Sexualitet</a:t>
            </a:r>
          </a:p>
        </p:txBody>
      </p:sp>
      <p:sp>
        <p:nvSpPr>
          <p:cNvPr id="2" name="Platshållare för bildnummer 1">
            <a:extLst>
              <a:ext uri="{FF2B5EF4-FFF2-40B4-BE49-F238E27FC236}">
                <a16:creationId xmlns:a16="http://schemas.microsoft.com/office/drawing/2014/main" id="{7E3739B9-2CDB-4ED1-A621-F9F01FD72962}"/>
              </a:ext>
            </a:extLst>
          </p:cNvPr>
          <p:cNvSpPr>
            <a:spLocks noGrp="1"/>
          </p:cNvSpPr>
          <p:nvPr>
            <p:ph type="sldNum" sz="quarter" idx="12"/>
          </p:nvPr>
        </p:nvSpPr>
        <p:spPr/>
        <p:txBody>
          <a:bodyPr/>
          <a:lstStyle/>
          <a:p>
            <a:fld id="{B716C8F4-20CD-364A-8A8E-DE130115B178}" type="slidenum">
              <a:rPr lang="sv-SE" smtClean="0"/>
              <a:pPr/>
              <a:t>2</a:t>
            </a:fld>
            <a:endParaRPr lang="sv-SE" dirty="0"/>
          </a:p>
        </p:txBody>
      </p:sp>
    </p:spTree>
    <p:extLst>
      <p:ext uri="{BB962C8B-B14F-4D97-AF65-F5344CB8AC3E}">
        <p14:creationId xmlns:p14="http://schemas.microsoft.com/office/powerpoint/2010/main" val="50784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AE4B77-A5E2-4B04-AC09-B08A250CFF75}"/>
              </a:ext>
            </a:extLst>
          </p:cNvPr>
          <p:cNvSpPr>
            <a:spLocks noGrp="1"/>
          </p:cNvSpPr>
          <p:nvPr>
            <p:ph type="title"/>
          </p:nvPr>
        </p:nvSpPr>
        <p:spPr/>
        <p:txBody>
          <a:bodyPr/>
          <a:lstStyle/>
          <a:p>
            <a:r>
              <a:rPr lang="sv-SE" dirty="0"/>
              <a:t>Lektion 1</a:t>
            </a:r>
          </a:p>
        </p:txBody>
      </p:sp>
      <p:sp>
        <p:nvSpPr>
          <p:cNvPr id="3" name="Platshållare för innehåll 2">
            <a:extLst>
              <a:ext uri="{FF2B5EF4-FFF2-40B4-BE49-F238E27FC236}">
                <a16:creationId xmlns:a16="http://schemas.microsoft.com/office/drawing/2014/main" id="{47BFE779-71EC-42D5-B743-92D46AFA8F3C}"/>
              </a:ext>
            </a:extLst>
          </p:cNvPr>
          <p:cNvSpPr>
            <a:spLocks noGrp="1"/>
          </p:cNvSpPr>
          <p:nvPr>
            <p:ph sz="quarter" idx="13"/>
          </p:nvPr>
        </p:nvSpPr>
        <p:spPr/>
        <p:txBody>
          <a:bodyPr/>
          <a:lstStyle/>
          <a:p>
            <a:r>
              <a:rPr lang="sv-SE" dirty="0"/>
              <a:t>Inledning om koppling mellan fysisk aktivitet och psykisk hälsa</a:t>
            </a:r>
          </a:p>
          <a:p>
            <a:r>
              <a:rPr lang="sv-SE" dirty="0"/>
              <a:t>Test av pulshöjande aktivitet med pulsmätning</a:t>
            </a:r>
          </a:p>
          <a:p>
            <a:r>
              <a:rPr lang="sv-SE" dirty="0"/>
              <a:t>Test av Borgskalan</a:t>
            </a:r>
          </a:p>
        </p:txBody>
      </p:sp>
      <p:sp>
        <p:nvSpPr>
          <p:cNvPr id="4" name="Platshållare för bildnummer 3">
            <a:extLst>
              <a:ext uri="{FF2B5EF4-FFF2-40B4-BE49-F238E27FC236}">
                <a16:creationId xmlns:a16="http://schemas.microsoft.com/office/drawing/2014/main" id="{8B9FDFE5-4FC0-4510-96A9-B86B7F201B7B}"/>
              </a:ext>
            </a:extLst>
          </p:cNvPr>
          <p:cNvSpPr>
            <a:spLocks noGrp="1"/>
          </p:cNvSpPr>
          <p:nvPr>
            <p:ph type="sldNum" sz="quarter" idx="12"/>
          </p:nvPr>
        </p:nvSpPr>
        <p:spPr/>
        <p:txBody>
          <a:bodyPr/>
          <a:lstStyle/>
          <a:p>
            <a:fld id="{B716C8F4-20CD-364A-8A8E-DE130115B178}" type="slidenum">
              <a:rPr lang="sv-SE" smtClean="0"/>
              <a:pPr/>
              <a:t>3</a:t>
            </a:fld>
            <a:endParaRPr lang="sv-SE" dirty="0"/>
          </a:p>
        </p:txBody>
      </p:sp>
    </p:spTree>
    <p:extLst>
      <p:ext uri="{BB962C8B-B14F-4D97-AF65-F5344CB8AC3E}">
        <p14:creationId xmlns:p14="http://schemas.microsoft.com/office/powerpoint/2010/main" val="4004293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8706F07-E810-4CE6-B916-C2AC771BFE27}"/>
              </a:ext>
            </a:extLst>
          </p:cNvPr>
          <p:cNvSpPr>
            <a:spLocks noGrp="1"/>
          </p:cNvSpPr>
          <p:nvPr>
            <p:ph type="title"/>
          </p:nvPr>
        </p:nvSpPr>
        <p:spPr>
          <a:xfrm>
            <a:off x="6900449" y="3921551"/>
            <a:ext cx="4504871" cy="1589480"/>
          </a:xfrm>
        </p:spPr>
        <p:txBody>
          <a:bodyPr/>
          <a:lstStyle/>
          <a:p>
            <a:r>
              <a:rPr lang="sv-SE" dirty="0"/>
              <a:t>Vilka vanor bidrar till psykisk hälsa?</a:t>
            </a:r>
          </a:p>
        </p:txBody>
      </p:sp>
      <p:pic>
        <p:nvPicPr>
          <p:cNvPr id="8" name="Bildobjekt 7">
            <a:extLst>
              <a:ext uri="{FF2B5EF4-FFF2-40B4-BE49-F238E27FC236}">
                <a16:creationId xmlns:a16="http://schemas.microsoft.com/office/drawing/2014/main" id="{ED359563-46CD-4678-98B1-D4450E317D2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8441" y="363191"/>
            <a:ext cx="2980311" cy="2980311"/>
          </a:xfrm>
          <a:prstGeom prst="rect">
            <a:avLst/>
          </a:prstGeom>
        </p:spPr>
      </p:pic>
      <p:grpSp>
        <p:nvGrpSpPr>
          <p:cNvPr id="19" name="Grupp 18">
            <a:extLst>
              <a:ext uri="{FF2B5EF4-FFF2-40B4-BE49-F238E27FC236}">
                <a16:creationId xmlns:a16="http://schemas.microsoft.com/office/drawing/2014/main" id="{892DE909-61F0-450A-9BFB-32629123CDB8}"/>
              </a:ext>
            </a:extLst>
          </p:cNvPr>
          <p:cNvGrpSpPr/>
          <p:nvPr/>
        </p:nvGrpSpPr>
        <p:grpSpPr>
          <a:xfrm>
            <a:off x="3562025" y="3514498"/>
            <a:ext cx="3181674" cy="2876969"/>
            <a:chOff x="3562025" y="3514498"/>
            <a:chExt cx="3181674" cy="2876969"/>
          </a:xfrm>
        </p:grpSpPr>
        <p:pic>
          <p:nvPicPr>
            <p:cNvPr id="18" name="Bildobjekt 17">
              <a:extLst>
                <a:ext uri="{FF2B5EF4-FFF2-40B4-BE49-F238E27FC236}">
                  <a16:creationId xmlns:a16="http://schemas.microsoft.com/office/drawing/2014/main" id="{B8E19E27-FEF7-4606-B105-2AE6416089F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562025" y="3514498"/>
              <a:ext cx="2980312" cy="2866571"/>
            </a:xfrm>
            <a:prstGeom prst="rect">
              <a:avLst/>
            </a:prstGeom>
          </p:spPr>
        </p:pic>
        <p:sp>
          <p:nvSpPr>
            <p:cNvPr id="16" name="textruta 15">
              <a:extLst>
                <a:ext uri="{FF2B5EF4-FFF2-40B4-BE49-F238E27FC236}">
                  <a16:creationId xmlns:a16="http://schemas.microsoft.com/office/drawing/2014/main" id="{026301E9-7F9D-40A6-94A1-9E2584846561}"/>
                </a:ext>
              </a:extLst>
            </p:cNvPr>
            <p:cNvSpPr txBox="1"/>
            <p:nvPr/>
          </p:nvSpPr>
          <p:spPr>
            <a:xfrm>
              <a:off x="4539342" y="6145246"/>
              <a:ext cx="2204357" cy="246221"/>
            </a:xfrm>
            <a:prstGeom prst="rect">
              <a:avLst/>
            </a:prstGeom>
            <a:noFill/>
          </p:spPr>
          <p:txBody>
            <a:bodyPr wrap="square">
              <a:spAutoFit/>
            </a:bodyPr>
            <a:lstStyle/>
            <a:p>
              <a:r>
                <a:rPr lang="sv-SE" sz="1000" dirty="0">
                  <a:latin typeface="Arial" panose="020B0604020202020204" pitchFamily="34" charset="0"/>
                </a:rPr>
                <a:t>Foto: </a:t>
              </a:r>
              <a:r>
                <a:rPr lang="sv-SE" sz="1000" dirty="0" err="1">
                  <a:latin typeface="Arial" panose="020B0604020202020204" pitchFamily="34" charset="0"/>
                </a:rPr>
                <a:t>ronstik</a:t>
              </a:r>
              <a:r>
                <a:rPr lang="sv-SE" sz="1000" dirty="0">
                  <a:latin typeface="Arial" panose="020B0604020202020204" pitchFamily="34" charset="0"/>
                </a:rPr>
                <a:t> - stock.adobe.com</a:t>
              </a:r>
            </a:p>
          </p:txBody>
        </p:sp>
      </p:grpSp>
      <p:pic>
        <p:nvPicPr>
          <p:cNvPr id="9" name="Bildobjekt 8">
            <a:extLst>
              <a:ext uri="{FF2B5EF4-FFF2-40B4-BE49-F238E27FC236}">
                <a16:creationId xmlns:a16="http://schemas.microsoft.com/office/drawing/2014/main" id="{ABB74436-E236-4B6C-B417-67248FE3CDB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308442" y="3514498"/>
            <a:ext cx="2980312" cy="2866571"/>
          </a:xfrm>
          <a:prstGeom prst="rect">
            <a:avLst/>
          </a:prstGeom>
        </p:spPr>
      </p:pic>
      <p:sp>
        <p:nvSpPr>
          <p:cNvPr id="2" name="textruta 1">
            <a:extLst>
              <a:ext uri="{FF2B5EF4-FFF2-40B4-BE49-F238E27FC236}">
                <a16:creationId xmlns:a16="http://schemas.microsoft.com/office/drawing/2014/main" id="{39B30D5A-00D7-428B-BBDB-6AE61F0EA2D7}"/>
              </a:ext>
            </a:extLst>
          </p:cNvPr>
          <p:cNvSpPr txBox="1"/>
          <p:nvPr/>
        </p:nvSpPr>
        <p:spPr>
          <a:xfrm>
            <a:off x="6827611" y="589643"/>
            <a:ext cx="4939617" cy="3046988"/>
          </a:xfrm>
          <a:prstGeom prst="rect">
            <a:avLst/>
          </a:prstGeom>
          <a:noFill/>
        </p:spPr>
        <p:txBody>
          <a:bodyPr wrap="square" rtlCol="0">
            <a:spAutoFit/>
          </a:bodyPr>
          <a:lstStyle/>
          <a:p>
            <a:r>
              <a:rPr lang="sv-SE" sz="2400" b="1" dirty="0">
                <a:latin typeface="Arial" panose="020B0604020202020204" pitchFamily="34" charset="0"/>
              </a:rPr>
              <a:t>Psykisk hälsa enligt WHO:</a:t>
            </a:r>
          </a:p>
          <a:p>
            <a:pPr>
              <a:lnSpc>
                <a:spcPct val="150000"/>
              </a:lnSpc>
            </a:pPr>
            <a:r>
              <a:rPr lang="sv-SE" sz="2000" i="1" dirty="0">
                <a:latin typeface="Arial" panose="020B0604020202020204" pitchFamily="34" charset="0"/>
              </a:rPr>
              <a:t>…. ett tillstånd av psykiskt välbefinnande där varje individ kan förverkliga sina egna möjligheter, klara av vanliga påfrestningar, arbeta produktivt och bidra till det samhälle som hen lever i…</a:t>
            </a:r>
          </a:p>
          <a:p>
            <a:endParaRPr lang="sv-SE" dirty="0">
              <a:latin typeface="Arial" panose="020B0604020202020204" pitchFamily="34" charset="0"/>
            </a:endParaRPr>
          </a:p>
        </p:txBody>
      </p:sp>
      <p:pic>
        <p:nvPicPr>
          <p:cNvPr id="5" name="Bildobjekt 4">
            <a:extLst>
              <a:ext uri="{FF2B5EF4-FFF2-40B4-BE49-F238E27FC236}">
                <a16:creationId xmlns:a16="http://schemas.microsoft.com/office/drawing/2014/main" id="{B5FEA477-4D09-41FE-AAB5-443BD237B94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74026" y="363191"/>
            <a:ext cx="2968311" cy="2980311"/>
          </a:xfrm>
          <a:prstGeom prst="rect">
            <a:avLst/>
          </a:prstGeom>
        </p:spPr>
      </p:pic>
      <p:sp>
        <p:nvSpPr>
          <p:cNvPr id="4" name="Platshållare för bildnummer 3">
            <a:extLst>
              <a:ext uri="{FF2B5EF4-FFF2-40B4-BE49-F238E27FC236}">
                <a16:creationId xmlns:a16="http://schemas.microsoft.com/office/drawing/2014/main" id="{90128259-56CB-4845-BF1F-B9CC9BBC9199}"/>
              </a:ext>
            </a:extLst>
          </p:cNvPr>
          <p:cNvSpPr>
            <a:spLocks noGrp="1"/>
          </p:cNvSpPr>
          <p:nvPr>
            <p:ph type="sldNum" sz="quarter" idx="12"/>
          </p:nvPr>
        </p:nvSpPr>
        <p:spPr/>
        <p:txBody>
          <a:bodyPr/>
          <a:lstStyle/>
          <a:p>
            <a:fld id="{B716C8F4-20CD-364A-8A8E-DE130115B178}" type="slidenum">
              <a:rPr lang="sv-SE" smtClean="0"/>
              <a:pPr/>
              <a:t>4</a:t>
            </a:fld>
            <a:endParaRPr lang="sv-SE" dirty="0"/>
          </a:p>
        </p:txBody>
      </p:sp>
    </p:spTree>
    <p:extLst>
      <p:ext uri="{BB962C8B-B14F-4D97-AF65-F5344CB8AC3E}">
        <p14:creationId xmlns:p14="http://schemas.microsoft.com/office/powerpoint/2010/main" val="21712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1C69C0-D9B6-4AB3-8A44-98D8B9969FEA}"/>
              </a:ext>
            </a:extLst>
          </p:cNvPr>
          <p:cNvSpPr>
            <a:spLocks noGrp="1"/>
          </p:cNvSpPr>
          <p:nvPr>
            <p:ph type="title"/>
          </p:nvPr>
        </p:nvSpPr>
        <p:spPr>
          <a:xfrm>
            <a:off x="600075" y="742790"/>
            <a:ext cx="10990263" cy="568412"/>
          </a:xfrm>
        </p:spPr>
        <p:txBody>
          <a:bodyPr>
            <a:normAutofit fontScale="90000"/>
          </a:bodyPr>
          <a:lstStyle/>
          <a:p>
            <a:r>
              <a:rPr lang="sv-SE" dirty="0"/>
              <a:t>Fysisk aktivitet på recept?</a:t>
            </a:r>
          </a:p>
        </p:txBody>
      </p:sp>
      <p:pic>
        <p:nvPicPr>
          <p:cNvPr id="25" name="Bildobjekt 24">
            <a:extLst>
              <a:ext uri="{FF2B5EF4-FFF2-40B4-BE49-F238E27FC236}">
                <a16:creationId xmlns:a16="http://schemas.microsoft.com/office/drawing/2014/main" id="{7DB42E67-2A0D-493C-87FA-A4A0FDC3E03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62670" y="1637359"/>
            <a:ext cx="2065682" cy="672265"/>
          </a:xfrm>
          <a:prstGeom prst="rect">
            <a:avLst/>
          </a:prstGeom>
        </p:spPr>
      </p:pic>
      <p:pic>
        <p:nvPicPr>
          <p:cNvPr id="28" name="Bildobjekt 27">
            <a:extLst>
              <a:ext uri="{FF2B5EF4-FFF2-40B4-BE49-F238E27FC236}">
                <a16:creationId xmlns:a16="http://schemas.microsoft.com/office/drawing/2014/main" id="{E0016FF8-49D3-49ED-AF57-4B830D324F4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851371">
            <a:off x="137766" y="2247332"/>
            <a:ext cx="2495301" cy="754182"/>
          </a:xfrm>
          <a:prstGeom prst="rect">
            <a:avLst/>
          </a:prstGeom>
        </p:spPr>
      </p:pic>
      <p:sp>
        <p:nvSpPr>
          <p:cNvPr id="29" name="Ellips 28">
            <a:extLst>
              <a:ext uri="{FF2B5EF4-FFF2-40B4-BE49-F238E27FC236}">
                <a16:creationId xmlns:a16="http://schemas.microsoft.com/office/drawing/2014/main" id="{A1C214C8-D15F-4552-8C2E-03D66CF45B61}"/>
              </a:ext>
            </a:extLst>
          </p:cNvPr>
          <p:cNvSpPr/>
          <p:nvPr/>
        </p:nvSpPr>
        <p:spPr>
          <a:xfrm>
            <a:off x="5452536" y="3115403"/>
            <a:ext cx="2268053" cy="1108845"/>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sp>
        <p:nvSpPr>
          <p:cNvPr id="30" name="textruta 29">
            <a:extLst>
              <a:ext uri="{FF2B5EF4-FFF2-40B4-BE49-F238E27FC236}">
                <a16:creationId xmlns:a16="http://schemas.microsoft.com/office/drawing/2014/main" id="{586CC5B0-61DA-45FE-8D65-DBFC7E586B3E}"/>
              </a:ext>
            </a:extLst>
          </p:cNvPr>
          <p:cNvSpPr txBox="1"/>
          <p:nvPr/>
        </p:nvSpPr>
        <p:spPr>
          <a:xfrm>
            <a:off x="5632872" y="3421015"/>
            <a:ext cx="2109392" cy="461665"/>
          </a:xfrm>
          <a:prstGeom prst="rect">
            <a:avLst/>
          </a:prstGeom>
          <a:noFill/>
        </p:spPr>
        <p:txBody>
          <a:bodyPr wrap="square" rtlCol="0">
            <a:spAutoFit/>
          </a:bodyPr>
          <a:lstStyle/>
          <a:p>
            <a:r>
              <a:rPr lang="sv-SE" sz="2400" b="1" dirty="0">
                <a:solidFill>
                  <a:schemeClr val="bg1"/>
                </a:solidFill>
                <a:latin typeface="Arial" panose="020B0604020202020204" pitchFamily="34" charset="0"/>
              </a:rPr>
              <a:t>Fysiskt aktiv</a:t>
            </a:r>
          </a:p>
        </p:txBody>
      </p:sp>
      <p:sp>
        <p:nvSpPr>
          <p:cNvPr id="31" name="Pil: nedåt 30">
            <a:extLst>
              <a:ext uri="{FF2B5EF4-FFF2-40B4-BE49-F238E27FC236}">
                <a16:creationId xmlns:a16="http://schemas.microsoft.com/office/drawing/2014/main" id="{2935B8AD-6B2A-4E0B-BDD2-9B6C7F755831}"/>
              </a:ext>
            </a:extLst>
          </p:cNvPr>
          <p:cNvSpPr/>
          <p:nvPr/>
        </p:nvSpPr>
        <p:spPr>
          <a:xfrm rot="10800000">
            <a:off x="6228629" y="1877121"/>
            <a:ext cx="551412" cy="88582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sp>
        <p:nvSpPr>
          <p:cNvPr id="32" name="Pil: nedåt 31">
            <a:extLst>
              <a:ext uri="{FF2B5EF4-FFF2-40B4-BE49-F238E27FC236}">
                <a16:creationId xmlns:a16="http://schemas.microsoft.com/office/drawing/2014/main" id="{BF546E25-ECEE-45CB-85EE-41C47D54A000}"/>
              </a:ext>
            </a:extLst>
          </p:cNvPr>
          <p:cNvSpPr/>
          <p:nvPr/>
        </p:nvSpPr>
        <p:spPr>
          <a:xfrm>
            <a:off x="6175292" y="4299975"/>
            <a:ext cx="534366" cy="78979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sp>
        <p:nvSpPr>
          <p:cNvPr id="33" name="Pil: nedåt 32">
            <a:extLst>
              <a:ext uri="{FF2B5EF4-FFF2-40B4-BE49-F238E27FC236}">
                <a16:creationId xmlns:a16="http://schemas.microsoft.com/office/drawing/2014/main" id="{3003410A-1F9C-44F0-B662-D09CE3432324}"/>
              </a:ext>
            </a:extLst>
          </p:cNvPr>
          <p:cNvSpPr/>
          <p:nvPr/>
        </p:nvSpPr>
        <p:spPr>
          <a:xfrm rot="12929571">
            <a:off x="7447139" y="2412086"/>
            <a:ext cx="515438" cy="61977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sp>
        <p:nvSpPr>
          <p:cNvPr id="34" name="Pil: nedåt 33">
            <a:extLst>
              <a:ext uri="{FF2B5EF4-FFF2-40B4-BE49-F238E27FC236}">
                <a16:creationId xmlns:a16="http://schemas.microsoft.com/office/drawing/2014/main" id="{95CFE07A-F628-4C90-921E-35987EBD9F40}"/>
              </a:ext>
            </a:extLst>
          </p:cNvPr>
          <p:cNvSpPr/>
          <p:nvPr/>
        </p:nvSpPr>
        <p:spPr>
          <a:xfrm rot="8042977">
            <a:off x="5098592" y="2456592"/>
            <a:ext cx="479411" cy="61977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sp>
        <p:nvSpPr>
          <p:cNvPr id="35" name="Pil: nedåt 34">
            <a:extLst>
              <a:ext uri="{FF2B5EF4-FFF2-40B4-BE49-F238E27FC236}">
                <a16:creationId xmlns:a16="http://schemas.microsoft.com/office/drawing/2014/main" id="{F3BB6140-86A6-4EA7-BF23-451EF989A979}"/>
              </a:ext>
            </a:extLst>
          </p:cNvPr>
          <p:cNvSpPr/>
          <p:nvPr/>
        </p:nvSpPr>
        <p:spPr>
          <a:xfrm rot="2917370">
            <a:off x="5163985" y="4136727"/>
            <a:ext cx="509026" cy="78267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sp>
        <p:nvSpPr>
          <p:cNvPr id="36" name="textruta 35">
            <a:extLst>
              <a:ext uri="{FF2B5EF4-FFF2-40B4-BE49-F238E27FC236}">
                <a16:creationId xmlns:a16="http://schemas.microsoft.com/office/drawing/2014/main" id="{031595A8-8BEA-45BF-BB2F-05467282DF4F}"/>
              </a:ext>
            </a:extLst>
          </p:cNvPr>
          <p:cNvSpPr txBox="1"/>
          <p:nvPr/>
        </p:nvSpPr>
        <p:spPr>
          <a:xfrm>
            <a:off x="4919921" y="5358067"/>
            <a:ext cx="4411265" cy="646331"/>
          </a:xfrm>
          <a:prstGeom prst="rect">
            <a:avLst/>
          </a:prstGeom>
          <a:noFill/>
        </p:spPr>
        <p:txBody>
          <a:bodyPr wrap="square" rtlCol="0">
            <a:spAutoFit/>
          </a:bodyPr>
          <a:lstStyle/>
          <a:p>
            <a:r>
              <a:rPr lang="sv-SE" dirty="0">
                <a:latin typeface="Arial" panose="020B0604020202020204" pitchFamily="34" charset="0"/>
              </a:rPr>
              <a:t>Förebygger psykisk ohälsa</a:t>
            </a:r>
            <a:br>
              <a:rPr lang="sv-SE" dirty="0">
                <a:latin typeface="Arial" panose="020B0604020202020204" pitchFamily="34" charset="0"/>
              </a:rPr>
            </a:br>
            <a:r>
              <a:rPr lang="sv-SE" dirty="0">
                <a:latin typeface="Arial" panose="020B0604020202020204" pitchFamily="34" charset="0"/>
              </a:rPr>
              <a:t>(tex stress, ångest och nedstämdhet)</a:t>
            </a:r>
          </a:p>
        </p:txBody>
      </p:sp>
      <p:sp>
        <p:nvSpPr>
          <p:cNvPr id="37" name="textruta 36">
            <a:extLst>
              <a:ext uri="{FF2B5EF4-FFF2-40B4-BE49-F238E27FC236}">
                <a16:creationId xmlns:a16="http://schemas.microsoft.com/office/drawing/2014/main" id="{FA582F3C-C848-4F9A-816E-B23229F0ECFB}"/>
              </a:ext>
            </a:extLst>
          </p:cNvPr>
          <p:cNvSpPr txBox="1"/>
          <p:nvPr/>
        </p:nvSpPr>
        <p:spPr>
          <a:xfrm>
            <a:off x="2468456" y="4690676"/>
            <a:ext cx="3363926" cy="646331"/>
          </a:xfrm>
          <a:prstGeom prst="rect">
            <a:avLst/>
          </a:prstGeom>
          <a:noFill/>
        </p:spPr>
        <p:txBody>
          <a:bodyPr wrap="square" rtlCol="0">
            <a:spAutoFit/>
          </a:bodyPr>
          <a:lstStyle/>
          <a:p>
            <a:r>
              <a:rPr lang="sv-SE" sz="1800" dirty="0">
                <a:latin typeface="Arial" panose="020B0604020202020204" pitchFamily="34" charset="0"/>
              </a:rPr>
              <a:t>Starkare relationer</a:t>
            </a:r>
            <a:br>
              <a:rPr lang="sv-SE" sz="1800" dirty="0">
                <a:latin typeface="Arial" panose="020B0604020202020204" pitchFamily="34" charset="0"/>
              </a:rPr>
            </a:br>
            <a:r>
              <a:rPr lang="sv-SE" sz="1800" dirty="0">
                <a:latin typeface="Arial" panose="020B0604020202020204" pitchFamily="34" charset="0"/>
              </a:rPr>
              <a:t>(tex bättre humör och tålamod)</a:t>
            </a:r>
            <a:endParaRPr lang="sv-SE" dirty="0">
              <a:latin typeface="Arial" panose="020B0604020202020204" pitchFamily="34" charset="0"/>
            </a:endParaRPr>
          </a:p>
        </p:txBody>
      </p:sp>
      <p:sp>
        <p:nvSpPr>
          <p:cNvPr id="38" name="textruta 37">
            <a:extLst>
              <a:ext uri="{FF2B5EF4-FFF2-40B4-BE49-F238E27FC236}">
                <a16:creationId xmlns:a16="http://schemas.microsoft.com/office/drawing/2014/main" id="{C0B9226B-F315-4031-9433-D7C47DBF8C31}"/>
              </a:ext>
            </a:extLst>
          </p:cNvPr>
          <p:cNvSpPr txBox="1"/>
          <p:nvPr/>
        </p:nvSpPr>
        <p:spPr>
          <a:xfrm>
            <a:off x="5508026" y="988036"/>
            <a:ext cx="3657599" cy="923330"/>
          </a:xfrm>
          <a:prstGeom prst="rect">
            <a:avLst/>
          </a:prstGeom>
          <a:noFill/>
        </p:spPr>
        <p:txBody>
          <a:bodyPr wrap="square" rtlCol="0">
            <a:spAutoFit/>
          </a:bodyPr>
          <a:lstStyle/>
          <a:p>
            <a:r>
              <a:rPr lang="sv-SE" dirty="0">
                <a:latin typeface="Arial" panose="020B0604020202020204" pitchFamily="34" charset="0"/>
              </a:rPr>
              <a:t>B</a:t>
            </a:r>
            <a:r>
              <a:rPr lang="sv-SE" sz="1800" dirty="0">
                <a:latin typeface="Arial" panose="020B0604020202020204" pitchFamily="34" charset="0"/>
              </a:rPr>
              <a:t>ättre tänkande</a:t>
            </a:r>
            <a:br>
              <a:rPr lang="sv-SE" sz="1800" dirty="0">
                <a:latin typeface="Arial" panose="020B0604020202020204" pitchFamily="34" charset="0"/>
              </a:rPr>
            </a:br>
            <a:r>
              <a:rPr lang="sv-SE" sz="1800" dirty="0">
                <a:latin typeface="Arial" panose="020B0604020202020204" pitchFamily="34" charset="0"/>
              </a:rPr>
              <a:t>(mer </a:t>
            </a:r>
            <a:r>
              <a:rPr lang="sv-SE" dirty="0">
                <a:latin typeface="Arial" panose="020B0604020202020204" pitchFamily="34" charset="0"/>
              </a:rPr>
              <a:t>BDNF, bra för </a:t>
            </a:r>
            <a:br>
              <a:rPr lang="sv-SE" dirty="0">
                <a:latin typeface="Arial" panose="020B0604020202020204" pitchFamily="34" charset="0"/>
              </a:rPr>
            </a:br>
            <a:r>
              <a:rPr lang="sv-SE" sz="1800" dirty="0">
                <a:latin typeface="Arial" panose="020B0604020202020204" pitchFamily="34" charset="0"/>
              </a:rPr>
              <a:t>minne och fokus)</a:t>
            </a:r>
            <a:endParaRPr lang="sv-SE" dirty="0">
              <a:latin typeface="Arial" panose="020B0604020202020204" pitchFamily="34" charset="0"/>
            </a:endParaRPr>
          </a:p>
        </p:txBody>
      </p:sp>
      <p:sp>
        <p:nvSpPr>
          <p:cNvPr id="39" name="textruta 38">
            <a:extLst>
              <a:ext uri="{FF2B5EF4-FFF2-40B4-BE49-F238E27FC236}">
                <a16:creationId xmlns:a16="http://schemas.microsoft.com/office/drawing/2014/main" id="{8409B2BE-DBE3-4F3B-B358-9F3109E891A0}"/>
              </a:ext>
            </a:extLst>
          </p:cNvPr>
          <p:cNvSpPr txBox="1"/>
          <p:nvPr/>
        </p:nvSpPr>
        <p:spPr>
          <a:xfrm>
            <a:off x="8362763" y="4536587"/>
            <a:ext cx="3667686" cy="646331"/>
          </a:xfrm>
          <a:prstGeom prst="rect">
            <a:avLst/>
          </a:prstGeom>
          <a:noFill/>
        </p:spPr>
        <p:txBody>
          <a:bodyPr wrap="square" rtlCol="0">
            <a:spAutoFit/>
          </a:bodyPr>
          <a:lstStyle/>
          <a:p>
            <a:r>
              <a:rPr lang="sv-SE" sz="1800" dirty="0">
                <a:latin typeface="Arial" panose="020B0604020202020204" pitchFamily="34" charset="0"/>
              </a:rPr>
              <a:t>Förebygger fysisk ohälsa</a:t>
            </a:r>
            <a:br>
              <a:rPr lang="sv-SE" sz="1800" dirty="0">
                <a:latin typeface="Arial" panose="020B0604020202020204" pitchFamily="34" charset="0"/>
              </a:rPr>
            </a:br>
            <a:r>
              <a:rPr lang="sv-SE" sz="1800" dirty="0">
                <a:latin typeface="Arial" panose="020B0604020202020204" pitchFamily="34" charset="0"/>
              </a:rPr>
              <a:t>(tex hjärt-kärlsjukdom)</a:t>
            </a:r>
            <a:endParaRPr lang="sv-SE" dirty="0">
              <a:latin typeface="Arial" panose="020B0604020202020204" pitchFamily="34" charset="0"/>
            </a:endParaRPr>
          </a:p>
        </p:txBody>
      </p:sp>
      <p:sp>
        <p:nvSpPr>
          <p:cNvPr id="40" name="textruta 39">
            <a:extLst>
              <a:ext uri="{FF2B5EF4-FFF2-40B4-BE49-F238E27FC236}">
                <a16:creationId xmlns:a16="http://schemas.microsoft.com/office/drawing/2014/main" id="{037AFD7E-A16D-439F-8864-4BD60E6CC684}"/>
              </a:ext>
            </a:extLst>
          </p:cNvPr>
          <p:cNvSpPr txBox="1"/>
          <p:nvPr/>
        </p:nvSpPr>
        <p:spPr>
          <a:xfrm>
            <a:off x="2999956" y="1536246"/>
            <a:ext cx="2268053" cy="1200329"/>
          </a:xfrm>
          <a:prstGeom prst="rect">
            <a:avLst/>
          </a:prstGeom>
          <a:noFill/>
        </p:spPr>
        <p:txBody>
          <a:bodyPr wrap="square" rtlCol="0">
            <a:spAutoFit/>
          </a:bodyPr>
          <a:lstStyle/>
          <a:p>
            <a:r>
              <a:rPr lang="sv-SE" sz="1800" dirty="0">
                <a:latin typeface="Arial" panose="020B0604020202020204" pitchFamily="34" charset="0"/>
              </a:rPr>
              <a:t>Bättre humör (frisätter endorfiner </a:t>
            </a:r>
            <a:br>
              <a:rPr lang="sv-SE" sz="1800" dirty="0">
                <a:latin typeface="Arial" panose="020B0604020202020204" pitchFamily="34" charset="0"/>
              </a:rPr>
            </a:br>
            <a:r>
              <a:rPr lang="sv-SE" sz="1800" dirty="0">
                <a:latin typeface="Arial" panose="020B0604020202020204" pitchFamily="34" charset="0"/>
              </a:rPr>
              <a:t>som gör dig glad)     </a:t>
            </a:r>
          </a:p>
          <a:p>
            <a:endParaRPr lang="sv-SE" dirty="0">
              <a:latin typeface="Arial" panose="020B0604020202020204" pitchFamily="34" charset="0"/>
            </a:endParaRPr>
          </a:p>
        </p:txBody>
      </p:sp>
      <p:sp>
        <p:nvSpPr>
          <p:cNvPr id="41" name="Pil: nedåt 40">
            <a:extLst>
              <a:ext uri="{FF2B5EF4-FFF2-40B4-BE49-F238E27FC236}">
                <a16:creationId xmlns:a16="http://schemas.microsoft.com/office/drawing/2014/main" id="{E91F5D5A-4505-4BEF-A915-1A6824166EE5}"/>
              </a:ext>
            </a:extLst>
          </p:cNvPr>
          <p:cNvSpPr/>
          <p:nvPr/>
        </p:nvSpPr>
        <p:spPr>
          <a:xfrm rot="18817924">
            <a:off x="7438391" y="4165502"/>
            <a:ext cx="534366" cy="78979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sp>
        <p:nvSpPr>
          <p:cNvPr id="42" name="textruta 41">
            <a:extLst>
              <a:ext uri="{FF2B5EF4-FFF2-40B4-BE49-F238E27FC236}">
                <a16:creationId xmlns:a16="http://schemas.microsoft.com/office/drawing/2014/main" id="{62382B6A-2B29-4C12-B6DD-472F3C2226A6}"/>
              </a:ext>
            </a:extLst>
          </p:cNvPr>
          <p:cNvSpPr txBox="1"/>
          <p:nvPr/>
        </p:nvSpPr>
        <p:spPr>
          <a:xfrm>
            <a:off x="7720589" y="1642996"/>
            <a:ext cx="2685574" cy="646331"/>
          </a:xfrm>
          <a:prstGeom prst="rect">
            <a:avLst/>
          </a:prstGeom>
          <a:noFill/>
        </p:spPr>
        <p:txBody>
          <a:bodyPr wrap="square" rtlCol="0">
            <a:spAutoFit/>
          </a:bodyPr>
          <a:lstStyle/>
          <a:p>
            <a:r>
              <a:rPr lang="sv-SE" dirty="0">
                <a:latin typeface="Arial" panose="020B0604020202020204" pitchFamily="34" charset="0"/>
              </a:rPr>
              <a:t>Starkare kropp</a:t>
            </a:r>
            <a:br>
              <a:rPr lang="sv-SE" dirty="0">
                <a:latin typeface="Arial" panose="020B0604020202020204" pitchFamily="34" charset="0"/>
              </a:rPr>
            </a:br>
            <a:r>
              <a:rPr lang="sv-SE" dirty="0">
                <a:latin typeface="Arial" panose="020B0604020202020204" pitchFamily="34" charset="0"/>
              </a:rPr>
              <a:t>(orkar mer och längre)</a:t>
            </a:r>
          </a:p>
        </p:txBody>
      </p:sp>
      <p:sp>
        <p:nvSpPr>
          <p:cNvPr id="3" name="Platshållare för bildnummer 2">
            <a:extLst>
              <a:ext uri="{FF2B5EF4-FFF2-40B4-BE49-F238E27FC236}">
                <a16:creationId xmlns:a16="http://schemas.microsoft.com/office/drawing/2014/main" id="{731E87DE-7A85-4738-B7F0-6572D8E80A25}"/>
              </a:ext>
            </a:extLst>
          </p:cNvPr>
          <p:cNvSpPr>
            <a:spLocks noGrp="1"/>
          </p:cNvSpPr>
          <p:nvPr>
            <p:ph type="sldNum" sz="quarter" idx="12"/>
          </p:nvPr>
        </p:nvSpPr>
        <p:spPr/>
        <p:txBody>
          <a:bodyPr/>
          <a:lstStyle/>
          <a:p>
            <a:fld id="{1A5095F7-6AE6-4CD6-9521-7ED6A198531A}" type="slidenum">
              <a:rPr lang="sv-SE" smtClean="0"/>
              <a:t>5</a:t>
            </a:fld>
            <a:endParaRPr lang="sv-SE" dirty="0"/>
          </a:p>
        </p:txBody>
      </p:sp>
    </p:spTree>
    <p:extLst>
      <p:ext uri="{BB962C8B-B14F-4D97-AF65-F5344CB8AC3E}">
        <p14:creationId xmlns:p14="http://schemas.microsoft.com/office/powerpoint/2010/main" val="429169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0F71B7-0AD4-4ADE-ADAD-70D1B07427DC}"/>
              </a:ext>
            </a:extLst>
          </p:cNvPr>
          <p:cNvSpPr>
            <a:spLocks noGrp="1"/>
          </p:cNvSpPr>
          <p:nvPr>
            <p:ph type="title"/>
          </p:nvPr>
        </p:nvSpPr>
        <p:spPr>
          <a:xfrm>
            <a:off x="600075" y="426116"/>
            <a:ext cx="10990263" cy="568412"/>
          </a:xfrm>
        </p:spPr>
        <p:txBody>
          <a:bodyPr/>
          <a:lstStyle/>
          <a:p>
            <a:r>
              <a:rPr lang="sv-SE" dirty="0"/>
              <a:t>Vad ska hända kommande period?</a:t>
            </a:r>
          </a:p>
        </p:txBody>
      </p:sp>
      <p:sp>
        <p:nvSpPr>
          <p:cNvPr id="3" name="Platshållare för innehåll 2">
            <a:extLst>
              <a:ext uri="{FF2B5EF4-FFF2-40B4-BE49-F238E27FC236}">
                <a16:creationId xmlns:a16="http://schemas.microsoft.com/office/drawing/2014/main" id="{70F6B4D4-690E-4053-9E4B-0699A3300721}"/>
              </a:ext>
            </a:extLst>
          </p:cNvPr>
          <p:cNvSpPr>
            <a:spLocks noGrp="1"/>
          </p:cNvSpPr>
          <p:nvPr>
            <p:ph idx="1"/>
          </p:nvPr>
        </p:nvSpPr>
        <p:spPr>
          <a:xfrm>
            <a:off x="600075" y="1034417"/>
            <a:ext cx="10990263" cy="2052819"/>
          </a:xfrm>
        </p:spPr>
        <p:txBody>
          <a:bodyPr/>
          <a:lstStyle/>
          <a:p>
            <a:pPr>
              <a:lnSpc>
                <a:spcPct val="100000"/>
              </a:lnSpc>
            </a:pPr>
            <a:r>
              <a:rPr lang="sv-SE" sz="2400" dirty="0"/>
              <a:t>Fokus på kondition och psykisk hälsa</a:t>
            </a:r>
          </a:p>
          <a:p>
            <a:pPr>
              <a:lnSpc>
                <a:spcPct val="100000"/>
              </a:lnSpc>
            </a:pPr>
            <a:r>
              <a:rPr lang="sv-SE" sz="2400" dirty="0"/>
              <a:t>Laborationer med kroppen - testa olika pulshöjande aktiviteter</a:t>
            </a:r>
          </a:p>
          <a:p>
            <a:pPr>
              <a:lnSpc>
                <a:spcPct val="100000"/>
              </a:lnSpc>
            </a:pPr>
            <a:r>
              <a:rPr lang="sv-SE" sz="2400" dirty="0"/>
              <a:t>Reflektera över vår psykiska hälsa (välmående)</a:t>
            </a:r>
          </a:p>
        </p:txBody>
      </p:sp>
      <p:graphicFrame>
        <p:nvGraphicFramePr>
          <p:cNvPr id="4" name="Diagram 3">
            <a:extLst>
              <a:ext uri="{FF2B5EF4-FFF2-40B4-BE49-F238E27FC236}">
                <a16:creationId xmlns:a16="http://schemas.microsoft.com/office/drawing/2014/main" id="{95DA1CFD-6B30-4605-85D5-AE0718B1A15A}"/>
              </a:ext>
            </a:extLst>
          </p:cNvPr>
          <p:cNvGraphicFramePr/>
          <p:nvPr>
            <p:extLst>
              <p:ext uri="{D42A27DB-BD31-4B8C-83A1-F6EECF244321}">
                <p14:modId xmlns:p14="http://schemas.microsoft.com/office/powerpoint/2010/main" val="1858190248"/>
              </p:ext>
            </p:extLst>
          </p:nvPr>
        </p:nvGraphicFramePr>
        <p:xfrm>
          <a:off x="600075" y="2879679"/>
          <a:ext cx="11123352" cy="38350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ruta 4">
            <a:extLst>
              <a:ext uri="{FF2B5EF4-FFF2-40B4-BE49-F238E27FC236}">
                <a16:creationId xmlns:a16="http://schemas.microsoft.com/office/drawing/2014/main" id="{7705BE0A-D85C-405F-8C9E-0FB30F398D4B}"/>
              </a:ext>
            </a:extLst>
          </p:cNvPr>
          <p:cNvSpPr txBox="1"/>
          <p:nvPr/>
        </p:nvSpPr>
        <p:spPr>
          <a:xfrm>
            <a:off x="10056309" y="3164319"/>
            <a:ext cx="1787857"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dirty="0">
                <a:latin typeface="Arial" panose="020B0604020202020204" pitchFamily="34" charset="0"/>
              </a:rPr>
              <a:t>Laborations-rapport</a:t>
            </a:r>
          </a:p>
        </p:txBody>
      </p:sp>
      <p:sp>
        <p:nvSpPr>
          <p:cNvPr id="7" name="textruta 6">
            <a:extLst>
              <a:ext uri="{FF2B5EF4-FFF2-40B4-BE49-F238E27FC236}">
                <a16:creationId xmlns:a16="http://schemas.microsoft.com/office/drawing/2014/main" id="{6B521627-D06D-474E-93AC-69DEE39E1AD1}"/>
              </a:ext>
            </a:extLst>
          </p:cNvPr>
          <p:cNvSpPr txBox="1"/>
          <p:nvPr/>
        </p:nvSpPr>
        <p:spPr>
          <a:xfrm>
            <a:off x="1446663" y="3164320"/>
            <a:ext cx="7554033"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sv-SE" dirty="0">
                <a:latin typeface="Arial" panose="020B0604020202020204" pitchFamily="34" charset="0"/>
              </a:rPr>
              <a:t>Laborationshäfte</a:t>
            </a:r>
          </a:p>
          <a:p>
            <a:pPr algn="ctr"/>
            <a:r>
              <a:rPr lang="sv-SE" dirty="0">
                <a:latin typeface="Arial" panose="020B0604020202020204" pitchFamily="34" charset="0"/>
              </a:rPr>
              <a:t>Teorihäfte</a:t>
            </a:r>
          </a:p>
        </p:txBody>
      </p:sp>
      <p:sp>
        <p:nvSpPr>
          <p:cNvPr id="8" name="textruta 7">
            <a:extLst>
              <a:ext uri="{FF2B5EF4-FFF2-40B4-BE49-F238E27FC236}">
                <a16:creationId xmlns:a16="http://schemas.microsoft.com/office/drawing/2014/main" id="{84EC5759-93DD-4EB1-A981-202042E5E85A}"/>
              </a:ext>
            </a:extLst>
          </p:cNvPr>
          <p:cNvSpPr txBox="1"/>
          <p:nvPr/>
        </p:nvSpPr>
        <p:spPr>
          <a:xfrm>
            <a:off x="2743200" y="5078009"/>
            <a:ext cx="6257496"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sv-SE" dirty="0">
                <a:latin typeface="Arial" panose="020B0604020202020204" pitchFamily="34" charset="0"/>
              </a:rPr>
              <a:t>Idrott &amp; </a:t>
            </a:r>
            <a:r>
              <a:rPr lang="sv-SE" dirty="0" err="1">
                <a:latin typeface="Arial" panose="020B0604020202020204" pitchFamily="34" charset="0"/>
              </a:rPr>
              <a:t>hälsalektioner</a:t>
            </a:r>
            <a:r>
              <a:rPr lang="sv-SE" dirty="0">
                <a:latin typeface="Arial" panose="020B0604020202020204" pitchFamily="34" charset="0"/>
              </a:rPr>
              <a:t> (teori och praktiska laborationer)</a:t>
            </a:r>
          </a:p>
        </p:txBody>
      </p:sp>
      <p:sp>
        <p:nvSpPr>
          <p:cNvPr id="9" name="textruta 8">
            <a:extLst>
              <a:ext uri="{FF2B5EF4-FFF2-40B4-BE49-F238E27FC236}">
                <a16:creationId xmlns:a16="http://schemas.microsoft.com/office/drawing/2014/main" id="{90F333E4-4345-4DAF-B993-94B5183E6D03}"/>
              </a:ext>
            </a:extLst>
          </p:cNvPr>
          <p:cNvSpPr txBox="1"/>
          <p:nvPr/>
        </p:nvSpPr>
        <p:spPr>
          <a:xfrm>
            <a:off x="3865300" y="5935471"/>
            <a:ext cx="3802253"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sv-SE" dirty="0">
                <a:latin typeface="Arial" panose="020B0604020202020204" pitchFamily="34" charset="0"/>
              </a:rPr>
              <a:t>Annan tid (vardagsmotion)</a:t>
            </a:r>
          </a:p>
        </p:txBody>
      </p:sp>
      <p:sp>
        <p:nvSpPr>
          <p:cNvPr id="12" name="textruta 11">
            <a:extLst>
              <a:ext uri="{FF2B5EF4-FFF2-40B4-BE49-F238E27FC236}">
                <a16:creationId xmlns:a16="http://schemas.microsoft.com/office/drawing/2014/main" id="{34807975-8539-421C-A9EC-6BD3E9053D33}"/>
              </a:ext>
            </a:extLst>
          </p:cNvPr>
          <p:cNvSpPr txBox="1"/>
          <p:nvPr/>
        </p:nvSpPr>
        <p:spPr>
          <a:xfrm>
            <a:off x="600075" y="2735063"/>
            <a:ext cx="1787857"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latin typeface="Arial" panose="020B0604020202020204" pitchFamily="34" charset="0"/>
              </a:rPr>
              <a:t>VECKA _____</a:t>
            </a:r>
          </a:p>
        </p:txBody>
      </p:sp>
      <p:sp>
        <p:nvSpPr>
          <p:cNvPr id="13" name="textruta 12">
            <a:extLst>
              <a:ext uri="{FF2B5EF4-FFF2-40B4-BE49-F238E27FC236}">
                <a16:creationId xmlns:a16="http://schemas.microsoft.com/office/drawing/2014/main" id="{CD0ECF96-2CC2-4A56-ABFD-A45AD730DE00}"/>
              </a:ext>
            </a:extLst>
          </p:cNvPr>
          <p:cNvSpPr txBox="1"/>
          <p:nvPr/>
        </p:nvSpPr>
        <p:spPr>
          <a:xfrm>
            <a:off x="10044753" y="2722816"/>
            <a:ext cx="1787857"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latin typeface="Arial" panose="020B0604020202020204" pitchFamily="34" charset="0"/>
              </a:rPr>
              <a:t>VECKA _____</a:t>
            </a:r>
          </a:p>
        </p:txBody>
      </p:sp>
      <p:sp>
        <p:nvSpPr>
          <p:cNvPr id="6" name="Platshållare för bildnummer 5">
            <a:extLst>
              <a:ext uri="{FF2B5EF4-FFF2-40B4-BE49-F238E27FC236}">
                <a16:creationId xmlns:a16="http://schemas.microsoft.com/office/drawing/2014/main" id="{27FAA1E2-690F-4937-A164-36ED3B9AF733}"/>
              </a:ext>
            </a:extLst>
          </p:cNvPr>
          <p:cNvSpPr>
            <a:spLocks noGrp="1"/>
          </p:cNvSpPr>
          <p:nvPr>
            <p:ph type="sldNum" sz="quarter" idx="12"/>
          </p:nvPr>
        </p:nvSpPr>
        <p:spPr/>
        <p:txBody>
          <a:bodyPr/>
          <a:lstStyle/>
          <a:p>
            <a:fld id="{1A5095F7-6AE6-4CD6-9521-7ED6A198531A}" type="slidenum">
              <a:rPr lang="sv-SE" smtClean="0"/>
              <a:t>6</a:t>
            </a:fld>
            <a:endParaRPr lang="sv-SE" dirty="0"/>
          </a:p>
        </p:txBody>
      </p:sp>
    </p:spTree>
    <p:extLst>
      <p:ext uri="{BB962C8B-B14F-4D97-AF65-F5344CB8AC3E}">
        <p14:creationId xmlns:p14="http://schemas.microsoft.com/office/powerpoint/2010/main" val="937398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65F81-CB93-97BD-A38D-070E26F3FC28}"/>
            </a:ext>
          </a:extLst>
        </p:cNvPr>
        <p:cNvGrpSpPr/>
        <p:nvPr/>
      </p:nvGrpSpPr>
      <p:grpSpPr>
        <a:xfrm>
          <a:off x="0" y="0"/>
          <a:ext cx="0" cy="0"/>
          <a:chOff x="0" y="0"/>
          <a:chExt cx="0" cy="0"/>
        </a:xfrm>
      </p:grpSpPr>
      <p:sp>
        <p:nvSpPr>
          <p:cNvPr id="13" name="textruta 12">
            <a:extLst>
              <a:ext uri="{FF2B5EF4-FFF2-40B4-BE49-F238E27FC236}">
                <a16:creationId xmlns:a16="http://schemas.microsoft.com/office/drawing/2014/main" id="{EBF94A0A-A2A6-AB26-CF1D-7EF203F8D74E}"/>
              </a:ext>
            </a:extLst>
          </p:cNvPr>
          <p:cNvSpPr txBox="1"/>
          <p:nvPr/>
        </p:nvSpPr>
        <p:spPr>
          <a:xfrm>
            <a:off x="883158" y="4202500"/>
            <a:ext cx="1159292" cy="369332"/>
          </a:xfrm>
          <a:prstGeom prst="rect">
            <a:avLst/>
          </a:prstGeom>
          <a:noFill/>
        </p:spPr>
        <p:txBody>
          <a:bodyPr wrap="none" rtlCol="0">
            <a:spAutoFit/>
          </a:bodyPr>
          <a:lstStyle/>
          <a:p>
            <a:r>
              <a:rPr lang="sv-SE" dirty="0">
                <a:latin typeface="Arial" panose="020B0604020202020204" pitchFamily="34" charset="0"/>
              </a:rPr>
              <a:t>Höga ljud</a:t>
            </a:r>
          </a:p>
        </p:txBody>
      </p:sp>
      <p:sp>
        <p:nvSpPr>
          <p:cNvPr id="15" name="textruta 14">
            <a:extLst>
              <a:ext uri="{FF2B5EF4-FFF2-40B4-BE49-F238E27FC236}">
                <a16:creationId xmlns:a16="http://schemas.microsoft.com/office/drawing/2014/main" id="{B695C1AB-0446-8DAF-FCA8-4104E8518FC4}"/>
              </a:ext>
            </a:extLst>
          </p:cNvPr>
          <p:cNvSpPr txBox="1"/>
          <p:nvPr/>
        </p:nvSpPr>
        <p:spPr>
          <a:xfrm>
            <a:off x="883728" y="1347376"/>
            <a:ext cx="1338828" cy="369332"/>
          </a:xfrm>
          <a:prstGeom prst="rect">
            <a:avLst/>
          </a:prstGeom>
          <a:noFill/>
        </p:spPr>
        <p:txBody>
          <a:bodyPr wrap="none" rtlCol="0">
            <a:spAutoFit/>
          </a:bodyPr>
          <a:lstStyle/>
          <a:p>
            <a:r>
              <a:rPr lang="sv-SE" dirty="0">
                <a:latin typeface="Arial" panose="020B0604020202020204" pitchFamily="34" charset="0"/>
              </a:rPr>
              <a:t>Farliga djur</a:t>
            </a:r>
          </a:p>
        </p:txBody>
      </p:sp>
      <p:sp>
        <p:nvSpPr>
          <p:cNvPr id="16" name="textruta 15">
            <a:extLst>
              <a:ext uri="{FF2B5EF4-FFF2-40B4-BE49-F238E27FC236}">
                <a16:creationId xmlns:a16="http://schemas.microsoft.com/office/drawing/2014/main" id="{50464D78-0B2D-4C48-7B3B-F1731931090C}"/>
              </a:ext>
            </a:extLst>
          </p:cNvPr>
          <p:cNvSpPr txBox="1"/>
          <p:nvPr/>
        </p:nvSpPr>
        <p:spPr>
          <a:xfrm>
            <a:off x="874334" y="3307864"/>
            <a:ext cx="1633781" cy="369332"/>
          </a:xfrm>
          <a:prstGeom prst="rect">
            <a:avLst/>
          </a:prstGeom>
          <a:noFill/>
        </p:spPr>
        <p:txBody>
          <a:bodyPr wrap="none" rtlCol="0">
            <a:spAutoFit/>
          </a:bodyPr>
          <a:lstStyle/>
          <a:p>
            <a:r>
              <a:rPr lang="sv-SE" dirty="0">
                <a:latin typeface="Arial" panose="020B0604020202020204" pitchFamily="34" charset="0"/>
              </a:rPr>
              <a:t>En arg person</a:t>
            </a:r>
          </a:p>
        </p:txBody>
      </p:sp>
      <p:sp>
        <p:nvSpPr>
          <p:cNvPr id="17" name="textruta 16">
            <a:extLst>
              <a:ext uri="{FF2B5EF4-FFF2-40B4-BE49-F238E27FC236}">
                <a16:creationId xmlns:a16="http://schemas.microsoft.com/office/drawing/2014/main" id="{66109650-ADFD-78A4-C165-B4FBE1071264}"/>
              </a:ext>
            </a:extLst>
          </p:cNvPr>
          <p:cNvSpPr txBox="1"/>
          <p:nvPr/>
        </p:nvSpPr>
        <p:spPr>
          <a:xfrm>
            <a:off x="4078313" y="5191356"/>
            <a:ext cx="1838965" cy="369332"/>
          </a:xfrm>
          <a:prstGeom prst="rect">
            <a:avLst/>
          </a:prstGeom>
          <a:noFill/>
        </p:spPr>
        <p:txBody>
          <a:bodyPr wrap="none" rtlCol="0">
            <a:spAutoFit/>
          </a:bodyPr>
          <a:lstStyle/>
          <a:p>
            <a:r>
              <a:rPr lang="sv-SE" b="1" dirty="0">
                <a:latin typeface="Arial" panose="020B0604020202020204" pitchFamily="34" charset="0"/>
              </a:rPr>
              <a:t>Fysisk</a:t>
            </a:r>
            <a:r>
              <a:rPr lang="sv-SE" dirty="0">
                <a:latin typeface="Arial" panose="020B0604020202020204" pitchFamily="34" charset="0"/>
              </a:rPr>
              <a:t> </a:t>
            </a:r>
            <a:r>
              <a:rPr lang="sv-SE" b="1" dirty="0">
                <a:latin typeface="Arial" panose="020B0604020202020204" pitchFamily="34" charset="0"/>
              </a:rPr>
              <a:t>aktivitet</a:t>
            </a:r>
          </a:p>
        </p:txBody>
      </p:sp>
      <p:sp>
        <p:nvSpPr>
          <p:cNvPr id="19" name="textruta 18">
            <a:extLst>
              <a:ext uri="{FF2B5EF4-FFF2-40B4-BE49-F238E27FC236}">
                <a16:creationId xmlns:a16="http://schemas.microsoft.com/office/drawing/2014/main" id="{49AF10F4-E447-6182-29A3-3C666AC8E36C}"/>
              </a:ext>
            </a:extLst>
          </p:cNvPr>
          <p:cNvSpPr txBox="1"/>
          <p:nvPr/>
        </p:nvSpPr>
        <p:spPr>
          <a:xfrm>
            <a:off x="6863861" y="4252985"/>
            <a:ext cx="1954381" cy="369332"/>
          </a:xfrm>
          <a:prstGeom prst="rect">
            <a:avLst/>
          </a:prstGeom>
          <a:noFill/>
        </p:spPr>
        <p:txBody>
          <a:bodyPr wrap="none" rtlCol="0">
            <a:spAutoFit/>
          </a:bodyPr>
          <a:lstStyle/>
          <a:p>
            <a:r>
              <a:rPr lang="sv-SE" dirty="0">
                <a:latin typeface="Arial" panose="020B0604020202020204" pitchFamily="34" charset="0"/>
              </a:rPr>
              <a:t>Sakna en kompis</a:t>
            </a:r>
          </a:p>
        </p:txBody>
      </p:sp>
      <p:sp>
        <p:nvSpPr>
          <p:cNvPr id="20" name="textruta 19">
            <a:extLst>
              <a:ext uri="{FF2B5EF4-FFF2-40B4-BE49-F238E27FC236}">
                <a16:creationId xmlns:a16="http://schemas.microsoft.com/office/drawing/2014/main" id="{8A5A4C9B-413C-81F3-8286-2DE8A8F4CDF3}"/>
              </a:ext>
            </a:extLst>
          </p:cNvPr>
          <p:cNvSpPr txBox="1"/>
          <p:nvPr/>
        </p:nvSpPr>
        <p:spPr>
          <a:xfrm>
            <a:off x="883158" y="5207195"/>
            <a:ext cx="2520442" cy="369332"/>
          </a:xfrm>
          <a:prstGeom prst="rect">
            <a:avLst/>
          </a:prstGeom>
          <a:noFill/>
        </p:spPr>
        <p:txBody>
          <a:bodyPr wrap="square" rtlCol="0">
            <a:spAutoFit/>
          </a:bodyPr>
          <a:lstStyle/>
          <a:p>
            <a:r>
              <a:rPr lang="sv-SE" dirty="0">
                <a:latin typeface="Arial" panose="020B0604020202020204" pitchFamily="34" charset="0"/>
              </a:rPr>
              <a:t>Vara ensam i mörker</a:t>
            </a:r>
          </a:p>
        </p:txBody>
      </p:sp>
      <p:sp>
        <p:nvSpPr>
          <p:cNvPr id="21" name="textruta 20">
            <a:extLst>
              <a:ext uri="{FF2B5EF4-FFF2-40B4-BE49-F238E27FC236}">
                <a16:creationId xmlns:a16="http://schemas.microsoft.com/office/drawing/2014/main" id="{672AB0C6-818C-C22F-5A45-8BA4FBD11F59}"/>
              </a:ext>
            </a:extLst>
          </p:cNvPr>
          <p:cNvSpPr txBox="1"/>
          <p:nvPr/>
        </p:nvSpPr>
        <p:spPr>
          <a:xfrm>
            <a:off x="6904646" y="6051976"/>
            <a:ext cx="659155" cy="369332"/>
          </a:xfrm>
          <a:prstGeom prst="rect">
            <a:avLst/>
          </a:prstGeom>
          <a:noFill/>
        </p:spPr>
        <p:txBody>
          <a:bodyPr wrap="none" rtlCol="0">
            <a:spAutoFit/>
          </a:bodyPr>
          <a:lstStyle/>
          <a:p>
            <a:r>
              <a:rPr lang="sv-SE" dirty="0">
                <a:latin typeface="Arial" panose="020B0604020202020204" pitchFamily="34" charset="0"/>
              </a:rPr>
              <a:t>Bråk</a:t>
            </a:r>
          </a:p>
        </p:txBody>
      </p:sp>
      <p:sp>
        <p:nvSpPr>
          <p:cNvPr id="30" name="textruta 29">
            <a:extLst>
              <a:ext uri="{FF2B5EF4-FFF2-40B4-BE49-F238E27FC236}">
                <a16:creationId xmlns:a16="http://schemas.microsoft.com/office/drawing/2014/main" id="{878B2C69-F35C-474C-1159-877A8B969A76}"/>
              </a:ext>
            </a:extLst>
          </p:cNvPr>
          <p:cNvSpPr txBox="1"/>
          <p:nvPr/>
        </p:nvSpPr>
        <p:spPr>
          <a:xfrm>
            <a:off x="6907113" y="2312646"/>
            <a:ext cx="2775119" cy="369332"/>
          </a:xfrm>
          <a:prstGeom prst="rect">
            <a:avLst/>
          </a:prstGeom>
          <a:noFill/>
        </p:spPr>
        <p:txBody>
          <a:bodyPr wrap="none" rtlCol="0">
            <a:spAutoFit/>
          </a:bodyPr>
          <a:lstStyle/>
          <a:p>
            <a:r>
              <a:rPr lang="sv-SE" dirty="0">
                <a:latin typeface="Arial" panose="020B0604020202020204" pitchFamily="34" charset="0"/>
              </a:rPr>
              <a:t>Att åka berg-och-dalbana</a:t>
            </a:r>
          </a:p>
        </p:txBody>
      </p:sp>
      <p:sp>
        <p:nvSpPr>
          <p:cNvPr id="31" name="textruta 30">
            <a:extLst>
              <a:ext uri="{FF2B5EF4-FFF2-40B4-BE49-F238E27FC236}">
                <a16:creationId xmlns:a16="http://schemas.microsoft.com/office/drawing/2014/main" id="{6EE399DC-CEC2-6C89-3706-731BBBA512EE}"/>
              </a:ext>
            </a:extLst>
          </p:cNvPr>
          <p:cNvSpPr txBox="1"/>
          <p:nvPr/>
        </p:nvSpPr>
        <p:spPr>
          <a:xfrm>
            <a:off x="4078313" y="6051976"/>
            <a:ext cx="1967205" cy="369332"/>
          </a:xfrm>
          <a:prstGeom prst="rect">
            <a:avLst/>
          </a:prstGeom>
          <a:noFill/>
        </p:spPr>
        <p:txBody>
          <a:bodyPr wrap="none" rtlCol="0">
            <a:spAutoFit/>
          </a:bodyPr>
          <a:lstStyle/>
          <a:p>
            <a:r>
              <a:rPr lang="sv-SE" dirty="0">
                <a:latin typeface="Arial" panose="020B0604020202020204" pitchFamily="34" charset="0"/>
              </a:rPr>
              <a:t>Bli sen till bussen</a:t>
            </a:r>
          </a:p>
        </p:txBody>
      </p:sp>
      <p:pic>
        <p:nvPicPr>
          <p:cNvPr id="4" name="Bild 3" descr="Monster med hel fyllning">
            <a:extLst>
              <a:ext uri="{FF2B5EF4-FFF2-40B4-BE49-F238E27FC236}">
                <a16:creationId xmlns:a16="http://schemas.microsoft.com/office/drawing/2014/main" id="{EBD94DE2-6B09-106A-103D-F88AE1A5A3EB}"/>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3538595" y="2735651"/>
            <a:ext cx="1160584" cy="1160584"/>
          </a:xfrm>
          <a:prstGeom prst="rect">
            <a:avLst/>
          </a:prstGeom>
        </p:spPr>
      </p:pic>
      <p:pic>
        <p:nvPicPr>
          <p:cNvPr id="6" name="Bild 5" descr="Monster med hel fyllning">
            <a:extLst>
              <a:ext uri="{FF2B5EF4-FFF2-40B4-BE49-F238E27FC236}">
                <a16:creationId xmlns:a16="http://schemas.microsoft.com/office/drawing/2014/main" id="{9B3EAB5F-CD29-5F4D-5E32-C9A3E663AAAB}"/>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002290" y="2750840"/>
            <a:ext cx="1160584" cy="1160584"/>
          </a:xfrm>
          <a:prstGeom prst="rect">
            <a:avLst/>
          </a:prstGeom>
        </p:spPr>
      </p:pic>
      <p:sp>
        <p:nvSpPr>
          <p:cNvPr id="9" name="textruta 8">
            <a:extLst>
              <a:ext uri="{FF2B5EF4-FFF2-40B4-BE49-F238E27FC236}">
                <a16:creationId xmlns:a16="http://schemas.microsoft.com/office/drawing/2014/main" id="{BA28467C-CFC7-105E-C2DF-E76510A5D0AF}"/>
              </a:ext>
            </a:extLst>
          </p:cNvPr>
          <p:cNvSpPr txBox="1"/>
          <p:nvPr/>
        </p:nvSpPr>
        <p:spPr>
          <a:xfrm>
            <a:off x="883158" y="2327620"/>
            <a:ext cx="1441420" cy="369332"/>
          </a:xfrm>
          <a:prstGeom prst="rect">
            <a:avLst/>
          </a:prstGeom>
          <a:noFill/>
        </p:spPr>
        <p:txBody>
          <a:bodyPr wrap="none" rtlCol="0">
            <a:spAutoFit/>
          </a:bodyPr>
          <a:lstStyle/>
          <a:p>
            <a:r>
              <a:rPr lang="sv-SE" dirty="0">
                <a:latin typeface="Arial" panose="020B0604020202020204" pitchFamily="34" charset="0"/>
              </a:rPr>
              <a:t>Höga höjder</a:t>
            </a:r>
          </a:p>
        </p:txBody>
      </p:sp>
      <p:sp>
        <p:nvSpPr>
          <p:cNvPr id="10" name="textruta 9">
            <a:extLst>
              <a:ext uri="{FF2B5EF4-FFF2-40B4-BE49-F238E27FC236}">
                <a16:creationId xmlns:a16="http://schemas.microsoft.com/office/drawing/2014/main" id="{24974C0E-AC03-9A5F-CC8A-8DB7287039E1}"/>
              </a:ext>
            </a:extLst>
          </p:cNvPr>
          <p:cNvSpPr txBox="1"/>
          <p:nvPr/>
        </p:nvSpPr>
        <p:spPr>
          <a:xfrm>
            <a:off x="6863861" y="3307864"/>
            <a:ext cx="3040256" cy="369332"/>
          </a:xfrm>
          <a:prstGeom prst="rect">
            <a:avLst/>
          </a:prstGeom>
          <a:noFill/>
        </p:spPr>
        <p:txBody>
          <a:bodyPr wrap="none" rtlCol="0">
            <a:spAutoFit/>
          </a:bodyPr>
          <a:lstStyle/>
          <a:p>
            <a:r>
              <a:rPr lang="sv-SE" dirty="0">
                <a:latin typeface="Arial" panose="020B0604020202020204" pitchFamily="34" charset="0"/>
              </a:rPr>
              <a:t>Att träffa någon man är kär i</a:t>
            </a:r>
          </a:p>
        </p:txBody>
      </p:sp>
      <p:sp>
        <p:nvSpPr>
          <p:cNvPr id="14" name="textruta 13">
            <a:extLst>
              <a:ext uri="{FF2B5EF4-FFF2-40B4-BE49-F238E27FC236}">
                <a16:creationId xmlns:a16="http://schemas.microsoft.com/office/drawing/2014/main" id="{1D3E57D7-14D1-8918-0CE8-5B927B20D9F0}"/>
              </a:ext>
            </a:extLst>
          </p:cNvPr>
          <p:cNvSpPr txBox="1"/>
          <p:nvPr/>
        </p:nvSpPr>
        <p:spPr>
          <a:xfrm>
            <a:off x="6904646" y="5191356"/>
            <a:ext cx="1774845" cy="369332"/>
          </a:xfrm>
          <a:prstGeom prst="rect">
            <a:avLst/>
          </a:prstGeom>
          <a:noFill/>
        </p:spPr>
        <p:txBody>
          <a:bodyPr wrap="none" rtlCol="0">
            <a:spAutoFit/>
          </a:bodyPr>
          <a:lstStyle/>
          <a:p>
            <a:r>
              <a:rPr lang="sv-SE" dirty="0">
                <a:latin typeface="Arial" panose="020B0604020202020204" pitchFamily="34" charset="0"/>
              </a:rPr>
              <a:t>En jobbig tanke</a:t>
            </a:r>
          </a:p>
        </p:txBody>
      </p:sp>
      <p:sp>
        <p:nvSpPr>
          <p:cNvPr id="18" name="Rubrik 1">
            <a:extLst>
              <a:ext uri="{FF2B5EF4-FFF2-40B4-BE49-F238E27FC236}">
                <a16:creationId xmlns:a16="http://schemas.microsoft.com/office/drawing/2014/main" id="{E4D7C064-4B8F-DC27-0D94-16B356C25FB8}"/>
              </a:ext>
            </a:extLst>
          </p:cNvPr>
          <p:cNvSpPr txBox="1">
            <a:spLocks/>
          </p:cNvSpPr>
          <p:nvPr/>
        </p:nvSpPr>
        <p:spPr>
          <a:xfrm>
            <a:off x="883158" y="394829"/>
            <a:ext cx="2362659" cy="716142"/>
          </a:xfrm>
          <a:prstGeom prst="rect">
            <a:avLst/>
          </a:prstGeom>
        </p:spPr>
        <p:txBody>
          <a:bodyPr/>
          <a:lstStyle>
            <a:lvl1pPr algn="l" defTabSz="914400" rtl="0" eaLnBrk="1" latinLnBrk="0" hangingPunct="1">
              <a:lnSpc>
                <a:spcPts val="3840"/>
              </a:lnSpc>
              <a:spcBef>
                <a:spcPct val="0"/>
              </a:spcBef>
              <a:buNone/>
              <a:defRPr sz="3200" kern="1200" baseline="0">
                <a:solidFill>
                  <a:schemeClr val="tx1"/>
                </a:solidFill>
                <a:latin typeface="+mj-lt"/>
                <a:ea typeface="+mj-ea"/>
                <a:cs typeface="+mj-cs"/>
              </a:defRPr>
            </a:lvl1pPr>
          </a:lstStyle>
          <a:p>
            <a:r>
              <a:rPr lang="sv-SE" b="1" dirty="0" err="1">
                <a:latin typeface="Arial" panose="020B0604020202020204" pitchFamily="34" charset="0"/>
              </a:rPr>
              <a:t>Stressorer</a:t>
            </a:r>
            <a:endParaRPr lang="sv-SE" dirty="0">
              <a:latin typeface="Arial" panose="020B0604020202020204" pitchFamily="34" charset="0"/>
            </a:endParaRPr>
          </a:p>
        </p:txBody>
      </p:sp>
      <p:sp>
        <p:nvSpPr>
          <p:cNvPr id="22" name="textruta 21">
            <a:extLst>
              <a:ext uri="{FF2B5EF4-FFF2-40B4-BE49-F238E27FC236}">
                <a16:creationId xmlns:a16="http://schemas.microsoft.com/office/drawing/2014/main" id="{30407F8C-5698-4A70-A992-F095D32A5C94}"/>
              </a:ext>
            </a:extLst>
          </p:cNvPr>
          <p:cNvSpPr txBox="1"/>
          <p:nvPr/>
        </p:nvSpPr>
        <p:spPr>
          <a:xfrm>
            <a:off x="883158" y="6052796"/>
            <a:ext cx="1018227" cy="369332"/>
          </a:xfrm>
          <a:prstGeom prst="rect">
            <a:avLst/>
          </a:prstGeom>
          <a:noFill/>
        </p:spPr>
        <p:txBody>
          <a:bodyPr wrap="none" rtlCol="0">
            <a:spAutoFit/>
          </a:bodyPr>
          <a:lstStyle/>
          <a:p>
            <a:r>
              <a:rPr lang="sv-SE" dirty="0">
                <a:latin typeface="Arial" panose="020B0604020202020204" pitchFamily="34" charset="0"/>
              </a:rPr>
              <a:t>Att tävla</a:t>
            </a:r>
          </a:p>
        </p:txBody>
      </p:sp>
      <p:sp>
        <p:nvSpPr>
          <p:cNvPr id="23" name="textruta 22">
            <a:extLst>
              <a:ext uri="{FF2B5EF4-FFF2-40B4-BE49-F238E27FC236}">
                <a16:creationId xmlns:a16="http://schemas.microsoft.com/office/drawing/2014/main" id="{EBF4D6E7-8472-4DD9-9646-AA5FB08DBAA3}"/>
              </a:ext>
            </a:extLst>
          </p:cNvPr>
          <p:cNvSpPr txBox="1"/>
          <p:nvPr/>
        </p:nvSpPr>
        <p:spPr>
          <a:xfrm>
            <a:off x="4078313" y="4252985"/>
            <a:ext cx="2460373" cy="369332"/>
          </a:xfrm>
          <a:prstGeom prst="rect">
            <a:avLst/>
          </a:prstGeom>
          <a:noFill/>
        </p:spPr>
        <p:txBody>
          <a:bodyPr wrap="square" rtlCol="0">
            <a:spAutoFit/>
          </a:bodyPr>
          <a:lstStyle/>
          <a:p>
            <a:r>
              <a:rPr lang="sv-SE" dirty="0">
                <a:latin typeface="Arial" panose="020B0604020202020204" pitchFamily="34" charset="0"/>
              </a:rPr>
              <a:t>Hålla i en presentation</a:t>
            </a:r>
          </a:p>
        </p:txBody>
      </p:sp>
      <p:sp>
        <p:nvSpPr>
          <p:cNvPr id="3" name="Tankebubbla: moln 2">
            <a:extLst>
              <a:ext uri="{FF2B5EF4-FFF2-40B4-BE49-F238E27FC236}">
                <a16:creationId xmlns:a16="http://schemas.microsoft.com/office/drawing/2014/main" id="{4CFC7780-1075-4D00-8F90-D1812DC7A465}"/>
              </a:ext>
            </a:extLst>
          </p:cNvPr>
          <p:cNvSpPr/>
          <p:nvPr/>
        </p:nvSpPr>
        <p:spPr>
          <a:xfrm>
            <a:off x="4311607" y="435872"/>
            <a:ext cx="3766601" cy="1550374"/>
          </a:xfrm>
          <a:prstGeom prst="cloudCallout">
            <a:avLst>
              <a:gd name="adj1" fmla="val -32248"/>
              <a:gd name="adj2" fmla="val 82030"/>
            </a:avLst>
          </a:prstGeom>
        </p:spPr>
        <p:style>
          <a:lnRef idx="3">
            <a:schemeClr val="lt1"/>
          </a:lnRef>
          <a:fillRef idx="1">
            <a:schemeClr val="dk1"/>
          </a:fillRef>
          <a:effectRef idx="1">
            <a:schemeClr val="dk1"/>
          </a:effectRef>
          <a:fontRef idx="minor">
            <a:schemeClr val="lt1"/>
          </a:fontRef>
        </p:style>
        <p:txBody>
          <a:bodyPr rtlCol="0" anchor="ctr"/>
          <a:lstStyle/>
          <a:p>
            <a:pPr algn="ctr"/>
            <a:r>
              <a:rPr lang="sv-SE" sz="2000" dirty="0">
                <a:latin typeface="Arial" panose="020B0604020202020204" pitchFamily="34" charset="0"/>
              </a:rPr>
              <a:t>Det som stressar dig kanske inte stressar mig?</a:t>
            </a:r>
          </a:p>
        </p:txBody>
      </p:sp>
      <p:sp>
        <p:nvSpPr>
          <p:cNvPr id="24" name="textruta 23">
            <a:extLst>
              <a:ext uri="{FF2B5EF4-FFF2-40B4-BE49-F238E27FC236}">
                <a16:creationId xmlns:a16="http://schemas.microsoft.com/office/drawing/2014/main" id="{27688486-CBDE-4D50-9289-2CF590C6DA6B}"/>
              </a:ext>
            </a:extLst>
          </p:cNvPr>
          <p:cNvSpPr txBox="1"/>
          <p:nvPr/>
        </p:nvSpPr>
        <p:spPr>
          <a:xfrm>
            <a:off x="10192341" y="2327620"/>
            <a:ext cx="1633781" cy="369332"/>
          </a:xfrm>
          <a:prstGeom prst="rect">
            <a:avLst/>
          </a:prstGeom>
          <a:noFill/>
        </p:spPr>
        <p:txBody>
          <a:bodyPr wrap="none" rtlCol="0">
            <a:spAutoFit/>
          </a:bodyPr>
          <a:lstStyle/>
          <a:p>
            <a:r>
              <a:rPr lang="sv-SE" dirty="0">
                <a:latin typeface="Arial" panose="020B0604020202020204" pitchFamily="34" charset="0"/>
              </a:rPr>
              <a:t>En skoluppgift</a:t>
            </a:r>
          </a:p>
        </p:txBody>
      </p:sp>
      <p:sp>
        <p:nvSpPr>
          <p:cNvPr id="25" name="textruta 24">
            <a:extLst>
              <a:ext uri="{FF2B5EF4-FFF2-40B4-BE49-F238E27FC236}">
                <a16:creationId xmlns:a16="http://schemas.microsoft.com/office/drawing/2014/main" id="{88653766-55CA-4FE4-8895-1661C7E07ADA}"/>
              </a:ext>
            </a:extLst>
          </p:cNvPr>
          <p:cNvSpPr txBox="1"/>
          <p:nvPr/>
        </p:nvSpPr>
        <p:spPr>
          <a:xfrm>
            <a:off x="10120599" y="4252985"/>
            <a:ext cx="1249060" cy="369332"/>
          </a:xfrm>
          <a:prstGeom prst="rect">
            <a:avLst/>
          </a:prstGeom>
          <a:noFill/>
        </p:spPr>
        <p:txBody>
          <a:bodyPr wrap="none" rtlCol="0">
            <a:spAutoFit/>
          </a:bodyPr>
          <a:lstStyle/>
          <a:p>
            <a:r>
              <a:rPr lang="sv-SE" dirty="0">
                <a:latin typeface="Arial" panose="020B0604020202020204" pitchFamily="34" charset="0"/>
              </a:rPr>
              <a:t>Gå på fest</a:t>
            </a:r>
          </a:p>
        </p:txBody>
      </p:sp>
      <p:sp>
        <p:nvSpPr>
          <p:cNvPr id="26" name="textruta 25">
            <a:extLst>
              <a:ext uri="{FF2B5EF4-FFF2-40B4-BE49-F238E27FC236}">
                <a16:creationId xmlns:a16="http://schemas.microsoft.com/office/drawing/2014/main" id="{C7DFD3CF-EDB9-45D4-9B10-7142FDC41029}"/>
              </a:ext>
            </a:extLst>
          </p:cNvPr>
          <p:cNvSpPr txBox="1"/>
          <p:nvPr/>
        </p:nvSpPr>
        <p:spPr>
          <a:xfrm>
            <a:off x="10120599" y="3331132"/>
            <a:ext cx="1800558" cy="369332"/>
          </a:xfrm>
          <a:prstGeom prst="rect">
            <a:avLst/>
          </a:prstGeom>
          <a:noFill/>
        </p:spPr>
        <p:txBody>
          <a:bodyPr wrap="none" rtlCol="0">
            <a:spAutoFit/>
          </a:bodyPr>
          <a:lstStyle/>
          <a:p>
            <a:r>
              <a:rPr lang="sv-SE" dirty="0">
                <a:latin typeface="Arial" panose="020B0604020202020204" pitchFamily="34" charset="0"/>
              </a:rPr>
              <a:t>Tandläkarbesök</a:t>
            </a:r>
          </a:p>
        </p:txBody>
      </p:sp>
      <p:sp>
        <p:nvSpPr>
          <p:cNvPr id="2" name="Platshållare för bildnummer 1">
            <a:extLst>
              <a:ext uri="{FF2B5EF4-FFF2-40B4-BE49-F238E27FC236}">
                <a16:creationId xmlns:a16="http://schemas.microsoft.com/office/drawing/2014/main" id="{67E5FDA9-BF11-46A5-9FC5-38CB8C99568B}"/>
              </a:ext>
            </a:extLst>
          </p:cNvPr>
          <p:cNvSpPr>
            <a:spLocks noGrp="1"/>
          </p:cNvSpPr>
          <p:nvPr>
            <p:ph type="sldNum" sz="quarter" idx="12"/>
          </p:nvPr>
        </p:nvSpPr>
        <p:spPr/>
        <p:txBody>
          <a:bodyPr/>
          <a:lstStyle/>
          <a:p>
            <a:fld id="{417EB220-258D-418C-B7E5-42E722DCB843}" type="slidenum">
              <a:rPr lang="sv-SE" smtClean="0"/>
              <a:t>7</a:t>
            </a:fld>
            <a:endParaRPr lang="sv-SE" dirty="0"/>
          </a:p>
        </p:txBody>
      </p:sp>
    </p:spTree>
    <p:extLst>
      <p:ext uri="{BB962C8B-B14F-4D97-AF65-F5344CB8AC3E}">
        <p14:creationId xmlns:p14="http://schemas.microsoft.com/office/powerpoint/2010/main" val="55595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Lejon springande mot dig">
            <a:extLst>
              <a:ext uri="{FF2B5EF4-FFF2-40B4-BE49-F238E27FC236}">
                <a16:creationId xmlns:a16="http://schemas.microsoft.com/office/drawing/2014/main" id="{3C45F2B2-FAF5-4572-AB7D-B06318251237}"/>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a:stretch/>
        </p:blipFill>
        <p:spPr>
          <a:xfrm>
            <a:off x="706244" y="1248936"/>
            <a:ext cx="3617696" cy="3541732"/>
          </a:xfrm>
          <a:prstGeom prst="rect">
            <a:avLst/>
          </a:prstGeom>
        </p:spPr>
      </p:pic>
      <p:pic>
        <p:nvPicPr>
          <p:cNvPr id="4" name="Bildobjekt 3">
            <a:extLst>
              <a:ext uri="{FF2B5EF4-FFF2-40B4-BE49-F238E27FC236}">
                <a16:creationId xmlns:a16="http://schemas.microsoft.com/office/drawing/2014/main" id="{692F511E-C90E-4386-A04C-4B524E47F1AF}"/>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4541370" y="1248936"/>
            <a:ext cx="3326692" cy="3541732"/>
          </a:xfrm>
          <a:prstGeom prst="rect">
            <a:avLst/>
          </a:prstGeom>
        </p:spPr>
      </p:pic>
      <p:sp>
        <p:nvSpPr>
          <p:cNvPr id="6" name="textruta 5">
            <a:extLst>
              <a:ext uri="{FF2B5EF4-FFF2-40B4-BE49-F238E27FC236}">
                <a16:creationId xmlns:a16="http://schemas.microsoft.com/office/drawing/2014/main" id="{464FDEA3-3AF3-4ECF-8DE0-A6D9C561FCC4}"/>
              </a:ext>
            </a:extLst>
          </p:cNvPr>
          <p:cNvSpPr txBox="1"/>
          <p:nvPr/>
        </p:nvSpPr>
        <p:spPr>
          <a:xfrm>
            <a:off x="2995961" y="602166"/>
            <a:ext cx="3486615" cy="461665"/>
          </a:xfrm>
          <a:prstGeom prst="rect">
            <a:avLst/>
          </a:prstGeom>
          <a:noFill/>
        </p:spPr>
        <p:txBody>
          <a:bodyPr wrap="square" rtlCol="0">
            <a:spAutoFit/>
          </a:bodyPr>
          <a:lstStyle/>
          <a:p>
            <a:r>
              <a:rPr lang="sv-SE" sz="2400" dirty="0">
                <a:latin typeface="Arial" panose="020B0604020202020204" pitchFamily="34" charset="0"/>
              </a:rPr>
              <a:t>”GASEN”</a:t>
            </a:r>
          </a:p>
        </p:txBody>
      </p:sp>
      <p:sp>
        <p:nvSpPr>
          <p:cNvPr id="7" name="textruta 6">
            <a:extLst>
              <a:ext uri="{FF2B5EF4-FFF2-40B4-BE49-F238E27FC236}">
                <a16:creationId xmlns:a16="http://schemas.microsoft.com/office/drawing/2014/main" id="{3C10C4EF-374D-4065-9843-90E1454FEBB1}"/>
              </a:ext>
            </a:extLst>
          </p:cNvPr>
          <p:cNvSpPr txBox="1"/>
          <p:nvPr/>
        </p:nvSpPr>
        <p:spPr>
          <a:xfrm>
            <a:off x="9196039" y="606631"/>
            <a:ext cx="3486615" cy="461665"/>
          </a:xfrm>
          <a:prstGeom prst="rect">
            <a:avLst/>
          </a:prstGeom>
          <a:noFill/>
        </p:spPr>
        <p:txBody>
          <a:bodyPr wrap="square" rtlCol="0">
            <a:spAutoFit/>
          </a:bodyPr>
          <a:lstStyle/>
          <a:p>
            <a:r>
              <a:rPr lang="sv-SE" sz="2400" dirty="0">
                <a:latin typeface="Arial" panose="020B0604020202020204" pitchFamily="34" charset="0"/>
              </a:rPr>
              <a:t>”BROMSEN”</a:t>
            </a:r>
          </a:p>
        </p:txBody>
      </p:sp>
      <p:pic>
        <p:nvPicPr>
          <p:cNvPr id="9" name="Bildobjekt 8">
            <a:extLst>
              <a:ext uri="{FF2B5EF4-FFF2-40B4-BE49-F238E27FC236}">
                <a16:creationId xmlns:a16="http://schemas.microsoft.com/office/drawing/2014/main" id="{038D783F-B8AE-4763-B0DB-1B4D89E1AD0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09984" y="1248936"/>
            <a:ext cx="3541732" cy="3541732"/>
          </a:xfrm>
          <a:prstGeom prst="rect">
            <a:avLst/>
          </a:prstGeom>
        </p:spPr>
      </p:pic>
      <p:sp>
        <p:nvSpPr>
          <p:cNvPr id="8" name="Platshållare för text 3">
            <a:extLst>
              <a:ext uri="{FF2B5EF4-FFF2-40B4-BE49-F238E27FC236}">
                <a16:creationId xmlns:a16="http://schemas.microsoft.com/office/drawing/2014/main" id="{7E30D34C-74F3-4583-8F51-AE80B9C79652}"/>
              </a:ext>
            </a:extLst>
          </p:cNvPr>
          <p:cNvSpPr txBox="1">
            <a:spLocks/>
          </p:cNvSpPr>
          <p:nvPr/>
        </p:nvSpPr>
        <p:spPr>
          <a:xfrm>
            <a:off x="4879068" y="5124450"/>
            <a:ext cx="4200525" cy="1348921"/>
          </a:xfrm>
          <a:prstGeom prst="rect">
            <a:avLst/>
          </a:prstGeom>
        </p:spPr>
        <p:txBody>
          <a:bodyPr vert="horz" lIns="91440" tIns="45720" rIns="91440" bIns="45720" rtlCol="0">
            <a:noAutofit/>
          </a:bodyPr>
          <a:lstStyle>
            <a:lvl1pPr marL="0" indent="0" algn="l" defTabSz="914400" rtl="0" eaLnBrk="1" latinLnBrk="0" hangingPunct="1">
              <a:lnSpc>
                <a:spcPts val="2120"/>
              </a:lnSpc>
              <a:spcBef>
                <a:spcPts val="300"/>
              </a:spcBef>
              <a:buFontTx/>
              <a:buNone/>
              <a:defRPr sz="1600" kern="1200" baseline="0">
                <a:solidFill>
                  <a:schemeClr val="tx1">
                    <a:lumMod val="65000"/>
                    <a:lumOff val="35000"/>
                  </a:schemeClr>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kern="1200" baseline="0">
                <a:solidFill>
                  <a:schemeClr val="tx1">
                    <a:lumMod val="65000"/>
                    <a:lumOff val="35000"/>
                  </a:schemeClr>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Tx/>
              <a:buNone/>
              <a:defRPr sz="1200" kern="1200" baseline="0">
                <a:solidFill>
                  <a:schemeClr val="tx1">
                    <a:lumMod val="65000"/>
                    <a:lumOff val="35000"/>
                  </a:schemeClr>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Tx/>
              <a:buNone/>
              <a:defRPr sz="1000" kern="1200" baseline="0">
                <a:solidFill>
                  <a:schemeClr val="tx1">
                    <a:lumMod val="65000"/>
                    <a:lumOff val="35000"/>
                  </a:schemeClr>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Tx/>
              <a:buNone/>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dirty="0"/>
              <a:t>Andfådd</a:t>
            </a:r>
          </a:p>
          <a:p>
            <a:r>
              <a:rPr lang="sv-SE" sz="2000" dirty="0"/>
              <a:t>Ökad puls</a:t>
            </a:r>
          </a:p>
          <a:p>
            <a:r>
              <a:rPr lang="sv-SE" sz="2000" dirty="0"/>
              <a:t>Musklerna spänns</a:t>
            </a:r>
          </a:p>
          <a:p>
            <a:r>
              <a:rPr lang="sv-SE" sz="2000" dirty="0"/>
              <a:t>Svettas</a:t>
            </a:r>
          </a:p>
        </p:txBody>
      </p:sp>
      <p:sp>
        <p:nvSpPr>
          <p:cNvPr id="2" name="Platshållare för bildnummer 1">
            <a:extLst>
              <a:ext uri="{FF2B5EF4-FFF2-40B4-BE49-F238E27FC236}">
                <a16:creationId xmlns:a16="http://schemas.microsoft.com/office/drawing/2014/main" id="{E81F40C3-555D-4ADC-AD73-830965AA88F9}"/>
              </a:ext>
            </a:extLst>
          </p:cNvPr>
          <p:cNvSpPr>
            <a:spLocks noGrp="1"/>
          </p:cNvSpPr>
          <p:nvPr>
            <p:ph type="sldNum" sz="quarter" idx="12"/>
          </p:nvPr>
        </p:nvSpPr>
        <p:spPr/>
        <p:txBody>
          <a:bodyPr/>
          <a:lstStyle/>
          <a:p>
            <a:fld id="{417EB220-258D-418C-B7E5-42E722DCB843}" type="slidenum">
              <a:rPr lang="sv-SE" smtClean="0"/>
              <a:t>8</a:t>
            </a:fld>
            <a:endParaRPr lang="sv-SE" dirty="0"/>
          </a:p>
        </p:txBody>
      </p:sp>
    </p:spTree>
    <p:extLst>
      <p:ext uri="{BB962C8B-B14F-4D97-AF65-F5344CB8AC3E}">
        <p14:creationId xmlns:p14="http://schemas.microsoft.com/office/powerpoint/2010/main" val="4034298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8A338-1388-9104-A26F-C059C41325FF}"/>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4FCCD936-27A7-FB57-600A-1BA13A880836}"/>
              </a:ext>
            </a:extLst>
          </p:cNvPr>
          <p:cNvSpPr>
            <a:spLocks noGrp="1"/>
          </p:cNvSpPr>
          <p:nvPr>
            <p:ph type="title"/>
          </p:nvPr>
        </p:nvSpPr>
        <p:spPr>
          <a:xfrm>
            <a:off x="2083113" y="634040"/>
            <a:ext cx="8791576" cy="1187450"/>
          </a:xfrm>
        </p:spPr>
        <p:txBody>
          <a:bodyPr/>
          <a:lstStyle/>
          <a:p>
            <a:r>
              <a:rPr lang="sv-SE" dirty="0"/>
              <a:t>Träning förbättrar kroppens ”gas” och ”broms”</a:t>
            </a:r>
          </a:p>
        </p:txBody>
      </p:sp>
      <p:pic>
        <p:nvPicPr>
          <p:cNvPr id="15" name="Bildobjekt 14">
            <a:extLst>
              <a:ext uri="{FF2B5EF4-FFF2-40B4-BE49-F238E27FC236}">
                <a16:creationId xmlns:a16="http://schemas.microsoft.com/office/drawing/2014/main" id="{18C1D4DA-BF56-2A9E-1F18-EAF5FAAA4CD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30627" y="2091686"/>
            <a:ext cx="4572232" cy="3379476"/>
          </a:xfrm>
          <a:prstGeom prst="rect">
            <a:avLst/>
          </a:prstGeom>
        </p:spPr>
      </p:pic>
      <p:pic>
        <p:nvPicPr>
          <p:cNvPr id="17" name="Bildobjekt 16">
            <a:extLst>
              <a:ext uri="{FF2B5EF4-FFF2-40B4-BE49-F238E27FC236}">
                <a16:creationId xmlns:a16="http://schemas.microsoft.com/office/drawing/2014/main" id="{A85F39C6-3C98-37CB-74B4-D93DD14A2B4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478901" y="1996435"/>
            <a:ext cx="4629800" cy="3824618"/>
          </a:xfrm>
          <a:prstGeom prst="rect">
            <a:avLst/>
          </a:prstGeom>
        </p:spPr>
      </p:pic>
      <p:sp>
        <p:nvSpPr>
          <p:cNvPr id="18" name="Rubrik 2">
            <a:extLst>
              <a:ext uri="{FF2B5EF4-FFF2-40B4-BE49-F238E27FC236}">
                <a16:creationId xmlns:a16="http://schemas.microsoft.com/office/drawing/2014/main" id="{8EDF3EBE-E47C-0DFF-9D82-D753CDDBA3B0}"/>
              </a:ext>
            </a:extLst>
          </p:cNvPr>
          <p:cNvSpPr txBox="1">
            <a:spLocks/>
          </p:cNvSpPr>
          <p:nvPr/>
        </p:nvSpPr>
        <p:spPr>
          <a:xfrm>
            <a:off x="3140393" y="5821053"/>
            <a:ext cx="5911214" cy="848365"/>
          </a:xfrm>
          <a:prstGeom prst="rect">
            <a:avLst/>
          </a:prstGeom>
        </p:spPr>
        <p:txBody>
          <a:bodyPr vert="horz" lIns="91440" tIns="108000" rIns="91440" bIns="45720" rtlCol="0" anchor="t">
            <a:noAutofit/>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r>
              <a:rPr lang="sv-SE" sz="2800" dirty="0"/>
              <a:t>Du blir mer motståndskraftig</a:t>
            </a:r>
          </a:p>
        </p:txBody>
      </p:sp>
      <p:sp>
        <p:nvSpPr>
          <p:cNvPr id="2" name="Platshållare för bildnummer 1">
            <a:extLst>
              <a:ext uri="{FF2B5EF4-FFF2-40B4-BE49-F238E27FC236}">
                <a16:creationId xmlns:a16="http://schemas.microsoft.com/office/drawing/2014/main" id="{F65F966D-DDCD-4491-B342-B06D93F2B742}"/>
              </a:ext>
            </a:extLst>
          </p:cNvPr>
          <p:cNvSpPr>
            <a:spLocks noGrp="1"/>
          </p:cNvSpPr>
          <p:nvPr>
            <p:ph type="sldNum" sz="quarter" idx="12"/>
          </p:nvPr>
        </p:nvSpPr>
        <p:spPr/>
        <p:txBody>
          <a:bodyPr/>
          <a:lstStyle/>
          <a:p>
            <a:fld id="{B716C8F4-20CD-364A-8A8E-DE130115B178}" type="slidenum">
              <a:rPr lang="sv-SE" smtClean="0"/>
              <a:pPr/>
              <a:t>9</a:t>
            </a:fld>
            <a:endParaRPr lang="sv-SE" dirty="0"/>
          </a:p>
        </p:txBody>
      </p:sp>
      <p:sp>
        <p:nvSpPr>
          <p:cNvPr id="4" name="Pil: höger 3">
            <a:extLst>
              <a:ext uri="{FF2B5EF4-FFF2-40B4-BE49-F238E27FC236}">
                <a16:creationId xmlns:a16="http://schemas.microsoft.com/office/drawing/2014/main" id="{DD40ADE7-4632-4645-9414-D224655A6AAA}"/>
              </a:ext>
            </a:extLst>
          </p:cNvPr>
          <p:cNvSpPr/>
          <p:nvPr/>
        </p:nvSpPr>
        <p:spPr>
          <a:xfrm>
            <a:off x="2033488" y="5943185"/>
            <a:ext cx="1106905" cy="4349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spTree>
    <p:extLst>
      <p:ext uri="{BB962C8B-B14F-4D97-AF65-F5344CB8AC3E}">
        <p14:creationId xmlns:p14="http://schemas.microsoft.com/office/powerpoint/2010/main" val="1208438413"/>
      </p:ext>
    </p:extLst>
  </p:cSld>
  <p:clrMapOvr>
    <a:masterClrMapping/>
  </p:clrMapOvr>
</p:sld>
</file>

<file path=ppt/theme/theme1.xml><?xml version="1.0" encoding="utf-8"?>
<a:theme xmlns:a="http://schemas.openxmlformats.org/drawingml/2006/main" name="UU-tema VIT">
  <a:themeElements>
    <a:clrScheme name="Uppsala universitet">
      <a:dk1>
        <a:sysClr val="windowText" lastClr="000000"/>
      </a:dk1>
      <a:lt1>
        <a:sysClr val="window" lastClr="FFFFFF"/>
      </a:lt1>
      <a:dk2>
        <a:srgbClr val="000000"/>
      </a:dk2>
      <a:lt2>
        <a:srgbClr val="FFFFFF"/>
      </a:lt2>
      <a:accent1>
        <a:srgbClr val="828282"/>
      </a:accent1>
      <a:accent2>
        <a:srgbClr val="BEBEBE"/>
      </a:accent2>
      <a:accent3>
        <a:srgbClr val="E6E6E6"/>
      </a:accent3>
      <a:accent4>
        <a:srgbClr val="990000"/>
      </a:accent4>
      <a:accent5>
        <a:srgbClr val="FFFFFF"/>
      </a:accent5>
      <a:accent6>
        <a:srgbClr val="FFFFFF"/>
      </a:accent6>
      <a:hlink>
        <a:srgbClr val="FFFFFF"/>
      </a:hlink>
      <a:folHlink>
        <a:srgbClr val="FFFFFF"/>
      </a:folHlink>
    </a:clrScheme>
    <a:fontScheme name="Uppsala universit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1755F6FB-FD89-4F23-B5E8-5B4188E49BB3}"/>
    </a:ext>
  </a:extLst>
</a:theme>
</file>

<file path=ppt/theme/theme2.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UU_mall_2024-05-02 (1)</Template>
  <TotalTime>18817</TotalTime>
  <Words>4852</Words>
  <Application>Microsoft Office PowerPoint</Application>
  <PresentationFormat>Bredbild</PresentationFormat>
  <Paragraphs>419</Paragraphs>
  <Slides>19</Slides>
  <Notes>19</Notes>
  <HiddenSlides>0</HiddenSlides>
  <MMClips>0</MMClips>
  <ScaleCrop>false</ScaleCrop>
  <HeadingPairs>
    <vt:vector size="6" baseType="variant">
      <vt:variant>
        <vt:lpstr>Använt teckensnitt</vt:lpstr>
      </vt:variant>
      <vt:variant>
        <vt:i4>5</vt:i4>
      </vt:variant>
      <vt:variant>
        <vt:lpstr>Tema</vt:lpstr>
      </vt:variant>
      <vt:variant>
        <vt:i4>2</vt:i4>
      </vt:variant>
      <vt:variant>
        <vt:lpstr>Bildrubriker</vt:lpstr>
      </vt:variant>
      <vt:variant>
        <vt:i4>19</vt:i4>
      </vt:variant>
    </vt:vector>
  </HeadingPairs>
  <TitlesOfParts>
    <vt:vector size="26" baseType="lpstr">
      <vt:lpstr>Calibri</vt:lpstr>
      <vt:lpstr>Work Sans Medium</vt:lpstr>
      <vt:lpstr>Arial</vt:lpstr>
      <vt:lpstr>Work Sans SemiBold</vt:lpstr>
      <vt:lpstr>Work Sans</vt:lpstr>
      <vt:lpstr>UU-tema VIT</vt:lpstr>
      <vt:lpstr>UU-tema LJUSGRÅ</vt:lpstr>
      <vt:lpstr>Undervisning för psykisk hälsa – med fokus på fysisk aktivitet </vt:lpstr>
      <vt:lpstr>PowerPoint-presentation</vt:lpstr>
      <vt:lpstr>Lektion 1</vt:lpstr>
      <vt:lpstr>Vilka vanor bidrar till psykisk hälsa?</vt:lpstr>
      <vt:lpstr>Fysisk aktivitet på recept?</vt:lpstr>
      <vt:lpstr>Vad ska hända kommande period?</vt:lpstr>
      <vt:lpstr>PowerPoint-presentation</vt:lpstr>
      <vt:lpstr>PowerPoint-presentation</vt:lpstr>
      <vt:lpstr>Träning förbättrar kroppens ”gas” och ”broms”</vt:lpstr>
      <vt:lpstr>PowerPoint-presentation</vt:lpstr>
      <vt:lpstr>PowerPoint-presentation</vt:lpstr>
      <vt:lpstr>PowerPoint-presentation</vt:lpstr>
      <vt:lpstr>PowerPoint-presentation</vt:lpstr>
      <vt:lpstr>PowerPoint-presentation</vt:lpstr>
      <vt:lpstr>Kondition –  grunden för både fysisk och psykisk hälsa </vt:lpstr>
      <vt:lpstr>Puls = Hjärtfrekvens (HF)</vt:lpstr>
      <vt:lpstr>Testa pulstagning vid aktivitet</vt:lpstr>
      <vt:lpstr>Borgskalan</vt:lpstr>
      <vt:lpstr>Till nästa gång!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Lisa Reimegård</dc:creator>
  <cp:lastModifiedBy>Anonymous reviewer</cp:lastModifiedBy>
  <cp:revision>261</cp:revision>
  <cp:lastPrinted>2026-05-26T16:28:51Z</cp:lastPrinted>
  <dcterms:created xsi:type="dcterms:W3CDTF">2025-01-16T10:13:56Z</dcterms:created>
  <dcterms:modified xsi:type="dcterms:W3CDTF">2026-05-26T16:29:31Z</dcterms:modified>
</cp:coreProperties>
</file>