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7" r:id="rId1"/>
    <p:sldMasterId id="2147483650" r:id="rId2"/>
  </p:sldMasterIdLst>
  <p:notesMasterIdLst>
    <p:notesMasterId r:id="rId13"/>
  </p:notesMasterIdLst>
  <p:sldIdLst>
    <p:sldId id="270" r:id="rId3"/>
    <p:sldId id="2403" r:id="rId4"/>
    <p:sldId id="2432" r:id="rId5"/>
    <p:sldId id="2426" r:id="rId6"/>
    <p:sldId id="2433" r:id="rId7"/>
    <p:sldId id="2434" r:id="rId8"/>
    <p:sldId id="2435" r:id="rId9"/>
    <p:sldId id="2436" r:id="rId10"/>
    <p:sldId id="282" r:id="rId11"/>
    <p:sldId id="2457" r:id="rId12"/>
  </p:sldIdLst>
  <p:sldSz cx="12192000" cy="6858000"/>
  <p:notesSz cx="6794500" cy="9931400"/>
  <p:embeddedFontLst>
    <p:embeddedFont>
      <p:font typeface="Calibri" panose="020F0502020204030204" pitchFamily="34" charset="0"/>
      <p:regular r:id="rId14"/>
      <p:bold r:id="rId15"/>
      <p:italic r:id="rId16"/>
      <p:boldItalic r:id="rId17"/>
    </p:embeddedFont>
    <p:embeddedFont>
      <p:font typeface="Work Sans Medium" pitchFamily="2" charset="0"/>
      <p:regular r:id="rId18"/>
      <p:italic r:id="rId19"/>
    </p:embeddedFont>
    <p:embeddedFont>
      <p:font typeface="Work Sans SemiBold" pitchFamily="2" charset="0"/>
      <p:regular r:id="rId20"/>
      <p:bold r:id="rId21"/>
      <p:italic r:id="rId22"/>
      <p:boldItalic r:id="rId23"/>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BCBD3-B2FA-FCD3-7333-C4F57AFA702F}" name="Siri Helle" initials="SH" userId="S::hello@sirihelle.com::0e4b3e0f-a1b7-47de-ad09-0238b58dd9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7575"/>
    <a:srgbClr val="990000"/>
    <a:srgbClr val="3B9B25"/>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76"/>
    <p:restoredTop sz="62105" autoAdjust="0"/>
  </p:normalViewPr>
  <p:slideViewPr>
    <p:cSldViewPr snapToGrid="0" showGuides="1">
      <p:cViewPr varScale="1">
        <p:scale>
          <a:sx n="71" d="100"/>
          <a:sy n="71" d="100"/>
        </p:scale>
        <p:origin x="732" y="36"/>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2224"/>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font" Target="fonts/font10.fntdata"/><Relationship Id="rId28" Type="http://schemas.microsoft.com/office/2018/10/relationships/authors" Target="authors.xml"/><Relationship Id="rId10" Type="http://schemas.openxmlformats.org/officeDocument/2006/relationships/slide" Target="slides/slide8.xml"/><Relationship Id="rId19"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E8E67863-098D-7443-8C24-5FBC4AB783A3}" type="datetimeFigureOut">
              <a:t>2026-05-26</a:t>
            </a:fld>
            <a:endParaRPr lang="en-GB"/>
          </a:p>
        </p:txBody>
      </p:sp>
      <p:sp>
        <p:nvSpPr>
          <p:cNvPr id="4" name="Platshållare för bildobjekt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1801485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p:txBody>
          <a:bodyPr/>
          <a:lstStyle/>
          <a:p>
            <a:pPr defTabSz="966612">
              <a:defRPr/>
            </a:pPr>
            <a:r>
              <a:rPr lang="sv-SE" sz="1100" dirty="0"/>
              <a:t>Översiktsbild som visar delar som kan ingå i undervisning om psykisk hälsa.</a:t>
            </a:r>
          </a:p>
          <a:p>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r>
              <a:rPr lang="sv-SE" sz="1100" dirty="0"/>
              <a:t>Modulen om fysisk aktivitet är utvecklad framförallt för genomförande av undervisning i ämnet Idrott- och hälsa.</a:t>
            </a:r>
          </a:p>
          <a:p>
            <a:r>
              <a:rPr lang="sv-SE" sz="1100" dirty="0"/>
              <a:t>Innehållet går utmärkt att kombinera med undervisning i biologi och naturkunskap.</a:t>
            </a:r>
          </a:p>
          <a:p>
            <a:endParaRPr lang="sv-SE" sz="1100" dirty="0"/>
          </a:p>
          <a:p>
            <a:pPr>
              <a:lnSpc>
                <a:spcPct val="107000"/>
              </a:lnSpc>
              <a:spcAft>
                <a:spcPts val="846"/>
              </a:spcAft>
            </a:pPr>
            <a:r>
              <a:rPr lang="sv-SE" sz="1100" b="1" dirty="0"/>
              <a:t>Syftet med modulen Fysisk aktivitet är att ge eleverna </a:t>
            </a:r>
          </a:p>
          <a:p>
            <a:pPr marL="181240" indent="-181240">
              <a:lnSpc>
                <a:spcPct val="107000"/>
              </a:lnSpc>
              <a:spcAft>
                <a:spcPts val="846"/>
              </a:spcAft>
              <a:buFont typeface="Arial" panose="020B0604020202020204" pitchFamily="34" charset="0"/>
              <a:buChar char="•"/>
            </a:pPr>
            <a:r>
              <a:rPr lang="sv-SE" sz="1100" b="0" dirty="0"/>
              <a:t>Kunskap om varför fysisk aktivitet är viktigt för psykisk hälsa</a:t>
            </a:r>
          </a:p>
          <a:p>
            <a:pPr marL="181240" indent="-181240">
              <a:lnSpc>
                <a:spcPct val="107000"/>
              </a:lnSpc>
              <a:spcAft>
                <a:spcPts val="846"/>
              </a:spcAft>
              <a:buFont typeface="Arial" panose="020B0604020202020204" pitchFamily="34" charset="0"/>
              <a:buChar char="•"/>
            </a:pPr>
            <a:r>
              <a:rPr lang="sv-SE" sz="1100" b="0" dirty="0"/>
              <a:t>Kunskap om och praktisk tillämpning av olika typer av konditionsstärkande aktiviteter</a:t>
            </a:r>
          </a:p>
          <a:p>
            <a:pPr marL="181240" indent="-181240">
              <a:lnSpc>
                <a:spcPct val="107000"/>
              </a:lnSpc>
              <a:spcAft>
                <a:spcPts val="846"/>
              </a:spcAft>
              <a:buFont typeface="Arial" panose="020B0604020202020204" pitchFamily="34" charset="0"/>
              <a:buChar char="•"/>
            </a:pPr>
            <a:r>
              <a:rPr lang="sv-SE" sz="1100" dirty="0"/>
              <a:t>Planering, genomförande samt utvärdering av resultat kopplade till en laborativ undervisningsmodell med tema kondition, där den egna fysiska och psykisk hälsan står i centrum.</a:t>
            </a:r>
          </a:p>
          <a:p>
            <a:endParaRPr lang="sv-SE" sz="1100" dirty="0"/>
          </a:p>
          <a:p>
            <a:r>
              <a:rPr lang="sv-SE" sz="1100" dirty="0"/>
              <a:t>Innehållet i modulen behandlar följande centrala innehåll i Idrott- och hälsa </a:t>
            </a:r>
          </a:p>
          <a:p>
            <a:pPr>
              <a:lnSpc>
                <a:spcPct val="115000"/>
              </a:lnSpc>
              <a:spcBef>
                <a:spcPts val="800"/>
              </a:spcBef>
              <a:spcAft>
                <a:spcPts val="400"/>
              </a:spcAft>
            </a:pPr>
            <a:r>
              <a:rPr lang="sv-SE" sz="1800" b="1"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Grundskolan (Lgr22)</a:t>
            </a:r>
          </a:p>
          <a:p>
            <a:pPr>
              <a:lnSpc>
                <a:spcPct val="115000"/>
              </a:lnSpc>
              <a:spcBef>
                <a:spcPts val="800"/>
              </a:spcBef>
              <a:spcAft>
                <a:spcPts val="400"/>
              </a:spcAft>
            </a:pPr>
            <a:r>
              <a:rPr lang="sv-SE" sz="1800" b="1"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Åk 7 – 9: Rörelse</a:t>
            </a: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Komplexa rörelser i lekar, spel, idrotter och andra rörelseaktiviteter, inom­hus och utomhus.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Träningslära: konditionsträning, koordinationsträning, styrketräning och rör­lighetsträning utifrån olika ändamål och individuella behov.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Olika verktyg, däribland digitala för att planera, genomföra och värdera rörelse­aktiviteter.</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Bef>
                <a:spcPts val="800"/>
              </a:spcBef>
              <a:spcAft>
                <a:spcPts val="400"/>
              </a:spcAft>
            </a:pPr>
            <a:r>
              <a:rPr lang="sv-SE" sz="1800" b="1"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Åk 7 – 9: Hälsa och levnadsvanor</a:t>
            </a: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Planering och genomförande av olika aktiviteter utifrån hur de påverkar olika aspekter av fysisk förmåga och olika aspekter av hälsa.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Undersökande av möjligheter till daglig rörelse i närmiljön.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Samtal om upplevelser av olika aktiviteter och värdering av hur de påverkar olika aspekter av fysisk förmåga och olika aspekter av hälsa.</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sz="1100" dirty="0"/>
          </a:p>
          <a:p>
            <a:r>
              <a:rPr lang="sv-SE" sz="1100" b="1" dirty="0"/>
              <a:t>Gymnasiet (Gy25)</a:t>
            </a:r>
          </a:p>
          <a:p>
            <a:pPr>
              <a:lnSpc>
                <a:spcPct val="115000"/>
              </a:lnSpc>
              <a:spcAft>
                <a:spcPts val="800"/>
              </a:spcAft>
            </a:pPr>
            <a:r>
              <a:rPr lang="sv-SE" sz="1800" b="1" kern="100" dirty="0">
                <a:solidFill>
                  <a:srgbClr val="000000"/>
                </a:solidFill>
                <a:effectLst/>
                <a:latin typeface="Arial" panose="020B0604020202020204" pitchFamily="34" charset="0"/>
                <a:ea typeface="Aptos"/>
                <a:cs typeface="Times New Roman" panose="02020603050405020304" pitchFamily="18" charset="0"/>
              </a:rPr>
              <a:t>Kroppslig förmåga:</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En bredd av motions- och idrottsaktiviteter som utvecklar en allsidig kroppslig förmåga, däribland dans.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Grundläggande anatomi och fysiologi i relation till rörelseaktiviteter.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Praktisk tillämpning av olika träningsmetoder, däribland metoder för konditions-, styrke- och koordinationsträning.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Effekter av olika träningsmetoder. </a:t>
            </a: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Planering och genomförande av rörelseaktivitet samt utvärdering av resultat.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Digitala hjälpmedel för träning och hälsa, till exempel pulsmätare, stegräknare och </a:t>
            </a:r>
            <a:r>
              <a:rPr lang="sv-SE" sz="1800" kern="100" dirty="0" err="1">
                <a:solidFill>
                  <a:srgbClr val="000000"/>
                </a:solidFill>
                <a:effectLst/>
                <a:latin typeface="Arial" panose="020B0604020202020204" pitchFamily="34" charset="0"/>
                <a:ea typeface="Aptos"/>
                <a:cs typeface="Times New Roman" panose="02020603050405020304" pitchFamily="18" charset="0"/>
              </a:rPr>
              <a:t>träningsappar</a:t>
            </a:r>
            <a:r>
              <a:rPr lang="sv-SE" sz="1800" kern="100" dirty="0">
                <a:solidFill>
                  <a:srgbClr val="000000"/>
                </a:solidFill>
                <a:effectLst/>
                <a:latin typeface="Arial" panose="020B0604020202020204" pitchFamily="34" charset="0"/>
                <a:ea typeface="Aptos"/>
                <a:cs typeface="Times New Roman" panose="02020603050405020304" pitchFamily="18" charset="0"/>
              </a:rPr>
              <a:t>. </a:t>
            </a:r>
            <a:endParaRPr lang="sv-SE" sz="1800" kern="100" dirty="0">
              <a:effectLst/>
              <a:latin typeface="Arial" panose="020B0604020202020204" pitchFamily="34" charset="0"/>
              <a:ea typeface="Aptos"/>
              <a:cs typeface="Times New Roman" panose="02020603050405020304" pitchFamily="18" charset="0"/>
            </a:endParaRPr>
          </a:p>
          <a:p>
            <a:pPr marL="0" lvl="0" indent="0">
              <a:lnSpc>
                <a:spcPct val="115000"/>
              </a:lnSpc>
              <a:spcAft>
                <a:spcPts val="800"/>
              </a:spcAft>
              <a:buFont typeface="Symbol" panose="05050102010706020507" pitchFamily="18" charset="2"/>
              <a:buNone/>
            </a:pPr>
            <a:endParaRPr lang="sv-SE" sz="1800" kern="100" dirty="0">
              <a:solidFill>
                <a:srgbClr val="000000"/>
              </a:solidFill>
              <a:effectLst/>
              <a:latin typeface="Arial" panose="020B0604020202020204" pitchFamily="34" charset="0"/>
              <a:ea typeface="Aptos"/>
              <a:cs typeface="Times New Roman" panose="02020603050405020304" pitchFamily="18" charset="0"/>
            </a:endParaRPr>
          </a:p>
          <a:p>
            <a:pPr>
              <a:lnSpc>
                <a:spcPct val="115000"/>
              </a:lnSpc>
              <a:spcAft>
                <a:spcPts val="800"/>
              </a:spcAft>
            </a:pPr>
            <a:r>
              <a:rPr lang="sv-SE" sz="1800" b="1" kern="100" dirty="0">
                <a:solidFill>
                  <a:srgbClr val="000000"/>
                </a:solidFill>
                <a:effectLst/>
                <a:latin typeface="Arial" panose="020B0604020202020204" pitchFamily="34" charset="0"/>
                <a:ea typeface="Aptos"/>
                <a:cs typeface="Times New Roman" panose="02020603050405020304" pitchFamily="18" charset="0"/>
              </a:rPr>
              <a:t>Levnadsvanor och hälsa: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Olika hälsofaktorer som påverkar fysisk, psykisk och social hälsa, till exempel kost, sömn och stress. </a:t>
            </a:r>
            <a:endParaRPr lang="sv-SE" sz="1800" kern="100" dirty="0">
              <a:effectLst/>
              <a:latin typeface="Arial" panose="020B0604020202020204" pitchFamily="34" charset="0"/>
              <a:ea typeface="Aptos"/>
              <a:cs typeface="Times New Roman" panose="02020603050405020304" pitchFamily="18" charset="0"/>
            </a:endParaRPr>
          </a:p>
          <a:p>
            <a:pPr marL="0" lvl="0" indent="0">
              <a:lnSpc>
                <a:spcPct val="115000"/>
              </a:lnSpc>
              <a:spcAft>
                <a:spcPts val="800"/>
              </a:spcAft>
              <a:buFont typeface="Symbol" panose="05050102010706020507" pitchFamily="18" charset="2"/>
              <a:buNone/>
            </a:pPr>
            <a:endParaRPr lang="sv-SE" sz="1800" kern="100">
              <a:effectLst/>
              <a:latin typeface="Arial" panose="020B0604020202020204" pitchFamily="34" charset="0"/>
              <a:ea typeface="Aptos"/>
              <a:cs typeface="Times New Roman" panose="02020603050405020304" pitchFamily="18" charset="0"/>
            </a:endParaRPr>
          </a:p>
          <a:p>
            <a:endParaRPr lang="sv-SE" sz="1100" dirty="0"/>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Tre exempel på vanliga påståenden om konditionsträning.</a:t>
            </a:r>
          </a:p>
        </p:txBody>
      </p:sp>
      <p:sp>
        <p:nvSpPr>
          <p:cNvPr id="4" name="Platshållare för bildnummer 3"/>
          <p:cNvSpPr>
            <a:spLocks noGrp="1"/>
          </p:cNvSpPr>
          <p:nvPr>
            <p:ph type="sldNum" sz="quarter" idx="5"/>
          </p:nvPr>
        </p:nvSpPr>
        <p:spPr/>
        <p:txBody>
          <a:bodyPr/>
          <a:lstStyle/>
          <a:p>
            <a:fld id="{2904ADC1-9C12-4C57-AFC5-1FC75A339737}" type="slidenum">
              <a:rPr lang="sv-SE" smtClean="0"/>
              <a:t>4</a:t>
            </a:fld>
            <a:endParaRPr lang="sv-SE"/>
          </a:p>
        </p:txBody>
      </p:sp>
    </p:spTree>
    <p:extLst>
      <p:ext uri="{BB962C8B-B14F-4D97-AF65-F5344CB8AC3E}">
        <p14:creationId xmlns:p14="http://schemas.microsoft.com/office/powerpoint/2010/main" val="2848035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Kort genomgång om vad vi behöver tänka på när vi ska utvärdera om en träningsperiod har någon betydelse för vår kondition.</a:t>
            </a:r>
          </a:p>
        </p:txBody>
      </p:sp>
      <p:sp>
        <p:nvSpPr>
          <p:cNvPr id="4" name="Platshållare för bildnummer 3"/>
          <p:cNvSpPr>
            <a:spLocks noGrp="1"/>
          </p:cNvSpPr>
          <p:nvPr>
            <p:ph type="sldNum" sz="quarter" idx="5"/>
          </p:nvPr>
        </p:nvSpPr>
        <p:spPr/>
        <p:txBody>
          <a:bodyPr/>
          <a:lstStyle/>
          <a:p>
            <a:fld id="{FAD31592-3C66-914C-8F2B-350F777116DA}" type="slidenum">
              <a:rPr lang="sv-SE" smtClean="0"/>
              <a:t>5</a:t>
            </a:fld>
            <a:endParaRPr lang="sv-SE"/>
          </a:p>
        </p:txBody>
      </p:sp>
    </p:spTree>
    <p:extLst>
      <p:ext uri="{BB962C8B-B14F-4D97-AF65-F5344CB8AC3E}">
        <p14:creationId xmlns:p14="http://schemas.microsoft.com/office/powerpoint/2010/main" val="959191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Två vanliga metoder som  baseras på löpning där antingen sträckan eller tiden är bestämd. </a:t>
            </a:r>
          </a:p>
          <a:p>
            <a:r>
              <a:rPr lang="sv-SE" dirty="0"/>
              <a:t>Liknande metod kan användas även om man inte kan springa. Du kan gå eller använda rullstol. </a:t>
            </a:r>
          </a:p>
          <a:p>
            <a:r>
              <a:rPr lang="sv-SE" dirty="0"/>
              <a:t>Det viktiga är att man har kolla på sträcka och tid. Dessutom ska eleverna dokumentera puls och skatta sin ansträngningsnivå med Borgskalan.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00" dirty="0">
              <a:effectLst/>
              <a:latin typeface="Arial" panose="020B0604020202020204" pitchFamily="34" charset="0"/>
              <a:ea typeface="Aptos" panose="02110004020202020204"/>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00" dirty="0">
                <a:effectLst/>
                <a:latin typeface="Arial" panose="020B0604020202020204" pitchFamily="34" charset="0"/>
                <a:ea typeface="Aptos" panose="02110004020202020204"/>
                <a:cs typeface="Times New Roman" panose="02020603050405020304" pitchFamily="18" charset="0"/>
              </a:rPr>
              <a:t>Joggingsnurran är en mätmetod för eleverna för att kolla sitt ingångsvärde (se bilden nedan). Eleverna springer/ tar sig runt en 2000 meter lång bana och du som lärare tar tid. De mätvärden som eleverna ska dokumentera är tid, sträcka, puls och Borgskalan samt resultat enligt Joggingsnurran. </a:t>
            </a:r>
            <a:endParaRPr lang="sv-SE" dirty="0"/>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00" dirty="0">
                <a:effectLst/>
                <a:latin typeface="Arial" panose="020B0604020202020204" pitchFamily="34" charset="0"/>
                <a:ea typeface="Aptos" panose="02110004020202020204"/>
                <a:cs typeface="Times New Roman" panose="02020603050405020304" pitchFamily="18" charset="0"/>
              </a:rPr>
              <a:t>Coopers </a:t>
            </a:r>
            <a:r>
              <a:rPr lang="sv-SE" sz="1200" kern="100" dirty="0" err="1">
                <a:effectLst/>
                <a:latin typeface="Arial" panose="020B0604020202020204" pitchFamily="34" charset="0"/>
                <a:ea typeface="Aptos" panose="02110004020202020204"/>
                <a:cs typeface="Times New Roman" panose="02020603050405020304" pitchFamily="18" charset="0"/>
              </a:rPr>
              <a:t>löptest</a:t>
            </a:r>
            <a:r>
              <a:rPr lang="sv-SE" sz="1200" kern="100" dirty="0">
                <a:effectLst/>
                <a:latin typeface="Arial" panose="020B0604020202020204" pitchFamily="34" charset="0"/>
                <a:ea typeface="Aptos" panose="02110004020202020204"/>
                <a:cs typeface="Times New Roman" panose="02020603050405020304" pitchFamily="18" charset="0"/>
              </a:rPr>
              <a:t> är en annan mätmetod (springa så långt man kan på 12 minuter) som går att använda som test. Viktigt för att standardisera testet så mycket som möjligt är att eleverna springer på samma ställe vid sluttestet. Eleverna kan använda sig av Runkeeper (finns en kostnadsfri </a:t>
            </a:r>
            <a:r>
              <a:rPr lang="sv-SE" sz="1200" kern="100" dirty="0" err="1">
                <a:effectLst/>
                <a:latin typeface="Arial" panose="020B0604020202020204" pitchFamily="34" charset="0"/>
                <a:ea typeface="Aptos" panose="02110004020202020204"/>
                <a:cs typeface="Times New Roman" panose="02020603050405020304" pitchFamily="18" charset="0"/>
              </a:rPr>
              <a:t>app</a:t>
            </a:r>
            <a:r>
              <a:rPr lang="sv-SE" sz="1200" kern="100" dirty="0">
                <a:effectLst/>
                <a:latin typeface="Arial" panose="020B0604020202020204" pitchFamily="34" charset="0"/>
                <a:ea typeface="Aptos" panose="02110004020202020204"/>
                <a:cs typeface="Times New Roman" panose="02020603050405020304" pitchFamily="18" charset="0"/>
              </a:rPr>
              <a:t> att ladda ner) för att mäta hur långt de kommer. Resultatet kan de sedan analysera via tabellen. Även vid detta test ska eleverna dokumentera tid, sträcka, puls och Borgskalan samt resultat från Coopers tabell.</a:t>
            </a:r>
          </a:p>
          <a:p>
            <a:endParaRPr lang="sv-SE" dirty="0"/>
          </a:p>
          <a:p>
            <a:r>
              <a:rPr lang="sv-SE" dirty="0"/>
              <a:t>Metoderna kan alltså användas om man går eller joggar lugnt, man behöver inte springa det snabbaste man kan.</a:t>
            </a:r>
          </a:p>
          <a:p>
            <a:r>
              <a:rPr lang="sv-SE" dirty="0"/>
              <a:t>Det viktiga är att man väljer samma strategi/metod vid både för- och </a:t>
            </a:r>
            <a:r>
              <a:rPr lang="sv-SE" dirty="0" err="1"/>
              <a:t>eftertest</a:t>
            </a:r>
            <a:r>
              <a:rPr lang="sv-SE" dirty="0"/>
              <a:t>.</a:t>
            </a:r>
          </a:p>
          <a:p>
            <a:r>
              <a:rPr lang="sv-SE" dirty="0"/>
              <a:t>Det blir inte ett ”fair test” om man vid första tillfället går, och vid det andra tillfället joggar, eller tvärtom.</a:t>
            </a:r>
          </a:p>
          <a:p>
            <a:r>
              <a:rPr lang="sv-SE" dirty="0"/>
              <a:t>Det viktiga är att man har någon form av standardiserat test.</a:t>
            </a:r>
          </a:p>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6</a:t>
            </a:fld>
            <a:endParaRPr lang="sv-SE"/>
          </a:p>
        </p:txBody>
      </p:sp>
    </p:spTree>
    <p:extLst>
      <p:ext uri="{BB962C8B-B14F-4D97-AF65-F5344CB8AC3E}">
        <p14:creationId xmlns:p14="http://schemas.microsoft.com/office/powerpoint/2010/main" val="1872655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Ett exempel på ett standardiserat test som används inom sjukvården är att man mäter upp en 30m sträcka och tar tid i 6 minuter och räknar efter hur många meter personen hann gå på den tiden.</a:t>
            </a:r>
          </a:p>
          <a:p>
            <a:r>
              <a:rPr lang="sv-SE" dirty="0"/>
              <a:t>(https://spinalis.se/wp-content/uploads/2015/05/6-minuters_konditionstest.pdf)</a:t>
            </a:r>
          </a:p>
          <a:p>
            <a:endParaRPr lang="sv-SE" dirty="0"/>
          </a:p>
          <a:p>
            <a:r>
              <a:rPr lang="sv-SE" dirty="0"/>
              <a:t>Om man har tillgång till konditionsmaskiner kan de också användas för standardiserade tester. Viktigt då är att man använder samma maskin för både före- och </a:t>
            </a:r>
            <a:r>
              <a:rPr lang="sv-SE" dirty="0" err="1"/>
              <a:t>eftertest</a:t>
            </a:r>
            <a:r>
              <a:rPr lang="sv-SE" dirty="0"/>
              <a:t> och att man använder samma inställningar för belastning på maskinerna.</a:t>
            </a:r>
          </a:p>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2338234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OBS! För att sådana här ”instrument” (enkäter, frågeformulär) ska fungera som tänkt ska man INTE titta på sina tidigare svar innan man skattar igen. Något att tänka på när vi gör om skattningen i slutet på perioden.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Att få ett lågt värde kan skapa stress över den egna psykiska hälsan.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Hjälp finns i form av elevhälsa på skolan men även olika stödlinjer.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Rutan nere till vänster ger några tips på var man kan söka stöd.</a:t>
            </a:r>
          </a:p>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3308515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800"/>
              </a:spcAft>
            </a:pPr>
            <a:r>
              <a:rPr lang="sv-SE" sz="1800" kern="100" dirty="0">
                <a:effectLst/>
                <a:latin typeface="Arial" panose="020B0604020202020204" pitchFamily="34" charset="0"/>
                <a:ea typeface="Aptos" panose="020B0004020202020204"/>
                <a:cs typeface="Times New Roman" panose="02020603050405020304" pitchFamily="18" charset="0"/>
              </a:rPr>
              <a:t>Laboration 1 beskrivs mer i lärarhandledningen.</a:t>
            </a:r>
          </a:p>
          <a:p>
            <a:pPr>
              <a:lnSpc>
                <a:spcPct val="115000"/>
              </a:lnSpc>
              <a:spcAft>
                <a:spcPts val="800"/>
              </a:spcAft>
            </a:pPr>
            <a:r>
              <a:rPr lang="sv-SE" sz="1800" kern="100" dirty="0">
                <a:effectLst/>
                <a:latin typeface="Arial" panose="020B0604020202020204" pitchFamily="34" charset="0"/>
                <a:ea typeface="Aptos" panose="020B0004020202020204"/>
                <a:cs typeface="Times New Roman" panose="02020603050405020304" pitchFamily="18" charset="0"/>
              </a:rPr>
              <a:t>Laborationshäftet används för att dokumentera startvärden.</a:t>
            </a:r>
          </a:p>
          <a:p>
            <a:pPr>
              <a:lnSpc>
                <a:spcPct val="115000"/>
              </a:lnSpc>
              <a:spcAft>
                <a:spcPts val="800"/>
              </a:spcAft>
            </a:pPr>
            <a:r>
              <a:rPr lang="sv-SE" sz="1800" kern="100" dirty="0">
                <a:effectLst/>
                <a:latin typeface="Arial" panose="020B0604020202020204" pitchFamily="34" charset="0"/>
                <a:ea typeface="Aptos" panose="020B0004020202020204"/>
                <a:cs typeface="Times New Roman" panose="02020603050405020304" pitchFamily="18" charset="0"/>
              </a:rPr>
              <a:t>Vilopulsen ska också mätas som ett startvärde.</a:t>
            </a:r>
          </a:p>
          <a:p>
            <a:pPr>
              <a:lnSpc>
                <a:spcPct val="115000"/>
              </a:lnSpc>
              <a:spcAft>
                <a:spcPts val="800"/>
              </a:spcAft>
            </a:pPr>
            <a:r>
              <a:rPr lang="sv-SE" sz="1800" kern="100" dirty="0">
                <a:effectLst/>
                <a:latin typeface="Arial" panose="020B0604020202020204" pitchFamily="34" charset="0"/>
                <a:ea typeface="Aptos" panose="020B0004020202020204"/>
                <a:cs typeface="Times New Roman" panose="02020603050405020304" pitchFamily="18" charset="0"/>
              </a:rPr>
              <a:t>Påminn om att de ska göra en sådan pulsmätning hemma på morgonen när de vaknar utvilade (utan väckarklocka).</a:t>
            </a:r>
          </a:p>
          <a:p>
            <a:pPr>
              <a:lnSpc>
                <a:spcPct val="115000"/>
              </a:lnSpc>
              <a:spcAft>
                <a:spcPts val="800"/>
              </a:spcAft>
            </a:pPr>
            <a:endParaRPr lang="sv-SE" sz="1800" kern="100" dirty="0">
              <a:effectLst/>
              <a:latin typeface="Arial" panose="020B0604020202020204" pitchFamily="34" charset="0"/>
              <a:ea typeface="Aptos" panose="020B0004020202020204"/>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2904ADC1-9C12-4C57-AFC5-1FC75A339737}" type="slidenum">
              <a:rPr lang="sv-SE" smtClean="0"/>
              <a:t>9</a:t>
            </a:fld>
            <a:endParaRPr lang="sv-SE"/>
          </a:p>
        </p:txBody>
      </p:sp>
    </p:spTree>
    <p:extLst>
      <p:ext uri="{BB962C8B-B14F-4D97-AF65-F5344CB8AC3E}">
        <p14:creationId xmlns:p14="http://schemas.microsoft.com/office/powerpoint/2010/main" val="1484726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Presentationens titel</a:t>
            </a:r>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Underrubrik</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2539945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8844496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239492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llgänglighet Office 365/2019">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0A51E754-9C7A-11C0-D983-A8276233FD20}"/>
              </a:ext>
            </a:extLst>
          </p:cNvPr>
          <p:cNvSpPr txBox="1"/>
          <p:nvPr userDrawn="1"/>
        </p:nvSpPr>
        <p:spPr>
          <a:xfrm>
            <a:off x="957359" y="821623"/>
            <a:ext cx="9535150" cy="584775"/>
          </a:xfrm>
          <a:prstGeom prst="rect">
            <a:avLst/>
          </a:prstGeom>
          <a:noFill/>
        </p:spPr>
        <p:txBody>
          <a:bodyPr wrap="square" rtlCol="0">
            <a:spAutoFit/>
          </a:bodyPr>
          <a:lstStyle/>
          <a:p>
            <a:r>
              <a:rPr lang="en-GB" sz="3200" dirty="0" err="1">
                <a:latin typeface="Arial" panose="020B0604020202020204" pitchFamily="34" charset="0"/>
              </a:rPr>
              <a:t>Tillgänglighetsanpassa</a:t>
            </a:r>
            <a:r>
              <a:rPr lang="en-GB" sz="3200" dirty="0">
                <a:latin typeface="Arial" panose="020B0604020202020204" pitchFamily="34" charset="0"/>
              </a:rPr>
              <a:t> din presentation</a:t>
            </a:r>
          </a:p>
        </p:txBody>
      </p:sp>
      <p:sp>
        <p:nvSpPr>
          <p:cNvPr id="7" name="textruta 6">
            <a:extLst>
              <a:ext uri="{FF2B5EF4-FFF2-40B4-BE49-F238E27FC236}">
                <a16:creationId xmlns:a16="http://schemas.microsoft.com/office/drawing/2014/main" id="{9AB3E6E3-4894-429E-071D-F50345A149E8}"/>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är inställd för att vara så tillgänglighetsanpassad som möjligt men det är två saker du behöver göra själv allt eftersom du adderar innehåll</a:t>
            </a:r>
            <a:r>
              <a:rPr lang="sv-SE" sz="1400"/>
              <a:t>. </a:t>
            </a:r>
            <a:endParaRPr lang="en-US" sz="1400" b="1" noProof="0" dirty="0">
              <a:latin typeface="Work Sans SemiBold" pitchFamily="2" charset="77"/>
            </a:endParaRPr>
          </a:p>
        </p:txBody>
      </p:sp>
      <p:sp>
        <p:nvSpPr>
          <p:cNvPr id="5" name="textruta 4">
            <a:extLst>
              <a:ext uri="{FF2B5EF4-FFF2-40B4-BE49-F238E27FC236}">
                <a16:creationId xmlns:a16="http://schemas.microsoft.com/office/drawing/2014/main" id="{A0EE485A-2ED1-48AD-EA7A-54C938436EF9}"/>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Arial" panose="020B0604020202020204" pitchFamily="34" charset="0"/>
              </a:rPr>
              <a:t>Högerklicka på en bild/figur och välj alternativet </a:t>
            </a:r>
            <a:r>
              <a:rPr lang="en-US" sz="1000" i="1" dirty="0">
                <a:latin typeface="Arial" panose="020B0604020202020204" pitchFamily="34" charset="0"/>
              </a:rPr>
              <a:t>Redigera alternativtext. </a:t>
            </a:r>
            <a:r>
              <a:rPr lang="en-US" sz="1000" dirty="0">
                <a:latin typeface="Arial" panose="020B0604020202020204" pitchFamily="34" charset="0"/>
              </a:rPr>
              <a:t>Då öppnas en flik till höger i fönstret. Beskriv din bild/figur med 1-2 meningar som läses upp av uppläsningsprogram för de som har nedsatt syn.</a:t>
            </a:r>
          </a:p>
          <a:p>
            <a:pPr marL="0" indent="0">
              <a:spcAft>
                <a:spcPts val="1000"/>
              </a:spcAft>
              <a:buNone/>
            </a:pPr>
            <a:r>
              <a:rPr lang="en-US" sz="1000" dirty="0">
                <a:latin typeface="Arial" panose="020B0604020202020204" pitchFamily="34" charset="0"/>
              </a:rPr>
              <a:t>Har bilden/figuren inget informativt syfte och du vill exkludera den kan du istället klicka I checkrutan </a:t>
            </a:r>
            <a:r>
              <a:rPr lang="en-US" sz="1000" i="1" dirty="0">
                <a:latin typeface="Arial" panose="020B0604020202020204" pitchFamily="34" charset="0"/>
              </a:rPr>
              <a:t>Markera som dekorativt</a:t>
            </a:r>
            <a:r>
              <a:rPr lang="en-US" sz="1000" dirty="0">
                <a:latin typeface="Arial" panose="020B0604020202020204" pitchFamily="34" charset="0"/>
              </a:rPr>
              <a:t> under textrutan för alternativ text.</a:t>
            </a:r>
          </a:p>
          <a:p>
            <a:endParaRPr lang="en-GB" sz="1000" dirty="0">
              <a:latin typeface="Arial" panose="020B0604020202020204" pitchFamily="34" charset="0"/>
            </a:endParaRPr>
          </a:p>
        </p:txBody>
      </p:sp>
      <p:sp>
        <p:nvSpPr>
          <p:cNvPr id="12" name="textruta 11">
            <a:extLst>
              <a:ext uri="{FF2B5EF4-FFF2-40B4-BE49-F238E27FC236}">
                <a16:creationId xmlns:a16="http://schemas.microsoft.com/office/drawing/2014/main" id="{B14C1B1E-9EFF-D9D7-277A-BFBAECBE27ED}"/>
              </a:ext>
            </a:extLst>
          </p:cNvPr>
          <p:cNvSpPr txBox="1"/>
          <p:nvPr userDrawn="1"/>
        </p:nvSpPr>
        <p:spPr>
          <a:xfrm>
            <a:off x="5549719" y="2600794"/>
            <a:ext cx="4234721" cy="1938992"/>
          </a:xfrm>
          <a:prstGeom prst="rect">
            <a:avLst/>
          </a:prstGeom>
          <a:noFill/>
        </p:spPr>
        <p:txBody>
          <a:bodyPr wrap="square" rtlCol="0">
            <a:spAutoFit/>
          </a:bodyPr>
          <a:lstStyle/>
          <a:p>
            <a:pPr>
              <a:spcAft>
                <a:spcPts val="600"/>
              </a:spcAft>
            </a:pPr>
            <a:r>
              <a:rPr lang="en-US" sz="1000" dirty="0">
                <a:latin typeface="Arial" panose="020B0604020202020204" pitchFamily="34" charset="0"/>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Arial" panose="020B0604020202020204" pitchFamily="34" charset="0"/>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fliken </a:t>
            </a:r>
            <a:r>
              <a:rPr lang="en-US" sz="1000" b="0" i="1" baseline="0" dirty="0">
                <a:latin typeface="Arial" panose="020B0604020202020204" pitchFamily="34" charset="0"/>
              </a:rPr>
              <a:t>Start </a:t>
            </a:r>
            <a:r>
              <a:rPr lang="en-US" sz="1000" dirty="0">
                <a:latin typeface="Arial" panose="020B0604020202020204" pitchFamily="34" charset="0"/>
              </a:rPr>
              <a:t>väljer du</a:t>
            </a:r>
            <a:r>
              <a:rPr lang="en-US" sz="1000" b="0" i="1" baseline="0" dirty="0">
                <a:latin typeface="Arial" panose="020B0604020202020204" pitchFamily="34" charset="0"/>
              </a:rPr>
              <a:t> Ordna.</a:t>
            </a:r>
            <a:endParaRPr lang="en-US" sz="1000" dirty="0">
              <a:latin typeface="Arial" panose="020B0604020202020204" pitchFamily="34" charset="0"/>
            </a:endParaRP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menyn </a:t>
            </a:r>
            <a:r>
              <a:rPr lang="en-US" sz="1000" b="0" i="1" baseline="0" dirty="0">
                <a:latin typeface="Arial" panose="020B0604020202020204" pitchFamily="34" charset="0"/>
              </a:rPr>
              <a:t>Ordna </a:t>
            </a:r>
            <a:r>
              <a:rPr lang="en-US" sz="1000" dirty="0">
                <a:latin typeface="Arial" panose="020B0604020202020204" pitchFamily="34" charset="0"/>
              </a:rPr>
              <a:t>väljer du</a:t>
            </a:r>
            <a:r>
              <a:rPr lang="en-US" sz="1000" b="0" i="1" baseline="0" dirty="0">
                <a:latin typeface="Arial" panose="020B0604020202020204" pitchFamily="34" charset="0"/>
              </a:rPr>
              <a:t> Markeringsfönster.</a:t>
            </a:r>
            <a:endParaRPr lang="en-US" sz="1000" dirty="0">
              <a:latin typeface="Arial" panose="020B0604020202020204" pitchFamily="34" charset="0"/>
            </a:endParaRPr>
          </a:p>
          <a:p>
            <a:pPr marL="0" indent="0">
              <a:spcAft>
                <a:spcPts val="600"/>
              </a:spcAft>
              <a:buClr>
                <a:schemeClr val="tx1">
                  <a:lumMod val="65000"/>
                  <a:lumOff val="35000"/>
                </a:schemeClr>
              </a:buClr>
              <a:buFont typeface="+mj-lt"/>
              <a:buNone/>
            </a:pPr>
            <a:r>
              <a:rPr lang="en-US" sz="1000" dirty="0">
                <a:latin typeface="Arial" panose="020B0604020202020204" pitchFamily="34" charset="0"/>
              </a:rPr>
              <a:t>Då öppnas en flik till höger I fönstret. Dra objekten tills de har den ordning du vill. Detta påverkar inte layouten på sidan utan bara vilken ordning de läses in maskinellt. </a:t>
            </a:r>
            <a:endParaRPr lang="en-GB" sz="1000" dirty="0">
              <a:latin typeface="Arial" panose="020B0604020202020204" pitchFamily="34" charset="0"/>
            </a:endParaRPr>
          </a:p>
        </p:txBody>
      </p:sp>
      <p:sp>
        <p:nvSpPr>
          <p:cNvPr id="13" name="textruta 12">
            <a:extLst>
              <a:ext uri="{FF2B5EF4-FFF2-40B4-BE49-F238E27FC236}">
                <a16:creationId xmlns:a16="http://schemas.microsoft.com/office/drawing/2014/main" id="{5C80CE63-C4AE-38F4-9AAB-26B856C6A2AA}"/>
              </a:ext>
            </a:extLst>
          </p:cNvPr>
          <p:cNvSpPr txBox="1"/>
          <p:nvPr userDrawn="1"/>
        </p:nvSpPr>
        <p:spPr>
          <a:xfrm>
            <a:off x="934309" y="2231036"/>
            <a:ext cx="4248150" cy="307777"/>
          </a:xfrm>
          <a:prstGeom prst="rect">
            <a:avLst/>
          </a:prstGeom>
          <a:noFill/>
        </p:spPr>
        <p:txBody>
          <a:bodyPr wrap="square" rtlCol="0">
            <a:spAutoFit/>
          </a:bodyPr>
          <a:lstStyle/>
          <a:p>
            <a:r>
              <a:rPr lang="en-GB" sz="1400" dirty="0" err="1">
                <a:latin typeface="Work Sans Medium" pitchFamily="2" charset="77"/>
              </a:rPr>
              <a:t>Lägg</a:t>
            </a:r>
            <a:r>
              <a:rPr lang="en-GB" sz="1400" dirty="0">
                <a:latin typeface="Work Sans Medium" pitchFamily="2" charset="77"/>
              </a:rPr>
              <a:t> till </a:t>
            </a:r>
            <a:r>
              <a:rPr lang="en-GB" sz="1400" dirty="0" err="1">
                <a:latin typeface="Work Sans Medium" pitchFamily="2" charset="77"/>
              </a:rPr>
              <a:t>alternativ</a:t>
            </a:r>
            <a:r>
              <a:rPr lang="en-GB" sz="1400" dirty="0">
                <a:latin typeface="Work Sans Medium" pitchFamily="2" charset="77"/>
              </a:rPr>
              <a:t> text för </a:t>
            </a:r>
            <a:r>
              <a:rPr lang="en-GB" sz="1400" dirty="0" err="1">
                <a:latin typeface="Work Sans Medium" pitchFamily="2" charset="77"/>
              </a:rPr>
              <a:t>bilder</a:t>
            </a:r>
            <a:r>
              <a:rPr lang="en-GB" sz="1400" dirty="0">
                <a:latin typeface="Work Sans Medium" pitchFamily="2" charset="77"/>
              </a:rPr>
              <a:t>/figurer</a:t>
            </a:r>
          </a:p>
        </p:txBody>
      </p:sp>
      <p:sp>
        <p:nvSpPr>
          <p:cNvPr id="14" name="textruta 13">
            <a:extLst>
              <a:ext uri="{FF2B5EF4-FFF2-40B4-BE49-F238E27FC236}">
                <a16:creationId xmlns:a16="http://schemas.microsoft.com/office/drawing/2014/main" id="{7FE0EBDC-2402-1F53-DC48-ACFDF104DF39}"/>
              </a:ext>
            </a:extLst>
          </p:cNvPr>
          <p:cNvSpPr txBox="1"/>
          <p:nvPr userDrawn="1"/>
        </p:nvSpPr>
        <p:spPr>
          <a:xfrm>
            <a:off x="5543785" y="2231036"/>
            <a:ext cx="4248150" cy="307777"/>
          </a:xfrm>
          <a:prstGeom prst="rect">
            <a:avLst/>
          </a:prstGeom>
          <a:noFill/>
        </p:spPr>
        <p:txBody>
          <a:bodyPr wrap="square" rtlCol="0">
            <a:spAutoFit/>
          </a:bodyPr>
          <a:lstStyle/>
          <a:p>
            <a:r>
              <a:rPr lang="en-GB" sz="1400" dirty="0" err="1">
                <a:latin typeface="Work Sans Medium" pitchFamily="2" charset="77"/>
              </a:rPr>
              <a:t>Dubbelkolla</a:t>
            </a:r>
            <a:r>
              <a:rPr lang="en-GB" sz="1400" dirty="0">
                <a:latin typeface="Work Sans Medium" pitchFamily="2" charset="77"/>
              </a:rPr>
              <a:t> </a:t>
            </a:r>
            <a:r>
              <a:rPr lang="en-GB" sz="1400" dirty="0" err="1">
                <a:latin typeface="Work Sans Medium" pitchFamily="2" charset="77"/>
              </a:rPr>
              <a:t>läsordningen</a:t>
            </a:r>
            <a:endParaRPr lang="en-GB" sz="1400" dirty="0">
              <a:latin typeface="Work Sans Medium" pitchFamily="2" charset="77"/>
            </a:endParaRPr>
          </a:p>
        </p:txBody>
      </p:sp>
    </p:spTree>
    <p:extLst>
      <p:ext uri="{BB962C8B-B14F-4D97-AF65-F5344CB8AC3E}">
        <p14:creationId xmlns:p14="http://schemas.microsoft.com/office/powerpoint/2010/main" val="152822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E07660-1B32-69B9-357E-6F2D30791F7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2ED7944-5A27-389E-C21A-C790E83394C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16022E5-A4D3-7FEA-4373-DDE289B91CA0}"/>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C7428972-23BF-F45F-DEB1-D1404AF72F3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96E7AD7-0CFC-1FBC-38FC-9424CDE80B61}"/>
              </a:ext>
            </a:extLst>
          </p:cNvPr>
          <p:cNvSpPr>
            <a:spLocks noGrp="1"/>
          </p:cNvSpPr>
          <p:nvPr>
            <p:ph type="sldNum" sz="quarter" idx="12"/>
          </p:nvPr>
        </p:nvSpPr>
        <p:spPr/>
        <p:txBody>
          <a:bodyPr/>
          <a:lstStyle/>
          <a:p>
            <a:fld id="{1A5095F7-6AE6-4CD6-9521-7ED6A198531A}" type="slidenum">
              <a:rPr lang="sv-SE" smtClean="0"/>
              <a:t>‹#›</a:t>
            </a:fld>
            <a:endParaRPr lang="sv-SE"/>
          </a:p>
        </p:txBody>
      </p:sp>
    </p:spTree>
    <p:extLst>
      <p:ext uri="{BB962C8B-B14F-4D97-AF65-F5344CB8AC3E}">
        <p14:creationId xmlns:p14="http://schemas.microsoft.com/office/powerpoint/2010/main" val="4150981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EDEDED"/>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1820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090772440"/>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4288552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11130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Redigera format för bakgrundstext</a:t>
            </a:r>
          </a:p>
        </p:txBody>
      </p:sp>
    </p:spTree>
    <p:extLst>
      <p:ext uri="{BB962C8B-B14F-4D97-AF65-F5344CB8AC3E}">
        <p14:creationId xmlns:p14="http://schemas.microsoft.com/office/powerpoint/2010/main" val="806317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68453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9481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111768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2CE3FA13-D5FB-4D0D-9F18-0A4F2B1BCC7B}"/>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8491539" y="4786707"/>
            <a:ext cx="3875202" cy="2739595"/>
          </a:xfrm>
          <a:prstGeom prst="rect">
            <a:avLst/>
          </a:prstGeom>
        </p:spPr>
      </p:pic>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spTree>
    <p:extLst>
      <p:ext uri="{BB962C8B-B14F-4D97-AF65-F5344CB8AC3E}">
        <p14:creationId xmlns:p14="http://schemas.microsoft.com/office/powerpoint/2010/main" val="10467632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64" r:id="rId12"/>
    <p:sldLayoutId id="2147483680" r:id="rId13"/>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7.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hyperlink" Target="https://www.umo.se/att-ta-hjalp/sok-stod-och-hjalp/"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hyperlink" Target="https://mind.se/" TargetMode="External"/><Relationship Id="rId4" Type="http://schemas.openxmlformats.org/officeDocument/2006/relationships/hyperlink" Target="https://hjalplinjen.s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6A1627-C6A5-4CB9-BA13-ECADDBC99ABA}"/>
              </a:ext>
            </a:extLst>
          </p:cNvPr>
          <p:cNvSpPr>
            <a:spLocks noGrp="1"/>
          </p:cNvSpPr>
          <p:nvPr>
            <p:ph type="ctrTitle"/>
          </p:nvPr>
        </p:nvSpPr>
        <p:spPr>
          <a:xfrm>
            <a:off x="1696649" y="3305307"/>
            <a:ext cx="8798701" cy="1654175"/>
          </a:xfrm>
        </p:spPr>
        <p:txBody>
          <a:bodyPr/>
          <a:lstStyle/>
          <a:p>
            <a:r>
              <a:rPr lang="sv-SE" dirty="0"/>
              <a:t>Undervisning för psykisk hälsa</a:t>
            </a:r>
            <a:br>
              <a:rPr lang="sv-SE" dirty="0"/>
            </a:br>
            <a:r>
              <a:rPr lang="sv-SE" sz="3200" dirty="0"/>
              <a:t>– med fokus på fysisk aktivitet</a:t>
            </a:r>
            <a:br>
              <a:rPr lang="sv-SE" sz="3200" dirty="0"/>
            </a:br>
            <a:endParaRPr lang="sv-SE" dirty="0"/>
          </a:p>
        </p:txBody>
      </p:sp>
      <p:sp>
        <p:nvSpPr>
          <p:cNvPr id="6" name="Underrubrik 2">
            <a:extLst>
              <a:ext uri="{FF2B5EF4-FFF2-40B4-BE49-F238E27FC236}">
                <a16:creationId xmlns:a16="http://schemas.microsoft.com/office/drawing/2014/main" id="{47CA8083-885E-46AD-ACA5-45C03D167D92}"/>
              </a:ext>
            </a:extLst>
          </p:cNvPr>
          <p:cNvSpPr>
            <a:spLocks noGrp="1"/>
          </p:cNvSpPr>
          <p:nvPr>
            <p:ph type="subTitle" idx="1"/>
          </p:nvPr>
        </p:nvSpPr>
        <p:spPr>
          <a:xfrm>
            <a:off x="2070848" y="4603162"/>
            <a:ext cx="8721378" cy="1923143"/>
          </a:xfrm>
        </p:spPr>
        <p:txBody>
          <a:bodyPr>
            <a:noAutofit/>
          </a:bodyPr>
          <a:lstStyle/>
          <a:p>
            <a:r>
              <a:rPr lang="sv-SE" sz="1200" dirty="0">
                <a:solidFill>
                  <a:srgbClr val="000000"/>
                </a:solidFill>
                <a:ea typeface="Times New Roman" panose="02020603050405020304" pitchFamily="18" charset="0"/>
                <a:cs typeface="Calibri" panose="020F0502020204030204" pitchFamily="34" charset="0"/>
              </a:rPr>
              <a:t>Undervisnings­materialet har tagits fram av Nationellt resurscentrum för biologiundervisning (2026) i samarbete med Marie Graffman-Sahlberg (Fil. Lic., leg. lärare i Idrott &amp; Hälsa) och Johan Persson (leg. lärare i Idrott &amp; Hälsa), båda verksamma vid Katedralskolan i Uppsala. Erik Allard (leg. lärare i Psykologi och Idrott &amp; Hälsa) och Mikaela Hilbertsson (leg. lärare i Naturkunskap &amp; Idrott och Hälsa), båda vid </a:t>
            </a:r>
            <a:r>
              <a:rPr lang="sv-SE" sz="1200" dirty="0" err="1">
                <a:solidFill>
                  <a:srgbClr val="000000"/>
                </a:solidFill>
                <a:ea typeface="Times New Roman" panose="02020603050405020304" pitchFamily="18" charset="0"/>
                <a:cs typeface="Calibri" panose="020F0502020204030204" pitchFamily="34" charset="0"/>
              </a:rPr>
              <a:t>Polhemskolan</a:t>
            </a:r>
            <a:r>
              <a:rPr lang="sv-SE" sz="1200" dirty="0">
                <a:solidFill>
                  <a:srgbClr val="000000"/>
                </a:solidFill>
                <a:ea typeface="Times New Roman" panose="02020603050405020304" pitchFamily="18" charset="0"/>
                <a:cs typeface="Calibri" panose="020F0502020204030204" pitchFamily="34" charset="0"/>
              </a:rPr>
              <a:t> i Lund, har granskat och gett förslag på kompletteringar. Materialet har även granskats och kompletterats av Siri Helle, leg. Psykolog, samt av representanter för Svenska idrottslärarföreningen.</a:t>
            </a:r>
          </a:p>
          <a:p>
            <a:r>
              <a:rPr lang="sv-SE" sz="1200" dirty="0">
                <a:solidFill>
                  <a:srgbClr val="000000"/>
                </a:solidFill>
                <a:ea typeface="Times New Roman" panose="02020603050405020304" pitchFamily="18" charset="0"/>
                <a:cs typeface="Calibri" panose="020F0502020204030204" pitchFamily="34" charset="0"/>
              </a:rPr>
              <a:t>Allt material finns samlat på </a:t>
            </a:r>
            <a:r>
              <a:rPr lang="sv-SE" sz="1200" u="sng" dirty="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www.bioresurs.uu.se</a:t>
            </a:r>
            <a:endParaRPr lang="sv-SE" sz="1200" dirty="0"/>
          </a:p>
        </p:txBody>
      </p:sp>
    </p:spTree>
    <p:extLst>
      <p:ext uri="{BB962C8B-B14F-4D97-AF65-F5344CB8AC3E}">
        <p14:creationId xmlns:p14="http://schemas.microsoft.com/office/powerpoint/2010/main" val="3158049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BBB99B-CCE6-49D0-835E-5D5F113A5F56}"/>
              </a:ext>
            </a:extLst>
          </p:cNvPr>
          <p:cNvSpPr>
            <a:spLocks noGrp="1"/>
          </p:cNvSpPr>
          <p:nvPr>
            <p:ph type="title"/>
          </p:nvPr>
        </p:nvSpPr>
        <p:spPr/>
        <p:txBody>
          <a:bodyPr/>
          <a:lstStyle/>
          <a:p>
            <a:r>
              <a:rPr lang="sv-SE" dirty="0"/>
              <a:t>Till nästa gång!</a:t>
            </a:r>
          </a:p>
        </p:txBody>
      </p:sp>
      <p:sp>
        <p:nvSpPr>
          <p:cNvPr id="3" name="Platshållare för innehåll 2">
            <a:extLst>
              <a:ext uri="{FF2B5EF4-FFF2-40B4-BE49-F238E27FC236}">
                <a16:creationId xmlns:a16="http://schemas.microsoft.com/office/drawing/2014/main" id="{B2822F24-4911-4C5E-9B66-1BF0AA5ADC9E}"/>
              </a:ext>
            </a:extLst>
          </p:cNvPr>
          <p:cNvSpPr>
            <a:spLocks noGrp="1"/>
          </p:cNvSpPr>
          <p:nvPr>
            <p:ph idx="1"/>
          </p:nvPr>
        </p:nvSpPr>
        <p:spPr/>
        <p:txBody>
          <a:bodyPr/>
          <a:lstStyle/>
          <a:p>
            <a:r>
              <a:rPr lang="sv-SE" dirty="0"/>
              <a:t>Kontrollera att du fyllt i alla startvärden i laborationshäftet</a:t>
            </a:r>
          </a:p>
          <a:p>
            <a:r>
              <a:rPr lang="sv-SE" dirty="0"/>
              <a:t>Testa ytterligare en vardagsmotionsaktivitet (fyll i vad du testar i laborationshäftet)</a:t>
            </a:r>
          </a:p>
        </p:txBody>
      </p:sp>
      <p:sp>
        <p:nvSpPr>
          <p:cNvPr id="4" name="Platshållare för bildnummer 3">
            <a:extLst>
              <a:ext uri="{FF2B5EF4-FFF2-40B4-BE49-F238E27FC236}">
                <a16:creationId xmlns:a16="http://schemas.microsoft.com/office/drawing/2014/main" id="{23A6AF6B-179A-4DC0-8118-E211C993195F}"/>
              </a:ext>
            </a:extLst>
          </p:cNvPr>
          <p:cNvSpPr>
            <a:spLocks noGrp="1"/>
          </p:cNvSpPr>
          <p:nvPr>
            <p:ph type="sldNum" sz="quarter" idx="12"/>
          </p:nvPr>
        </p:nvSpPr>
        <p:spPr/>
        <p:txBody>
          <a:bodyPr/>
          <a:lstStyle/>
          <a:p>
            <a:fld id="{1A5095F7-6AE6-4CD6-9521-7ED6A198531A}" type="slidenum">
              <a:rPr lang="sv-SE" smtClean="0"/>
              <a:t>10</a:t>
            </a:fld>
            <a:endParaRPr lang="sv-SE"/>
          </a:p>
        </p:txBody>
      </p:sp>
    </p:spTree>
    <p:extLst>
      <p:ext uri="{BB962C8B-B14F-4D97-AF65-F5344CB8AC3E}">
        <p14:creationId xmlns:p14="http://schemas.microsoft.com/office/powerpoint/2010/main" val="2802612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3446702" cy="2062103"/>
          </a:xfrm>
          <a:prstGeom prst="rect">
            <a:avLst/>
          </a:prstGeom>
          <a:noFill/>
        </p:spPr>
        <p:txBody>
          <a:bodyPr wrap="square" rtlCol="0">
            <a:spAutoFit/>
          </a:bodyPr>
          <a:lstStyle/>
          <a:p>
            <a:r>
              <a:rPr lang="sv-SE" sz="3200" dirty="0">
                <a:latin typeface="+mj-lt"/>
                <a:ea typeface="Calibri" panose="020F0502020204030204" pitchFamily="34" charset="0"/>
                <a:cs typeface="Calibri" panose="020F0502020204030204" pitchFamily="34" charset="0"/>
              </a:rPr>
              <a:t>Hur hänger kondition ihop med psykisk hälsa?</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757575"/>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latin typeface="Calibri" panose="020F0502020204030204" pitchFamily="34" charset="0"/>
                <a:ea typeface="Calibri" panose="020F0502020204030204" pitchFamily="34" charset="0"/>
                <a:cs typeface="Calibri" panose="020F0502020204030204" pitchFamily="34" charset="0"/>
              </a:rPr>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latin typeface="Calibri" panose="020F0502020204030204" pitchFamily="34" charset="0"/>
                <a:ea typeface="Calibri" panose="020F0502020204030204" pitchFamily="34" charset="0"/>
                <a:cs typeface="Calibri" panose="020F0502020204030204" pitchFamily="34" charset="0"/>
              </a:rPr>
              <a:t>Coping</a:t>
            </a:r>
            <a:r>
              <a:rPr lang="sv-SE" b="1" dirty="0">
                <a:latin typeface="Calibri" panose="020F0502020204030204" pitchFamily="34" charset="0"/>
                <a:ea typeface="Calibri" panose="020F0502020204030204" pitchFamily="34" charset="0"/>
                <a:cs typeface="Calibri" panose="020F0502020204030204" pitchFamily="34" charset="0"/>
              </a:rPr>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a:solidFill>
            <a:srgbClr val="99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Sexualitet</a:t>
            </a:r>
          </a:p>
        </p:txBody>
      </p:sp>
      <p:sp>
        <p:nvSpPr>
          <p:cNvPr id="2" name="Platshållare för bildnummer 1">
            <a:extLst>
              <a:ext uri="{FF2B5EF4-FFF2-40B4-BE49-F238E27FC236}">
                <a16:creationId xmlns:a16="http://schemas.microsoft.com/office/drawing/2014/main" id="{7E3739B9-2CDB-4ED1-A621-F9F01FD72962}"/>
              </a:ext>
            </a:extLst>
          </p:cNvPr>
          <p:cNvSpPr>
            <a:spLocks noGrp="1"/>
          </p:cNvSpPr>
          <p:nvPr>
            <p:ph type="sldNum" sz="quarter" idx="12"/>
          </p:nvPr>
        </p:nvSpPr>
        <p:spPr/>
        <p:txBody>
          <a:bodyPr/>
          <a:lstStyle/>
          <a:p>
            <a:fld id="{B716C8F4-20CD-364A-8A8E-DE130115B178}" type="slidenum">
              <a:rPr lang="sv-SE" smtClean="0"/>
              <a:pPr/>
              <a:t>2</a:t>
            </a:fld>
            <a:endParaRPr lang="sv-SE" dirty="0"/>
          </a:p>
        </p:txBody>
      </p:sp>
    </p:spTree>
    <p:extLst>
      <p:ext uri="{BB962C8B-B14F-4D97-AF65-F5344CB8AC3E}">
        <p14:creationId xmlns:p14="http://schemas.microsoft.com/office/powerpoint/2010/main" val="50784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BB602C-DC68-42A0-B2EA-303160CF4143}"/>
              </a:ext>
            </a:extLst>
          </p:cNvPr>
          <p:cNvSpPr>
            <a:spLocks noGrp="1"/>
          </p:cNvSpPr>
          <p:nvPr>
            <p:ph type="title"/>
          </p:nvPr>
        </p:nvSpPr>
        <p:spPr/>
        <p:txBody>
          <a:bodyPr/>
          <a:lstStyle/>
          <a:p>
            <a:r>
              <a:rPr lang="sv-SE" dirty="0"/>
              <a:t>Lektion 2 – med laboration 1</a:t>
            </a:r>
          </a:p>
        </p:txBody>
      </p:sp>
      <p:sp>
        <p:nvSpPr>
          <p:cNvPr id="3" name="Platshållare för innehåll 2">
            <a:extLst>
              <a:ext uri="{FF2B5EF4-FFF2-40B4-BE49-F238E27FC236}">
                <a16:creationId xmlns:a16="http://schemas.microsoft.com/office/drawing/2014/main" id="{BBC15BE3-2AAB-4BEF-A69B-DEC428B9FB49}"/>
              </a:ext>
            </a:extLst>
          </p:cNvPr>
          <p:cNvSpPr>
            <a:spLocks noGrp="1"/>
          </p:cNvSpPr>
          <p:nvPr>
            <p:ph idx="1"/>
          </p:nvPr>
        </p:nvSpPr>
        <p:spPr>
          <a:xfrm>
            <a:off x="600075" y="2191406"/>
            <a:ext cx="10990263" cy="4134745"/>
          </a:xfrm>
        </p:spPr>
        <p:txBody>
          <a:bodyPr/>
          <a:lstStyle/>
          <a:p>
            <a:r>
              <a:rPr lang="sv-SE" dirty="0"/>
              <a:t>Tre myter om konditionsträning</a:t>
            </a:r>
          </a:p>
          <a:p>
            <a:r>
              <a:rPr lang="sv-SE" dirty="0"/>
              <a:t>Metoder för att mäta kondition och psykisk hälsa</a:t>
            </a:r>
          </a:p>
          <a:p>
            <a:r>
              <a:rPr lang="sv-SE" dirty="0"/>
              <a:t>Laboration 1 (se </a:t>
            </a:r>
            <a:r>
              <a:rPr lang="sv-SE" dirty="0" err="1"/>
              <a:t>labhäftet</a:t>
            </a:r>
            <a:r>
              <a:rPr lang="sv-SE" dirty="0"/>
              <a:t>) - startvärden</a:t>
            </a:r>
          </a:p>
        </p:txBody>
      </p:sp>
      <p:sp>
        <p:nvSpPr>
          <p:cNvPr id="4" name="Platshållare för bildnummer 3">
            <a:extLst>
              <a:ext uri="{FF2B5EF4-FFF2-40B4-BE49-F238E27FC236}">
                <a16:creationId xmlns:a16="http://schemas.microsoft.com/office/drawing/2014/main" id="{C983DF58-467A-401A-B7F9-2B1790DF3E34}"/>
              </a:ext>
            </a:extLst>
          </p:cNvPr>
          <p:cNvSpPr>
            <a:spLocks noGrp="1"/>
          </p:cNvSpPr>
          <p:nvPr>
            <p:ph type="sldNum" sz="quarter" idx="12"/>
          </p:nvPr>
        </p:nvSpPr>
        <p:spPr/>
        <p:txBody>
          <a:bodyPr/>
          <a:lstStyle/>
          <a:p>
            <a:fld id="{1A5095F7-6AE6-4CD6-9521-7ED6A198531A}" type="slidenum">
              <a:rPr lang="sv-SE" smtClean="0"/>
              <a:t>3</a:t>
            </a:fld>
            <a:endParaRPr lang="sv-SE"/>
          </a:p>
        </p:txBody>
      </p:sp>
    </p:spTree>
    <p:extLst>
      <p:ext uri="{BB962C8B-B14F-4D97-AF65-F5344CB8AC3E}">
        <p14:creationId xmlns:p14="http://schemas.microsoft.com/office/powerpoint/2010/main" val="1628642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2F9332-ABE5-0366-01D5-222C7BF382E3}"/>
              </a:ext>
            </a:extLst>
          </p:cNvPr>
          <p:cNvSpPr>
            <a:spLocks noGrp="1"/>
          </p:cNvSpPr>
          <p:nvPr>
            <p:ph type="title"/>
          </p:nvPr>
        </p:nvSpPr>
        <p:spPr>
          <a:xfrm>
            <a:off x="1819372" y="386930"/>
            <a:ext cx="9040411" cy="1298448"/>
          </a:xfrm>
        </p:spPr>
        <p:txBody>
          <a:bodyPr anchor="b">
            <a:normAutofit/>
          </a:bodyPr>
          <a:lstStyle/>
          <a:p>
            <a:r>
              <a:rPr lang="sv-SE" sz="4800" dirty="0"/>
              <a:t>3 myter om konditionsträning</a:t>
            </a:r>
          </a:p>
        </p:txBody>
      </p:sp>
      <p:sp>
        <p:nvSpPr>
          <p:cNvPr id="3" name="Platshållare för innehåll 2">
            <a:extLst>
              <a:ext uri="{FF2B5EF4-FFF2-40B4-BE49-F238E27FC236}">
                <a16:creationId xmlns:a16="http://schemas.microsoft.com/office/drawing/2014/main" id="{DC0B4EB1-7D74-ECE7-CAE1-F15545B1B696}"/>
              </a:ext>
            </a:extLst>
          </p:cNvPr>
          <p:cNvSpPr>
            <a:spLocks noGrp="1"/>
          </p:cNvSpPr>
          <p:nvPr>
            <p:ph idx="1"/>
          </p:nvPr>
        </p:nvSpPr>
        <p:spPr>
          <a:xfrm>
            <a:off x="793660" y="2066693"/>
            <a:ext cx="10513677" cy="4172266"/>
          </a:xfrm>
        </p:spPr>
        <p:txBody>
          <a:bodyPr anchor="ctr">
            <a:normAutofit fontScale="85000" lnSpcReduction="10000"/>
          </a:bodyPr>
          <a:lstStyle/>
          <a:p>
            <a:pPr marL="0" indent="0">
              <a:buNone/>
            </a:pPr>
            <a:r>
              <a:rPr lang="sv-SE" sz="2000" b="1" dirty="0">
                <a:solidFill>
                  <a:srgbClr val="FF0000"/>
                </a:solidFill>
              </a:rPr>
              <a:t>Man måste springa fort för att träna kondition </a:t>
            </a:r>
            <a:br>
              <a:rPr lang="sv-SE" sz="2000" b="1" dirty="0">
                <a:solidFill>
                  <a:srgbClr val="FF0000"/>
                </a:solidFill>
              </a:rPr>
            </a:br>
            <a:r>
              <a:rPr lang="sv-SE" sz="2000" dirty="0"/>
              <a:t>Nej, det stämmer inte. Allt som ger dig ökad puls och ökad andning när du aktiverar dina muskler tränar din kondition. Du kan simma, cykla, dansa vilt och galet, spela boll eller promenera snabbt. </a:t>
            </a:r>
            <a:br>
              <a:rPr lang="sv-SE" sz="2000" dirty="0"/>
            </a:br>
            <a:endParaRPr lang="sv-SE" sz="2000" dirty="0"/>
          </a:p>
          <a:p>
            <a:pPr marL="0" indent="0">
              <a:buNone/>
            </a:pPr>
            <a:r>
              <a:rPr lang="sv-SE" sz="2000" b="1" dirty="0">
                <a:solidFill>
                  <a:srgbClr val="FF0000"/>
                </a:solidFill>
              </a:rPr>
              <a:t>Att se skräckfilm är också som konditionsträning eftersom pulsen ökar.</a:t>
            </a:r>
            <a:br>
              <a:rPr lang="sv-SE" sz="2000" dirty="0"/>
            </a:br>
            <a:r>
              <a:rPr lang="sv-SE" sz="2000" dirty="0"/>
              <a:t>Nej, tyvärr inte, den pulsökningen beror på att stresshormoner påverkar din puls. Du behöver använda dina muskler för att få riktig konditionsträning.</a:t>
            </a:r>
            <a:br>
              <a:rPr lang="sv-SE" sz="2000" dirty="0"/>
            </a:br>
            <a:endParaRPr lang="sv-SE" sz="2000" dirty="0"/>
          </a:p>
          <a:p>
            <a:pPr marL="0" indent="0">
              <a:buNone/>
            </a:pPr>
            <a:r>
              <a:rPr lang="sv-SE" sz="2000" b="1" dirty="0">
                <a:solidFill>
                  <a:srgbClr val="FF0000"/>
                </a:solidFill>
              </a:rPr>
              <a:t>Kondition är medfött, det spelar ingen roll hur mycket man tränar. </a:t>
            </a:r>
            <a:br>
              <a:rPr lang="sv-SE" sz="2000" b="1" dirty="0">
                <a:solidFill>
                  <a:srgbClr val="FF0000"/>
                </a:solidFill>
              </a:rPr>
            </a:br>
            <a:r>
              <a:rPr lang="sv-SE" sz="2000" dirty="0"/>
              <a:t>Nej, det stämmer inte riktigt. Det finns visserligen individuella skillnader (genetik) i hur mycket man kan utveckla konditionen. Men kondition är en ”färskvara”. Mer pulshöjande aktiviteter ger bättre kondition. Positiva effekter av fysisk aktivitet kan man få direkt av att röra sig oavsett vilken nivå man är på. All rörelse räknas, inte bara ”träning”. </a:t>
            </a:r>
          </a:p>
          <a:p>
            <a:pPr marL="0" indent="0">
              <a:buNone/>
            </a:pPr>
            <a:r>
              <a:rPr lang="sv-SE" sz="2000" dirty="0"/>
              <a:t> </a:t>
            </a:r>
          </a:p>
          <a:p>
            <a:endParaRPr lang="sv-SE" sz="2000" dirty="0"/>
          </a:p>
        </p:txBody>
      </p:sp>
      <p:sp>
        <p:nvSpPr>
          <p:cNvPr id="4" name="Platshållare för bildnummer 3">
            <a:extLst>
              <a:ext uri="{FF2B5EF4-FFF2-40B4-BE49-F238E27FC236}">
                <a16:creationId xmlns:a16="http://schemas.microsoft.com/office/drawing/2014/main" id="{89A35B68-2138-4084-977F-DAB7B202364D}"/>
              </a:ext>
            </a:extLst>
          </p:cNvPr>
          <p:cNvSpPr>
            <a:spLocks noGrp="1"/>
          </p:cNvSpPr>
          <p:nvPr>
            <p:ph type="sldNum" sz="quarter" idx="12"/>
          </p:nvPr>
        </p:nvSpPr>
        <p:spPr/>
        <p:txBody>
          <a:bodyPr/>
          <a:lstStyle/>
          <a:p>
            <a:fld id="{1A5095F7-6AE6-4CD6-9521-7ED6A198531A}" type="slidenum">
              <a:rPr lang="sv-SE" smtClean="0"/>
              <a:t>4</a:t>
            </a:fld>
            <a:endParaRPr lang="sv-SE"/>
          </a:p>
        </p:txBody>
      </p:sp>
    </p:spTree>
    <p:extLst>
      <p:ext uri="{BB962C8B-B14F-4D97-AF65-F5344CB8AC3E}">
        <p14:creationId xmlns:p14="http://schemas.microsoft.com/office/powerpoint/2010/main" val="394472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C1B69E-0504-4590-A36D-E2E40474A243}"/>
              </a:ext>
            </a:extLst>
          </p:cNvPr>
          <p:cNvSpPr>
            <a:spLocks noGrp="1"/>
          </p:cNvSpPr>
          <p:nvPr>
            <p:ph type="title"/>
          </p:nvPr>
        </p:nvSpPr>
        <p:spPr/>
        <p:txBody>
          <a:bodyPr/>
          <a:lstStyle/>
          <a:p>
            <a:r>
              <a:rPr lang="sv-SE" dirty="0"/>
              <a:t>Metoder för att mäta kondition och psykisk hälsa</a:t>
            </a:r>
          </a:p>
        </p:txBody>
      </p:sp>
      <p:sp>
        <p:nvSpPr>
          <p:cNvPr id="3" name="Platshållare för innehåll 2">
            <a:extLst>
              <a:ext uri="{FF2B5EF4-FFF2-40B4-BE49-F238E27FC236}">
                <a16:creationId xmlns:a16="http://schemas.microsoft.com/office/drawing/2014/main" id="{8AFAC7B5-F203-47D7-B079-BC67AC29FFAB}"/>
              </a:ext>
            </a:extLst>
          </p:cNvPr>
          <p:cNvSpPr>
            <a:spLocks noGrp="1"/>
          </p:cNvSpPr>
          <p:nvPr>
            <p:ph idx="1"/>
          </p:nvPr>
        </p:nvSpPr>
        <p:spPr/>
        <p:txBody>
          <a:bodyPr/>
          <a:lstStyle/>
          <a:p>
            <a:pPr>
              <a:lnSpc>
                <a:spcPct val="150000"/>
              </a:lnSpc>
            </a:pPr>
            <a:r>
              <a:rPr lang="sv-SE" b="1" dirty="0"/>
              <a:t>Jämförelse före – efter </a:t>
            </a:r>
            <a:r>
              <a:rPr lang="sv-SE" dirty="0"/>
              <a:t>en period med fokus på att öka fysisk aktivitet, konditionsträning</a:t>
            </a:r>
          </a:p>
          <a:p>
            <a:pPr>
              <a:lnSpc>
                <a:spcPct val="150000"/>
              </a:lnSpc>
            </a:pPr>
            <a:r>
              <a:rPr lang="sv-SE" b="1" dirty="0"/>
              <a:t>Standardiserat test </a:t>
            </a:r>
            <a:r>
              <a:rPr lang="sv-SE" dirty="0"/>
              <a:t>– allt ska vara lika utom det du vill testa (har din kondition förändrats? ditt välmående?)</a:t>
            </a:r>
          </a:p>
          <a:p>
            <a:pPr>
              <a:lnSpc>
                <a:spcPct val="150000"/>
              </a:lnSpc>
            </a:pPr>
            <a:r>
              <a:rPr lang="sv-SE" dirty="0"/>
              <a:t>Använd </a:t>
            </a:r>
            <a:r>
              <a:rPr lang="sv-SE" b="1" dirty="0"/>
              <a:t>samma</a:t>
            </a:r>
            <a:r>
              <a:rPr lang="sv-SE" dirty="0"/>
              <a:t> plats/utrustning</a:t>
            </a:r>
          </a:p>
          <a:p>
            <a:pPr>
              <a:lnSpc>
                <a:spcPct val="150000"/>
              </a:lnSpc>
            </a:pPr>
            <a:r>
              <a:rPr lang="sv-SE" dirty="0"/>
              <a:t>Använd </a:t>
            </a:r>
            <a:r>
              <a:rPr lang="sv-SE" b="1" dirty="0"/>
              <a:t>samma</a:t>
            </a:r>
            <a:r>
              <a:rPr lang="sv-SE" dirty="0"/>
              <a:t> metod</a:t>
            </a:r>
          </a:p>
          <a:p>
            <a:pPr>
              <a:lnSpc>
                <a:spcPct val="150000"/>
              </a:lnSpc>
            </a:pPr>
            <a:r>
              <a:rPr lang="sv-SE" dirty="0"/>
              <a:t>Mät </a:t>
            </a:r>
            <a:r>
              <a:rPr lang="sv-SE" b="1" dirty="0"/>
              <a:t>samma</a:t>
            </a:r>
            <a:r>
              <a:rPr lang="sv-SE" dirty="0"/>
              <a:t> parametrar (sträcka, tid, puls, Borgskalan mm.)</a:t>
            </a:r>
          </a:p>
        </p:txBody>
      </p:sp>
      <p:sp>
        <p:nvSpPr>
          <p:cNvPr id="4" name="Platshållare för bildnummer 3">
            <a:extLst>
              <a:ext uri="{FF2B5EF4-FFF2-40B4-BE49-F238E27FC236}">
                <a16:creationId xmlns:a16="http://schemas.microsoft.com/office/drawing/2014/main" id="{BBF0D206-B7D6-4903-81CA-281EE8C199D9}"/>
              </a:ext>
            </a:extLst>
          </p:cNvPr>
          <p:cNvSpPr>
            <a:spLocks noGrp="1"/>
          </p:cNvSpPr>
          <p:nvPr>
            <p:ph type="sldNum" sz="quarter" idx="12"/>
          </p:nvPr>
        </p:nvSpPr>
        <p:spPr/>
        <p:txBody>
          <a:bodyPr/>
          <a:lstStyle/>
          <a:p>
            <a:fld id="{1A5095F7-6AE6-4CD6-9521-7ED6A198531A}" type="slidenum">
              <a:rPr lang="sv-SE" smtClean="0"/>
              <a:t>5</a:t>
            </a:fld>
            <a:endParaRPr lang="sv-SE"/>
          </a:p>
        </p:txBody>
      </p:sp>
    </p:spTree>
    <p:extLst>
      <p:ext uri="{BB962C8B-B14F-4D97-AF65-F5344CB8AC3E}">
        <p14:creationId xmlns:p14="http://schemas.microsoft.com/office/powerpoint/2010/main" val="2643869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C1B69E-0504-4590-A36D-E2E40474A243}"/>
              </a:ext>
            </a:extLst>
          </p:cNvPr>
          <p:cNvSpPr>
            <a:spLocks noGrp="1"/>
          </p:cNvSpPr>
          <p:nvPr>
            <p:ph type="title"/>
          </p:nvPr>
        </p:nvSpPr>
        <p:spPr>
          <a:xfrm>
            <a:off x="600868" y="956799"/>
            <a:ext cx="10990263" cy="568412"/>
          </a:xfrm>
        </p:spPr>
        <p:txBody>
          <a:bodyPr/>
          <a:lstStyle/>
          <a:p>
            <a:r>
              <a:rPr lang="sv-SE" dirty="0"/>
              <a:t>Mäta kondition </a:t>
            </a:r>
          </a:p>
        </p:txBody>
      </p:sp>
      <p:sp>
        <p:nvSpPr>
          <p:cNvPr id="3" name="Platshållare för innehåll 2">
            <a:extLst>
              <a:ext uri="{FF2B5EF4-FFF2-40B4-BE49-F238E27FC236}">
                <a16:creationId xmlns:a16="http://schemas.microsoft.com/office/drawing/2014/main" id="{8AFAC7B5-F203-47D7-B079-BC67AC29FFAB}"/>
              </a:ext>
            </a:extLst>
          </p:cNvPr>
          <p:cNvSpPr>
            <a:spLocks noGrp="1"/>
          </p:cNvSpPr>
          <p:nvPr>
            <p:ph idx="1"/>
          </p:nvPr>
        </p:nvSpPr>
        <p:spPr/>
        <p:txBody>
          <a:bodyPr/>
          <a:lstStyle/>
          <a:p>
            <a:r>
              <a:rPr lang="sv-SE" dirty="0"/>
              <a:t>Löpning </a:t>
            </a:r>
            <a:r>
              <a:rPr lang="sv-SE" b="1" dirty="0"/>
              <a:t>bestämd sträcka </a:t>
            </a:r>
            <a:r>
              <a:rPr lang="sv-SE" dirty="0"/>
              <a:t>- ”Jogging-snurran” (se bild ”</a:t>
            </a:r>
            <a:r>
              <a:rPr lang="sv-SE" dirty="0" err="1"/>
              <a:t>Running</a:t>
            </a:r>
            <a:r>
              <a:rPr lang="sv-SE" dirty="0"/>
              <a:t>-test”)</a:t>
            </a:r>
          </a:p>
          <a:p>
            <a:r>
              <a:rPr lang="sv-SE" dirty="0"/>
              <a:t>Löpning </a:t>
            </a:r>
            <a:r>
              <a:rPr lang="sv-SE" b="1" dirty="0"/>
              <a:t>bestämd tid </a:t>
            </a:r>
            <a:r>
              <a:rPr lang="sv-SE" dirty="0"/>
              <a:t>– ”Coopers </a:t>
            </a:r>
            <a:r>
              <a:rPr lang="sv-SE" dirty="0" err="1"/>
              <a:t>löptest</a:t>
            </a:r>
            <a:r>
              <a:rPr lang="sv-SE" dirty="0"/>
              <a:t>” (se tabell)</a:t>
            </a:r>
            <a:br>
              <a:rPr lang="sv-SE" dirty="0"/>
            </a:br>
            <a:endParaRPr lang="sv-SE" dirty="0"/>
          </a:p>
        </p:txBody>
      </p:sp>
      <p:pic>
        <p:nvPicPr>
          <p:cNvPr id="4" name="Platshållare för innehåll 3" descr="En bild som visar text, cirkel, gul&#10;&#10;AI-genererat innehåll kan vara felaktigt.">
            <a:extLst>
              <a:ext uri="{FF2B5EF4-FFF2-40B4-BE49-F238E27FC236}">
                <a16:creationId xmlns:a16="http://schemas.microsoft.com/office/drawing/2014/main" id="{AF266AE4-E432-4107-81DF-501EC9396718}"/>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662524" y="701942"/>
            <a:ext cx="2810200" cy="2924128"/>
          </a:xfrm>
          <a:prstGeom prst="rect">
            <a:avLst/>
          </a:prstGeom>
          <a:noFill/>
          <a:ln>
            <a:noFill/>
          </a:ln>
        </p:spPr>
      </p:pic>
      <p:graphicFrame>
        <p:nvGraphicFramePr>
          <p:cNvPr id="5" name="Platshållare för innehåll 3">
            <a:extLst>
              <a:ext uri="{FF2B5EF4-FFF2-40B4-BE49-F238E27FC236}">
                <a16:creationId xmlns:a16="http://schemas.microsoft.com/office/drawing/2014/main" id="{8D66D6E0-6025-4079-9F7B-56BBCB54BB73}"/>
              </a:ext>
            </a:extLst>
          </p:cNvPr>
          <p:cNvGraphicFramePr>
            <a:graphicFrameLocks/>
          </p:cNvGraphicFramePr>
          <p:nvPr/>
        </p:nvGraphicFramePr>
        <p:xfrm>
          <a:off x="730469" y="2559270"/>
          <a:ext cx="7814442" cy="3899337"/>
        </p:xfrm>
        <a:graphic>
          <a:graphicData uri="http://schemas.openxmlformats.org/drawingml/2006/table">
            <a:tbl>
              <a:tblPr firstRow="1" firstCol="1" bandRow="1">
                <a:tableStyleId>{5C22544A-7EE6-4342-B048-85BDC9FD1C3A}</a:tableStyleId>
              </a:tblPr>
              <a:tblGrid>
                <a:gridCol w="1302120">
                  <a:extLst>
                    <a:ext uri="{9D8B030D-6E8A-4147-A177-3AD203B41FA5}">
                      <a16:colId xmlns:a16="http://schemas.microsoft.com/office/drawing/2014/main" val="1498081910"/>
                    </a:ext>
                  </a:extLst>
                </a:gridCol>
                <a:gridCol w="1302120">
                  <a:extLst>
                    <a:ext uri="{9D8B030D-6E8A-4147-A177-3AD203B41FA5}">
                      <a16:colId xmlns:a16="http://schemas.microsoft.com/office/drawing/2014/main" val="555049729"/>
                    </a:ext>
                  </a:extLst>
                </a:gridCol>
                <a:gridCol w="1302120">
                  <a:extLst>
                    <a:ext uri="{9D8B030D-6E8A-4147-A177-3AD203B41FA5}">
                      <a16:colId xmlns:a16="http://schemas.microsoft.com/office/drawing/2014/main" val="53026672"/>
                    </a:ext>
                  </a:extLst>
                </a:gridCol>
                <a:gridCol w="1302120">
                  <a:extLst>
                    <a:ext uri="{9D8B030D-6E8A-4147-A177-3AD203B41FA5}">
                      <a16:colId xmlns:a16="http://schemas.microsoft.com/office/drawing/2014/main" val="1029008558"/>
                    </a:ext>
                  </a:extLst>
                </a:gridCol>
                <a:gridCol w="1302981">
                  <a:extLst>
                    <a:ext uri="{9D8B030D-6E8A-4147-A177-3AD203B41FA5}">
                      <a16:colId xmlns:a16="http://schemas.microsoft.com/office/drawing/2014/main" val="1933179791"/>
                    </a:ext>
                  </a:extLst>
                </a:gridCol>
                <a:gridCol w="1302981">
                  <a:extLst>
                    <a:ext uri="{9D8B030D-6E8A-4147-A177-3AD203B41FA5}">
                      <a16:colId xmlns:a16="http://schemas.microsoft.com/office/drawing/2014/main" val="3239850973"/>
                    </a:ext>
                  </a:extLst>
                </a:gridCol>
              </a:tblGrid>
              <a:tr h="299949">
                <a:tc>
                  <a:txBody>
                    <a:bodyPr/>
                    <a:lstStyle/>
                    <a:p>
                      <a:pPr>
                        <a:lnSpc>
                          <a:spcPct val="115000"/>
                        </a:lnSpc>
                        <a:spcAft>
                          <a:spcPts val="800"/>
                        </a:spcAft>
                        <a:buNone/>
                      </a:pPr>
                      <a:r>
                        <a:rPr lang="sv-SE" sz="1200" kern="100" dirty="0">
                          <a:effectLst/>
                        </a:rPr>
                        <a:t>Kvinna</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Mycket låg</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Låg</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Medel</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Hög</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Mycket hög</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6439581"/>
                  </a:ext>
                </a:extLst>
              </a:tr>
              <a:tr h="299949">
                <a:tc>
                  <a:txBody>
                    <a:bodyPr/>
                    <a:lstStyle/>
                    <a:p>
                      <a:pPr>
                        <a:lnSpc>
                          <a:spcPct val="115000"/>
                        </a:lnSpc>
                        <a:spcAft>
                          <a:spcPts val="800"/>
                        </a:spcAft>
                        <a:buNone/>
                      </a:pPr>
                      <a:r>
                        <a:rPr lang="sv-SE" sz="1200" kern="100" dirty="0">
                          <a:effectLst/>
                        </a:rPr>
                        <a:t>17-19 år</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-1700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1700-1800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1800-2100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2100-2300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2300-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1701134"/>
                  </a:ext>
                </a:extLst>
              </a:tr>
              <a:tr h="299949">
                <a:tc>
                  <a:txBody>
                    <a:bodyPr/>
                    <a:lstStyle/>
                    <a:p>
                      <a:pPr>
                        <a:lnSpc>
                          <a:spcPct val="115000"/>
                        </a:lnSpc>
                        <a:spcAft>
                          <a:spcPts val="800"/>
                        </a:spcAft>
                        <a:buNone/>
                      </a:pPr>
                      <a:r>
                        <a:rPr lang="sv-SE" sz="1200" kern="100" dirty="0">
                          <a:effectLst/>
                        </a:rPr>
                        <a:t>20-29 år</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-1500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1500-1800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1800-2200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2200-2700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2700-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41478698"/>
                  </a:ext>
                </a:extLst>
              </a:tr>
              <a:tr h="299949">
                <a:tc>
                  <a:txBody>
                    <a:bodyPr/>
                    <a:lstStyle/>
                    <a:p>
                      <a:pPr>
                        <a:lnSpc>
                          <a:spcPct val="115000"/>
                        </a:lnSpc>
                        <a:spcAft>
                          <a:spcPts val="800"/>
                        </a:spcAft>
                        <a:buNone/>
                      </a:pPr>
                      <a:r>
                        <a:rPr lang="sv-SE" sz="1200" kern="100" dirty="0">
                          <a:effectLst/>
                        </a:rPr>
                        <a:t>30-39 år</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-1400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1400-1700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1700-2000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2000-2500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2500-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31817851"/>
                  </a:ext>
                </a:extLst>
              </a:tr>
              <a:tr h="299949">
                <a:tc>
                  <a:txBody>
                    <a:bodyPr/>
                    <a:lstStyle/>
                    <a:p>
                      <a:pPr>
                        <a:lnSpc>
                          <a:spcPct val="115000"/>
                        </a:lnSpc>
                        <a:spcAft>
                          <a:spcPts val="800"/>
                        </a:spcAft>
                        <a:buNone/>
                      </a:pPr>
                      <a:r>
                        <a:rPr lang="sv-SE" sz="1200" kern="100" dirty="0">
                          <a:effectLst/>
                        </a:rPr>
                        <a:t>40-49 år</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-1200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1200-1500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1500-1900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1900-2300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2300-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42021466"/>
                  </a:ext>
                </a:extLst>
              </a:tr>
              <a:tr h="299949">
                <a:tc>
                  <a:txBody>
                    <a:bodyPr/>
                    <a:lstStyle/>
                    <a:p>
                      <a:pPr>
                        <a:lnSpc>
                          <a:spcPct val="115000"/>
                        </a:lnSpc>
                        <a:spcAft>
                          <a:spcPts val="800"/>
                        </a:spcAft>
                        <a:buNone/>
                      </a:pPr>
                      <a:r>
                        <a:rPr lang="sv-SE" sz="1200" kern="100" dirty="0">
                          <a:effectLst/>
                        </a:rPr>
                        <a:t>50-65 år</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-1100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1100-1400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1400-1700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1700-2200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2200-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66681751"/>
                  </a:ext>
                </a:extLst>
              </a:tr>
              <a:tr h="299949">
                <a:tc>
                  <a:txBody>
                    <a:bodyPr/>
                    <a:lstStyle/>
                    <a:p>
                      <a:pPr>
                        <a:lnSpc>
                          <a:spcPct val="115000"/>
                        </a:lnSpc>
                        <a:spcAft>
                          <a:spcPts val="800"/>
                        </a:spcAft>
                        <a:buNone/>
                      </a:pPr>
                      <a:r>
                        <a:rPr lang="sv-SE" sz="1200" kern="100" dirty="0">
                          <a:effectLst/>
                        </a:rPr>
                        <a:t> </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 </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 </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 </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 </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 </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08531103"/>
                  </a:ext>
                </a:extLst>
              </a:tr>
              <a:tr h="299949">
                <a:tc>
                  <a:txBody>
                    <a:bodyPr/>
                    <a:lstStyle/>
                    <a:p>
                      <a:pPr>
                        <a:lnSpc>
                          <a:spcPct val="115000"/>
                        </a:lnSpc>
                        <a:spcAft>
                          <a:spcPts val="800"/>
                        </a:spcAft>
                        <a:buNone/>
                      </a:pPr>
                      <a:r>
                        <a:rPr lang="sv-SE" sz="1200" kern="100" dirty="0">
                          <a:effectLst/>
                        </a:rPr>
                        <a:t>Man</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Mycket låg</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Låg</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Medel</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Hög</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Mycket hög</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439315"/>
                  </a:ext>
                </a:extLst>
              </a:tr>
              <a:tr h="299949">
                <a:tc>
                  <a:txBody>
                    <a:bodyPr/>
                    <a:lstStyle/>
                    <a:p>
                      <a:pPr>
                        <a:lnSpc>
                          <a:spcPct val="115000"/>
                        </a:lnSpc>
                        <a:spcAft>
                          <a:spcPts val="800"/>
                        </a:spcAft>
                        <a:buNone/>
                      </a:pPr>
                      <a:r>
                        <a:rPr lang="sv-SE" sz="1200" kern="100" dirty="0">
                          <a:effectLst/>
                        </a:rPr>
                        <a:t>17-19 år</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-2300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2300-2500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2500-2700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2700-3000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3000-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8269246"/>
                  </a:ext>
                </a:extLst>
              </a:tr>
              <a:tr h="299949">
                <a:tc>
                  <a:txBody>
                    <a:bodyPr/>
                    <a:lstStyle/>
                    <a:p>
                      <a:pPr>
                        <a:lnSpc>
                          <a:spcPct val="115000"/>
                        </a:lnSpc>
                        <a:spcAft>
                          <a:spcPts val="800"/>
                        </a:spcAft>
                        <a:buNone/>
                      </a:pPr>
                      <a:r>
                        <a:rPr lang="sv-SE" sz="1200" kern="100" dirty="0">
                          <a:effectLst/>
                        </a:rPr>
                        <a:t>20-29 år</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-1600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1600-2200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2200-2400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2400-2800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2800-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8531835"/>
                  </a:ext>
                </a:extLst>
              </a:tr>
              <a:tr h="299949">
                <a:tc>
                  <a:txBody>
                    <a:bodyPr/>
                    <a:lstStyle/>
                    <a:p>
                      <a:pPr>
                        <a:lnSpc>
                          <a:spcPct val="115000"/>
                        </a:lnSpc>
                        <a:spcAft>
                          <a:spcPts val="800"/>
                        </a:spcAft>
                        <a:buNone/>
                      </a:pPr>
                      <a:r>
                        <a:rPr lang="sv-SE" sz="1200" kern="100" dirty="0">
                          <a:effectLst/>
                        </a:rPr>
                        <a:t>30-39 år</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-1500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1500-1900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1900-2300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2300-2700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2700-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1516274"/>
                  </a:ext>
                </a:extLst>
              </a:tr>
              <a:tr h="299949">
                <a:tc>
                  <a:txBody>
                    <a:bodyPr/>
                    <a:lstStyle/>
                    <a:p>
                      <a:pPr>
                        <a:lnSpc>
                          <a:spcPct val="115000"/>
                        </a:lnSpc>
                        <a:spcAft>
                          <a:spcPts val="800"/>
                        </a:spcAft>
                        <a:buNone/>
                      </a:pPr>
                      <a:r>
                        <a:rPr lang="sv-SE" sz="1200" kern="100" dirty="0">
                          <a:effectLst/>
                        </a:rPr>
                        <a:t>40-49 år</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-1400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1400-1700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1700-2100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2100-2500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2500-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6987840"/>
                  </a:ext>
                </a:extLst>
              </a:tr>
              <a:tr h="299949">
                <a:tc>
                  <a:txBody>
                    <a:bodyPr/>
                    <a:lstStyle/>
                    <a:p>
                      <a:pPr>
                        <a:lnSpc>
                          <a:spcPct val="115000"/>
                        </a:lnSpc>
                        <a:spcAft>
                          <a:spcPts val="800"/>
                        </a:spcAft>
                        <a:buNone/>
                      </a:pPr>
                      <a:r>
                        <a:rPr lang="sv-SE" sz="1200" kern="100" dirty="0">
                          <a:effectLst/>
                        </a:rPr>
                        <a:t>50-65 år</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-1300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1300-1600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1600-2000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2000-2400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sv-SE" sz="1200" kern="100" dirty="0">
                          <a:effectLst/>
                        </a:rPr>
                        <a:t>2400-</a:t>
                      </a:r>
                      <a:endParaRPr lang="sv-SE"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2623022"/>
                  </a:ext>
                </a:extLst>
              </a:tr>
            </a:tbl>
          </a:graphicData>
        </a:graphic>
      </p:graphicFrame>
      <p:pic>
        <p:nvPicPr>
          <p:cNvPr id="7" name="Bild 6" descr="Rullstol med hel fyllning">
            <a:extLst>
              <a:ext uri="{FF2B5EF4-FFF2-40B4-BE49-F238E27FC236}">
                <a16:creationId xmlns:a16="http://schemas.microsoft.com/office/drawing/2014/main" id="{2946E006-5F6D-480E-92FC-5C81D368A0D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09992" y="3896709"/>
            <a:ext cx="1700050" cy="1700050"/>
          </a:xfrm>
          <a:prstGeom prst="rect">
            <a:avLst/>
          </a:prstGeom>
        </p:spPr>
      </p:pic>
      <p:sp>
        <p:nvSpPr>
          <p:cNvPr id="6" name="Platshållare för bildnummer 5">
            <a:extLst>
              <a:ext uri="{FF2B5EF4-FFF2-40B4-BE49-F238E27FC236}">
                <a16:creationId xmlns:a16="http://schemas.microsoft.com/office/drawing/2014/main" id="{E7A4EBFF-E2E8-421D-B816-E21C371AF73E}"/>
              </a:ext>
            </a:extLst>
          </p:cNvPr>
          <p:cNvSpPr>
            <a:spLocks noGrp="1"/>
          </p:cNvSpPr>
          <p:nvPr>
            <p:ph type="sldNum" sz="quarter" idx="12"/>
          </p:nvPr>
        </p:nvSpPr>
        <p:spPr/>
        <p:txBody>
          <a:bodyPr/>
          <a:lstStyle/>
          <a:p>
            <a:fld id="{1A5095F7-6AE6-4CD6-9521-7ED6A198531A}" type="slidenum">
              <a:rPr lang="sv-SE" smtClean="0"/>
              <a:t>6</a:t>
            </a:fld>
            <a:endParaRPr lang="sv-SE"/>
          </a:p>
        </p:txBody>
      </p:sp>
    </p:spTree>
    <p:extLst>
      <p:ext uri="{BB962C8B-B14F-4D97-AF65-F5344CB8AC3E}">
        <p14:creationId xmlns:p14="http://schemas.microsoft.com/office/powerpoint/2010/main" val="2329929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47A66F-7F04-41B3-AAAC-E421385DA74C}"/>
              </a:ext>
            </a:extLst>
          </p:cNvPr>
          <p:cNvSpPr>
            <a:spLocks noGrp="1"/>
          </p:cNvSpPr>
          <p:nvPr>
            <p:ph type="title"/>
          </p:nvPr>
        </p:nvSpPr>
        <p:spPr/>
        <p:txBody>
          <a:bodyPr/>
          <a:lstStyle/>
          <a:p>
            <a:r>
              <a:rPr lang="sv-SE" dirty="0"/>
              <a:t>Mäta kondition</a:t>
            </a:r>
          </a:p>
        </p:txBody>
      </p:sp>
      <p:sp>
        <p:nvSpPr>
          <p:cNvPr id="3" name="Platshållare för innehåll 2">
            <a:extLst>
              <a:ext uri="{FF2B5EF4-FFF2-40B4-BE49-F238E27FC236}">
                <a16:creationId xmlns:a16="http://schemas.microsoft.com/office/drawing/2014/main" id="{0E64372A-117D-4695-9C9E-E09ED7C83822}"/>
              </a:ext>
            </a:extLst>
          </p:cNvPr>
          <p:cNvSpPr>
            <a:spLocks noGrp="1"/>
          </p:cNvSpPr>
          <p:nvPr>
            <p:ph idx="1"/>
          </p:nvPr>
        </p:nvSpPr>
        <p:spPr>
          <a:xfrm>
            <a:off x="6847489" y="1915378"/>
            <a:ext cx="5058159" cy="1384813"/>
          </a:xfrm>
        </p:spPr>
        <p:txBody>
          <a:bodyPr/>
          <a:lstStyle/>
          <a:p>
            <a:r>
              <a:rPr lang="sv-SE" dirty="0"/>
              <a:t>Testcykel</a:t>
            </a:r>
          </a:p>
          <a:p>
            <a:r>
              <a:rPr lang="sv-SE" dirty="0"/>
              <a:t>Armcykel</a:t>
            </a:r>
          </a:p>
          <a:p>
            <a:r>
              <a:rPr lang="sv-SE" dirty="0"/>
              <a:t>Roddmaskin</a:t>
            </a:r>
          </a:p>
          <a:p>
            <a:r>
              <a:rPr lang="sv-SE" dirty="0" err="1"/>
              <a:t>Stakmaskin</a:t>
            </a:r>
            <a:endParaRPr lang="sv-SE" dirty="0"/>
          </a:p>
          <a:p>
            <a:endParaRPr lang="sv-SE" dirty="0"/>
          </a:p>
        </p:txBody>
      </p:sp>
      <p:pic>
        <p:nvPicPr>
          <p:cNvPr id="5" name="Bild 4" descr="Gå med hel fyllning">
            <a:extLst>
              <a:ext uri="{FF2B5EF4-FFF2-40B4-BE49-F238E27FC236}">
                <a16:creationId xmlns:a16="http://schemas.microsoft.com/office/drawing/2014/main" id="{6A384779-EC64-4B2B-ABFD-F2D9AAE1CCF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5893" y="3300192"/>
            <a:ext cx="914400" cy="914400"/>
          </a:xfrm>
          <a:prstGeom prst="rect">
            <a:avLst/>
          </a:prstGeom>
        </p:spPr>
      </p:pic>
      <p:pic>
        <p:nvPicPr>
          <p:cNvPr id="6" name="Bild 5" descr="Gå med hel fyllning">
            <a:extLst>
              <a:ext uri="{FF2B5EF4-FFF2-40B4-BE49-F238E27FC236}">
                <a16:creationId xmlns:a16="http://schemas.microsoft.com/office/drawing/2014/main" id="{43AD21F4-3291-41CF-B9E9-1BFEDCD24E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4587765" y="3304215"/>
            <a:ext cx="914400" cy="914400"/>
          </a:xfrm>
          <a:prstGeom prst="rect">
            <a:avLst/>
          </a:prstGeom>
        </p:spPr>
      </p:pic>
      <p:cxnSp>
        <p:nvCxnSpPr>
          <p:cNvPr id="8" name="Rak koppling 7">
            <a:extLst>
              <a:ext uri="{FF2B5EF4-FFF2-40B4-BE49-F238E27FC236}">
                <a16:creationId xmlns:a16="http://schemas.microsoft.com/office/drawing/2014/main" id="{57E76E63-19A0-4321-BE28-06D229274BFA}"/>
              </a:ext>
            </a:extLst>
          </p:cNvPr>
          <p:cNvCxnSpPr/>
          <p:nvPr/>
        </p:nvCxnSpPr>
        <p:spPr>
          <a:xfrm>
            <a:off x="1886607" y="4243551"/>
            <a:ext cx="2890345"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ruta 8">
            <a:extLst>
              <a:ext uri="{FF2B5EF4-FFF2-40B4-BE49-F238E27FC236}">
                <a16:creationId xmlns:a16="http://schemas.microsoft.com/office/drawing/2014/main" id="{6D1C4BF7-EBC1-4437-812A-BCA398677674}"/>
              </a:ext>
            </a:extLst>
          </p:cNvPr>
          <p:cNvSpPr txBox="1"/>
          <p:nvPr/>
        </p:nvSpPr>
        <p:spPr>
          <a:xfrm>
            <a:off x="2995448" y="4398580"/>
            <a:ext cx="1035269" cy="369332"/>
          </a:xfrm>
          <a:prstGeom prst="rect">
            <a:avLst/>
          </a:prstGeom>
          <a:noFill/>
        </p:spPr>
        <p:txBody>
          <a:bodyPr wrap="square" rtlCol="0">
            <a:spAutoFit/>
          </a:bodyPr>
          <a:lstStyle/>
          <a:p>
            <a:r>
              <a:rPr lang="sv-SE" dirty="0"/>
              <a:t>30 m</a:t>
            </a:r>
          </a:p>
        </p:txBody>
      </p:sp>
      <p:pic>
        <p:nvPicPr>
          <p:cNvPr id="11" name="Bild 10" descr="Tidtagarur med hel fyllning">
            <a:extLst>
              <a:ext uri="{FF2B5EF4-FFF2-40B4-BE49-F238E27FC236}">
                <a16:creationId xmlns:a16="http://schemas.microsoft.com/office/drawing/2014/main" id="{C47CE9A2-FEFF-45A1-8B1B-56E69D1D064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906111" y="2501462"/>
            <a:ext cx="914400" cy="914400"/>
          </a:xfrm>
          <a:prstGeom prst="rect">
            <a:avLst/>
          </a:prstGeom>
        </p:spPr>
      </p:pic>
      <p:sp>
        <p:nvSpPr>
          <p:cNvPr id="12" name="textruta 11">
            <a:extLst>
              <a:ext uri="{FF2B5EF4-FFF2-40B4-BE49-F238E27FC236}">
                <a16:creationId xmlns:a16="http://schemas.microsoft.com/office/drawing/2014/main" id="{E38BE782-A40E-44BA-89D3-D42A3612B7DC}"/>
              </a:ext>
            </a:extLst>
          </p:cNvPr>
          <p:cNvSpPr txBox="1"/>
          <p:nvPr/>
        </p:nvSpPr>
        <p:spPr>
          <a:xfrm>
            <a:off x="3720662" y="2835035"/>
            <a:ext cx="1035269" cy="369332"/>
          </a:xfrm>
          <a:prstGeom prst="rect">
            <a:avLst/>
          </a:prstGeom>
          <a:noFill/>
        </p:spPr>
        <p:txBody>
          <a:bodyPr wrap="square" rtlCol="0">
            <a:spAutoFit/>
          </a:bodyPr>
          <a:lstStyle/>
          <a:p>
            <a:r>
              <a:rPr lang="sv-SE" dirty="0"/>
              <a:t>6 min</a:t>
            </a:r>
          </a:p>
        </p:txBody>
      </p:sp>
      <p:sp>
        <p:nvSpPr>
          <p:cNvPr id="13" name="Platshållare för innehåll 2">
            <a:extLst>
              <a:ext uri="{FF2B5EF4-FFF2-40B4-BE49-F238E27FC236}">
                <a16:creationId xmlns:a16="http://schemas.microsoft.com/office/drawing/2014/main" id="{40CAD398-CAFE-4517-90ED-E23934BCDBC6}"/>
              </a:ext>
            </a:extLst>
          </p:cNvPr>
          <p:cNvSpPr txBox="1">
            <a:spLocks/>
          </p:cNvSpPr>
          <p:nvPr/>
        </p:nvSpPr>
        <p:spPr>
          <a:xfrm>
            <a:off x="1613338" y="1957495"/>
            <a:ext cx="5058159" cy="515008"/>
          </a:xfrm>
          <a:prstGeom prst="rect">
            <a:avLst/>
          </a:prstGeom>
        </p:spPr>
        <p:txBody>
          <a:bodyPr vert="horz" lIns="91440" tIns="45720" rIns="91440" bIns="45720" rtlCol="0">
            <a:noAutofit/>
          </a:bodyPr>
          <a:lst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Gångtest</a:t>
            </a:r>
          </a:p>
          <a:p>
            <a:endParaRPr lang="sv-SE" dirty="0"/>
          </a:p>
        </p:txBody>
      </p:sp>
      <p:sp>
        <p:nvSpPr>
          <p:cNvPr id="4" name="Platshållare för bildnummer 3">
            <a:extLst>
              <a:ext uri="{FF2B5EF4-FFF2-40B4-BE49-F238E27FC236}">
                <a16:creationId xmlns:a16="http://schemas.microsoft.com/office/drawing/2014/main" id="{C1C0FB9C-7B7A-4A93-9938-6D3C42231419}"/>
              </a:ext>
            </a:extLst>
          </p:cNvPr>
          <p:cNvSpPr>
            <a:spLocks noGrp="1"/>
          </p:cNvSpPr>
          <p:nvPr>
            <p:ph type="sldNum" sz="quarter" idx="12"/>
          </p:nvPr>
        </p:nvSpPr>
        <p:spPr/>
        <p:txBody>
          <a:bodyPr/>
          <a:lstStyle/>
          <a:p>
            <a:fld id="{1A5095F7-6AE6-4CD6-9521-7ED6A198531A}" type="slidenum">
              <a:rPr lang="sv-SE" smtClean="0"/>
              <a:t>7</a:t>
            </a:fld>
            <a:endParaRPr lang="sv-SE"/>
          </a:p>
        </p:txBody>
      </p:sp>
    </p:spTree>
    <p:extLst>
      <p:ext uri="{BB962C8B-B14F-4D97-AF65-F5344CB8AC3E}">
        <p14:creationId xmlns:p14="http://schemas.microsoft.com/office/powerpoint/2010/main" val="601168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C8CBC1-67A2-4E69-BAD0-2D5C0B90B233}"/>
              </a:ext>
            </a:extLst>
          </p:cNvPr>
          <p:cNvSpPr>
            <a:spLocks noGrp="1"/>
          </p:cNvSpPr>
          <p:nvPr>
            <p:ph type="title"/>
          </p:nvPr>
        </p:nvSpPr>
        <p:spPr>
          <a:xfrm>
            <a:off x="600075" y="1169520"/>
            <a:ext cx="3982435" cy="568412"/>
          </a:xfrm>
        </p:spPr>
        <p:txBody>
          <a:bodyPr/>
          <a:lstStyle/>
          <a:p>
            <a:r>
              <a:rPr lang="sv-SE" dirty="0"/>
              <a:t>Mäta välmående</a:t>
            </a:r>
          </a:p>
        </p:txBody>
      </p:sp>
      <p:sp>
        <p:nvSpPr>
          <p:cNvPr id="3" name="Platshållare för innehåll 2">
            <a:extLst>
              <a:ext uri="{FF2B5EF4-FFF2-40B4-BE49-F238E27FC236}">
                <a16:creationId xmlns:a16="http://schemas.microsoft.com/office/drawing/2014/main" id="{4B4BBDB1-087D-4B62-BA15-EB0182AFDBC4}"/>
              </a:ext>
            </a:extLst>
          </p:cNvPr>
          <p:cNvSpPr>
            <a:spLocks noGrp="1"/>
          </p:cNvSpPr>
          <p:nvPr>
            <p:ph idx="1"/>
          </p:nvPr>
        </p:nvSpPr>
        <p:spPr/>
        <p:txBody>
          <a:bodyPr/>
          <a:lstStyle/>
          <a:p>
            <a:pPr>
              <a:lnSpc>
                <a:spcPct val="150000"/>
              </a:lnSpc>
            </a:pPr>
            <a:r>
              <a:rPr lang="sv-SE" dirty="0"/>
              <a:t>WHO-formulär</a:t>
            </a:r>
          </a:p>
          <a:p>
            <a:pPr>
              <a:lnSpc>
                <a:spcPct val="150000"/>
              </a:lnSpc>
            </a:pPr>
            <a:r>
              <a:rPr lang="sv-SE" dirty="0"/>
              <a:t>Skattning för fem påståenden</a:t>
            </a:r>
          </a:p>
          <a:p>
            <a:pPr>
              <a:lnSpc>
                <a:spcPct val="150000"/>
              </a:lnSpc>
            </a:pPr>
            <a:r>
              <a:rPr lang="sv-SE" dirty="0"/>
              <a:t>Tillbakablick (2 veckor)</a:t>
            </a:r>
          </a:p>
          <a:p>
            <a:pPr>
              <a:lnSpc>
                <a:spcPct val="150000"/>
              </a:lnSpc>
            </a:pPr>
            <a:r>
              <a:rPr lang="sv-SE" dirty="0"/>
              <a:t>”Välbefinnande-index”:</a:t>
            </a:r>
            <a:br>
              <a:rPr lang="sv-SE" dirty="0"/>
            </a:br>
            <a:r>
              <a:rPr lang="sv-SE" dirty="0"/>
              <a:t>summera alla värden</a:t>
            </a:r>
            <a:br>
              <a:rPr lang="sv-SE" dirty="0"/>
            </a:br>
            <a:r>
              <a:rPr lang="sv-SE" dirty="0"/>
              <a:t>multiplicera med 4</a:t>
            </a:r>
          </a:p>
          <a:p>
            <a:endParaRPr lang="sv-SE" dirty="0"/>
          </a:p>
        </p:txBody>
      </p:sp>
      <p:sp>
        <p:nvSpPr>
          <p:cNvPr id="5" name="textruta 4">
            <a:extLst>
              <a:ext uri="{FF2B5EF4-FFF2-40B4-BE49-F238E27FC236}">
                <a16:creationId xmlns:a16="http://schemas.microsoft.com/office/drawing/2014/main" id="{02011E73-C5C6-4021-85D8-9BEED5DE1ADA}"/>
              </a:ext>
            </a:extLst>
          </p:cNvPr>
          <p:cNvSpPr txBox="1"/>
          <p:nvPr/>
        </p:nvSpPr>
        <p:spPr>
          <a:xfrm>
            <a:off x="600076" y="4477732"/>
            <a:ext cx="3739696" cy="203132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sv-SE" dirty="0"/>
              <a:t>TÄNK PÅ ATT ibland behöver vi stöd – och då finns hjälp att få: </a:t>
            </a:r>
          </a:p>
          <a:p>
            <a:pPr marL="285750" indent="-285750">
              <a:buFont typeface="Arial" panose="020B0604020202020204" pitchFamily="34" charset="0"/>
              <a:buChar char="•"/>
            </a:pPr>
            <a:r>
              <a:rPr lang="sv-SE" dirty="0"/>
              <a:t>Elevhälsan på skolan</a:t>
            </a:r>
          </a:p>
          <a:p>
            <a:pPr marL="285750" indent="-285750">
              <a:buFont typeface="Arial" panose="020B0604020202020204" pitchFamily="34" charset="0"/>
              <a:buChar char="•"/>
            </a:pPr>
            <a:r>
              <a:rPr lang="sv-SE" dirty="0">
                <a:hlinkClick r:id="rId3">
                  <a:extLst>
                    <a:ext uri="{A12FA001-AC4F-418D-AE19-62706E023703}">
                      <ahyp:hlinkClr xmlns:ahyp="http://schemas.microsoft.com/office/drawing/2018/hyperlinkcolor" val="tx"/>
                    </a:ext>
                  </a:extLst>
                </a:hlinkClick>
              </a:rPr>
              <a:t>UMO.se</a:t>
            </a:r>
            <a:endParaRPr lang="sv-SE" dirty="0"/>
          </a:p>
          <a:p>
            <a:pPr marL="285750" indent="-285750">
              <a:buFont typeface="Arial" panose="020B0604020202020204" pitchFamily="34" charset="0"/>
              <a:buChar char="•"/>
            </a:pPr>
            <a:r>
              <a:rPr lang="sv-SE" dirty="0">
                <a:hlinkClick r:id="rId4">
                  <a:extLst>
                    <a:ext uri="{A12FA001-AC4F-418D-AE19-62706E023703}">
                      <ahyp:hlinkClr xmlns:ahyp="http://schemas.microsoft.com/office/drawing/2018/hyperlinkcolor" val="tx"/>
                    </a:ext>
                  </a:extLst>
                </a:hlinkClick>
              </a:rPr>
              <a:t>Hjälplinjen.se</a:t>
            </a:r>
            <a:endParaRPr lang="sv-SE" dirty="0"/>
          </a:p>
          <a:p>
            <a:pPr marL="285750" indent="-285750">
              <a:buFont typeface="Arial" panose="020B0604020202020204" pitchFamily="34" charset="0"/>
              <a:buChar char="•"/>
            </a:pPr>
            <a:r>
              <a:rPr lang="sv-SE" dirty="0">
                <a:hlinkClick r:id="rId5">
                  <a:extLst>
                    <a:ext uri="{A12FA001-AC4F-418D-AE19-62706E023703}">
                      <ahyp:hlinkClr xmlns:ahyp="http://schemas.microsoft.com/office/drawing/2018/hyperlinkcolor" val="tx"/>
                    </a:ext>
                  </a:extLst>
                </a:hlinkClick>
              </a:rPr>
              <a:t>MIND.se</a:t>
            </a:r>
            <a:endParaRPr lang="sv-SE" dirty="0">
              <a:hlinkClick r:id="rId3">
                <a:extLst>
                  <a:ext uri="{A12FA001-AC4F-418D-AE19-62706E023703}">
                    <ahyp:hlinkClr xmlns:ahyp="http://schemas.microsoft.com/office/drawing/2018/hyperlinkcolor" val="tx"/>
                  </a:ext>
                </a:extLst>
              </a:hlinkClick>
            </a:endParaRPr>
          </a:p>
          <a:p>
            <a:endParaRPr lang="sv-SE" dirty="0"/>
          </a:p>
        </p:txBody>
      </p:sp>
      <p:sp>
        <p:nvSpPr>
          <p:cNvPr id="6" name="Platshållare för bildnummer 5">
            <a:extLst>
              <a:ext uri="{FF2B5EF4-FFF2-40B4-BE49-F238E27FC236}">
                <a16:creationId xmlns:a16="http://schemas.microsoft.com/office/drawing/2014/main" id="{5E7FB1AD-B818-4152-BC96-55425FB3B3BE}"/>
              </a:ext>
            </a:extLst>
          </p:cNvPr>
          <p:cNvSpPr>
            <a:spLocks noGrp="1"/>
          </p:cNvSpPr>
          <p:nvPr>
            <p:ph type="sldNum" sz="quarter" idx="12"/>
          </p:nvPr>
        </p:nvSpPr>
        <p:spPr/>
        <p:txBody>
          <a:bodyPr/>
          <a:lstStyle/>
          <a:p>
            <a:fld id="{1A5095F7-6AE6-4CD6-9521-7ED6A198531A}" type="slidenum">
              <a:rPr lang="sv-SE" smtClean="0"/>
              <a:t>8</a:t>
            </a:fld>
            <a:endParaRPr lang="sv-SE"/>
          </a:p>
        </p:txBody>
      </p:sp>
      <p:pic>
        <p:nvPicPr>
          <p:cNvPr id="8" name="Bildobjekt 7">
            <a:extLst>
              <a:ext uri="{FF2B5EF4-FFF2-40B4-BE49-F238E27FC236}">
                <a16:creationId xmlns:a16="http://schemas.microsoft.com/office/drawing/2014/main" id="{3BAC4817-1379-434A-A9DE-327683F99BB2}"/>
              </a:ext>
            </a:extLst>
          </p:cNvPr>
          <p:cNvPicPr>
            <a:picLocks noChangeAspect="1"/>
          </p:cNvPicPr>
          <p:nvPr/>
        </p:nvPicPr>
        <p:blipFill>
          <a:blip r:embed="rId6"/>
          <a:stretch>
            <a:fillRect/>
          </a:stretch>
        </p:blipFill>
        <p:spPr>
          <a:xfrm>
            <a:off x="5992272" y="202357"/>
            <a:ext cx="5946409" cy="6453286"/>
          </a:xfrm>
          <a:prstGeom prst="rect">
            <a:avLst/>
          </a:prstGeom>
        </p:spPr>
      </p:pic>
    </p:spTree>
    <p:extLst>
      <p:ext uri="{BB962C8B-B14F-4D97-AF65-F5344CB8AC3E}">
        <p14:creationId xmlns:p14="http://schemas.microsoft.com/office/powerpoint/2010/main" val="3223944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FD43E5-02BD-454F-92B0-FC004DB5961B}"/>
              </a:ext>
            </a:extLst>
          </p:cNvPr>
          <p:cNvSpPr>
            <a:spLocks noGrp="1"/>
          </p:cNvSpPr>
          <p:nvPr>
            <p:ph type="title"/>
          </p:nvPr>
        </p:nvSpPr>
        <p:spPr>
          <a:xfrm>
            <a:off x="600868" y="582666"/>
            <a:ext cx="10990263" cy="568412"/>
          </a:xfrm>
        </p:spPr>
        <p:txBody>
          <a:bodyPr/>
          <a:lstStyle/>
          <a:p>
            <a:r>
              <a:rPr lang="sv-SE" dirty="0"/>
              <a:t>Laboration 1</a:t>
            </a:r>
          </a:p>
        </p:txBody>
      </p:sp>
      <p:sp>
        <p:nvSpPr>
          <p:cNvPr id="3" name="textruta 2">
            <a:extLst>
              <a:ext uri="{FF2B5EF4-FFF2-40B4-BE49-F238E27FC236}">
                <a16:creationId xmlns:a16="http://schemas.microsoft.com/office/drawing/2014/main" id="{71B79F8B-0926-43BF-9FE0-9528CDA20995}"/>
              </a:ext>
            </a:extLst>
          </p:cNvPr>
          <p:cNvSpPr txBox="1"/>
          <p:nvPr/>
        </p:nvSpPr>
        <p:spPr>
          <a:xfrm>
            <a:off x="788276" y="4918841"/>
            <a:ext cx="4225158" cy="646331"/>
          </a:xfrm>
          <a:prstGeom prst="rect">
            <a:avLst/>
          </a:prstGeom>
          <a:noFill/>
        </p:spPr>
        <p:txBody>
          <a:bodyPr wrap="square" rtlCol="0">
            <a:spAutoFit/>
          </a:bodyPr>
          <a:lstStyle/>
          <a:p>
            <a:r>
              <a:rPr lang="sv-SE" dirty="0"/>
              <a:t>OBS! </a:t>
            </a:r>
          </a:p>
          <a:p>
            <a:r>
              <a:rPr lang="sv-SE" dirty="0"/>
              <a:t>Kom ihåg att hemma mäta </a:t>
            </a:r>
            <a:r>
              <a:rPr lang="sv-SE" dirty="0" err="1"/>
              <a:t>HF</a:t>
            </a:r>
            <a:r>
              <a:rPr lang="sv-SE" sz="1100" dirty="0" err="1"/>
              <a:t>vila</a:t>
            </a:r>
            <a:r>
              <a:rPr lang="sv-SE" dirty="0"/>
              <a:t> </a:t>
            </a:r>
          </a:p>
        </p:txBody>
      </p:sp>
      <p:sp>
        <p:nvSpPr>
          <p:cNvPr id="4" name="Platshållare för bildnummer 3">
            <a:extLst>
              <a:ext uri="{FF2B5EF4-FFF2-40B4-BE49-F238E27FC236}">
                <a16:creationId xmlns:a16="http://schemas.microsoft.com/office/drawing/2014/main" id="{800E0A72-503D-434A-8440-EDA1E4840DC3}"/>
              </a:ext>
            </a:extLst>
          </p:cNvPr>
          <p:cNvSpPr>
            <a:spLocks noGrp="1"/>
          </p:cNvSpPr>
          <p:nvPr>
            <p:ph type="sldNum" sz="quarter" idx="12"/>
          </p:nvPr>
        </p:nvSpPr>
        <p:spPr/>
        <p:txBody>
          <a:bodyPr/>
          <a:lstStyle/>
          <a:p>
            <a:fld id="{1A5095F7-6AE6-4CD6-9521-7ED6A198531A}" type="slidenum">
              <a:rPr lang="sv-SE" smtClean="0"/>
              <a:t>9</a:t>
            </a:fld>
            <a:endParaRPr lang="sv-SE"/>
          </a:p>
        </p:txBody>
      </p:sp>
      <p:pic>
        <p:nvPicPr>
          <p:cNvPr id="7" name="Bildobjekt 6">
            <a:extLst>
              <a:ext uri="{FF2B5EF4-FFF2-40B4-BE49-F238E27FC236}">
                <a16:creationId xmlns:a16="http://schemas.microsoft.com/office/drawing/2014/main" id="{9C859616-0F6F-4321-8774-AA81EF5FE6F6}"/>
              </a:ext>
            </a:extLst>
          </p:cNvPr>
          <p:cNvPicPr>
            <a:picLocks noChangeAspect="1"/>
          </p:cNvPicPr>
          <p:nvPr/>
        </p:nvPicPr>
        <p:blipFill>
          <a:blip r:embed="rId3"/>
          <a:stretch>
            <a:fillRect/>
          </a:stretch>
        </p:blipFill>
        <p:spPr>
          <a:xfrm>
            <a:off x="6691087" y="975318"/>
            <a:ext cx="5066166" cy="5498010"/>
          </a:xfrm>
          <a:prstGeom prst="rect">
            <a:avLst/>
          </a:prstGeom>
        </p:spPr>
      </p:pic>
      <p:pic>
        <p:nvPicPr>
          <p:cNvPr id="6" name="Bildobjekt 5">
            <a:extLst>
              <a:ext uri="{FF2B5EF4-FFF2-40B4-BE49-F238E27FC236}">
                <a16:creationId xmlns:a16="http://schemas.microsoft.com/office/drawing/2014/main" id="{622D30E3-D2D0-46E2-B451-E3DF253F398F}"/>
              </a:ext>
            </a:extLst>
          </p:cNvPr>
          <p:cNvPicPr>
            <a:picLocks noChangeAspect="1"/>
          </p:cNvPicPr>
          <p:nvPr/>
        </p:nvPicPr>
        <p:blipFill>
          <a:blip r:embed="rId4"/>
          <a:stretch>
            <a:fillRect/>
          </a:stretch>
        </p:blipFill>
        <p:spPr>
          <a:xfrm>
            <a:off x="506525" y="1698560"/>
            <a:ext cx="5175818" cy="2777675"/>
          </a:xfrm>
          <a:prstGeom prst="rect">
            <a:avLst/>
          </a:prstGeom>
        </p:spPr>
      </p:pic>
    </p:spTree>
    <p:extLst>
      <p:ext uri="{BB962C8B-B14F-4D97-AF65-F5344CB8AC3E}">
        <p14:creationId xmlns:p14="http://schemas.microsoft.com/office/powerpoint/2010/main" val="183412156"/>
      </p:ext>
    </p:extLst>
  </p:cSld>
  <p:clrMapOvr>
    <a:masterClrMapping/>
  </p:clrMapOvr>
</p:sld>
</file>

<file path=ppt/theme/theme1.xml><?xml version="1.0" encoding="utf-8"?>
<a:theme xmlns:a="http://schemas.openxmlformats.org/drawingml/2006/main" name="UU-tema VIT">
  <a:themeElements>
    <a:clrScheme name="Uppsala universitet">
      <a:dk1>
        <a:sysClr val="windowText" lastClr="000000"/>
      </a:dk1>
      <a:lt1>
        <a:sysClr val="window" lastClr="FFFFFF"/>
      </a:lt1>
      <a:dk2>
        <a:srgbClr val="000000"/>
      </a:dk2>
      <a:lt2>
        <a:srgbClr val="FFFFFF"/>
      </a:lt2>
      <a:accent1>
        <a:srgbClr val="828282"/>
      </a:accent1>
      <a:accent2>
        <a:srgbClr val="BEBEBE"/>
      </a:accent2>
      <a:accent3>
        <a:srgbClr val="E6E6E6"/>
      </a:accent3>
      <a:accent4>
        <a:srgbClr val="990000"/>
      </a:accent4>
      <a:accent5>
        <a:srgbClr val="FFFFFF"/>
      </a:accent5>
      <a:accent6>
        <a:srgbClr val="FFFFFF"/>
      </a:accent6>
      <a:hlink>
        <a:srgbClr val="FFFFFF"/>
      </a:hlink>
      <a:folHlink>
        <a:srgbClr val="FFFFFF"/>
      </a:folHlink>
    </a:clrScheme>
    <a:fontScheme name="Uppsala universit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1755F6FB-FD89-4F23-B5E8-5B4188E49BB3}"/>
    </a:ext>
  </a:extLst>
</a:theme>
</file>

<file path=ppt/theme/theme2.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UU_mall_2024-05-02 (1)</Template>
  <TotalTime>20146</TotalTime>
  <Words>1570</Words>
  <Application>Microsoft Office PowerPoint</Application>
  <PresentationFormat>Bredbild</PresentationFormat>
  <Paragraphs>219</Paragraphs>
  <Slides>10</Slides>
  <Notes>8</Notes>
  <HiddenSlides>0</HiddenSlides>
  <MMClips>0</MMClips>
  <ScaleCrop>false</ScaleCrop>
  <HeadingPairs>
    <vt:vector size="6" baseType="variant">
      <vt:variant>
        <vt:lpstr>Använt teckensnitt</vt:lpstr>
      </vt:variant>
      <vt:variant>
        <vt:i4>6</vt:i4>
      </vt:variant>
      <vt:variant>
        <vt:lpstr>Tema</vt:lpstr>
      </vt:variant>
      <vt:variant>
        <vt:i4>2</vt:i4>
      </vt:variant>
      <vt:variant>
        <vt:lpstr>Bildrubriker</vt:lpstr>
      </vt:variant>
      <vt:variant>
        <vt:i4>10</vt:i4>
      </vt:variant>
    </vt:vector>
  </HeadingPairs>
  <TitlesOfParts>
    <vt:vector size="18" baseType="lpstr">
      <vt:lpstr>Calibri</vt:lpstr>
      <vt:lpstr>Symbol</vt:lpstr>
      <vt:lpstr>Work Sans Medium</vt:lpstr>
      <vt:lpstr>Arial</vt:lpstr>
      <vt:lpstr>Work Sans SemiBold</vt:lpstr>
      <vt:lpstr>Times New Roman</vt:lpstr>
      <vt:lpstr>UU-tema VIT</vt:lpstr>
      <vt:lpstr>UU-tema LJUSGRÅ</vt:lpstr>
      <vt:lpstr>Undervisning för psykisk hälsa – med fokus på fysisk aktivitet </vt:lpstr>
      <vt:lpstr>PowerPoint-presentation</vt:lpstr>
      <vt:lpstr>Lektion 2 – med laboration 1</vt:lpstr>
      <vt:lpstr>3 myter om konditionsträning</vt:lpstr>
      <vt:lpstr>Metoder för att mäta kondition och psykisk hälsa</vt:lpstr>
      <vt:lpstr>Mäta kondition </vt:lpstr>
      <vt:lpstr>Mäta kondition</vt:lpstr>
      <vt:lpstr>Mäta välmående</vt:lpstr>
      <vt:lpstr>Laboration 1</vt:lpstr>
      <vt:lpstr>Till nästa gång!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Lisa Reimegård</dc:creator>
  <cp:lastModifiedBy>Anonymous reviewer</cp:lastModifiedBy>
  <cp:revision>257</cp:revision>
  <cp:lastPrinted>2026-04-09T10:07:40Z</cp:lastPrinted>
  <dcterms:created xsi:type="dcterms:W3CDTF">2025-01-16T10:13:56Z</dcterms:created>
  <dcterms:modified xsi:type="dcterms:W3CDTF">2026-05-26T15:38:23Z</dcterms:modified>
</cp:coreProperties>
</file>