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Lst>
  <p:notesMasterIdLst>
    <p:notesMasterId r:id="rId16"/>
  </p:notesMasterIdLst>
  <p:sldIdLst>
    <p:sldId id="270" r:id="rId3"/>
    <p:sldId id="2403" r:id="rId4"/>
    <p:sldId id="2437" r:id="rId5"/>
    <p:sldId id="2438" r:id="rId6"/>
    <p:sldId id="285" r:id="rId7"/>
    <p:sldId id="287" r:id="rId8"/>
    <p:sldId id="2459" r:id="rId9"/>
    <p:sldId id="260" r:id="rId10"/>
    <p:sldId id="261" r:id="rId11"/>
    <p:sldId id="262" r:id="rId12"/>
    <p:sldId id="2440" r:id="rId13"/>
    <p:sldId id="2439" r:id="rId14"/>
    <p:sldId id="2458" r:id="rId15"/>
  </p:sldIdLst>
  <p:sldSz cx="12192000" cy="6858000"/>
  <p:notesSz cx="6794500" cy="9931400"/>
  <p:embeddedFontLst>
    <p:embeddedFont>
      <p:font typeface="Calibri" panose="020F0502020204030204" pitchFamily="34" charset="0"/>
      <p:regular r:id="rId17"/>
      <p:bold r:id="rId18"/>
      <p:italic r:id="rId19"/>
      <p:boldItalic r:id="rId20"/>
    </p:embeddedFont>
    <p:embeddedFont>
      <p:font typeface="Work Sans Medium" pitchFamily="2" charset="0"/>
      <p:regular r:id="rId21"/>
      <p:italic r:id="rId22"/>
    </p:embeddedFont>
    <p:embeddedFont>
      <p:font typeface="Work Sans SemiBold" pitchFamily="2" charset="0"/>
      <p:regular r:id="rId23"/>
      <p:bold r:id="rId24"/>
      <p:italic r:id="rId25"/>
      <p:boldItalic r:id="rId26"/>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7575"/>
    <a:srgbClr val="990000"/>
    <a:srgbClr val="3B9B2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76"/>
    <p:restoredTop sz="62105" autoAdjust="0"/>
  </p:normalViewPr>
  <p:slideViewPr>
    <p:cSldViewPr snapToGrid="0" showGuides="1">
      <p:cViewPr varScale="1">
        <p:scale>
          <a:sx n="71" d="100"/>
          <a:sy n="71" d="100"/>
        </p:scale>
        <p:origin x="732" y="36"/>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3.fntdata"/><Relationship Id="rId3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E8E67863-098D-7443-8C24-5FBC4AB783A3}" type="datetimeFigureOut">
              <a:t>2026-05-26</a:t>
            </a:fld>
            <a:endParaRPr lang="en-GB"/>
          </a:p>
        </p:txBody>
      </p:sp>
      <p:sp>
        <p:nvSpPr>
          <p:cNvPr id="4" name="Platshållare för bildobjekt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1801485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Pulsen påverkas av vad man gör under dagarna, men även av sömncykeln och de hormoner som styr den.</a:t>
            </a:r>
          </a:p>
          <a:p>
            <a:r>
              <a:rPr lang="sv-SE" dirty="0"/>
              <a:t>Lägst puls har man under djupsömnen.</a:t>
            </a:r>
          </a:p>
          <a:p>
            <a:r>
              <a:rPr lang="sv-SE" dirty="0"/>
              <a:t>Kortisolnivåerna stiger fram mot morgonen och gör att vi vaknar – och då stiger pulsen.</a:t>
            </a:r>
          </a:p>
          <a:p>
            <a:endParaRPr lang="sv-SE" dirty="0"/>
          </a:p>
          <a:p>
            <a:r>
              <a:rPr lang="sv-SE" dirty="0"/>
              <a:t>Pulsen påverkas alltså en hel del av hormonet kortisol.</a:t>
            </a:r>
          </a:p>
          <a:p>
            <a:r>
              <a:rPr lang="sv-SE" dirty="0"/>
              <a:t>Är man psykiskt stressad – då har HPA-axeln aktiverats och höjt kortisolnivåerna, och din puls ligger på lite högre nivåer än när du är avslappnad.</a:t>
            </a:r>
          </a:p>
          <a:p>
            <a:endParaRPr lang="sv-SE" dirty="0"/>
          </a:p>
          <a:p>
            <a:r>
              <a:rPr lang="sv-SE" dirty="0"/>
              <a:t>Det kan vara bra att tänka på när vi undersöker vår puls, kanske är vår puls mer påverkad av psykisk stress en dag än en annan – då blir det något att ta hänsyn till när man ska jämföra värden för exempelvis vilopuls.</a:t>
            </a:r>
          </a:p>
          <a:p>
            <a:r>
              <a:rPr lang="sv-SE" dirty="0"/>
              <a:t>Något att tänka på när man diskuterar felkällor vid pulsmätningar t ex.</a:t>
            </a:r>
          </a:p>
          <a:p>
            <a:endParaRPr lang="sv-SE" dirty="0"/>
          </a:p>
          <a:p>
            <a:r>
              <a:rPr lang="sv-SE" b="1" dirty="0"/>
              <a:t>Övergång till nästa bild:</a:t>
            </a:r>
          </a:p>
          <a:p>
            <a:r>
              <a:rPr lang="sv-SE" dirty="0"/>
              <a:t>Dags att röra på oss.</a:t>
            </a:r>
          </a:p>
        </p:txBody>
      </p:sp>
      <p:sp>
        <p:nvSpPr>
          <p:cNvPr id="4" name="Platshållare för bildnummer 3"/>
          <p:cNvSpPr>
            <a:spLocks noGrp="1"/>
          </p:cNvSpPr>
          <p:nvPr>
            <p:ph type="sldNum" sz="quarter" idx="5"/>
          </p:nvPr>
        </p:nvSpPr>
        <p:spPr/>
        <p:txBody>
          <a:bodyPr/>
          <a:lstStyle/>
          <a:p>
            <a:fld id="{FAD31592-3C66-914C-8F2B-350F777116DA}" type="slidenum">
              <a:rPr lang="sv-SE" smtClean="0"/>
              <a:t>11</a:t>
            </a:fld>
            <a:endParaRPr lang="sv-SE"/>
          </a:p>
        </p:txBody>
      </p:sp>
    </p:spTree>
    <p:extLst>
      <p:ext uri="{BB962C8B-B14F-4D97-AF65-F5344CB8AC3E}">
        <p14:creationId xmlns:p14="http://schemas.microsoft.com/office/powerpoint/2010/main" val="3132889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842772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p:txBody>
          <a:bodyPr/>
          <a:lstStyle/>
          <a:p>
            <a:pPr defTabSz="966612">
              <a:defRPr/>
            </a:pPr>
            <a:r>
              <a:rPr lang="sv-SE" sz="1100" dirty="0"/>
              <a:t>Översiktsbild som visar delar som kan ingå i undervisning om psykisk hälsa.</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r>
              <a:rPr lang="sv-SE" sz="1100" dirty="0"/>
              <a:t>Modulen om fysisk aktivitet är utvecklad framförallt för genomförande av undervisning i ämnet Idrott- och hälsa.</a:t>
            </a:r>
          </a:p>
          <a:p>
            <a:r>
              <a:rPr lang="sv-SE" sz="1100" dirty="0"/>
              <a:t>Innehållet går utmärkt att kombinera med undervisning i biologi och naturkunskap.</a:t>
            </a:r>
          </a:p>
          <a:p>
            <a:endParaRPr lang="sv-SE" sz="1100" dirty="0"/>
          </a:p>
          <a:p>
            <a:pPr>
              <a:lnSpc>
                <a:spcPct val="107000"/>
              </a:lnSpc>
              <a:spcAft>
                <a:spcPts val="846"/>
              </a:spcAft>
            </a:pPr>
            <a:r>
              <a:rPr lang="sv-SE" sz="1100" b="1" dirty="0"/>
              <a:t>Syftet med modulen Fysisk aktivitet är att ge eleverna </a:t>
            </a:r>
          </a:p>
          <a:p>
            <a:pPr marL="181240" indent="-181240">
              <a:lnSpc>
                <a:spcPct val="107000"/>
              </a:lnSpc>
              <a:spcAft>
                <a:spcPts val="846"/>
              </a:spcAft>
              <a:buFont typeface="Arial" panose="020B0604020202020204" pitchFamily="34" charset="0"/>
              <a:buChar char="•"/>
            </a:pPr>
            <a:r>
              <a:rPr lang="sv-SE" sz="1100" b="0" dirty="0"/>
              <a:t>Kunskap om varför fysisk aktivitet är viktigt för psykisk hälsa</a:t>
            </a:r>
          </a:p>
          <a:p>
            <a:pPr marL="181240" indent="-181240">
              <a:lnSpc>
                <a:spcPct val="107000"/>
              </a:lnSpc>
              <a:spcAft>
                <a:spcPts val="846"/>
              </a:spcAft>
              <a:buFont typeface="Arial" panose="020B0604020202020204" pitchFamily="34" charset="0"/>
              <a:buChar char="•"/>
            </a:pPr>
            <a:r>
              <a:rPr lang="sv-SE" sz="1100" b="0" dirty="0"/>
              <a:t>Kunskap om och praktisk tillämpning av olika typer av konditionsstärkande aktiviteter</a:t>
            </a:r>
          </a:p>
          <a:p>
            <a:pPr marL="181240" indent="-181240">
              <a:lnSpc>
                <a:spcPct val="107000"/>
              </a:lnSpc>
              <a:spcAft>
                <a:spcPts val="846"/>
              </a:spcAft>
              <a:buFont typeface="Arial" panose="020B0604020202020204" pitchFamily="34" charset="0"/>
              <a:buChar char="•"/>
            </a:pPr>
            <a:r>
              <a:rPr lang="sv-SE" sz="1100" dirty="0"/>
              <a:t>Planering, genomförande samt utvärdering av resultat kopplade till en laborativ undervisningsmodell med tema kondition, där den egna fysiska och psykisk hälsan står i centrum.</a:t>
            </a:r>
          </a:p>
          <a:p>
            <a:endParaRPr lang="sv-SE" sz="1100" dirty="0"/>
          </a:p>
          <a:p>
            <a:r>
              <a:rPr lang="sv-SE" sz="1100" dirty="0"/>
              <a:t>Innehållet i modulen behandlar följande centrala innehåll i Idrott- och hälsa </a:t>
            </a:r>
          </a:p>
          <a:p>
            <a:pPr>
              <a:lnSpc>
                <a:spcPct val="115000"/>
              </a:lnSpc>
              <a:spcBef>
                <a:spcPts val="800"/>
              </a:spcBef>
              <a:spcAft>
                <a:spcPts val="400"/>
              </a:spcAft>
            </a:pPr>
            <a:r>
              <a:rPr lang="sv-SE" sz="1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Grundskolan (Lgr22)</a:t>
            </a:r>
          </a:p>
          <a:p>
            <a:pPr>
              <a:lnSpc>
                <a:spcPct val="115000"/>
              </a:lnSpc>
              <a:spcBef>
                <a:spcPts val="800"/>
              </a:spcBef>
              <a:spcAft>
                <a:spcPts val="400"/>
              </a:spcAft>
            </a:pPr>
            <a:r>
              <a:rPr lang="sv-SE" sz="1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Åk 7 – 9: Rörelse</a:t>
            </a: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Komplexa rörelser i lekar, spel, idrotter och andra rörelseaktiviteter, inom­hus och utomhus.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Träningslära: konditionsträning, koordinationsträning, styrketräning och rör­lighetsträning utifrån olika ändamål och individuella behov.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Olika verktyg, däribland digitala för att planera, genomföra och värdera rörelse­aktiviteter.</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Bef>
                <a:spcPts val="800"/>
              </a:spcBef>
              <a:spcAft>
                <a:spcPts val="400"/>
              </a:spcAft>
            </a:pPr>
            <a:r>
              <a:rPr lang="sv-SE" sz="1800" b="1" kern="1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Åk 7 – 9: Hälsa och levnadsvanor</a:t>
            </a: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Planering och genomförande av olika aktiviteter utifrån hur de påverkar olika aspekter av fysisk förmåga och olika aspekter av hälsa.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Undersökande av möjligheter till daglig rörelse i närmiljön. </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0" dirty="0">
                <a:effectLst/>
                <a:latin typeface="Times New Roman" panose="02020603050405020304" pitchFamily="18" charset="0"/>
                <a:ea typeface="Times New Roman" panose="02020603050405020304" pitchFamily="18" charset="0"/>
                <a:cs typeface="Times New Roman" panose="02020603050405020304" pitchFamily="18" charset="0"/>
              </a:rPr>
              <a:t>Samtal om upplevelser av olika aktiviteter och värdering av hur de påverkar olika aspekter av fysisk förmåga och olika aspekter av hälsa.</a:t>
            </a:r>
            <a:endParaRPr lang="sv-SE" sz="18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sz="1100" dirty="0"/>
          </a:p>
          <a:p>
            <a:r>
              <a:rPr lang="sv-SE" sz="1100" b="1" dirty="0"/>
              <a:t>Gymnasiet (Gy25)</a:t>
            </a:r>
          </a:p>
          <a:p>
            <a:pPr>
              <a:lnSpc>
                <a:spcPct val="115000"/>
              </a:lnSpc>
              <a:spcAft>
                <a:spcPts val="800"/>
              </a:spcAft>
            </a:pPr>
            <a:r>
              <a:rPr lang="sv-SE" sz="1800" b="1" kern="100" dirty="0">
                <a:solidFill>
                  <a:srgbClr val="000000"/>
                </a:solidFill>
                <a:effectLst/>
                <a:latin typeface="Arial" panose="020B0604020202020204" pitchFamily="34" charset="0"/>
                <a:ea typeface="Aptos"/>
                <a:cs typeface="Times New Roman" panose="02020603050405020304" pitchFamily="18" charset="0"/>
              </a:rPr>
              <a:t>Kroppslig förmåga:</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En bredd av motions- och idrottsaktiviteter som utvecklar en allsidig kroppslig förmåga, däribland dans.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Grundläggande anatomi och fysiologi i relation till rörelseaktiviteter.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Praktisk tillämpning av olika träningsmetoder, däribland metoder för konditions-, styrke- och koordinationsträning.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Effekter av olika träningsmetoder. </a:t>
            </a:r>
          </a:p>
          <a:p>
            <a:pPr marL="342900" lvl="0" indent="-342900">
              <a:lnSpc>
                <a:spcPct val="115000"/>
              </a:lnSpc>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Planering och genomförande av rörelseaktivitet samt utvärdering av resultat.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Digitala hjälpmedel för träning och hälsa, till exempel pulsmätare, stegräknare och </a:t>
            </a:r>
            <a:r>
              <a:rPr lang="sv-SE" sz="1800" kern="100" dirty="0" err="1">
                <a:solidFill>
                  <a:srgbClr val="000000"/>
                </a:solidFill>
                <a:effectLst/>
                <a:latin typeface="Arial" panose="020B0604020202020204" pitchFamily="34" charset="0"/>
                <a:ea typeface="Aptos"/>
                <a:cs typeface="Times New Roman" panose="02020603050405020304" pitchFamily="18" charset="0"/>
              </a:rPr>
              <a:t>träningsappar</a:t>
            </a:r>
            <a:r>
              <a:rPr lang="sv-SE" sz="1800" kern="100" dirty="0">
                <a:solidFill>
                  <a:srgbClr val="000000"/>
                </a:solidFill>
                <a:effectLst/>
                <a:latin typeface="Arial" panose="020B0604020202020204" pitchFamily="34" charset="0"/>
                <a:ea typeface="Aptos"/>
                <a:cs typeface="Times New Roman" panose="02020603050405020304" pitchFamily="18" charset="0"/>
              </a:rPr>
              <a:t>. </a:t>
            </a:r>
            <a:endParaRPr lang="sv-SE" sz="1800" kern="100" dirty="0">
              <a:effectLst/>
              <a:latin typeface="Arial" panose="020B0604020202020204" pitchFamily="34" charset="0"/>
              <a:ea typeface="Aptos"/>
              <a:cs typeface="Times New Roman" panose="02020603050405020304" pitchFamily="18" charset="0"/>
            </a:endParaRPr>
          </a:p>
          <a:p>
            <a:pPr marL="0" lvl="0" indent="0">
              <a:lnSpc>
                <a:spcPct val="115000"/>
              </a:lnSpc>
              <a:spcAft>
                <a:spcPts val="800"/>
              </a:spcAft>
              <a:buFont typeface="Symbol" panose="05050102010706020507" pitchFamily="18" charset="2"/>
              <a:buNone/>
            </a:pPr>
            <a:endParaRPr lang="sv-SE" sz="1800" kern="100" dirty="0">
              <a:solidFill>
                <a:srgbClr val="000000"/>
              </a:solidFill>
              <a:effectLst/>
              <a:latin typeface="Arial" panose="020B0604020202020204" pitchFamily="34" charset="0"/>
              <a:ea typeface="Aptos"/>
              <a:cs typeface="Times New Roman" panose="02020603050405020304" pitchFamily="18" charset="0"/>
            </a:endParaRPr>
          </a:p>
          <a:p>
            <a:pPr>
              <a:lnSpc>
                <a:spcPct val="115000"/>
              </a:lnSpc>
              <a:spcAft>
                <a:spcPts val="800"/>
              </a:spcAft>
            </a:pPr>
            <a:r>
              <a:rPr lang="sv-SE" sz="1800" b="1" kern="100" dirty="0">
                <a:solidFill>
                  <a:srgbClr val="000000"/>
                </a:solidFill>
                <a:effectLst/>
                <a:latin typeface="Arial" panose="020B0604020202020204" pitchFamily="34" charset="0"/>
                <a:ea typeface="Aptos"/>
                <a:cs typeface="Times New Roman" panose="02020603050405020304" pitchFamily="18" charset="0"/>
              </a:rPr>
              <a:t>Levnadsvanor och hälsa: </a:t>
            </a:r>
            <a:endParaRPr lang="sv-SE" sz="1800" kern="100" dirty="0">
              <a:effectLst/>
              <a:latin typeface="Arial" panose="020B0604020202020204" pitchFamily="34" charset="0"/>
              <a:ea typeface="Aptos"/>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sv-SE" sz="1800" kern="100" dirty="0">
                <a:solidFill>
                  <a:srgbClr val="000000"/>
                </a:solidFill>
                <a:effectLst/>
                <a:latin typeface="Arial" panose="020B0604020202020204" pitchFamily="34" charset="0"/>
                <a:ea typeface="Aptos"/>
                <a:cs typeface="Times New Roman" panose="02020603050405020304" pitchFamily="18" charset="0"/>
              </a:rPr>
              <a:t>Olika hälsofaktorer som påverkar fysisk, psykisk och social hälsa, till exempel kost, sömn och stress. </a:t>
            </a:r>
            <a:endParaRPr lang="sv-SE" sz="1800" kern="100" dirty="0">
              <a:effectLst/>
              <a:latin typeface="Arial" panose="020B0604020202020204" pitchFamily="34" charset="0"/>
              <a:ea typeface="Aptos"/>
              <a:cs typeface="Times New Roman" panose="02020603050405020304" pitchFamily="18" charset="0"/>
            </a:endParaRPr>
          </a:p>
          <a:p>
            <a:pPr marL="0" lvl="0" indent="0">
              <a:lnSpc>
                <a:spcPct val="115000"/>
              </a:lnSpc>
              <a:spcAft>
                <a:spcPts val="800"/>
              </a:spcAft>
              <a:buFont typeface="Symbol" panose="05050102010706020507" pitchFamily="18" charset="2"/>
              <a:buNone/>
            </a:pPr>
            <a:endParaRPr lang="sv-SE" sz="1800" kern="100" dirty="0">
              <a:effectLst/>
              <a:latin typeface="Arial" panose="020B0604020202020204" pitchFamily="34" charset="0"/>
              <a:ea typeface="Aptos"/>
              <a:cs typeface="Times New Roman" panose="02020603050405020304" pitchFamily="18" charset="0"/>
            </a:endParaRPr>
          </a:p>
          <a:p>
            <a:endParaRPr lang="sv-SE" sz="1100" dirty="0"/>
          </a:p>
          <a:p>
            <a:endParaRPr lang="sv-SE" sz="1100" dirty="0"/>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vila får hjärnan cirka 750 ml blod varje minut.</a:t>
            </a:r>
          </a:p>
          <a:p>
            <a:r>
              <a:rPr lang="sv-SE" dirty="0"/>
              <a:t>Syret som följer med blodet förbrukas inne i hjärnan så mycket att det motsvarar cirka 20% av hela kroppens syrebehov. Imponerande mycket, då hjärnan bara utgör cirka 2% av kroppsvikten.</a:t>
            </a:r>
          </a:p>
          <a:p>
            <a:endParaRPr lang="sv-SE" dirty="0"/>
          </a:p>
          <a:p>
            <a:r>
              <a:rPr lang="sv-SE" dirty="0"/>
              <a:t>Fysisk aktivitet där pulsen ökar, ökar blodflödet i hela kroppen, inklusive hjärnan.</a:t>
            </a:r>
          </a:p>
          <a:p>
            <a:r>
              <a:rPr lang="sv-SE" dirty="0"/>
              <a:t>Det kan ge så mycket som 10-20% mer syre till hjärnan genom ett ökat blodflöde.</a:t>
            </a:r>
          </a:p>
          <a:p>
            <a:r>
              <a:rPr lang="sv-SE" dirty="0"/>
              <a:t>Mer syre gör det möjligt för högre aktivitet i hjärnan.</a:t>
            </a:r>
          </a:p>
          <a:p>
            <a:endParaRPr lang="sv-SE" dirty="0"/>
          </a:p>
          <a:p>
            <a:r>
              <a:rPr lang="sv-SE" dirty="0"/>
              <a:t>Men med ökad cirkulation kan hjärnan även få in andra viktiga ämnen som påverkar hur den fungerar.</a:t>
            </a:r>
          </a:p>
          <a:p>
            <a:r>
              <a:rPr lang="sv-SE" dirty="0"/>
              <a:t>BDNF – </a:t>
            </a:r>
            <a:r>
              <a:rPr lang="sv-SE" dirty="0" err="1"/>
              <a:t>brain</a:t>
            </a:r>
            <a:r>
              <a:rPr lang="sv-SE" dirty="0"/>
              <a:t> </a:t>
            </a:r>
            <a:r>
              <a:rPr lang="sv-SE" dirty="0" err="1"/>
              <a:t>derived</a:t>
            </a:r>
            <a:r>
              <a:rPr lang="sv-SE" dirty="0"/>
              <a:t> </a:t>
            </a:r>
            <a:r>
              <a:rPr lang="sv-SE" dirty="0" err="1"/>
              <a:t>neurotrophic</a:t>
            </a:r>
            <a:r>
              <a:rPr lang="sv-SE" dirty="0"/>
              <a:t> </a:t>
            </a:r>
            <a:r>
              <a:rPr lang="sv-SE" dirty="0" err="1"/>
              <a:t>factor</a:t>
            </a:r>
            <a:r>
              <a:rPr lang="sv-SE" dirty="0"/>
              <a:t> – är ett sådant ämne som visat sig ha skyddande effekt på hjärnan.</a:t>
            </a:r>
          </a:p>
          <a:p>
            <a:r>
              <a:rPr lang="sv-SE" dirty="0"/>
              <a:t>BDNF påverkar vår förmåga att koncentrera oss och att skapa minnen.</a:t>
            </a:r>
          </a:p>
          <a:p>
            <a:r>
              <a:rPr lang="sv-SE" dirty="0"/>
              <a:t>I musklerna finns ett slags förstadium till BDNF (</a:t>
            </a:r>
            <a:r>
              <a:rPr lang="sv-SE" dirty="0" err="1"/>
              <a:t>proBDNF</a:t>
            </a:r>
            <a:r>
              <a:rPr lang="sv-SE" dirty="0"/>
              <a:t>). När vi använder musklerna kan det släppas ut i blodet och bilda aktivt BDNF som kan nå hjärnan. Fysisk aktivitet där vi använder musklerna och ökar blodflödet leder alltså till mer BDNF i hjärnan.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Att använda muskler och röra på sig så att pulsen ökar ger bra förutsättningar att lära sig och minnas, mycket på grund av BDNF, men även av att få bra tillgång till syre till hjärnan.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b="1" dirty="0"/>
              <a:t>Övergång till nästa bild:</a:t>
            </a:r>
          </a:p>
          <a:p>
            <a:r>
              <a:rPr lang="sv-SE" dirty="0"/>
              <a:t>Syret tas upp i lungorna.</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Källa: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Edman, S., Starck, J., </a:t>
            </a:r>
            <a:r>
              <a:rPr lang="sv-SE" dirty="0" err="1"/>
              <a:t>Corell</a:t>
            </a:r>
            <a:r>
              <a:rPr lang="sv-SE" dirty="0"/>
              <a:t>, L., </a:t>
            </a:r>
            <a:r>
              <a:rPr lang="sv-SE" dirty="0" err="1"/>
              <a:t>Hangasjärvi</a:t>
            </a:r>
            <a:r>
              <a:rPr lang="sv-SE" dirty="0"/>
              <a:t>, W., </a:t>
            </a:r>
            <a:r>
              <a:rPr lang="sv-SE" dirty="0" err="1"/>
              <a:t>Finckenstein</a:t>
            </a:r>
            <a:r>
              <a:rPr lang="sv-SE" dirty="0"/>
              <a:t>, A., </a:t>
            </a:r>
            <a:r>
              <a:rPr lang="sv-SE" dirty="0" err="1"/>
              <a:t>Reimeringer</a:t>
            </a:r>
            <a:r>
              <a:rPr lang="sv-SE" dirty="0"/>
              <a:t>, M., </a:t>
            </a:r>
            <a:r>
              <a:rPr lang="sv-SE" dirty="0" err="1"/>
              <a:t>Reitzner</a:t>
            </a:r>
            <a:r>
              <a:rPr lang="sv-SE" dirty="0"/>
              <a:t>, S., </a:t>
            </a:r>
            <a:r>
              <a:rPr lang="sv-SE" dirty="0" err="1"/>
              <a:t>Norrbom</a:t>
            </a:r>
            <a:r>
              <a:rPr lang="sv-SE" dirty="0"/>
              <a:t>, J., Moberg, M., &amp; Walden, F. (2025). </a:t>
            </a:r>
            <a:r>
              <a:rPr lang="sv-SE" dirty="0" err="1"/>
              <a:t>Exercise‐induced</a:t>
            </a:r>
            <a:r>
              <a:rPr lang="sv-SE" dirty="0"/>
              <a:t> plasma </a:t>
            </a:r>
            <a:r>
              <a:rPr lang="sv-SE" dirty="0" err="1"/>
              <a:t>mature</a:t>
            </a:r>
            <a:r>
              <a:rPr lang="sv-SE" dirty="0"/>
              <a:t> </a:t>
            </a:r>
            <a:r>
              <a:rPr lang="sv-SE" dirty="0" err="1"/>
              <a:t>brain‐derived</a:t>
            </a:r>
            <a:r>
              <a:rPr lang="sv-SE" dirty="0"/>
              <a:t> </a:t>
            </a:r>
            <a:r>
              <a:rPr lang="sv-SE" dirty="0" err="1"/>
              <a:t>neurotrophic</a:t>
            </a:r>
            <a:r>
              <a:rPr lang="sv-SE" dirty="0"/>
              <a:t> </a:t>
            </a:r>
            <a:r>
              <a:rPr lang="sv-SE" dirty="0" err="1"/>
              <a:t>factor</a:t>
            </a:r>
            <a:r>
              <a:rPr lang="sv-SE" dirty="0"/>
              <a:t> elevation in </a:t>
            </a:r>
            <a:r>
              <a:rPr lang="sv-SE" dirty="0" err="1"/>
              <a:t>children</a:t>
            </a:r>
            <a:r>
              <a:rPr lang="sv-SE" dirty="0"/>
              <a:t>, </a:t>
            </a:r>
            <a:r>
              <a:rPr lang="sv-SE" dirty="0" err="1"/>
              <a:t>adolescents</a:t>
            </a:r>
            <a:r>
              <a:rPr lang="sv-SE" dirty="0"/>
              <a:t> and </a:t>
            </a:r>
            <a:r>
              <a:rPr lang="sv-SE" dirty="0" err="1"/>
              <a:t>adults</a:t>
            </a:r>
            <a:r>
              <a:rPr lang="sv-SE" dirty="0"/>
              <a:t>: </a:t>
            </a:r>
            <a:r>
              <a:rPr lang="sv-SE" dirty="0" err="1"/>
              <a:t>influence</a:t>
            </a:r>
            <a:r>
              <a:rPr lang="sv-SE" dirty="0"/>
              <a:t> </a:t>
            </a:r>
            <a:r>
              <a:rPr lang="sv-SE" dirty="0" err="1"/>
              <a:t>of</a:t>
            </a:r>
            <a:r>
              <a:rPr lang="sv-SE" dirty="0"/>
              <a:t> age, </a:t>
            </a:r>
            <a:r>
              <a:rPr lang="sv-SE" dirty="0" err="1"/>
              <a:t>maturity</a:t>
            </a:r>
            <a:r>
              <a:rPr lang="sv-SE" dirty="0"/>
              <a:t> and </a:t>
            </a:r>
            <a:r>
              <a:rPr lang="sv-SE" dirty="0" err="1"/>
              <a:t>physical</a:t>
            </a:r>
            <a:r>
              <a:rPr lang="sv-SE" dirty="0"/>
              <a:t> </a:t>
            </a:r>
            <a:r>
              <a:rPr lang="sv-SE" dirty="0" err="1"/>
              <a:t>activity</a:t>
            </a:r>
            <a:r>
              <a:rPr lang="sv-SE" dirty="0"/>
              <a:t>. </a:t>
            </a:r>
            <a:r>
              <a:rPr lang="sv-SE" i="1" dirty="0"/>
              <a:t>The Journal </a:t>
            </a:r>
            <a:r>
              <a:rPr lang="sv-SE" i="1" dirty="0" err="1"/>
              <a:t>of</a:t>
            </a:r>
            <a:r>
              <a:rPr lang="sv-SE" i="1" dirty="0"/>
              <a:t> </a:t>
            </a:r>
            <a:r>
              <a:rPr lang="sv-SE" i="1" dirty="0" err="1"/>
              <a:t>Physiology</a:t>
            </a:r>
            <a:r>
              <a:rPr lang="sv-SE" dirty="0"/>
              <a:t>, </a:t>
            </a:r>
            <a:r>
              <a:rPr lang="sv-SE" i="1" dirty="0"/>
              <a:t>603</a:t>
            </a:r>
            <a:r>
              <a:rPr lang="sv-SE" dirty="0"/>
              <a:t>(8), 2333–2347. https://doi.org/10.1113/JP288170</a:t>
            </a:r>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1223740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FFC000"/>
                </a:solidFill>
              </a:rPr>
              <a:t>Bilden visar en person med friska lungblåsor (alveoler) till vänster, och skadade lungblåsor till höger.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solidFill>
                <a:srgbClr val="FFC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FFC000"/>
                </a:solidFill>
              </a:rPr>
              <a:t>Lungornas fin</a:t>
            </a:r>
            <a:r>
              <a:rPr lang="sv-SE" sz="1200" dirty="0"/>
              <a:t>a lungblåsor (alveolerna) har väggar som är så tunna att syremolekylerna kan passera igenom in till </a:t>
            </a:r>
            <a:r>
              <a:rPr lang="sv-SE" sz="1200" dirty="0">
                <a:solidFill>
                  <a:srgbClr val="FFC000"/>
                </a:solidFill>
              </a:rPr>
              <a:t>blodet </a:t>
            </a:r>
            <a:r>
              <a:rPr lang="sv-SE" sz="1200" dirty="0"/>
              <a:t>där de röda blodkropparna (fyllda av transportproteinet hemoglobin) binder syret och transporterar det till behövande organ och vävnader.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r>
              <a:rPr lang="sv-SE" dirty="0"/>
              <a:t>Kontaktytan mellan alveolerna totalt i en frisk människas två lungor är mellan 70-100 kvadratmeter.</a:t>
            </a:r>
          </a:p>
          <a:p>
            <a:r>
              <a:rPr lang="sv-SE" dirty="0"/>
              <a:t>Hos en person som röker blir alveolerna inflammerade och de tunna väggarna bryts ner (jämför med bilden, skadade </a:t>
            </a:r>
            <a:r>
              <a:rPr lang="sv-SE" dirty="0" err="1"/>
              <a:t>lunbgblåsor</a:t>
            </a:r>
            <a:r>
              <a:rPr lang="sv-SE" dirty="0"/>
              <a:t> till höger). Färre små alveoler gör att ytan minskar. De som drabbas av KOL kan ha så lite som hälften av den friska kontaktytan.</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När vi andas använder vi dels diafragman, en muskel som ligger mellan brösthålan och bukhålan och dels revbensmusklerna i bröstkorgen.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Andningen styrs mycket av det självgående autonoma nervsystemet utan att vi behöver tänka på det.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Men vi kan påverka andningen, exempelvis med andningsövningar.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Att andas ”med magen”, det vill säga att aktivera diafragman, kan i sin tur aktivera </a:t>
            </a:r>
            <a:r>
              <a:rPr lang="sv-SE" sz="1200" dirty="0" err="1"/>
              <a:t>vagusnerven</a:t>
            </a:r>
            <a:r>
              <a:rPr lang="sv-SE" sz="1200" dirty="0"/>
              <a:t> som kan aktivera ”bromsen” som gör att vi slappnar av.</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Andningen ser till att vi fyller på med syre i lungorna, och därifrån går syret in i blodet som pumpas runt med hjälp av hjärtat.</a:t>
            </a:r>
          </a:p>
          <a:p>
            <a:endParaRPr lang="sv-SE"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5</a:t>
            </a:fld>
            <a:endParaRPr lang="sv-SE"/>
          </a:p>
        </p:txBody>
      </p:sp>
    </p:spTree>
    <p:extLst>
      <p:ext uri="{BB962C8B-B14F-4D97-AF65-F5344CB8AC3E}">
        <p14:creationId xmlns:p14="http://schemas.microsoft.com/office/powerpoint/2010/main" val="2475125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rgbClr val="FFC000"/>
                </a:solidFill>
              </a:rPr>
              <a:t>HJÄRTAT</a:t>
            </a:r>
            <a:r>
              <a:rPr lang="sv-SE" sz="1200" dirty="0"/>
              <a:t> är den muskel som drar ihop sig så att det syrerika blodet pumpas ut i kroppen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Pulshöjande aktiviteter = tränar hjärtmuskeln, och ökar cirkulationen i kroppen.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PÅ 1177 finns en bra animering (video, 55 sekunder) som tydlig förklarar hur hjärta och lungor arbetar tillsammans (stora och lilla kretsloppet):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https://www.1177.se/liv--halsa/sa-fungerar-kroppen/hjarta-och-blodomlopp/</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Hela kroppen syresätts.</a:t>
            </a:r>
            <a:endParaRPr lang="sv-SE" dirty="0"/>
          </a:p>
        </p:txBody>
      </p:sp>
      <p:sp>
        <p:nvSpPr>
          <p:cNvPr id="4" name="Platshållare för bildnummer 3"/>
          <p:cNvSpPr>
            <a:spLocks noGrp="1"/>
          </p:cNvSpPr>
          <p:nvPr>
            <p:ph type="sldNum" sz="quarter" idx="5"/>
          </p:nvPr>
        </p:nvSpPr>
        <p:spPr/>
        <p:txBody>
          <a:bodyPr/>
          <a:lstStyle/>
          <a:p>
            <a:fld id="{2904ADC1-9C12-4C57-AFC5-1FC75A339737}" type="slidenum">
              <a:rPr lang="sv-SE" smtClean="0"/>
              <a:t>6</a:t>
            </a:fld>
            <a:endParaRPr lang="sv-SE"/>
          </a:p>
        </p:txBody>
      </p:sp>
    </p:spTree>
    <p:extLst>
      <p:ext uri="{BB962C8B-B14F-4D97-AF65-F5344CB8AC3E}">
        <p14:creationId xmlns:p14="http://schemas.microsoft.com/office/powerpoint/2010/main" val="1282134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Lilla kretsloppet motsvarar syresättningen av blodet via lungorna (i den högra bilden mellan </a:t>
            </a:r>
            <a:r>
              <a:rPr lang="sv-SE" dirty="0" err="1"/>
              <a:t>siffrorona</a:t>
            </a:r>
            <a:r>
              <a:rPr lang="sv-SE" dirty="0"/>
              <a:t> 1-5).</a:t>
            </a:r>
          </a:p>
          <a:p>
            <a:r>
              <a:rPr lang="sv-SE" dirty="0"/>
              <a:t>Stora kretsloppet motsvarar syresättningen av kroppens olika organ (i den högra bilden mellan </a:t>
            </a:r>
            <a:r>
              <a:rPr lang="sv-SE" dirty="0" err="1"/>
              <a:t>sirrorna</a:t>
            </a:r>
            <a:r>
              <a:rPr lang="sv-SE" dirty="0"/>
              <a:t> 8-10).</a:t>
            </a:r>
          </a:p>
          <a:p>
            <a:endParaRPr lang="sv-SE" dirty="0"/>
          </a:p>
          <a:p>
            <a:r>
              <a:rPr lang="sv-SE" b="1" dirty="0"/>
              <a:t>Övergång till nästa bild:</a:t>
            </a:r>
          </a:p>
          <a:p>
            <a:r>
              <a:rPr lang="sv-SE" dirty="0"/>
              <a:t>Finns det saker som begränsar hur mycket syre vi kan ta upp?</a:t>
            </a:r>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4173740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Koppling till biologi – där går man in på förklaringar till dessa korta svar som ges i bilden:</a:t>
            </a:r>
          </a:p>
          <a:p>
            <a:pPr marL="171450" indent="-171450">
              <a:buFont typeface="Arial" panose="020B0604020202020204" pitchFamily="34" charset="0"/>
              <a:buChar char="•"/>
            </a:pPr>
            <a:r>
              <a:rPr lang="sv-SE" dirty="0"/>
              <a:t>Maximal syreupptagningsförmåga är inte korrelerat med storleken på lungorna, men på kapaciteten att ta upp syre. </a:t>
            </a:r>
            <a:br>
              <a:rPr lang="sv-SE" dirty="0"/>
            </a:br>
            <a:r>
              <a:rPr lang="sv-SE" dirty="0"/>
              <a:t>Extra information: VO2max mäts i ml syre per kg kroppsvikt per minut. I det ingår både upptaget av syre i lungorna, hur effektivt hjärtat och blodcirkulationen fungerar samt hur bra musklerna är på att använda syret (för att tillverka ATP).</a:t>
            </a:r>
          </a:p>
          <a:p>
            <a:pPr marL="171450" indent="-171450">
              <a:buFont typeface="Arial" panose="020B0604020202020204" pitchFamily="34" charset="0"/>
              <a:buChar char="•"/>
            </a:pPr>
            <a:r>
              <a:rPr lang="sv-SE" dirty="0"/>
              <a:t>Hemoglobin är ett protein (som består av fyra peptidkedjor) som binder till sig syre via fyra platser i proteinet där järnatomer sitter inbäddade (järnet är syrebindande). I varje röd blodkropp finns miljontals hemoglobinmolekyler.</a:t>
            </a:r>
          </a:p>
          <a:p>
            <a:pPr marL="171450" indent="-171450">
              <a:buFont typeface="Arial" panose="020B0604020202020204" pitchFamily="34" charset="0"/>
              <a:buChar char="•"/>
            </a:pPr>
            <a:r>
              <a:rPr lang="sv-SE" dirty="0"/>
              <a:t>Hormoner som reglerar hemoglobinnivåer (EPO) är kopplade till produktionen av röda blodkroppar</a:t>
            </a:r>
          </a:p>
          <a:p>
            <a:pPr marL="171450" indent="-171450">
              <a:buFont typeface="Arial" panose="020B0604020202020204" pitchFamily="34" charset="0"/>
              <a:buChar char="•"/>
            </a:pPr>
            <a:r>
              <a:rPr lang="sv-SE" dirty="0"/>
              <a:t>Lufttrycket är lägre på hög höjd, vilket leder till att mindre syre ”trycks in” i blodet när man andas in luften</a:t>
            </a:r>
          </a:p>
          <a:p>
            <a:pPr marL="0" indent="0">
              <a:buFont typeface="Arial" panose="020B0604020202020204" pitchFamily="34" charset="0"/>
              <a:buNone/>
            </a:pPr>
            <a:endParaRPr lang="sv-SE" dirty="0"/>
          </a:p>
          <a:p>
            <a:r>
              <a:rPr lang="sv-SE" b="1" dirty="0"/>
              <a:t>Övergång till nästa bild:</a:t>
            </a:r>
          </a:p>
          <a:p>
            <a:r>
              <a:rPr lang="sv-SE" dirty="0"/>
              <a:t>Vilken betydelse har hjärtat? </a:t>
            </a:r>
          </a:p>
        </p:txBody>
      </p:sp>
      <p:sp>
        <p:nvSpPr>
          <p:cNvPr id="4" name="Platshållare för bildnummer 3"/>
          <p:cNvSpPr>
            <a:spLocks noGrp="1"/>
          </p:cNvSpPr>
          <p:nvPr>
            <p:ph type="sldNum" sz="quarter" idx="5"/>
          </p:nvPr>
        </p:nvSpPr>
        <p:spPr/>
        <p:txBody>
          <a:bodyPr/>
          <a:lstStyle/>
          <a:p>
            <a:fld id="{2904ADC1-9C12-4C57-AFC5-1FC75A339737}" type="slidenum">
              <a:rPr lang="sv-SE" smtClean="0"/>
              <a:t>8</a:t>
            </a:fld>
            <a:endParaRPr lang="sv-SE"/>
          </a:p>
        </p:txBody>
      </p:sp>
    </p:spTree>
    <p:extLst>
      <p:ext uri="{BB962C8B-B14F-4D97-AF65-F5344CB8AC3E}">
        <p14:creationId xmlns:p14="http://schemas.microsoft.com/office/powerpoint/2010/main" val="3181858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Hjärtat är en begränsande faktor för hur snabbt hjärnan och muskler kan få tillgång till nytt blod.</a:t>
            </a:r>
          </a:p>
          <a:p>
            <a:r>
              <a:rPr lang="sv-SE" dirty="0"/>
              <a:t>Minutvolym är ett mått på hur mycket blod som hjärtat pumpar ut per minut.</a:t>
            </a:r>
          </a:p>
          <a:p>
            <a:r>
              <a:rPr lang="sv-SE" dirty="0"/>
              <a:t>Om vi säger att en vuxen person behöver få ut 5 liter blod varje minut för att kroppen ska få tillräckligt med syre innebär det att hjärtat måste ”fixa det”.</a:t>
            </a:r>
          </a:p>
          <a:p>
            <a:r>
              <a:rPr lang="sv-SE" dirty="0"/>
              <a:t>Hur detta uppnås kan variera. Bilden visar två olika varianter:</a:t>
            </a:r>
          </a:p>
          <a:p>
            <a:endParaRPr lang="sv-SE" dirty="0"/>
          </a:p>
          <a:p>
            <a:r>
              <a:rPr lang="sv-SE" dirty="0"/>
              <a:t>Röda pilar visar ett exempel där varje hjärtsammandragning ger en stor volym blod – t ex 100 ml.</a:t>
            </a:r>
          </a:p>
          <a:p>
            <a:r>
              <a:rPr lang="sv-SE" dirty="0"/>
              <a:t>Då räcker det med 50 pulsslag per minut för att få ut 5 liter blod varje minut.</a:t>
            </a:r>
          </a:p>
          <a:p>
            <a:endParaRPr lang="sv-SE" dirty="0"/>
          </a:p>
          <a:p>
            <a:r>
              <a:rPr lang="sv-SE" dirty="0"/>
              <a:t>De gråa pilarna visar ett annat exempel. Där är slagvolymen mycket mindre – t ex 60 ml, vilket då gör att pulsen för den personen måste vara mycket större för att ge de 5 liter blod som krävs. Pulsen blir i detta fallet 5000 ml/60 ml = ca 80 pulsslag per minut.</a:t>
            </a:r>
          </a:p>
          <a:p>
            <a:r>
              <a:rPr lang="sv-SE" dirty="0"/>
              <a:t>Man kan alltså uppnå samma minutvolym på olika sätt.</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Skillnaderna i minutvolym varierar från person till person både i vila och vid ansträngning.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Skillnaderna beror både på genetik/ärftlighet, men framförallt på hur tränat hjärtat är.</a:t>
            </a:r>
          </a:p>
          <a:p>
            <a:endParaRPr lang="sv-SE" dirty="0"/>
          </a:p>
          <a:p>
            <a:r>
              <a:rPr lang="sv-SE" dirty="0"/>
              <a:t>Varje gång du blir andfådd och får ökad puls av fysisk aktivitet, tränar du hjärtat. </a:t>
            </a:r>
          </a:p>
          <a:p>
            <a:r>
              <a:rPr lang="sv-SE" dirty="0"/>
              <a:t>Ditt hjärta blir då starkare, slagvolymen ökar och det behöver inte slå så många slag för att få ut samma mängd syresatt blod</a:t>
            </a:r>
          </a:p>
          <a:p>
            <a:endParaRPr lang="sv-SE" dirty="0"/>
          </a:p>
          <a:p>
            <a:r>
              <a:rPr lang="sv-SE" dirty="0" err="1"/>
              <a:t>Fun</a:t>
            </a:r>
            <a:r>
              <a:rPr lang="sv-SE" dirty="0"/>
              <a:t> </a:t>
            </a:r>
            <a:r>
              <a:rPr lang="sv-SE" dirty="0" err="1"/>
              <a:t>fact</a:t>
            </a:r>
            <a:r>
              <a:rPr lang="sv-SE" dirty="0"/>
              <a:t>: </a:t>
            </a:r>
          </a:p>
          <a:p>
            <a:r>
              <a:rPr lang="sv-SE" dirty="0"/>
              <a:t>Bild till höger används ofta för att illustrera hjärta/puls – symbolen i mitten på hjärtat är för EKG, en metod som mäter hjärtats elektriska aktivitet när det drar ihop sig och slappnar av.</a:t>
            </a:r>
          </a:p>
          <a:p>
            <a:r>
              <a:rPr lang="sv-SE" dirty="0"/>
              <a:t>Slagvolymen påverkas av hjärtats koordinerade </a:t>
            </a:r>
            <a:r>
              <a:rPr lang="sv-SE" dirty="0" err="1"/>
              <a:t>ihopdragning</a:t>
            </a:r>
            <a:r>
              <a:rPr lang="sv-SE" dirty="0"/>
              <a:t> och avslappning i förmak och kammare. Klaffar mellan hjärtats rum har också stor betydelse för hur effektivt blodvolymen kan tryckas ut i cirkulationssystemet.</a:t>
            </a:r>
          </a:p>
          <a:p>
            <a:endParaRPr lang="sv-SE" dirty="0"/>
          </a:p>
          <a:p>
            <a:r>
              <a:rPr lang="sv-SE" b="1" dirty="0"/>
              <a:t>Övergång till nästa bild:</a:t>
            </a:r>
          </a:p>
          <a:p>
            <a:r>
              <a:rPr lang="sv-SE" dirty="0"/>
              <a:t>Pulsen, eller HF – hjärtfrekvensen, ändras i olika situationer. </a:t>
            </a:r>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2823904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t>Pulsen varierar över dygnet och beroende på vad du gör.</a:t>
            </a:r>
          </a:p>
          <a:p>
            <a:endParaRPr lang="sv-SE" sz="1200" dirty="0"/>
          </a:p>
          <a:p>
            <a:r>
              <a:rPr lang="sv-SE" sz="1200" dirty="0"/>
              <a:t>Vilopulsen kan fungera som mätverktyg för konditionsutveckling.</a:t>
            </a:r>
          </a:p>
          <a:p>
            <a:r>
              <a:rPr lang="sv-SE" sz="1200" dirty="0"/>
              <a:t>Vilopulsen sjunker ju mer vältränad du är på grund av att slagvolymen ökar.</a:t>
            </a:r>
          </a:p>
          <a:p>
            <a:endParaRPr lang="sv-SE" sz="1200" dirty="0"/>
          </a:p>
          <a:p>
            <a:r>
              <a:rPr lang="sv-SE" sz="1200" dirty="0"/>
              <a:t>Om din vilopuls är högre än du brukar ha kan det bero på stress, mardrömmar eller att du håller på att bli sjuk (en förkylning på gång).</a:t>
            </a:r>
          </a:p>
          <a:p>
            <a:endParaRPr lang="sv-SE" sz="1200" dirty="0"/>
          </a:p>
          <a:p>
            <a:r>
              <a:rPr lang="sv-SE" sz="1200" dirty="0"/>
              <a:t>Maxpulsberäkningen har en felmarginal på +/- 20 slag.</a:t>
            </a:r>
          </a:p>
          <a:p>
            <a:r>
              <a:rPr lang="sv-SE" sz="1200" dirty="0"/>
              <a:t>Maxpulsen förändras inte märkbart av träning, den beror mer på åldrandet.</a:t>
            </a:r>
          </a:p>
          <a:p>
            <a:endParaRPr lang="sv-SE" dirty="0"/>
          </a:p>
          <a:p>
            <a:r>
              <a:rPr lang="sv-SE" b="1" dirty="0"/>
              <a:t>Övergång till nästa bild:</a:t>
            </a:r>
          </a:p>
          <a:p>
            <a:r>
              <a:rPr lang="sv-SE" dirty="0"/>
              <a:t>Pulsen påverkas av dygnsrytmens hormonsvängningar.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5196520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latin typeface="Arial" panose="020B0604020202020204" pitchFamily="34" charset="0"/>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dirty="0" err="1">
                <a:latin typeface="Arial" panose="020B0604020202020204" pitchFamily="34" charset="0"/>
              </a:rPr>
              <a:t>Tillgänglighetsanpassa</a:t>
            </a:r>
            <a:r>
              <a:rPr lang="en-GB" sz="3200" dirty="0">
                <a:latin typeface="Arial" panose="020B0604020202020204" pitchFamily="34" charset="0"/>
              </a:rPr>
              <a:t>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latin typeface="Arial" panose="020B0604020202020204" pitchFamily="34" charset="0"/>
              </a:rPr>
              <a:t>Mallen är inställd för att vara så tillgänglighetsanpassad som möjligt men det är två saker du behöver göra själv allt eftersom du adderar innehåll. </a:t>
            </a:r>
            <a:endParaRPr lang="en-US" sz="1400" b="1" noProof="0" dirty="0">
              <a:latin typeface="Work Sans SemiBold" pitchFamily="2" charset="77"/>
            </a:endParaRP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Arial" panose="020B0604020202020204" pitchFamily="34" charset="0"/>
              </a:rPr>
              <a:t>Högerklicka på en bild/figur och välj alternativet </a:t>
            </a:r>
            <a:r>
              <a:rPr lang="en-US" sz="1000" i="1" dirty="0">
                <a:latin typeface="Arial" panose="020B0604020202020204" pitchFamily="34" charset="0"/>
              </a:rPr>
              <a:t>Redigera alternativtext. </a:t>
            </a:r>
            <a:r>
              <a:rPr lang="en-US" sz="1000" dirty="0">
                <a:latin typeface="Arial" panose="020B0604020202020204" pitchFamily="34" charset="0"/>
              </a:rPr>
              <a:t>Då öppnas en flik till höger i fönstret. Beskriv din bild/figur med 1-2 meningar som läses upp av uppläsningsprogram för de som har nedsatt syn.</a:t>
            </a:r>
          </a:p>
          <a:p>
            <a:pPr marL="0" indent="0">
              <a:spcAft>
                <a:spcPts val="1000"/>
              </a:spcAft>
              <a:buNone/>
            </a:pPr>
            <a:r>
              <a:rPr lang="en-US" sz="1000" dirty="0">
                <a:latin typeface="Arial" panose="020B0604020202020204" pitchFamily="34" charset="0"/>
              </a:rPr>
              <a:t>Har bilden/figuren inget informativt syfte och du vill exkludera den kan du istället klicka I checkrutan </a:t>
            </a:r>
            <a:r>
              <a:rPr lang="en-US" sz="1000" i="1" dirty="0">
                <a:latin typeface="Arial" panose="020B0604020202020204" pitchFamily="34" charset="0"/>
              </a:rPr>
              <a:t>Markera som dekorativt</a:t>
            </a:r>
            <a:r>
              <a:rPr lang="en-US" sz="1000" dirty="0">
                <a:latin typeface="Arial" panose="020B0604020202020204" pitchFamily="34" charset="0"/>
              </a:rPr>
              <a:t> under textrutan för alternativ text.</a:t>
            </a:r>
          </a:p>
          <a:p>
            <a:endParaRPr lang="en-GB" sz="1000" dirty="0">
              <a:latin typeface="Arial" panose="020B0604020202020204" pitchFamily="34" charset="0"/>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1938992"/>
          </a:xfrm>
          <a:prstGeom prst="rect">
            <a:avLst/>
          </a:prstGeom>
          <a:noFill/>
        </p:spPr>
        <p:txBody>
          <a:bodyPr wrap="square" rtlCol="0">
            <a:spAutoFit/>
          </a:bodyPr>
          <a:lstStyle/>
          <a:p>
            <a:pPr>
              <a:spcAft>
                <a:spcPts val="600"/>
              </a:spcAft>
            </a:pPr>
            <a:r>
              <a:rPr lang="en-US" sz="1000" dirty="0">
                <a:latin typeface="Arial" panose="020B0604020202020204" pitchFamily="34" charset="0"/>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Arial" panose="020B0604020202020204" pitchFamily="34" charset="0"/>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fliken </a:t>
            </a:r>
            <a:r>
              <a:rPr lang="en-US" sz="1000" b="0" i="1" baseline="0" dirty="0">
                <a:latin typeface="Arial" panose="020B0604020202020204" pitchFamily="34" charset="0"/>
              </a:rPr>
              <a:t>Start </a:t>
            </a:r>
            <a:r>
              <a:rPr lang="en-US" sz="1000" dirty="0">
                <a:latin typeface="Arial" panose="020B0604020202020204" pitchFamily="34" charset="0"/>
              </a:rPr>
              <a:t>väljer du</a:t>
            </a:r>
            <a:r>
              <a:rPr lang="en-US" sz="1000" b="0" i="1" baseline="0" dirty="0">
                <a:latin typeface="Arial" panose="020B0604020202020204" pitchFamily="34" charset="0"/>
              </a:rPr>
              <a:t> Ordna.</a:t>
            </a:r>
            <a:endParaRPr lang="en-US" sz="1000" dirty="0">
              <a:latin typeface="Arial" panose="020B0604020202020204" pitchFamily="34" charset="0"/>
            </a:endParaRP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menyn </a:t>
            </a:r>
            <a:r>
              <a:rPr lang="en-US" sz="1000" b="0" i="1" baseline="0" dirty="0">
                <a:latin typeface="Arial" panose="020B0604020202020204" pitchFamily="34" charset="0"/>
              </a:rPr>
              <a:t>Ordna </a:t>
            </a:r>
            <a:r>
              <a:rPr lang="en-US" sz="1000" dirty="0">
                <a:latin typeface="Arial" panose="020B0604020202020204" pitchFamily="34" charset="0"/>
              </a:rPr>
              <a:t>väljer du</a:t>
            </a:r>
            <a:r>
              <a:rPr lang="en-US" sz="1000" b="0" i="1" baseline="0" dirty="0">
                <a:latin typeface="Arial" panose="020B0604020202020204" pitchFamily="34" charset="0"/>
              </a:rPr>
              <a:t> Markeringsfönster.</a:t>
            </a:r>
            <a:endParaRPr lang="en-US" sz="1000" dirty="0">
              <a:latin typeface="Arial" panose="020B0604020202020204" pitchFamily="34" charset="0"/>
            </a:endParaRPr>
          </a:p>
          <a:p>
            <a:pPr marL="0" indent="0">
              <a:spcAft>
                <a:spcPts val="600"/>
              </a:spcAft>
              <a:buClr>
                <a:schemeClr val="tx1">
                  <a:lumMod val="65000"/>
                  <a:lumOff val="35000"/>
                </a:schemeClr>
              </a:buClr>
              <a:buFont typeface="+mj-lt"/>
              <a:buNone/>
            </a:pPr>
            <a:r>
              <a:rPr lang="en-US" sz="1000" dirty="0">
                <a:latin typeface="Arial" panose="020B0604020202020204" pitchFamily="34" charset="0"/>
              </a:rPr>
              <a:t>Då öppnas en flik till höger I fönstret. Dra objekten tills de har den ordning du vill. Detta påverkar inte layouten på sidan utan bara vilken ordning de läses in maskinellt. </a:t>
            </a:r>
            <a:endParaRPr lang="en-GB" sz="1000" dirty="0">
              <a:latin typeface="Arial" panose="020B0604020202020204" pitchFamily="34" charset="0"/>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dirty="0" err="1">
                <a:latin typeface="Work Sans Medium" pitchFamily="2" charset="77"/>
              </a:rPr>
              <a:t>Lägg</a:t>
            </a:r>
            <a:r>
              <a:rPr lang="en-GB" sz="1400" dirty="0">
                <a:latin typeface="Work Sans Medium" pitchFamily="2" charset="77"/>
              </a:rPr>
              <a:t> till </a:t>
            </a:r>
            <a:r>
              <a:rPr lang="en-GB" sz="1400" dirty="0" err="1">
                <a:latin typeface="Work Sans Medium" pitchFamily="2" charset="77"/>
              </a:rPr>
              <a:t>alternativ</a:t>
            </a:r>
            <a:r>
              <a:rPr lang="en-GB" sz="1400" dirty="0">
                <a:latin typeface="Work Sans Medium" pitchFamily="2" charset="77"/>
              </a:rPr>
              <a:t> text för </a:t>
            </a:r>
            <a:r>
              <a:rPr lang="en-GB" sz="1400" dirty="0" err="1">
                <a:latin typeface="Work Sans Medium" pitchFamily="2" charset="77"/>
              </a:rPr>
              <a:t>bilder</a:t>
            </a:r>
            <a:r>
              <a:rPr lang="en-GB" sz="1400" dirty="0">
                <a:latin typeface="Work Sans Medium" pitchFamily="2" charset="77"/>
              </a:rPr>
              <a:t>/figurer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dirty="0" err="1">
                <a:latin typeface="Work Sans Medium" pitchFamily="2" charset="77"/>
              </a:rPr>
              <a:t>Dubbelkolla</a:t>
            </a:r>
            <a:r>
              <a:rPr lang="en-GB" sz="1400" dirty="0">
                <a:latin typeface="Work Sans Medium" pitchFamily="2" charset="77"/>
              </a:rPr>
              <a:t> </a:t>
            </a:r>
            <a:r>
              <a:rPr lang="en-GB" sz="1400" dirty="0" err="1">
                <a:latin typeface="Work Sans Medium" pitchFamily="2" charset="77"/>
              </a:rPr>
              <a:t>läsordningen</a:t>
            </a:r>
            <a:endParaRPr lang="en-GB" sz="1400" dirty="0">
              <a:latin typeface="Work Sans Medium" pitchFamily="2" charset="77"/>
            </a:endParaRPr>
          </a:p>
        </p:txBody>
      </p:sp>
    </p:spTree>
    <p:extLst>
      <p:ext uri="{BB962C8B-B14F-4D97-AF65-F5344CB8AC3E}">
        <p14:creationId xmlns:p14="http://schemas.microsoft.com/office/powerpoint/2010/main" val="152822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DE07660-1B32-69B9-357E-6F2D30791F74}"/>
              </a:ext>
            </a:extLst>
          </p:cNvPr>
          <p:cNvSpPr>
            <a:spLocks noGrp="1"/>
          </p:cNvSpPr>
          <p:nvPr>
            <p:ph type="title"/>
          </p:nvPr>
        </p:nvSpPr>
        <p:spPr/>
        <p:txBody>
          <a:bodyPr/>
          <a:lstStyle>
            <a:lvl1pPr>
              <a:defRPr>
                <a:latin typeface="Arial" panose="020B0604020202020204" pitchFamily="34" charset="0"/>
              </a:defRPr>
            </a:lvl1p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C2ED7944-5A27-389E-C21A-C790E83394C8}"/>
              </a:ext>
            </a:extLst>
          </p:cNvPr>
          <p:cNvSpPr>
            <a:spLocks noGrp="1"/>
          </p:cNvSpPr>
          <p:nvPr>
            <p:ph idx="1"/>
          </p:nvPr>
        </p:nvSpPr>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D16022E5-A4D3-7FEA-4373-DDE289B91CA0}"/>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C7428972-23BF-F45F-DEB1-D1404AF72F31}"/>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E96E7AD7-0CFC-1FBC-38FC-9424CDE80B61}"/>
              </a:ext>
            </a:extLst>
          </p:cNvPr>
          <p:cNvSpPr>
            <a:spLocks noGrp="1"/>
          </p:cNvSpPr>
          <p:nvPr>
            <p:ph type="sldNum" sz="quarter" idx="12"/>
          </p:nvPr>
        </p:nvSpPr>
        <p:spPr/>
        <p:txBody>
          <a:bodyPr/>
          <a:lstStyle>
            <a:lvl1pPr>
              <a:defRPr>
                <a:latin typeface="Arial" panose="020B0604020202020204" pitchFamily="34" charset="0"/>
              </a:defRPr>
            </a:lvl1pPr>
          </a:lstStyle>
          <a:p>
            <a:fld id="{1A5095F7-6AE6-4CD6-9521-7ED6A198531A}" type="slidenum">
              <a:rPr lang="sv-SE" smtClean="0"/>
              <a:pPr/>
              <a:t>‹#›</a:t>
            </a:fld>
            <a:endParaRPr lang="sv-SE" dirty="0"/>
          </a:p>
        </p:txBody>
      </p:sp>
    </p:spTree>
    <p:extLst>
      <p:ext uri="{BB962C8B-B14F-4D97-AF65-F5344CB8AC3E}">
        <p14:creationId xmlns:p14="http://schemas.microsoft.com/office/powerpoint/2010/main" val="4150981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latin typeface="Arial" panose="020B0604020202020204" pitchFamily="34" charset="0"/>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634419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latin typeface="Arial" panose="020B0604020202020204" pitchFamily="34" charset="0"/>
              </a:defRPr>
            </a:lvl1pPr>
          </a:lstStyle>
          <a:p>
            <a:pPr lvl="0"/>
            <a:r>
              <a:rPr lang="sv-SE" dirty="0"/>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atin typeface="Arial" panose="020B0604020202020204" pitchFamily="34" charset="0"/>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latin typeface="Arial" panose="020B0604020202020204" pitchFamily="34" charset="0"/>
              </a:defRPr>
            </a:lvl1pPr>
            <a:lvl2pPr marL="457200" indent="0">
              <a:buFontTx/>
              <a:buNone/>
              <a:defRPr sz="1400" baseline="0">
                <a:solidFill>
                  <a:schemeClr val="tx1">
                    <a:lumMod val="65000"/>
                    <a:lumOff val="35000"/>
                  </a:schemeClr>
                </a:solidFill>
                <a:latin typeface="Arial" panose="020B0604020202020204" pitchFamily="34" charset="0"/>
              </a:defRPr>
            </a:lvl2pPr>
            <a:lvl3pPr marL="914400" indent="0">
              <a:buFontTx/>
              <a:buNone/>
              <a:defRPr sz="1200" baseline="0">
                <a:solidFill>
                  <a:schemeClr val="tx1">
                    <a:lumMod val="65000"/>
                    <a:lumOff val="35000"/>
                  </a:schemeClr>
                </a:solidFill>
                <a:latin typeface="Arial" panose="020B0604020202020204" pitchFamily="34" charset="0"/>
              </a:defRPr>
            </a:lvl3pPr>
            <a:lvl4pPr marL="1371600" indent="0">
              <a:buFontTx/>
              <a:buNone/>
              <a:defRPr sz="1000" baseline="0">
                <a:solidFill>
                  <a:schemeClr val="tx1">
                    <a:lumMod val="65000"/>
                    <a:lumOff val="35000"/>
                  </a:schemeClr>
                </a:solidFill>
                <a:latin typeface="Arial" panose="020B0604020202020204" pitchFamily="34" charset="0"/>
              </a:defRPr>
            </a:lvl4pPr>
            <a:lvl5pPr marL="1828800" indent="0">
              <a:buFontTx/>
              <a:buNone/>
              <a:defRPr sz="1000" baseline="0">
                <a:solidFill>
                  <a:schemeClr val="tx1">
                    <a:lumMod val="65000"/>
                    <a:lumOff val="35000"/>
                  </a:schemeClr>
                </a:solidFill>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latin typeface="Arial" panose="020B0604020202020204" pitchFamily="34" charset="0"/>
              </a:defRPr>
            </a:lvl1pPr>
          </a:lstStyle>
          <a:p>
            <a:pPr lvl="0"/>
            <a:r>
              <a:rPr lang="sv-SE" dirty="0"/>
              <a:t>Redigera format för bakgrundstext</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lvl1pPr>
              <a:defRPr>
                <a:latin typeface="Arial" panose="020B0604020202020204" pitchFamily="34" charset="0"/>
              </a:defRPr>
            </a:lvl1pPr>
            <a:lvl2pPr>
              <a:defRPr>
                <a:latin typeface="Arial" panose="020B0604020202020204" pitchFamily="34" charset="0"/>
              </a:defRPr>
            </a:lvl2pPr>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GB" dirty="0"/>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lvl1pPr>
              <a:defRPr>
                <a:latin typeface="Arial" panose="020B0604020202020204" pitchFamily="34" charset="0"/>
              </a:defRPr>
            </a:lvl1pPr>
          </a:lstStyle>
          <a:p>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lvl1pPr>
              <a:defRPr>
                <a:latin typeface="Arial" panose="020B0604020202020204" pitchFamily="34" charset="0"/>
              </a:defRPr>
            </a:lvl1p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lvl1pPr>
              <a:defRPr>
                <a:latin typeface="Arial" panose="020B0604020202020204" pitchFamily="34" charset="0"/>
              </a:defRPr>
            </a:lvl1p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lvl1pPr>
              <a:defRPr>
                <a:latin typeface="Arial" panose="020B0604020202020204" pitchFamily="34" charset="0"/>
              </a:defRPr>
            </a:lvl1p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lvl1pPr>
              <a:defRPr>
                <a:latin typeface="Arial" panose="020B0604020202020204" pitchFamily="34" charset="0"/>
              </a:defRPr>
            </a:lvl1pPr>
          </a:lstStyle>
          <a:p>
            <a:r>
              <a:rPr lang="sv-SE" dirty="0"/>
              <a:t>Klicka på ikonen för att lägga till en bild</a:t>
            </a:r>
            <a:endParaRPr lang="en-GB" dirty="0"/>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2CE3FA13-D5FB-4D0D-9F18-0A4F2B1BCC7B}"/>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8491539" y="4786707"/>
            <a:ext cx="3875202" cy="2739595"/>
          </a:xfrm>
          <a:prstGeom prst="rect">
            <a:avLst/>
          </a:prstGeom>
        </p:spPr>
      </p:pic>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4" r:id="rId12"/>
    <p:sldLayoutId id="2147483680" r:id="rId13"/>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5.gif"/></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6A1627-C6A5-4CB9-BA13-ECADDBC99ABA}"/>
              </a:ext>
            </a:extLst>
          </p:cNvPr>
          <p:cNvSpPr>
            <a:spLocks noGrp="1"/>
          </p:cNvSpPr>
          <p:nvPr>
            <p:ph type="ctrTitle"/>
          </p:nvPr>
        </p:nvSpPr>
        <p:spPr>
          <a:xfrm>
            <a:off x="1696649" y="3305307"/>
            <a:ext cx="8798701" cy="1654175"/>
          </a:xfrm>
        </p:spPr>
        <p:txBody>
          <a:bodyPr/>
          <a:lstStyle/>
          <a:p>
            <a:r>
              <a:rPr lang="sv-SE" dirty="0"/>
              <a:t>Undervisning för psykisk hälsa</a:t>
            </a:r>
            <a:br>
              <a:rPr lang="sv-SE" dirty="0"/>
            </a:br>
            <a:r>
              <a:rPr lang="sv-SE" sz="3200" dirty="0"/>
              <a:t>– med fokus på fysisk aktivitet (lektion 3)</a:t>
            </a:r>
            <a:br>
              <a:rPr lang="sv-SE" sz="3200" dirty="0"/>
            </a:br>
            <a:endParaRPr lang="sv-SE" dirty="0"/>
          </a:p>
        </p:txBody>
      </p:sp>
      <p:sp>
        <p:nvSpPr>
          <p:cNvPr id="4" name="Underrubrik 2">
            <a:extLst>
              <a:ext uri="{FF2B5EF4-FFF2-40B4-BE49-F238E27FC236}">
                <a16:creationId xmlns:a16="http://schemas.microsoft.com/office/drawing/2014/main" id="{9601B84C-D4B7-4615-876E-AD446FADE977}"/>
              </a:ext>
            </a:extLst>
          </p:cNvPr>
          <p:cNvSpPr>
            <a:spLocks noGrp="1"/>
          </p:cNvSpPr>
          <p:nvPr>
            <p:ph type="subTitle" idx="1"/>
          </p:nvPr>
        </p:nvSpPr>
        <p:spPr>
          <a:xfrm>
            <a:off x="2070848" y="4603162"/>
            <a:ext cx="8721378" cy="1923143"/>
          </a:xfrm>
        </p:spPr>
        <p:txBody>
          <a:bodyPr>
            <a:noAutofit/>
          </a:bodyPr>
          <a:lstStyle/>
          <a:p>
            <a:r>
              <a:rPr lang="sv-SE" sz="1200" dirty="0">
                <a:solidFill>
                  <a:srgbClr val="000000"/>
                </a:solidFill>
                <a:ea typeface="Times New Roman" panose="02020603050405020304" pitchFamily="18" charset="0"/>
                <a:cs typeface="Calibri" panose="020F0502020204030204" pitchFamily="34" charset="0"/>
              </a:rPr>
              <a:t>Undervisnings­materialet har tagits fram av Nationellt resurscentrum för biologiundervisning (2026) i samarbete med Marie Graffman-Sahlberg (Fil. Lic., leg. lärare i Idrott &amp; Hälsa) och Johan Persson (leg. lärare i Idrott &amp; Hälsa), båda verksamma vid Katedralskolan i Uppsala. Erik Allard (leg. lärare i Psykologi och Idrott &amp; Hälsa) och Mikaela Hilbertsson (leg. lärare i Naturkunskap &amp; Idrott och Hälsa), båda vid </a:t>
            </a:r>
            <a:r>
              <a:rPr lang="sv-SE" sz="1200" dirty="0" err="1">
                <a:solidFill>
                  <a:srgbClr val="000000"/>
                </a:solidFill>
                <a:ea typeface="Times New Roman" panose="02020603050405020304" pitchFamily="18" charset="0"/>
                <a:cs typeface="Calibri" panose="020F0502020204030204" pitchFamily="34" charset="0"/>
              </a:rPr>
              <a:t>Polhemskolan</a:t>
            </a:r>
            <a:r>
              <a:rPr lang="sv-SE" sz="1200" dirty="0">
                <a:solidFill>
                  <a:srgbClr val="000000"/>
                </a:solidFill>
                <a:ea typeface="Times New Roman" panose="02020603050405020304" pitchFamily="18" charset="0"/>
                <a:cs typeface="Calibri" panose="020F0502020204030204" pitchFamily="34" charset="0"/>
              </a:rPr>
              <a:t> i Lund, har granskat och gett förslag på kompletteringar. Materialet har även granskats och kompletterats av Siri Helle, leg. Psykolog, samt av representanter för Svenska idrottslärarföreningen.</a:t>
            </a:r>
          </a:p>
          <a:p>
            <a:r>
              <a:rPr lang="sv-SE" sz="1200" dirty="0">
                <a:solidFill>
                  <a:srgbClr val="000000"/>
                </a:solidFill>
                <a:ea typeface="Times New Roman" panose="02020603050405020304" pitchFamily="18" charset="0"/>
                <a:cs typeface="Calibri" panose="020F0502020204030204" pitchFamily="34" charset="0"/>
              </a:rPr>
              <a:t>Allt material finns samlat på </a:t>
            </a:r>
            <a:r>
              <a:rPr lang="sv-SE" sz="1200" u="sng" dirty="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www.bioresurs.uu.se</a:t>
            </a:r>
            <a:endParaRPr lang="sv-SE" sz="1200" dirty="0"/>
          </a:p>
        </p:txBody>
      </p:sp>
    </p:spTree>
    <p:extLst>
      <p:ext uri="{BB962C8B-B14F-4D97-AF65-F5344CB8AC3E}">
        <p14:creationId xmlns:p14="http://schemas.microsoft.com/office/powerpoint/2010/main" val="3158049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E1C060-A711-4FF6-9D0E-5C1D0B87B395}"/>
              </a:ext>
            </a:extLst>
          </p:cNvPr>
          <p:cNvSpPr>
            <a:spLocks noGrp="1"/>
          </p:cNvSpPr>
          <p:nvPr>
            <p:ph type="title"/>
          </p:nvPr>
        </p:nvSpPr>
        <p:spPr/>
        <p:txBody>
          <a:bodyPr/>
          <a:lstStyle/>
          <a:p>
            <a:r>
              <a:rPr lang="sv-SE" dirty="0"/>
              <a:t>Olika HF-värden (puls-värden)</a:t>
            </a:r>
          </a:p>
        </p:txBody>
      </p:sp>
      <p:sp>
        <p:nvSpPr>
          <p:cNvPr id="3" name="Platshållare för innehåll 2">
            <a:extLst>
              <a:ext uri="{FF2B5EF4-FFF2-40B4-BE49-F238E27FC236}">
                <a16:creationId xmlns:a16="http://schemas.microsoft.com/office/drawing/2014/main" id="{726DE925-78BA-4EE2-BC77-DD3981475E20}"/>
              </a:ext>
            </a:extLst>
          </p:cNvPr>
          <p:cNvSpPr>
            <a:spLocks noGrp="1"/>
          </p:cNvSpPr>
          <p:nvPr>
            <p:ph idx="1"/>
          </p:nvPr>
        </p:nvSpPr>
        <p:spPr>
          <a:xfrm>
            <a:off x="543560" y="1761809"/>
            <a:ext cx="10515600" cy="4351338"/>
          </a:xfrm>
        </p:spPr>
        <p:txBody>
          <a:bodyPr/>
          <a:lstStyle/>
          <a:p>
            <a:r>
              <a:rPr lang="sv-SE" dirty="0"/>
              <a:t>HF mäts i slag/minut</a:t>
            </a:r>
          </a:p>
          <a:p>
            <a:endParaRPr lang="sv-SE" dirty="0"/>
          </a:p>
          <a:p>
            <a:r>
              <a:rPr lang="sv-SE" dirty="0" err="1"/>
              <a:t>HF</a:t>
            </a:r>
            <a:r>
              <a:rPr lang="sv-SE" sz="1050" dirty="0" err="1"/>
              <a:t>vila</a:t>
            </a:r>
            <a:r>
              <a:rPr lang="sv-SE" dirty="0"/>
              <a:t> = den puls du har när du är i total vila. </a:t>
            </a:r>
          </a:p>
          <a:p>
            <a:endParaRPr lang="sv-SE" dirty="0"/>
          </a:p>
          <a:p>
            <a:r>
              <a:rPr lang="sv-SE" dirty="0" err="1"/>
              <a:t>HF</a:t>
            </a:r>
            <a:r>
              <a:rPr lang="sv-SE" sz="1100" dirty="0" err="1"/>
              <a:t>max</a:t>
            </a:r>
            <a:r>
              <a:rPr lang="sv-SE" dirty="0"/>
              <a:t> = så fort ditt hjärta kan slå = ca 208 – (0,7 x ålder)</a:t>
            </a:r>
          </a:p>
          <a:p>
            <a:endParaRPr lang="sv-SE" dirty="0"/>
          </a:p>
          <a:p>
            <a:r>
              <a:rPr lang="sv-SE" dirty="0" err="1"/>
              <a:t>HF</a:t>
            </a:r>
            <a:r>
              <a:rPr lang="sv-SE" sz="1100" dirty="0" err="1"/>
              <a:t>arbete</a:t>
            </a:r>
            <a:r>
              <a:rPr lang="sv-SE" dirty="0"/>
              <a:t> = </a:t>
            </a:r>
            <a:r>
              <a:rPr lang="sv-SE" dirty="0" err="1"/>
              <a:t>pulsvärdena</a:t>
            </a:r>
            <a:r>
              <a:rPr lang="sv-SE" dirty="0"/>
              <a:t> mellan din </a:t>
            </a:r>
            <a:r>
              <a:rPr lang="sv-SE" dirty="0" err="1"/>
              <a:t>HF</a:t>
            </a:r>
            <a:r>
              <a:rPr lang="sv-SE" sz="1100" dirty="0" err="1"/>
              <a:t>vila</a:t>
            </a:r>
            <a:r>
              <a:rPr lang="sv-SE" sz="1600" dirty="0"/>
              <a:t> </a:t>
            </a:r>
            <a:r>
              <a:rPr lang="sv-SE" dirty="0"/>
              <a:t>och </a:t>
            </a:r>
            <a:r>
              <a:rPr lang="sv-SE" dirty="0" err="1"/>
              <a:t>HF</a:t>
            </a:r>
            <a:r>
              <a:rPr lang="sv-SE" sz="1200" dirty="0" err="1"/>
              <a:t>max</a:t>
            </a:r>
            <a:endParaRPr lang="sv-SE" dirty="0"/>
          </a:p>
        </p:txBody>
      </p:sp>
      <p:pic>
        <p:nvPicPr>
          <p:cNvPr id="4" name="Bildobjekt 3">
            <a:extLst>
              <a:ext uri="{FF2B5EF4-FFF2-40B4-BE49-F238E27FC236}">
                <a16:creationId xmlns:a16="http://schemas.microsoft.com/office/drawing/2014/main" id="{FE221ACC-1651-C12A-C36A-6C906471C99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32293" y="856508"/>
            <a:ext cx="5126924" cy="3419099"/>
          </a:xfrm>
          <a:prstGeom prst="rect">
            <a:avLst/>
          </a:prstGeom>
        </p:spPr>
      </p:pic>
      <p:sp>
        <p:nvSpPr>
          <p:cNvPr id="5" name="Platshållare för bildnummer 4">
            <a:extLst>
              <a:ext uri="{FF2B5EF4-FFF2-40B4-BE49-F238E27FC236}">
                <a16:creationId xmlns:a16="http://schemas.microsoft.com/office/drawing/2014/main" id="{9EC22D5C-5362-41AD-B847-85749B85A39E}"/>
              </a:ext>
            </a:extLst>
          </p:cNvPr>
          <p:cNvSpPr>
            <a:spLocks noGrp="1"/>
          </p:cNvSpPr>
          <p:nvPr>
            <p:ph type="sldNum" sz="quarter" idx="12"/>
          </p:nvPr>
        </p:nvSpPr>
        <p:spPr>
          <a:xfrm>
            <a:off x="4723606" y="6407340"/>
            <a:ext cx="2743200" cy="94775"/>
          </a:xfrm>
        </p:spPr>
        <p:txBody>
          <a:bodyPr/>
          <a:lstStyle/>
          <a:p>
            <a:pPr algn="ctr"/>
            <a:fld id="{1A5095F7-6AE6-4CD6-9521-7ED6A198531A}" type="slidenum">
              <a:rPr lang="sv-SE" smtClean="0"/>
              <a:pPr algn="ctr"/>
              <a:t>10</a:t>
            </a:fld>
            <a:endParaRPr lang="sv-SE" dirty="0"/>
          </a:p>
        </p:txBody>
      </p:sp>
    </p:spTree>
    <p:extLst>
      <p:ext uri="{BB962C8B-B14F-4D97-AF65-F5344CB8AC3E}">
        <p14:creationId xmlns:p14="http://schemas.microsoft.com/office/powerpoint/2010/main" val="1950335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FF52BD-D310-4872-84BE-B7BD87B767B6}"/>
              </a:ext>
            </a:extLst>
          </p:cNvPr>
          <p:cNvSpPr>
            <a:spLocks noGrp="1"/>
          </p:cNvSpPr>
          <p:nvPr>
            <p:ph type="title"/>
          </p:nvPr>
        </p:nvSpPr>
        <p:spPr/>
        <p:txBody>
          <a:bodyPr/>
          <a:lstStyle/>
          <a:p>
            <a:r>
              <a:rPr lang="sv-SE" dirty="0"/>
              <a:t>Puls och kortisol hör ihop</a:t>
            </a:r>
          </a:p>
        </p:txBody>
      </p:sp>
      <p:sp>
        <p:nvSpPr>
          <p:cNvPr id="4" name="textruta 3">
            <a:extLst>
              <a:ext uri="{FF2B5EF4-FFF2-40B4-BE49-F238E27FC236}">
                <a16:creationId xmlns:a16="http://schemas.microsoft.com/office/drawing/2014/main" id="{FCC17A41-C881-4EE2-8B41-4A03665CF80B}"/>
              </a:ext>
            </a:extLst>
          </p:cNvPr>
          <p:cNvSpPr txBox="1"/>
          <p:nvPr/>
        </p:nvSpPr>
        <p:spPr>
          <a:xfrm>
            <a:off x="585445" y="6037218"/>
            <a:ext cx="1816688" cy="253916"/>
          </a:xfrm>
          <a:prstGeom prst="rect">
            <a:avLst/>
          </a:prstGeom>
          <a:noFill/>
        </p:spPr>
        <p:txBody>
          <a:bodyPr wrap="square" rtlCol="0">
            <a:spAutoFit/>
          </a:bodyPr>
          <a:lstStyle/>
          <a:p>
            <a:r>
              <a:rPr lang="sv-SE" sz="1000" dirty="0">
                <a:latin typeface="Arial" panose="020B0604020202020204" pitchFamily="34" charset="0"/>
              </a:rPr>
              <a:t>Illustration: BioRender.com</a:t>
            </a:r>
          </a:p>
        </p:txBody>
      </p:sp>
      <p:pic>
        <p:nvPicPr>
          <p:cNvPr id="5" name="Bildobjekt 4">
            <a:extLst>
              <a:ext uri="{FF2B5EF4-FFF2-40B4-BE49-F238E27FC236}">
                <a16:creationId xmlns:a16="http://schemas.microsoft.com/office/drawing/2014/main" id="{E2252B78-34C3-4A2D-8B84-F4A34BB027C2}"/>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388138" y="1999532"/>
            <a:ext cx="9978873" cy="3776085"/>
          </a:xfrm>
          <a:prstGeom prst="rect">
            <a:avLst/>
          </a:prstGeom>
        </p:spPr>
      </p:pic>
      <p:sp>
        <p:nvSpPr>
          <p:cNvPr id="3" name="Platshållare för bildnummer 2">
            <a:extLst>
              <a:ext uri="{FF2B5EF4-FFF2-40B4-BE49-F238E27FC236}">
                <a16:creationId xmlns:a16="http://schemas.microsoft.com/office/drawing/2014/main" id="{0CB214D4-1100-423D-B0FB-CE0C9154930F}"/>
              </a:ext>
            </a:extLst>
          </p:cNvPr>
          <p:cNvSpPr>
            <a:spLocks noGrp="1"/>
          </p:cNvSpPr>
          <p:nvPr>
            <p:ph type="sldNum" sz="quarter" idx="12"/>
          </p:nvPr>
        </p:nvSpPr>
        <p:spPr/>
        <p:txBody>
          <a:bodyPr/>
          <a:lstStyle/>
          <a:p>
            <a:fld id="{1A5095F7-6AE6-4CD6-9521-7ED6A198531A}" type="slidenum">
              <a:rPr lang="sv-SE" smtClean="0"/>
              <a:t>11</a:t>
            </a:fld>
            <a:endParaRPr lang="sv-SE" dirty="0"/>
          </a:p>
        </p:txBody>
      </p:sp>
    </p:spTree>
    <p:extLst>
      <p:ext uri="{BB962C8B-B14F-4D97-AF65-F5344CB8AC3E}">
        <p14:creationId xmlns:p14="http://schemas.microsoft.com/office/powerpoint/2010/main" val="2546013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68EB4B-AB47-40C2-8CE7-579BA8FCE3F4}"/>
              </a:ext>
            </a:extLst>
          </p:cNvPr>
          <p:cNvSpPr>
            <a:spLocks noGrp="1"/>
          </p:cNvSpPr>
          <p:nvPr>
            <p:ph type="title"/>
          </p:nvPr>
        </p:nvSpPr>
        <p:spPr/>
        <p:txBody>
          <a:bodyPr/>
          <a:lstStyle/>
          <a:p>
            <a:r>
              <a:rPr lang="sv-SE" dirty="0"/>
              <a:t>Laboration 2 - Pulslabben</a:t>
            </a:r>
          </a:p>
        </p:txBody>
      </p:sp>
      <p:sp>
        <p:nvSpPr>
          <p:cNvPr id="6" name="textruta 5">
            <a:extLst>
              <a:ext uri="{FF2B5EF4-FFF2-40B4-BE49-F238E27FC236}">
                <a16:creationId xmlns:a16="http://schemas.microsoft.com/office/drawing/2014/main" id="{E79B61B9-D382-451B-8249-2376B99A2F20}"/>
              </a:ext>
            </a:extLst>
          </p:cNvPr>
          <p:cNvSpPr txBox="1"/>
          <p:nvPr/>
        </p:nvSpPr>
        <p:spPr>
          <a:xfrm>
            <a:off x="600075" y="2686050"/>
            <a:ext cx="4849013" cy="1631216"/>
          </a:xfrm>
          <a:prstGeom prst="rect">
            <a:avLst/>
          </a:prstGeom>
          <a:noFill/>
        </p:spPr>
        <p:txBody>
          <a:bodyPr wrap="square" rtlCol="0">
            <a:spAutoFit/>
          </a:bodyPr>
          <a:lstStyle/>
          <a:p>
            <a:r>
              <a:rPr lang="sv-SE" sz="2000" dirty="0">
                <a:effectLst/>
                <a:latin typeface="Arial" panose="020B0604020202020204" pitchFamily="34" charset="0"/>
                <a:ea typeface="Calibri" panose="020F0502020204030204" pitchFamily="34" charset="0"/>
                <a:cs typeface="Arial" panose="020B0604020202020204" pitchFamily="34" charset="0"/>
              </a:rPr>
              <a:t>Mät puls före/efter olika typer av övningar</a:t>
            </a:r>
          </a:p>
          <a:p>
            <a:endParaRPr lang="sv-SE" sz="2000" dirty="0">
              <a:effectLst/>
              <a:latin typeface="Arial" panose="020B0604020202020204" pitchFamily="34" charset="0"/>
              <a:ea typeface="Calibri" panose="020F0502020204030204" pitchFamily="34" charset="0"/>
              <a:cs typeface="Arial" panose="020B0604020202020204" pitchFamily="34" charset="0"/>
            </a:endParaRPr>
          </a:p>
          <a:p>
            <a:r>
              <a:rPr lang="sv-SE" sz="2000" dirty="0">
                <a:effectLst/>
                <a:latin typeface="Arial" panose="020B0604020202020204" pitchFamily="34" charset="0"/>
                <a:ea typeface="Calibri" panose="020F0502020204030204" pitchFamily="34" charset="0"/>
                <a:cs typeface="Arial" panose="020B0604020202020204" pitchFamily="34" charset="0"/>
              </a:rPr>
              <a:t>Välj övningar som fungerar</a:t>
            </a:r>
          </a:p>
          <a:p>
            <a:r>
              <a:rPr lang="sv-SE" sz="2000" dirty="0">
                <a:effectLst/>
                <a:latin typeface="Arial" panose="020B0604020202020204" pitchFamily="34" charset="0"/>
                <a:ea typeface="Calibri" panose="020F0502020204030204" pitchFamily="34" charset="0"/>
                <a:cs typeface="Arial" panose="020B0604020202020204" pitchFamily="34" charset="0"/>
              </a:rPr>
              <a:t>(med eller utan anpassningar)</a:t>
            </a:r>
          </a:p>
          <a:p>
            <a:endParaRPr lang="sv-SE" sz="2000" dirty="0">
              <a:latin typeface="Arial" panose="020B0604020202020204" pitchFamily="34" charset="0"/>
            </a:endParaRPr>
          </a:p>
        </p:txBody>
      </p:sp>
      <p:sp>
        <p:nvSpPr>
          <p:cNvPr id="8" name="textruta 7">
            <a:extLst>
              <a:ext uri="{FF2B5EF4-FFF2-40B4-BE49-F238E27FC236}">
                <a16:creationId xmlns:a16="http://schemas.microsoft.com/office/drawing/2014/main" id="{3FEB1B83-6210-4F2E-9ED5-0FFCFB5089D8}"/>
              </a:ext>
            </a:extLst>
          </p:cNvPr>
          <p:cNvSpPr txBox="1"/>
          <p:nvPr/>
        </p:nvSpPr>
        <p:spPr>
          <a:xfrm>
            <a:off x="600075" y="4662750"/>
            <a:ext cx="5177131" cy="1025730"/>
          </a:xfrm>
          <a:prstGeom prst="rect">
            <a:avLst/>
          </a:prstGeom>
          <a:noFill/>
        </p:spPr>
        <p:txBody>
          <a:bodyPr wrap="square">
            <a:spAutoFit/>
          </a:bodyPr>
          <a:lstStyle/>
          <a:p>
            <a:pPr>
              <a:lnSpc>
                <a:spcPct val="115000"/>
              </a:lnSpc>
              <a:spcBef>
                <a:spcPts val="200"/>
              </a:spcBef>
            </a:pPr>
            <a:r>
              <a:rPr lang="sv-SE" sz="1800" b="1" dirty="0">
                <a:solidFill>
                  <a:srgbClr val="1F3763"/>
                </a:solidFill>
                <a:effectLst/>
                <a:latin typeface="Arial" panose="020B0604020202020204" pitchFamily="34" charset="0"/>
                <a:ea typeface="Times New Roman" panose="02020603050405020304" pitchFamily="18" charset="0"/>
                <a:cs typeface="Times New Roman" panose="02020603050405020304" pitchFamily="18" charset="0"/>
              </a:rPr>
              <a:t>Tänk efter själv</a:t>
            </a:r>
          </a:p>
          <a:p>
            <a:pPr>
              <a:lnSpc>
                <a:spcPct val="115000"/>
              </a:lnSpc>
              <a:spcAft>
                <a:spcPts val="1000"/>
              </a:spcAft>
            </a:pPr>
            <a:r>
              <a:rPr lang="sv-SE" sz="1800" dirty="0">
                <a:effectLst/>
                <a:latin typeface="Arial" panose="020B0604020202020204" pitchFamily="34" charset="0"/>
                <a:ea typeface="Calibri" panose="020F0502020204030204" pitchFamily="34" charset="0"/>
                <a:cs typeface="Arial" panose="020B0604020202020204" pitchFamily="34" charset="0"/>
              </a:rPr>
              <a:t>Varför blev dina </a:t>
            </a:r>
            <a:r>
              <a:rPr lang="sv-SE" sz="1800" dirty="0" err="1">
                <a:effectLst/>
                <a:latin typeface="Arial" panose="020B0604020202020204" pitchFamily="34" charset="0"/>
                <a:ea typeface="Calibri" panose="020F0502020204030204" pitchFamily="34" charset="0"/>
                <a:cs typeface="Arial" panose="020B0604020202020204" pitchFamily="34" charset="0"/>
              </a:rPr>
              <a:t>pulsvärden</a:t>
            </a:r>
            <a:r>
              <a:rPr lang="sv-SE" sz="1800" dirty="0">
                <a:effectLst/>
                <a:latin typeface="Arial" panose="020B0604020202020204" pitchFamily="34" charset="0"/>
                <a:ea typeface="Calibri" panose="020F0502020204030204" pitchFamily="34" charset="0"/>
                <a:cs typeface="Arial" panose="020B0604020202020204" pitchFamily="34" charset="0"/>
              </a:rPr>
              <a:t> som de blev efter de övningar du prövade?</a:t>
            </a:r>
          </a:p>
        </p:txBody>
      </p:sp>
      <p:sp>
        <p:nvSpPr>
          <p:cNvPr id="3" name="Platshållare för bildnummer 2">
            <a:extLst>
              <a:ext uri="{FF2B5EF4-FFF2-40B4-BE49-F238E27FC236}">
                <a16:creationId xmlns:a16="http://schemas.microsoft.com/office/drawing/2014/main" id="{D35382E5-DEB6-4A77-9E27-73566F341E4A}"/>
              </a:ext>
            </a:extLst>
          </p:cNvPr>
          <p:cNvSpPr>
            <a:spLocks noGrp="1"/>
          </p:cNvSpPr>
          <p:nvPr>
            <p:ph type="sldNum" sz="quarter" idx="12"/>
          </p:nvPr>
        </p:nvSpPr>
        <p:spPr/>
        <p:txBody>
          <a:bodyPr/>
          <a:lstStyle/>
          <a:p>
            <a:fld id="{1A5095F7-6AE6-4CD6-9521-7ED6A198531A}" type="slidenum">
              <a:rPr lang="sv-SE" smtClean="0"/>
              <a:t>12</a:t>
            </a:fld>
            <a:endParaRPr lang="sv-SE" dirty="0"/>
          </a:p>
        </p:txBody>
      </p:sp>
      <p:pic>
        <p:nvPicPr>
          <p:cNvPr id="7" name="Bildobjekt 6">
            <a:extLst>
              <a:ext uri="{FF2B5EF4-FFF2-40B4-BE49-F238E27FC236}">
                <a16:creationId xmlns:a16="http://schemas.microsoft.com/office/drawing/2014/main" id="{6E99BEA8-83C1-439E-BE92-1F38931BB508}"/>
              </a:ext>
            </a:extLst>
          </p:cNvPr>
          <p:cNvPicPr>
            <a:picLocks noChangeAspect="1"/>
          </p:cNvPicPr>
          <p:nvPr/>
        </p:nvPicPr>
        <p:blipFill>
          <a:blip r:embed="rId3"/>
          <a:stretch>
            <a:fillRect/>
          </a:stretch>
        </p:blipFill>
        <p:spPr>
          <a:xfrm>
            <a:off x="7358839" y="499620"/>
            <a:ext cx="4487871" cy="5964281"/>
          </a:xfrm>
          <a:prstGeom prst="rect">
            <a:avLst/>
          </a:prstGeom>
        </p:spPr>
      </p:pic>
    </p:spTree>
    <p:extLst>
      <p:ext uri="{BB962C8B-B14F-4D97-AF65-F5344CB8AC3E}">
        <p14:creationId xmlns:p14="http://schemas.microsoft.com/office/powerpoint/2010/main" val="1128579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BBB99B-CCE6-49D0-835E-5D5F113A5F56}"/>
              </a:ext>
            </a:extLst>
          </p:cNvPr>
          <p:cNvSpPr>
            <a:spLocks noGrp="1"/>
          </p:cNvSpPr>
          <p:nvPr>
            <p:ph type="title"/>
          </p:nvPr>
        </p:nvSpPr>
        <p:spPr/>
        <p:txBody>
          <a:bodyPr/>
          <a:lstStyle/>
          <a:p>
            <a:r>
              <a:rPr lang="sv-SE" dirty="0"/>
              <a:t>Till nästa gång!</a:t>
            </a:r>
          </a:p>
        </p:txBody>
      </p:sp>
      <p:sp>
        <p:nvSpPr>
          <p:cNvPr id="3" name="Platshållare för innehåll 2">
            <a:extLst>
              <a:ext uri="{FF2B5EF4-FFF2-40B4-BE49-F238E27FC236}">
                <a16:creationId xmlns:a16="http://schemas.microsoft.com/office/drawing/2014/main" id="{B2822F24-4911-4C5E-9B66-1BF0AA5ADC9E}"/>
              </a:ext>
            </a:extLst>
          </p:cNvPr>
          <p:cNvSpPr>
            <a:spLocks noGrp="1"/>
          </p:cNvSpPr>
          <p:nvPr>
            <p:ph idx="1"/>
          </p:nvPr>
        </p:nvSpPr>
        <p:spPr/>
        <p:txBody>
          <a:bodyPr/>
          <a:lstStyle/>
          <a:p>
            <a:r>
              <a:rPr lang="sv-SE" dirty="0"/>
              <a:t>Skriv in dina reflektioner om laboration 2 i laborationshäftet</a:t>
            </a:r>
          </a:p>
          <a:p>
            <a:r>
              <a:rPr lang="sv-SE" dirty="0"/>
              <a:t>Läs om syreupptag och BDNF i teorihäftet</a:t>
            </a:r>
          </a:p>
          <a:p>
            <a:r>
              <a:rPr lang="sv-SE" dirty="0"/>
              <a:t>Testa ytterligare en vardagsmotionsaktivitet (fyll i vad du testar i laborationshäftet)</a:t>
            </a:r>
          </a:p>
        </p:txBody>
      </p:sp>
      <p:sp>
        <p:nvSpPr>
          <p:cNvPr id="4" name="Platshållare för bildnummer 3">
            <a:extLst>
              <a:ext uri="{FF2B5EF4-FFF2-40B4-BE49-F238E27FC236}">
                <a16:creationId xmlns:a16="http://schemas.microsoft.com/office/drawing/2014/main" id="{B0F2C1D1-7716-4EB9-A758-5CA11EC31CEF}"/>
              </a:ext>
            </a:extLst>
          </p:cNvPr>
          <p:cNvSpPr>
            <a:spLocks noGrp="1"/>
          </p:cNvSpPr>
          <p:nvPr>
            <p:ph type="sldNum" sz="quarter" idx="12"/>
          </p:nvPr>
        </p:nvSpPr>
        <p:spPr/>
        <p:txBody>
          <a:bodyPr/>
          <a:lstStyle/>
          <a:p>
            <a:fld id="{1A5095F7-6AE6-4CD6-9521-7ED6A198531A}" type="slidenum">
              <a:rPr lang="sv-SE" smtClean="0"/>
              <a:t>13</a:t>
            </a:fld>
            <a:endParaRPr lang="sv-SE" dirty="0"/>
          </a:p>
        </p:txBody>
      </p:sp>
    </p:spTree>
    <p:extLst>
      <p:ext uri="{BB962C8B-B14F-4D97-AF65-F5344CB8AC3E}">
        <p14:creationId xmlns:p14="http://schemas.microsoft.com/office/powerpoint/2010/main" val="1065872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3446702" cy="2062103"/>
          </a:xfrm>
          <a:prstGeom prst="rect">
            <a:avLst/>
          </a:prstGeom>
          <a:noFill/>
        </p:spPr>
        <p:txBody>
          <a:bodyPr wrap="square" rtlCol="0">
            <a:spAutoFit/>
          </a:bodyPr>
          <a:lstStyle/>
          <a:p>
            <a:r>
              <a:rPr lang="sv-SE" sz="3200" dirty="0">
                <a:latin typeface="Arial" panose="020B0604020202020204" pitchFamily="34" charset="0"/>
                <a:ea typeface="Calibri" panose="020F0502020204030204" pitchFamily="34" charset="0"/>
                <a:cs typeface="Calibri" panose="020F0502020204030204" pitchFamily="34" charset="0"/>
              </a:rPr>
              <a:t>Hur hänger kondition ihop med psykisk hälsa?</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757575"/>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latin typeface="Calibri" panose="020F0502020204030204" pitchFamily="34" charset="0"/>
                <a:ea typeface="Calibri" panose="020F0502020204030204" pitchFamily="34" charset="0"/>
                <a:cs typeface="Calibri" panose="020F0502020204030204" pitchFamily="34" charset="0"/>
              </a:rPr>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latin typeface="Calibri" panose="020F0502020204030204" pitchFamily="34" charset="0"/>
                <a:ea typeface="Calibri" panose="020F0502020204030204" pitchFamily="34" charset="0"/>
                <a:cs typeface="Calibri" panose="020F0502020204030204" pitchFamily="34" charset="0"/>
              </a:rPr>
              <a:t>Coping</a:t>
            </a:r>
            <a:r>
              <a:rPr lang="sv-SE" b="1" dirty="0">
                <a:latin typeface="Calibri" panose="020F0502020204030204" pitchFamily="34" charset="0"/>
                <a:ea typeface="Calibri" panose="020F0502020204030204" pitchFamily="34" charset="0"/>
                <a:cs typeface="Calibri" panose="020F0502020204030204" pitchFamily="34" charset="0"/>
              </a:rPr>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a:solidFill>
            <a:srgbClr val="99000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solidFill>
                  <a:schemeClr val="tx1"/>
                </a:solidFill>
                <a:latin typeface="Calibri" panose="020F0502020204030204" pitchFamily="34" charset="0"/>
                <a:ea typeface="Calibri" panose="020F0502020204030204" pitchFamily="34" charset="0"/>
                <a:cs typeface="Calibri" panose="020F0502020204030204" pitchFamily="34" charset="0"/>
              </a:rPr>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latin typeface="Calibri" panose="020F0502020204030204" pitchFamily="34" charset="0"/>
                <a:ea typeface="Calibri" panose="020F0502020204030204" pitchFamily="34" charset="0"/>
                <a:cs typeface="Calibri" panose="020F0502020204030204" pitchFamily="34" charset="0"/>
              </a:rPr>
              <a:t>Sexualitet</a:t>
            </a:r>
          </a:p>
        </p:txBody>
      </p:sp>
      <p:sp>
        <p:nvSpPr>
          <p:cNvPr id="2" name="Platshållare för bildnummer 1">
            <a:extLst>
              <a:ext uri="{FF2B5EF4-FFF2-40B4-BE49-F238E27FC236}">
                <a16:creationId xmlns:a16="http://schemas.microsoft.com/office/drawing/2014/main" id="{7E3739B9-2CDB-4ED1-A621-F9F01FD72962}"/>
              </a:ext>
            </a:extLst>
          </p:cNvPr>
          <p:cNvSpPr>
            <a:spLocks noGrp="1"/>
          </p:cNvSpPr>
          <p:nvPr>
            <p:ph type="sldNum" sz="quarter" idx="12"/>
          </p:nvPr>
        </p:nvSpPr>
        <p:spPr/>
        <p:txBody>
          <a:bodyPr/>
          <a:lstStyle/>
          <a:p>
            <a:fld id="{B716C8F4-20CD-364A-8A8E-DE130115B178}" type="slidenum">
              <a:rPr lang="sv-SE" smtClean="0"/>
              <a:pPr/>
              <a:t>2</a:t>
            </a:fld>
            <a:endParaRPr lang="sv-SE" dirty="0"/>
          </a:p>
        </p:txBody>
      </p:sp>
    </p:spTree>
    <p:extLst>
      <p:ext uri="{BB962C8B-B14F-4D97-AF65-F5344CB8AC3E}">
        <p14:creationId xmlns:p14="http://schemas.microsoft.com/office/powerpoint/2010/main" val="50784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BF74B4-BE0A-4423-B152-88E9C3CA62BB}"/>
              </a:ext>
            </a:extLst>
          </p:cNvPr>
          <p:cNvSpPr>
            <a:spLocks noGrp="1"/>
          </p:cNvSpPr>
          <p:nvPr>
            <p:ph type="title"/>
          </p:nvPr>
        </p:nvSpPr>
        <p:spPr/>
        <p:txBody>
          <a:bodyPr/>
          <a:lstStyle/>
          <a:p>
            <a:r>
              <a:rPr lang="sv-SE" dirty="0"/>
              <a:t>Lektion 3 – med laboration 2</a:t>
            </a:r>
          </a:p>
        </p:txBody>
      </p:sp>
      <p:sp>
        <p:nvSpPr>
          <p:cNvPr id="3" name="Platshållare för innehåll 2">
            <a:extLst>
              <a:ext uri="{FF2B5EF4-FFF2-40B4-BE49-F238E27FC236}">
                <a16:creationId xmlns:a16="http://schemas.microsoft.com/office/drawing/2014/main" id="{E999A9AD-1C70-401C-9705-1949EC166276}"/>
              </a:ext>
            </a:extLst>
          </p:cNvPr>
          <p:cNvSpPr>
            <a:spLocks noGrp="1"/>
          </p:cNvSpPr>
          <p:nvPr>
            <p:ph idx="1"/>
          </p:nvPr>
        </p:nvSpPr>
        <p:spPr/>
        <p:txBody>
          <a:bodyPr/>
          <a:lstStyle/>
          <a:p>
            <a:r>
              <a:rPr lang="sv-SE" dirty="0"/>
              <a:t>Teori om syreupptag och BDNF</a:t>
            </a:r>
          </a:p>
          <a:p>
            <a:r>
              <a:rPr lang="sv-SE" dirty="0"/>
              <a:t>Om olika HF-värden</a:t>
            </a:r>
          </a:p>
          <a:p>
            <a:r>
              <a:rPr lang="sv-SE" dirty="0"/>
              <a:t>Laboration 2 – Pulslabben, testa olika övningar och mäta puls</a:t>
            </a:r>
          </a:p>
          <a:p>
            <a:endParaRPr lang="sv-SE" dirty="0"/>
          </a:p>
        </p:txBody>
      </p:sp>
      <p:sp>
        <p:nvSpPr>
          <p:cNvPr id="4" name="Platshållare för bildnummer 3">
            <a:extLst>
              <a:ext uri="{FF2B5EF4-FFF2-40B4-BE49-F238E27FC236}">
                <a16:creationId xmlns:a16="http://schemas.microsoft.com/office/drawing/2014/main" id="{38B5CACA-1338-421D-AEFA-1BB1D4D7861D}"/>
              </a:ext>
            </a:extLst>
          </p:cNvPr>
          <p:cNvSpPr>
            <a:spLocks noGrp="1"/>
          </p:cNvSpPr>
          <p:nvPr>
            <p:ph type="sldNum" sz="quarter" idx="12"/>
          </p:nvPr>
        </p:nvSpPr>
        <p:spPr>
          <a:xfrm>
            <a:off x="4723606" y="6384070"/>
            <a:ext cx="2743200" cy="94775"/>
          </a:xfrm>
        </p:spPr>
        <p:txBody>
          <a:bodyPr/>
          <a:lstStyle/>
          <a:p>
            <a:pPr algn="ctr"/>
            <a:fld id="{1A5095F7-6AE6-4CD6-9521-7ED6A198531A}" type="slidenum">
              <a:rPr lang="sv-SE" smtClean="0"/>
              <a:pPr algn="ctr"/>
              <a:t>3</a:t>
            </a:fld>
            <a:endParaRPr lang="sv-SE" dirty="0"/>
          </a:p>
        </p:txBody>
      </p:sp>
    </p:spTree>
    <p:extLst>
      <p:ext uri="{BB962C8B-B14F-4D97-AF65-F5344CB8AC3E}">
        <p14:creationId xmlns:p14="http://schemas.microsoft.com/office/powerpoint/2010/main" val="1380770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 9" descr="Man med hel fyllning">
            <a:extLst>
              <a:ext uri="{FF2B5EF4-FFF2-40B4-BE49-F238E27FC236}">
                <a16:creationId xmlns:a16="http://schemas.microsoft.com/office/drawing/2014/main" id="{A0834E5B-EAD7-427E-B84E-8A8849AEE37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22472" y="266643"/>
            <a:ext cx="2559859" cy="2559859"/>
          </a:xfrm>
          <a:prstGeom prst="rect">
            <a:avLst/>
          </a:prstGeom>
        </p:spPr>
      </p:pic>
      <p:sp>
        <p:nvSpPr>
          <p:cNvPr id="2" name="Rubrik 1">
            <a:extLst>
              <a:ext uri="{FF2B5EF4-FFF2-40B4-BE49-F238E27FC236}">
                <a16:creationId xmlns:a16="http://schemas.microsoft.com/office/drawing/2014/main" id="{703FFDD4-C2A5-4A96-9126-04693C607BAE}"/>
              </a:ext>
            </a:extLst>
          </p:cNvPr>
          <p:cNvSpPr>
            <a:spLocks noGrp="1"/>
          </p:cNvSpPr>
          <p:nvPr>
            <p:ph type="title"/>
          </p:nvPr>
        </p:nvSpPr>
        <p:spPr/>
        <p:txBody>
          <a:bodyPr/>
          <a:lstStyle/>
          <a:p>
            <a:r>
              <a:rPr lang="sv-SE" dirty="0"/>
              <a:t>Mer syre till hjärnan!</a:t>
            </a:r>
          </a:p>
        </p:txBody>
      </p:sp>
      <p:pic>
        <p:nvPicPr>
          <p:cNvPr id="7" name="Bild 6" descr="Huvud med kugghjul med hel fyllning">
            <a:extLst>
              <a:ext uri="{FF2B5EF4-FFF2-40B4-BE49-F238E27FC236}">
                <a16:creationId xmlns:a16="http://schemas.microsoft.com/office/drawing/2014/main" id="{83AB2A4C-317E-4479-A137-00C98BB587F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482513" y="3146603"/>
            <a:ext cx="1713255" cy="1713255"/>
          </a:xfrm>
          <a:prstGeom prst="rect">
            <a:avLst/>
          </a:prstGeom>
        </p:spPr>
      </p:pic>
      <p:sp>
        <p:nvSpPr>
          <p:cNvPr id="12" name="Platshållare för innehåll 11">
            <a:extLst>
              <a:ext uri="{FF2B5EF4-FFF2-40B4-BE49-F238E27FC236}">
                <a16:creationId xmlns:a16="http://schemas.microsoft.com/office/drawing/2014/main" id="{14581DF8-E8E2-483A-B319-009616CAC4BB}"/>
              </a:ext>
            </a:extLst>
          </p:cNvPr>
          <p:cNvSpPr>
            <a:spLocks noGrp="1"/>
          </p:cNvSpPr>
          <p:nvPr>
            <p:ph idx="1"/>
          </p:nvPr>
        </p:nvSpPr>
        <p:spPr>
          <a:xfrm>
            <a:off x="600075" y="1907019"/>
            <a:ext cx="3930192" cy="4530302"/>
          </a:xfrm>
        </p:spPr>
        <p:txBody>
          <a:bodyPr/>
          <a:lstStyle/>
          <a:p>
            <a:r>
              <a:rPr lang="sv-SE" sz="1800" dirty="0"/>
              <a:t>Alla celler behöver syre</a:t>
            </a:r>
          </a:p>
          <a:p>
            <a:r>
              <a:rPr lang="sv-SE" sz="1800" dirty="0"/>
              <a:t>Hjärnan 2 % av kroppsvikten</a:t>
            </a:r>
          </a:p>
          <a:p>
            <a:r>
              <a:rPr lang="sv-SE" sz="1800" dirty="0"/>
              <a:t>Hjärnan 20% av syret</a:t>
            </a:r>
          </a:p>
          <a:p>
            <a:r>
              <a:rPr lang="sv-SE" sz="1800" dirty="0"/>
              <a:t>Fysisk aktivitet ökar blodflödet i hela kroppen – inklusive hjärnan</a:t>
            </a:r>
          </a:p>
          <a:p>
            <a:endParaRPr lang="sv-SE" sz="1800" dirty="0"/>
          </a:p>
        </p:txBody>
      </p:sp>
      <p:pic>
        <p:nvPicPr>
          <p:cNvPr id="13" name="Platshållare för innehåll 4" descr="Hjärna i huvud med hel fyllning">
            <a:extLst>
              <a:ext uri="{FF2B5EF4-FFF2-40B4-BE49-F238E27FC236}">
                <a16:creationId xmlns:a16="http://schemas.microsoft.com/office/drawing/2014/main" id="{EACA0009-5AB8-434C-9D97-8C56867E55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84853" y="177498"/>
            <a:ext cx="1768835" cy="1821822"/>
          </a:xfrm>
          <a:prstGeom prst="rect">
            <a:avLst/>
          </a:prstGeom>
        </p:spPr>
      </p:pic>
      <p:sp>
        <p:nvSpPr>
          <p:cNvPr id="14" name="textruta 13">
            <a:extLst>
              <a:ext uri="{FF2B5EF4-FFF2-40B4-BE49-F238E27FC236}">
                <a16:creationId xmlns:a16="http://schemas.microsoft.com/office/drawing/2014/main" id="{B234B7B6-5016-43BE-AA04-44D6504BCED6}"/>
              </a:ext>
            </a:extLst>
          </p:cNvPr>
          <p:cNvSpPr txBox="1"/>
          <p:nvPr/>
        </p:nvSpPr>
        <p:spPr>
          <a:xfrm>
            <a:off x="6951009" y="1134961"/>
            <a:ext cx="2559859" cy="769441"/>
          </a:xfrm>
          <a:prstGeom prst="rect">
            <a:avLst/>
          </a:prstGeom>
          <a:noFill/>
        </p:spPr>
        <p:txBody>
          <a:bodyPr wrap="square" rtlCol="0">
            <a:spAutoFit/>
          </a:bodyPr>
          <a:lstStyle/>
          <a:p>
            <a:r>
              <a:rPr lang="sv-SE" sz="4400" b="1" dirty="0">
                <a:solidFill>
                  <a:srgbClr val="FF0000"/>
                </a:solidFill>
                <a:latin typeface="Arial" panose="020B0604020202020204" pitchFamily="34" charset="0"/>
              </a:rPr>
              <a:t>20% O</a:t>
            </a:r>
            <a:r>
              <a:rPr lang="sv-SE" sz="4400" b="1" baseline="-25000" dirty="0">
                <a:solidFill>
                  <a:srgbClr val="FF0000"/>
                </a:solidFill>
                <a:latin typeface="Arial" panose="020B0604020202020204" pitchFamily="34" charset="0"/>
              </a:rPr>
              <a:t>2</a:t>
            </a:r>
            <a:endParaRPr lang="sv-SE" sz="4400" b="1" dirty="0">
              <a:solidFill>
                <a:srgbClr val="FF0000"/>
              </a:solidFill>
              <a:latin typeface="Arial" panose="020B0604020202020204" pitchFamily="34" charset="0"/>
            </a:endParaRPr>
          </a:p>
        </p:txBody>
      </p:sp>
      <p:pic>
        <p:nvPicPr>
          <p:cNvPr id="16" name="Bild 15" descr="Kör med hel fyllning">
            <a:extLst>
              <a:ext uri="{FF2B5EF4-FFF2-40B4-BE49-F238E27FC236}">
                <a16:creationId xmlns:a16="http://schemas.microsoft.com/office/drawing/2014/main" id="{ABE61B3D-C784-412A-A37E-23694579140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67683" y="2729954"/>
            <a:ext cx="2321955" cy="2321955"/>
          </a:xfrm>
          <a:prstGeom prst="rect">
            <a:avLst/>
          </a:prstGeom>
        </p:spPr>
      </p:pic>
      <p:sp>
        <p:nvSpPr>
          <p:cNvPr id="17" name="textruta 16">
            <a:extLst>
              <a:ext uri="{FF2B5EF4-FFF2-40B4-BE49-F238E27FC236}">
                <a16:creationId xmlns:a16="http://schemas.microsoft.com/office/drawing/2014/main" id="{272B8767-AFBE-4A65-A57E-2F7829CC24AE}"/>
              </a:ext>
            </a:extLst>
          </p:cNvPr>
          <p:cNvSpPr txBox="1"/>
          <p:nvPr/>
        </p:nvSpPr>
        <p:spPr>
          <a:xfrm>
            <a:off x="7195768" y="266643"/>
            <a:ext cx="2070340" cy="830997"/>
          </a:xfrm>
          <a:prstGeom prst="rect">
            <a:avLst/>
          </a:prstGeom>
          <a:noFill/>
        </p:spPr>
        <p:txBody>
          <a:bodyPr wrap="square" rtlCol="0">
            <a:spAutoFit/>
          </a:bodyPr>
          <a:lstStyle/>
          <a:p>
            <a:r>
              <a:rPr lang="sv-SE" sz="2400" dirty="0">
                <a:latin typeface="Arial" panose="020B0604020202020204" pitchFamily="34" charset="0"/>
              </a:rPr>
              <a:t>750 ml blod/minut</a:t>
            </a:r>
          </a:p>
        </p:txBody>
      </p:sp>
      <p:sp>
        <p:nvSpPr>
          <p:cNvPr id="18" name="textruta 17">
            <a:extLst>
              <a:ext uri="{FF2B5EF4-FFF2-40B4-BE49-F238E27FC236}">
                <a16:creationId xmlns:a16="http://schemas.microsoft.com/office/drawing/2014/main" id="{1C76D73F-FC0C-46F2-AABE-53BC5F4C6173}"/>
              </a:ext>
            </a:extLst>
          </p:cNvPr>
          <p:cNvSpPr txBox="1"/>
          <p:nvPr/>
        </p:nvSpPr>
        <p:spPr>
          <a:xfrm>
            <a:off x="6941884" y="3228890"/>
            <a:ext cx="2891244" cy="830997"/>
          </a:xfrm>
          <a:prstGeom prst="rect">
            <a:avLst/>
          </a:prstGeom>
          <a:noFill/>
        </p:spPr>
        <p:txBody>
          <a:bodyPr wrap="square" rtlCol="0">
            <a:spAutoFit/>
          </a:bodyPr>
          <a:lstStyle/>
          <a:p>
            <a:r>
              <a:rPr lang="sv-SE" sz="2400" dirty="0">
                <a:latin typeface="Arial" panose="020B0604020202020204" pitchFamily="34" charset="0"/>
              </a:rPr>
              <a:t>800-900 ml blod/minut</a:t>
            </a:r>
          </a:p>
        </p:txBody>
      </p:sp>
      <p:sp>
        <p:nvSpPr>
          <p:cNvPr id="19" name="textruta 18">
            <a:extLst>
              <a:ext uri="{FF2B5EF4-FFF2-40B4-BE49-F238E27FC236}">
                <a16:creationId xmlns:a16="http://schemas.microsoft.com/office/drawing/2014/main" id="{5576E528-DDA9-4435-8CCA-D77C8DD416D0}"/>
              </a:ext>
            </a:extLst>
          </p:cNvPr>
          <p:cNvSpPr txBox="1"/>
          <p:nvPr/>
        </p:nvSpPr>
        <p:spPr>
          <a:xfrm>
            <a:off x="6854863" y="4070816"/>
            <a:ext cx="2559859" cy="769441"/>
          </a:xfrm>
          <a:prstGeom prst="rect">
            <a:avLst/>
          </a:prstGeom>
          <a:noFill/>
        </p:spPr>
        <p:txBody>
          <a:bodyPr wrap="square" rtlCol="0">
            <a:spAutoFit/>
          </a:bodyPr>
          <a:lstStyle/>
          <a:p>
            <a:r>
              <a:rPr lang="sv-SE" sz="4400" b="1" dirty="0">
                <a:solidFill>
                  <a:srgbClr val="FF0000"/>
                </a:solidFill>
                <a:latin typeface="Arial" panose="020B0604020202020204" pitchFamily="34" charset="0"/>
              </a:rPr>
              <a:t>Mer O</a:t>
            </a:r>
            <a:r>
              <a:rPr lang="sv-SE" sz="4400" b="1" baseline="-25000" dirty="0">
                <a:solidFill>
                  <a:srgbClr val="FF0000"/>
                </a:solidFill>
                <a:latin typeface="Arial" panose="020B0604020202020204" pitchFamily="34" charset="0"/>
              </a:rPr>
              <a:t>2</a:t>
            </a:r>
            <a:endParaRPr lang="sv-SE" sz="4400" b="1" dirty="0">
              <a:solidFill>
                <a:srgbClr val="FF0000"/>
              </a:solidFill>
              <a:latin typeface="Arial" panose="020B0604020202020204" pitchFamily="34" charset="0"/>
            </a:endParaRPr>
          </a:p>
        </p:txBody>
      </p:sp>
      <p:sp>
        <p:nvSpPr>
          <p:cNvPr id="20" name="textruta 19">
            <a:extLst>
              <a:ext uri="{FF2B5EF4-FFF2-40B4-BE49-F238E27FC236}">
                <a16:creationId xmlns:a16="http://schemas.microsoft.com/office/drawing/2014/main" id="{DB15FDCD-40DD-4A32-896E-4BC4A9337388}"/>
              </a:ext>
            </a:extLst>
          </p:cNvPr>
          <p:cNvSpPr txBox="1"/>
          <p:nvPr/>
        </p:nvSpPr>
        <p:spPr>
          <a:xfrm>
            <a:off x="4420435" y="5230382"/>
            <a:ext cx="7428714" cy="120032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sv-SE" sz="2400" b="1" dirty="0">
                <a:latin typeface="Arial" panose="020B0604020202020204" pitchFamily="34" charset="0"/>
              </a:rPr>
              <a:t>+ mer BDNF (Brain </a:t>
            </a:r>
            <a:r>
              <a:rPr lang="sv-SE" sz="2400" b="1" dirty="0" err="1">
                <a:latin typeface="Arial" panose="020B0604020202020204" pitchFamily="34" charset="0"/>
              </a:rPr>
              <a:t>Derived</a:t>
            </a:r>
            <a:r>
              <a:rPr lang="sv-SE" sz="2400" b="1" dirty="0">
                <a:latin typeface="Arial" panose="020B0604020202020204" pitchFamily="34" charset="0"/>
              </a:rPr>
              <a:t> </a:t>
            </a:r>
            <a:r>
              <a:rPr lang="sv-SE" sz="2400" b="1" dirty="0" err="1">
                <a:latin typeface="Arial" panose="020B0604020202020204" pitchFamily="34" charset="0"/>
              </a:rPr>
              <a:t>Neurotrophic</a:t>
            </a:r>
            <a:r>
              <a:rPr lang="sv-SE" sz="2400" b="1" dirty="0">
                <a:latin typeface="Arial" panose="020B0604020202020204" pitchFamily="34" charset="0"/>
              </a:rPr>
              <a:t> </a:t>
            </a:r>
            <a:r>
              <a:rPr lang="sv-SE" sz="2400" b="1" dirty="0" err="1">
                <a:latin typeface="Arial" panose="020B0604020202020204" pitchFamily="34" charset="0"/>
              </a:rPr>
              <a:t>Factor</a:t>
            </a:r>
            <a:r>
              <a:rPr lang="sv-SE" sz="2400" b="1" dirty="0">
                <a:latin typeface="Arial" panose="020B0604020202020204" pitchFamily="34" charset="0"/>
              </a:rPr>
              <a:t>)</a:t>
            </a:r>
          </a:p>
          <a:p>
            <a:r>
              <a:rPr lang="sv-SE" sz="2400" b="1" dirty="0">
                <a:latin typeface="Arial" panose="020B0604020202020204" pitchFamily="34" charset="0"/>
              </a:rPr>
              <a:t>→ ökad koncentrationsförmåga</a:t>
            </a:r>
          </a:p>
          <a:p>
            <a:r>
              <a:rPr lang="sv-SE" sz="2400" b="1" dirty="0">
                <a:latin typeface="Arial" panose="020B0604020202020204" pitchFamily="34" charset="0"/>
              </a:rPr>
              <a:t>→ lättare att minnas</a:t>
            </a:r>
          </a:p>
        </p:txBody>
      </p:sp>
      <p:sp>
        <p:nvSpPr>
          <p:cNvPr id="3" name="Platshållare för bildnummer 2">
            <a:extLst>
              <a:ext uri="{FF2B5EF4-FFF2-40B4-BE49-F238E27FC236}">
                <a16:creationId xmlns:a16="http://schemas.microsoft.com/office/drawing/2014/main" id="{E5AEB543-95BC-48C9-901F-C3E4E4792F1B}"/>
              </a:ext>
            </a:extLst>
          </p:cNvPr>
          <p:cNvSpPr>
            <a:spLocks noGrp="1"/>
          </p:cNvSpPr>
          <p:nvPr>
            <p:ph type="sldNum" sz="quarter" idx="12"/>
          </p:nvPr>
        </p:nvSpPr>
        <p:spPr>
          <a:xfrm>
            <a:off x="4723606" y="6542867"/>
            <a:ext cx="2743200" cy="94775"/>
          </a:xfrm>
        </p:spPr>
        <p:txBody>
          <a:bodyPr/>
          <a:lstStyle/>
          <a:p>
            <a:pPr algn="ctr"/>
            <a:fld id="{1A5095F7-6AE6-4CD6-9521-7ED6A198531A}" type="slidenum">
              <a:rPr lang="sv-SE" smtClean="0"/>
              <a:pPr algn="ctr"/>
              <a:t>4</a:t>
            </a:fld>
            <a:endParaRPr lang="sv-SE" dirty="0"/>
          </a:p>
        </p:txBody>
      </p:sp>
    </p:spTree>
    <p:extLst>
      <p:ext uri="{BB962C8B-B14F-4D97-AF65-F5344CB8AC3E}">
        <p14:creationId xmlns:p14="http://schemas.microsoft.com/office/powerpoint/2010/main" val="55998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2D59DD9B-DABA-4B13-9990-2BF838DADC5B}"/>
              </a:ext>
            </a:extLst>
          </p:cNvPr>
          <p:cNvSpPr txBox="1"/>
          <p:nvPr/>
        </p:nvSpPr>
        <p:spPr>
          <a:xfrm>
            <a:off x="619760" y="629920"/>
            <a:ext cx="5080000" cy="646331"/>
          </a:xfrm>
          <a:prstGeom prst="rect">
            <a:avLst/>
          </a:prstGeom>
          <a:noFill/>
        </p:spPr>
        <p:txBody>
          <a:bodyPr wrap="square" rtlCol="0">
            <a:spAutoFit/>
          </a:bodyPr>
          <a:lstStyle/>
          <a:p>
            <a:r>
              <a:rPr lang="sv-SE" sz="3600" dirty="0">
                <a:latin typeface="Arial" panose="020B0604020202020204" pitchFamily="34" charset="0"/>
                <a:cs typeface="Arial" panose="020B0604020202020204" pitchFamily="34" charset="0"/>
              </a:rPr>
              <a:t>Syreupptag</a:t>
            </a:r>
          </a:p>
        </p:txBody>
      </p:sp>
      <p:pic>
        <p:nvPicPr>
          <p:cNvPr id="15" name="Platshållare för innehåll 6">
            <a:extLst>
              <a:ext uri="{FF2B5EF4-FFF2-40B4-BE49-F238E27FC236}">
                <a16:creationId xmlns:a16="http://schemas.microsoft.com/office/drawing/2014/main" id="{6223CD98-97CF-489F-9AA7-EDDA46264450}"/>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3068320" y="426681"/>
            <a:ext cx="7874000" cy="5743028"/>
          </a:xfrm>
          <a:prstGeom prst="rect">
            <a:avLst/>
          </a:prstGeom>
        </p:spPr>
      </p:pic>
      <p:sp>
        <p:nvSpPr>
          <p:cNvPr id="16" name="textruta 15">
            <a:extLst>
              <a:ext uri="{FF2B5EF4-FFF2-40B4-BE49-F238E27FC236}">
                <a16:creationId xmlns:a16="http://schemas.microsoft.com/office/drawing/2014/main" id="{884673B0-119D-4BD3-A689-D7B705D9C989}"/>
              </a:ext>
            </a:extLst>
          </p:cNvPr>
          <p:cNvSpPr txBox="1"/>
          <p:nvPr/>
        </p:nvSpPr>
        <p:spPr>
          <a:xfrm>
            <a:off x="5699760" y="6225589"/>
            <a:ext cx="2499360" cy="400110"/>
          </a:xfrm>
          <a:prstGeom prst="rect">
            <a:avLst/>
          </a:prstGeom>
          <a:noFill/>
        </p:spPr>
        <p:txBody>
          <a:bodyPr wrap="square">
            <a:spAutoFit/>
          </a:bodyPr>
          <a:lstStyle/>
          <a:p>
            <a:r>
              <a:rPr lang="sv-SE" sz="1000" dirty="0" err="1">
                <a:latin typeface="Arial" panose="020B0604020202020204" pitchFamily="34" charset="0"/>
              </a:rPr>
              <a:t>Created</a:t>
            </a:r>
            <a:r>
              <a:rPr lang="sv-SE" sz="1000" dirty="0">
                <a:latin typeface="Arial" panose="020B0604020202020204" pitchFamily="34" charset="0"/>
              </a:rPr>
              <a:t> in </a:t>
            </a:r>
            <a:r>
              <a:rPr lang="sv-SE" sz="1000" dirty="0" err="1">
                <a:latin typeface="Arial" panose="020B0604020202020204" pitchFamily="34" charset="0"/>
              </a:rPr>
              <a:t>BioRender</a:t>
            </a:r>
            <a:r>
              <a:rPr lang="sv-SE" sz="1000" dirty="0">
                <a:latin typeface="Arial" panose="020B0604020202020204" pitchFamily="34" charset="0"/>
              </a:rPr>
              <a:t>. Berglund, A. (2026) https://BioRender.com/kzsfg2a</a:t>
            </a:r>
          </a:p>
        </p:txBody>
      </p:sp>
      <p:sp>
        <p:nvSpPr>
          <p:cNvPr id="17" name="textruta 16">
            <a:extLst>
              <a:ext uri="{FF2B5EF4-FFF2-40B4-BE49-F238E27FC236}">
                <a16:creationId xmlns:a16="http://schemas.microsoft.com/office/drawing/2014/main" id="{D22BD463-558C-4846-88E3-34604A88AA42}"/>
              </a:ext>
            </a:extLst>
          </p:cNvPr>
          <p:cNvSpPr txBox="1"/>
          <p:nvPr/>
        </p:nvSpPr>
        <p:spPr>
          <a:xfrm>
            <a:off x="426720" y="2249558"/>
            <a:ext cx="2164080" cy="1200329"/>
          </a:xfrm>
          <a:prstGeom prst="rect">
            <a:avLst/>
          </a:prstGeom>
          <a:noFill/>
        </p:spPr>
        <p:txBody>
          <a:bodyPr wrap="square" rtlCol="0">
            <a:spAutoFit/>
          </a:bodyPr>
          <a:lstStyle/>
          <a:p>
            <a:r>
              <a:rPr lang="sv-SE" sz="2400" dirty="0">
                <a:latin typeface="Arial" panose="020B0604020202020204" pitchFamily="34" charset="0"/>
              </a:rPr>
              <a:t>Lungor</a:t>
            </a:r>
          </a:p>
          <a:p>
            <a:pPr marL="342900" indent="-342900">
              <a:buFont typeface="Arial" panose="020B0604020202020204" pitchFamily="34" charset="0"/>
              <a:buChar char="•"/>
            </a:pPr>
            <a:r>
              <a:rPr lang="sv-SE" sz="2400" dirty="0">
                <a:latin typeface="Arial" panose="020B0604020202020204" pitchFamily="34" charset="0"/>
              </a:rPr>
              <a:t>Alveoler</a:t>
            </a:r>
          </a:p>
          <a:p>
            <a:pPr marL="342900" indent="-342900">
              <a:buFont typeface="Arial" panose="020B0604020202020204" pitchFamily="34" charset="0"/>
              <a:buChar char="•"/>
            </a:pPr>
            <a:r>
              <a:rPr lang="sv-SE" sz="2400" dirty="0">
                <a:latin typeface="Arial" panose="020B0604020202020204" pitchFamily="34" charset="0"/>
              </a:rPr>
              <a:t>Kapillärer</a:t>
            </a:r>
          </a:p>
        </p:txBody>
      </p:sp>
      <p:sp>
        <p:nvSpPr>
          <p:cNvPr id="18" name="textruta 17">
            <a:extLst>
              <a:ext uri="{FF2B5EF4-FFF2-40B4-BE49-F238E27FC236}">
                <a16:creationId xmlns:a16="http://schemas.microsoft.com/office/drawing/2014/main" id="{259AB06B-EC92-4DFF-AB71-4E9FE7318A0E}"/>
              </a:ext>
            </a:extLst>
          </p:cNvPr>
          <p:cNvSpPr txBox="1"/>
          <p:nvPr/>
        </p:nvSpPr>
        <p:spPr>
          <a:xfrm>
            <a:off x="9411313" y="5060155"/>
            <a:ext cx="2732179" cy="369332"/>
          </a:xfrm>
          <a:prstGeom prst="rect">
            <a:avLst/>
          </a:prstGeom>
          <a:noFill/>
        </p:spPr>
        <p:txBody>
          <a:bodyPr wrap="square" rtlCol="0">
            <a:spAutoFit/>
          </a:bodyPr>
          <a:lstStyle/>
          <a:p>
            <a:r>
              <a:rPr lang="sv-SE" dirty="0">
                <a:latin typeface="Arial" panose="020B0604020202020204" pitchFamily="34" charset="0"/>
              </a:rPr>
              <a:t>Diafragma</a:t>
            </a:r>
          </a:p>
        </p:txBody>
      </p:sp>
      <p:cxnSp>
        <p:nvCxnSpPr>
          <p:cNvPr id="20" name="Rak pilkoppling 19">
            <a:extLst>
              <a:ext uri="{FF2B5EF4-FFF2-40B4-BE49-F238E27FC236}">
                <a16:creationId xmlns:a16="http://schemas.microsoft.com/office/drawing/2014/main" id="{97D7ABD8-4606-4B7A-AAC2-549A65DC3395}"/>
              </a:ext>
            </a:extLst>
          </p:cNvPr>
          <p:cNvCxnSpPr>
            <a:cxnSpLocks/>
            <a:stCxn id="18" idx="1"/>
          </p:cNvCxnSpPr>
          <p:nvPr/>
        </p:nvCxnSpPr>
        <p:spPr>
          <a:xfrm flipH="1" flipV="1">
            <a:off x="7308193" y="5060157"/>
            <a:ext cx="2103120" cy="1846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 name="textruta 1">
            <a:extLst>
              <a:ext uri="{FF2B5EF4-FFF2-40B4-BE49-F238E27FC236}">
                <a16:creationId xmlns:a16="http://schemas.microsoft.com/office/drawing/2014/main" id="{2622EEC0-C90F-4498-8FA7-77F2CCA26671}"/>
              </a:ext>
            </a:extLst>
          </p:cNvPr>
          <p:cNvSpPr txBox="1"/>
          <p:nvPr/>
        </p:nvSpPr>
        <p:spPr>
          <a:xfrm>
            <a:off x="1249680" y="1289281"/>
            <a:ext cx="3339368" cy="369332"/>
          </a:xfrm>
          <a:prstGeom prst="rect">
            <a:avLst/>
          </a:prstGeom>
          <a:noFill/>
        </p:spPr>
        <p:txBody>
          <a:bodyPr wrap="square" rtlCol="0">
            <a:spAutoFit/>
          </a:bodyPr>
          <a:lstStyle/>
          <a:p>
            <a:r>
              <a:rPr lang="sv-SE" dirty="0">
                <a:latin typeface="Arial" panose="020B0604020202020204" pitchFamily="34" charset="0"/>
              </a:rPr>
              <a:t>Från luften till blodet</a:t>
            </a:r>
          </a:p>
        </p:txBody>
      </p:sp>
      <p:sp>
        <p:nvSpPr>
          <p:cNvPr id="3" name="Platshållare för bildnummer 2">
            <a:extLst>
              <a:ext uri="{FF2B5EF4-FFF2-40B4-BE49-F238E27FC236}">
                <a16:creationId xmlns:a16="http://schemas.microsoft.com/office/drawing/2014/main" id="{B4799771-2A90-41F8-8398-4612A2214955}"/>
              </a:ext>
            </a:extLst>
          </p:cNvPr>
          <p:cNvSpPr>
            <a:spLocks noGrp="1"/>
          </p:cNvSpPr>
          <p:nvPr>
            <p:ph type="sldNum" sz="quarter" idx="12"/>
          </p:nvPr>
        </p:nvSpPr>
        <p:spPr/>
        <p:txBody>
          <a:bodyPr/>
          <a:lstStyle/>
          <a:p>
            <a:fld id="{1A5095F7-6AE6-4CD6-9521-7ED6A198531A}" type="slidenum">
              <a:rPr lang="sv-SE" smtClean="0"/>
              <a:t>5</a:t>
            </a:fld>
            <a:endParaRPr lang="sv-SE" dirty="0"/>
          </a:p>
        </p:txBody>
      </p:sp>
    </p:spTree>
    <p:extLst>
      <p:ext uri="{BB962C8B-B14F-4D97-AF65-F5344CB8AC3E}">
        <p14:creationId xmlns:p14="http://schemas.microsoft.com/office/powerpoint/2010/main" val="2679215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ruta 8">
            <a:extLst>
              <a:ext uri="{FF2B5EF4-FFF2-40B4-BE49-F238E27FC236}">
                <a16:creationId xmlns:a16="http://schemas.microsoft.com/office/drawing/2014/main" id="{21480BBC-3A6C-4C79-9E99-FE35C89E36A2}"/>
              </a:ext>
            </a:extLst>
          </p:cNvPr>
          <p:cNvSpPr txBox="1"/>
          <p:nvPr/>
        </p:nvSpPr>
        <p:spPr>
          <a:xfrm>
            <a:off x="7434867" y="5252025"/>
            <a:ext cx="2476737" cy="46166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a:spAutoFit/>
          </a:bodyPr>
          <a:lstStyle/>
          <a:p>
            <a:r>
              <a:rPr lang="sv-SE" sz="800" dirty="0" err="1">
                <a:latin typeface="Arial" panose="020B0604020202020204" pitchFamily="34" charset="0"/>
              </a:rPr>
              <a:t>DrJanaOfficial</a:t>
            </a:r>
            <a:r>
              <a:rPr lang="sv-SE" sz="800" dirty="0">
                <a:latin typeface="Arial" panose="020B0604020202020204" pitchFamily="34" charset="0"/>
              </a:rPr>
              <a:t>, CC BY-SA 4.0 &lt;https://creativecommons.org/licenses/by-sa/4.0&gt;, via </a:t>
            </a:r>
            <a:r>
              <a:rPr lang="sv-SE" sz="800" dirty="0" err="1">
                <a:latin typeface="Arial" panose="020B0604020202020204" pitchFamily="34" charset="0"/>
              </a:rPr>
              <a:t>Wikimedia</a:t>
            </a:r>
            <a:r>
              <a:rPr lang="sv-SE" sz="800" dirty="0">
                <a:latin typeface="Arial" panose="020B0604020202020204" pitchFamily="34" charset="0"/>
              </a:rPr>
              <a:t> </a:t>
            </a:r>
            <a:r>
              <a:rPr lang="sv-SE" sz="800" dirty="0" err="1">
                <a:latin typeface="Arial" panose="020B0604020202020204" pitchFamily="34" charset="0"/>
              </a:rPr>
              <a:t>Commons</a:t>
            </a:r>
            <a:endParaRPr lang="sv-SE" sz="800" dirty="0">
              <a:latin typeface="Arial" panose="020B0604020202020204" pitchFamily="34" charset="0"/>
            </a:endParaRPr>
          </a:p>
        </p:txBody>
      </p:sp>
      <p:pic>
        <p:nvPicPr>
          <p:cNvPr id="7" name="Platshållare för innehåll 6">
            <a:extLst>
              <a:ext uri="{FF2B5EF4-FFF2-40B4-BE49-F238E27FC236}">
                <a16:creationId xmlns:a16="http://schemas.microsoft.com/office/drawing/2014/main" id="{32393397-C415-4A97-A280-FA380BA700E0}"/>
              </a:ext>
            </a:extLst>
          </p:cNvPr>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a:stretch/>
        </p:blipFill>
        <p:spPr>
          <a:xfrm>
            <a:off x="1473200" y="1440604"/>
            <a:ext cx="4013200" cy="4308746"/>
          </a:xfrm>
        </p:spPr>
      </p:pic>
      <p:sp>
        <p:nvSpPr>
          <p:cNvPr id="5" name="textruta 4">
            <a:extLst>
              <a:ext uri="{FF2B5EF4-FFF2-40B4-BE49-F238E27FC236}">
                <a16:creationId xmlns:a16="http://schemas.microsoft.com/office/drawing/2014/main" id="{D644DCEC-AF0F-4237-9F9D-C17CFE95B0DF}"/>
              </a:ext>
            </a:extLst>
          </p:cNvPr>
          <p:cNvSpPr txBox="1"/>
          <p:nvPr/>
        </p:nvSpPr>
        <p:spPr>
          <a:xfrm>
            <a:off x="975360" y="6311900"/>
            <a:ext cx="2357120" cy="400110"/>
          </a:xfrm>
          <a:prstGeom prst="rect">
            <a:avLst/>
          </a:prstGeom>
          <a:noFill/>
        </p:spPr>
        <p:txBody>
          <a:bodyPr wrap="square">
            <a:spAutoFit/>
          </a:bodyPr>
          <a:lstStyle/>
          <a:p>
            <a:r>
              <a:rPr lang="sv-SE" sz="1000" dirty="0" err="1">
                <a:latin typeface="Arial" panose="020B0604020202020204" pitchFamily="34" charset="0"/>
              </a:rPr>
              <a:t>Created</a:t>
            </a:r>
            <a:r>
              <a:rPr lang="sv-SE" sz="1000" dirty="0">
                <a:latin typeface="Arial" panose="020B0604020202020204" pitchFamily="34" charset="0"/>
              </a:rPr>
              <a:t> in </a:t>
            </a:r>
            <a:r>
              <a:rPr lang="sv-SE" sz="1000" dirty="0" err="1">
                <a:latin typeface="Arial" panose="020B0604020202020204" pitchFamily="34" charset="0"/>
              </a:rPr>
              <a:t>BioRender</a:t>
            </a:r>
            <a:r>
              <a:rPr lang="sv-SE" sz="1000" dirty="0">
                <a:latin typeface="Arial" panose="020B0604020202020204" pitchFamily="34" charset="0"/>
              </a:rPr>
              <a:t>. Berglund, A. (2026) https://BioRender.com/r2bjbtx</a:t>
            </a:r>
          </a:p>
        </p:txBody>
      </p:sp>
      <p:pic>
        <p:nvPicPr>
          <p:cNvPr id="8" name="Bildobjekt 7">
            <a:extLst>
              <a:ext uri="{FF2B5EF4-FFF2-40B4-BE49-F238E27FC236}">
                <a16:creationId xmlns:a16="http://schemas.microsoft.com/office/drawing/2014/main" id="{42DA9646-3EED-42CC-87CD-35BB91FC2A96}"/>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253115" y="2036694"/>
            <a:ext cx="5585966" cy="3880209"/>
          </a:xfrm>
          <a:prstGeom prst="rect">
            <a:avLst/>
          </a:prstGeom>
        </p:spPr>
      </p:pic>
      <p:sp>
        <p:nvSpPr>
          <p:cNvPr id="10" name="textruta 9">
            <a:extLst>
              <a:ext uri="{FF2B5EF4-FFF2-40B4-BE49-F238E27FC236}">
                <a16:creationId xmlns:a16="http://schemas.microsoft.com/office/drawing/2014/main" id="{AB1735C2-6560-4AD2-B44A-5CBFE077D647}"/>
              </a:ext>
            </a:extLst>
          </p:cNvPr>
          <p:cNvSpPr txBox="1"/>
          <p:nvPr/>
        </p:nvSpPr>
        <p:spPr>
          <a:xfrm>
            <a:off x="4754880" y="3197860"/>
            <a:ext cx="2966720" cy="1938992"/>
          </a:xfrm>
          <a:prstGeom prst="rect">
            <a:avLst/>
          </a:prstGeom>
          <a:noFill/>
        </p:spPr>
        <p:txBody>
          <a:bodyPr wrap="square" rtlCol="0">
            <a:spAutoFit/>
          </a:bodyPr>
          <a:lstStyle/>
          <a:p>
            <a:r>
              <a:rPr lang="sv-SE" sz="2400" dirty="0">
                <a:latin typeface="Arial" panose="020B0604020202020204" pitchFamily="34" charset="0"/>
              </a:rPr>
              <a:t>Hjärtat</a:t>
            </a:r>
          </a:p>
          <a:p>
            <a:pPr marL="342900" indent="-342900">
              <a:buFont typeface="Arial" panose="020B0604020202020204" pitchFamily="34" charset="0"/>
              <a:buChar char="•"/>
            </a:pPr>
            <a:r>
              <a:rPr lang="sv-SE" sz="2400" dirty="0">
                <a:latin typeface="Arial" panose="020B0604020202020204" pitchFamily="34" charset="0"/>
              </a:rPr>
              <a:t>Förmak hö/</a:t>
            </a:r>
            <a:r>
              <a:rPr lang="sv-SE" sz="2400" dirty="0" err="1">
                <a:latin typeface="Arial" panose="020B0604020202020204" pitchFamily="34" charset="0"/>
              </a:rPr>
              <a:t>vä</a:t>
            </a:r>
            <a:endParaRPr lang="sv-SE" sz="2400" dirty="0">
              <a:latin typeface="Arial" panose="020B0604020202020204" pitchFamily="34" charset="0"/>
            </a:endParaRPr>
          </a:p>
          <a:p>
            <a:pPr marL="342900" indent="-342900">
              <a:buFont typeface="Arial" panose="020B0604020202020204" pitchFamily="34" charset="0"/>
              <a:buChar char="•"/>
            </a:pPr>
            <a:r>
              <a:rPr lang="sv-SE" sz="2400" dirty="0">
                <a:latin typeface="Arial" panose="020B0604020202020204" pitchFamily="34" charset="0"/>
              </a:rPr>
              <a:t>Kammare hö/</a:t>
            </a:r>
            <a:r>
              <a:rPr lang="sv-SE" sz="2400" dirty="0" err="1">
                <a:latin typeface="Arial" panose="020B0604020202020204" pitchFamily="34" charset="0"/>
              </a:rPr>
              <a:t>vä</a:t>
            </a:r>
            <a:endParaRPr lang="sv-SE" sz="2400" dirty="0">
              <a:latin typeface="Arial" panose="020B0604020202020204" pitchFamily="34" charset="0"/>
            </a:endParaRPr>
          </a:p>
          <a:p>
            <a:pPr marL="342900" indent="-342900">
              <a:buFont typeface="Arial" panose="020B0604020202020204" pitchFamily="34" charset="0"/>
              <a:buChar char="•"/>
            </a:pPr>
            <a:r>
              <a:rPr lang="sv-SE" sz="2400" dirty="0">
                <a:latin typeface="Arial" panose="020B0604020202020204" pitchFamily="34" charset="0"/>
              </a:rPr>
              <a:t>Klaffar </a:t>
            </a:r>
            <a:br>
              <a:rPr lang="sv-SE" sz="2400" dirty="0">
                <a:latin typeface="Arial" panose="020B0604020202020204" pitchFamily="34" charset="0"/>
              </a:rPr>
            </a:br>
            <a:r>
              <a:rPr lang="sv-SE" sz="2400" dirty="0">
                <a:latin typeface="Arial" panose="020B0604020202020204" pitchFamily="34" charset="0"/>
              </a:rPr>
              <a:t>(hindrar baksug)</a:t>
            </a:r>
          </a:p>
        </p:txBody>
      </p:sp>
      <p:sp>
        <p:nvSpPr>
          <p:cNvPr id="11" name="textruta 10">
            <a:extLst>
              <a:ext uri="{FF2B5EF4-FFF2-40B4-BE49-F238E27FC236}">
                <a16:creationId xmlns:a16="http://schemas.microsoft.com/office/drawing/2014/main" id="{1DEA3648-9FF2-4B94-8883-10B3D56C4184}"/>
              </a:ext>
            </a:extLst>
          </p:cNvPr>
          <p:cNvSpPr txBox="1"/>
          <p:nvPr/>
        </p:nvSpPr>
        <p:spPr>
          <a:xfrm>
            <a:off x="9345962" y="846478"/>
            <a:ext cx="2834640" cy="923330"/>
          </a:xfrm>
          <a:prstGeom prst="rect">
            <a:avLst/>
          </a:prstGeom>
          <a:noFill/>
        </p:spPr>
        <p:txBody>
          <a:bodyPr wrap="square" rtlCol="0">
            <a:spAutoFit/>
          </a:bodyPr>
          <a:lstStyle/>
          <a:p>
            <a:r>
              <a:rPr lang="sv-SE" dirty="0">
                <a:latin typeface="Arial" panose="020B0604020202020204" pitchFamily="34" charset="0"/>
              </a:rPr>
              <a:t>Lungartär </a:t>
            </a:r>
            <a:br>
              <a:rPr lang="sv-SE" dirty="0">
                <a:latin typeface="Arial" panose="020B0604020202020204" pitchFamily="34" charset="0"/>
              </a:rPr>
            </a:br>
            <a:r>
              <a:rPr lang="sv-SE" dirty="0">
                <a:latin typeface="Arial" panose="020B0604020202020204" pitchFamily="34" charset="0"/>
              </a:rPr>
              <a:t>(syrefattigt blod till lungorna)</a:t>
            </a:r>
          </a:p>
        </p:txBody>
      </p:sp>
      <p:cxnSp>
        <p:nvCxnSpPr>
          <p:cNvPr id="13" name="Rak pilkoppling 12">
            <a:extLst>
              <a:ext uri="{FF2B5EF4-FFF2-40B4-BE49-F238E27FC236}">
                <a16:creationId xmlns:a16="http://schemas.microsoft.com/office/drawing/2014/main" id="{21C38491-D41F-4B4F-85B1-4B26F381CBA2}"/>
              </a:ext>
            </a:extLst>
          </p:cNvPr>
          <p:cNvCxnSpPr/>
          <p:nvPr/>
        </p:nvCxnSpPr>
        <p:spPr>
          <a:xfrm flipH="1">
            <a:off x="9259602" y="1827178"/>
            <a:ext cx="172720" cy="477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Rubrik 1">
            <a:extLst>
              <a:ext uri="{FF2B5EF4-FFF2-40B4-BE49-F238E27FC236}">
                <a16:creationId xmlns:a16="http://schemas.microsoft.com/office/drawing/2014/main" id="{2D6CD8FA-6AF5-46E3-B7C9-4B9D4D7D1299}"/>
              </a:ext>
            </a:extLst>
          </p:cNvPr>
          <p:cNvSpPr>
            <a:spLocks noGrp="1"/>
          </p:cNvSpPr>
          <p:nvPr>
            <p:ph type="title"/>
          </p:nvPr>
        </p:nvSpPr>
        <p:spPr>
          <a:xfrm>
            <a:off x="838200" y="365125"/>
            <a:ext cx="10515600" cy="1325563"/>
          </a:xfrm>
        </p:spPr>
        <p:txBody>
          <a:bodyPr/>
          <a:lstStyle/>
          <a:p>
            <a:r>
              <a:rPr lang="sv-SE" dirty="0"/>
              <a:t>Hjärtat = pumpen</a:t>
            </a:r>
          </a:p>
        </p:txBody>
      </p:sp>
      <p:sp>
        <p:nvSpPr>
          <p:cNvPr id="15" name="textruta 14">
            <a:extLst>
              <a:ext uri="{FF2B5EF4-FFF2-40B4-BE49-F238E27FC236}">
                <a16:creationId xmlns:a16="http://schemas.microsoft.com/office/drawing/2014/main" id="{5D47527F-D9F0-4839-9790-A7A8B99EFFED}"/>
              </a:ext>
            </a:extLst>
          </p:cNvPr>
          <p:cNvSpPr txBox="1"/>
          <p:nvPr/>
        </p:nvSpPr>
        <p:spPr>
          <a:xfrm>
            <a:off x="6827520" y="546343"/>
            <a:ext cx="2067560" cy="1200329"/>
          </a:xfrm>
          <a:prstGeom prst="rect">
            <a:avLst/>
          </a:prstGeom>
          <a:noFill/>
        </p:spPr>
        <p:txBody>
          <a:bodyPr wrap="square" rtlCol="0">
            <a:spAutoFit/>
          </a:bodyPr>
          <a:lstStyle/>
          <a:p>
            <a:r>
              <a:rPr lang="sv-SE" dirty="0">
                <a:latin typeface="Arial" panose="020B0604020202020204" pitchFamily="34" charset="0"/>
              </a:rPr>
              <a:t>Aortan (stora kroppspulsådern) </a:t>
            </a:r>
            <a:br>
              <a:rPr lang="sv-SE" dirty="0">
                <a:latin typeface="Arial" panose="020B0604020202020204" pitchFamily="34" charset="0"/>
              </a:rPr>
            </a:br>
            <a:r>
              <a:rPr lang="sv-SE" dirty="0">
                <a:latin typeface="Arial" panose="020B0604020202020204" pitchFamily="34" charset="0"/>
              </a:rPr>
              <a:t>(syrerikt blod till hela kroppen)</a:t>
            </a:r>
          </a:p>
        </p:txBody>
      </p:sp>
      <p:cxnSp>
        <p:nvCxnSpPr>
          <p:cNvPr id="16" name="Rak pilkoppling 15">
            <a:extLst>
              <a:ext uri="{FF2B5EF4-FFF2-40B4-BE49-F238E27FC236}">
                <a16:creationId xmlns:a16="http://schemas.microsoft.com/office/drawing/2014/main" id="{38240085-1B5B-4469-8DFA-30745EA0EF54}"/>
              </a:ext>
            </a:extLst>
          </p:cNvPr>
          <p:cNvCxnSpPr>
            <a:cxnSpLocks/>
          </p:cNvCxnSpPr>
          <p:nvPr/>
        </p:nvCxnSpPr>
        <p:spPr>
          <a:xfrm>
            <a:off x="8284576" y="1824613"/>
            <a:ext cx="280211" cy="45150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Rak pilkoppling 18">
            <a:extLst>
              <a:ext uri="{FF2B5EF4-FFF2-40B4-BE49-F238E27FC236}">
                <a16:creationId xmlns:a16="http://schemas.microsoft.com/office/drawing/2014/main" id="{25A8E907-0206-4FA7-9748-4A77C3C198FA}"/>
              </a:ext>
            </a:extLst>
          </p:cNvPr>
          <p:cNvCxnSpPr/>
          <p:nvPr/>
        </p:nvCxnSpPr>
        <p:spPr>
          <a:xfrm flipH="1">
            <a:off x="3566160" y="1584960"/>
            <a:ext cx="3180080" cy="21031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Platshållare för bildnummer 1">
            <a:extLst>
              <a:ext uri="{FF2B5EF4-FFF2-40B4-BE49-F238E27FC236}">
                <a16:creationId xmlns:a16="http://schemas.microsoft.com/office/drawing/2014/main" id="{C370BFAA-3239-4F66-BEA5-D39BC788D5FD}"/>
              </a:ext>
            </a:extLst>
          </p:cNvPr>
          <p:cNvSpPr>
            <a:spLocks noGrp="1"/>
          </p:cNvSpPr>
          <p:nvPr>
            <p:ph type="sldNum" sz="quarter" idx="12"/>
          </p:nvPr>
        </p:nvSpPr>
        <p:spPr>
          <a:xfrm>
            <a:off x="5374640" y="6540352"/>
            <a:ext cx="2743200" cy="94775"/>
          </a:xfrm>
        </p:spPr>
        <p:txBody>
          <a:bodyPr/>
          <a:lstStyle/>
          <a:p>
            <a:pPr algn="ctr"/>
            <a:fld id="{1A5095F7-6AE6-4CD6-9521-7ED6A198531A}" type="slidenum">
              <a:rPr lang="sv-SE" smtClean="0"/>
              <a:pPr algn="ctr"/>
              <a:t>6</a:t>
            </a:fld>
            <a:endParaRPr lang="sv-SE" dirty="0"/>
          </a:p>
        </p:txBody>
      </p:sp>
    </p:spTree>
    <p:extLst>
      <p:ext uri="{BB962C8B-B14F-4D97-AF65-F5344CB8AC3E}">
        <p14:creationId xmlns:p14="http://schemas.microsoft.com/office/powerpoint/2010/main" val="1930842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4E3A59FC-E84C-4973-94BB-2CB9CDF03DBC}"/>
              </a:ext>
            </a:extLst>
          </p:cNvPr>
          <p:cNvSpPr>
            <a:spLocks noGrp="1"/>
          </p:cNvSpPr>
          <p:nvPr>
            <p:ph type="sldNum" sz="quarter" idx="12"/>
          </p:nvPr>
        </p:nvSpPr>
        <p:spPr/>
        <p:txBody>
          <a:bodyPr/>
          <a:lstStyle/>
          <a:p>
            <a:fld id="{1A5095F7-6AE6-4CD6-9521-7ED6A198531A}" type="slidenum">
              <a:rPr lang="sv-SE" smtClean="0"/>
              <a:pPr/>
              <a:t>7</a:t>
            </a:fld>
            <a:endParaRPr lang="sv-SE" dirty="0"/>
          </a:p>
        </p:txBody>
      </p:sp>
      <p:pic>
        <p:nvPicPr>
          <p:cNvPr id="5" name="Platshållare för bild 9">
            <a:extLst>
              <a:ext uri="{FF2B5EF4-FFF2-40B4-BE49-F238E27FC236}">
                <a16:creationId xmlns:a16="http://schemas.microsoft.com/office/drawing/2014/main" id="{0C327A2B-0BCA-4A19-AE2E-378D629D2871}"/>
              </a:ext>
            </a:extLst>
          </p:cNvPr>
          <p:cNvPicPr/>
          <p:nvPr/>
        </p:nvPicPr>
        <p:blipFill rotWithShape="1">
          <a:blip r:embed="rId3" cstate="email">
            <a:extLst>
              <a:ext uri="{28A0092B-C50C-407E-A947-70E740481C1C}">
                <a14:useLocalDpi xmlns:a14="http://schemas.microsoft.com/office/drawing/2010/main" val="0"/>
              </a:ext>
            </a:extLst>
          </a:blip>
          <a:srcRect/>
          <a:stretch/>
        </p:blipFill>
        <p:spPr>
          <a:xfrm>
            <a:off x="398276" y="908033"/>
            <a:ext cx="3822383" cy="5852221"/>
          </a:xfrm>
          <a:prstGeom prst="rect">
            <a:avLst/>
          </a:prstGeom>
        </p:spPr>
      </p:pic>
      <p:pic>
        <p:nvPicPr>
          <p:cNvPr id="6" name="Bildobjekt 5">
            <a:extLst>
              <a:ext uri="{FF2B5EF4-FFF2-40B4-BE49-F238E27FC236}">
                <a16:creationId xmlns:a16="http://schemas.microsoft.com/office/drawing/2014/main" id="{871514B7-D3DC-409E-9AB8-54AFFF928487}"/>
              </a:ext>
            </a:extLst>
          </p:cNvPr>
          <p:cNvPicPr/>
          <p:nvPr/>
        </p:nvPicPr>
        <p:blipFill rotWithShape="1">
          <a:blip r:embed="rId4" cstate="print">
            <a:extLst>
              <a:ext uri="{28A0092B-C50C-407E-A947-70E740481C1C}">
                <a14:useLocalDpi xmlns:a14="http://schemas.microsoft.com/office/drawing/2010/main" val="0"/>
              </a:ext>
            </a:extLst>
          </a:blip>
          <a:srcRect t="12072"/>
          <a:stretch/>
        </p:blipFill>
        <p:spPr bwMode="auto">
          <a:xfrm>
            <a:off x="4735960" y="399418"/>
            <a:ext cx="6980971" cy="6360836"/>
          </a:xfrm>
          <a:prstGeom prst="rect">
            <a:avLst/>
          </a:prstGeom>
          <a:ln>
            <a:noFill/>
          </a:ln>
          <a:extLst>
            <a:ext uri="{53640926-AAD7-44D8-BBD7-CCE9431645EC}">
              <a14:shadowObscured xmlns:a14="http://schemas.microsoft.com/office/drawing/2010/main"/>
            </a:ext>
          </a:extLst>
        </p:spPr>
      </p:pic>
      <p:sp>
        <p:nvSpPr>
          <p:cNvPr id="2" name="Rubrik 1">
            <a:extLst>
              <a:ext uri="{FF2B5EF4-FFF2-40B4-BE49-F238E27FC236}">
                <a16:creationId xmlns:a16="http://schemas.microsoft.com/office/drawing/2014/main" id="{DADE4DDC-803D-4EC0-AC2F-9B7166A2DE54}"/>
              </a:ext>
            </a:extLst>
          </p:cNvPr>
          <p:cNvSpPr>
            <a:spLocks noGrp="1"/>
          </p:cNvSpPr>
          <p:nvPr>
            <p:ph type="title"/>
          </p:nvPr>
        </p:nvSpPr>
        <p:spPr>
          <a:xfrm>
            <a:off x="1817173" y="399418"/>
            <a:ext cx="10990263" cy="568412"/>
          </a:xfrm>
        </p:spPr>
        <p:txBody>
          <a:bodyPr/>
          <a:lstStyle/>
          <a:p>
            <a:r>
              <a:rPr lang="sv-SE" dirty="0"/>
              <a:t>Stora och lilla kretsloppet</a:t>
            </a:r>
          </a:p>
        </p:txBody>
      </p:sp>
    </p:spTree>
    <p:extLst>
      <p:ext uri="{BB962C8B-B14F-4D97-AF65-F5344CB8AC3E}">
        <p14:creationId xmlns:p14="http://schemas.microsoft.com/office/powerpoint/2010/main" val="2625736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62842-1A3D-4D18-8ECF-FDF21FB538B8}"/>
              </a:ext>
            </a:extLst>
          </p:cNvPr>
          <p:cNvSpPr>
            <a:spLocks noGrp="1"/>
          </p:cNvSpPr>
          <p:nvPr>
            <p:ph type="title"/>
          </p:nvPr>
        </p:nvSpPr>
        <p:spPr>
          <a:xfrm>
            <a:off x="462858" y="424206"/>
            <a:ext cx="9392421" cy="910490"/>
          </a:xfrm>
        </p:spPr>
        <p:txBody>
          <a:bodyPr>
            <a:normAutofit/>
          </a:bodyPr>
          <a:lstStyle/>
          <a:p>
            <a:r>
              <a:rPr lang="sv-SE" dirty="0"/>
              <a:t>Vad begränsar syreupptagningen?</a:t>
            </a:r>
          </a:p>
        </p:txBody>
      </p:sp>
      <p:sp>
        <p:nvSpPr>
          <p:cNvPr id="3" name="Platshållare för innehåll 2">
            <a:extLst>
              <a:ext uri="{FF2B5EF4-FFF2-40B4-BE49-F238E27FC236}">
                <a16:creationId xmlns:a16="http://schemas.microsoft.com/office/drawing/2014/main" id="{D6BF6D48-89E5-4734-A51B-5F9A58F4BCFE}"/>
              </a:ext>
            </a:extLst>
          </p:cNvPr>
          <p:cNvSpPr>
            <a:spLocks noGrp="1"/>
          </p:cNvSpPr>
          <p:nvPr>
            <p:ph idx="1"/>
          </p:nvPr>
        </p:nvSpPr>
        <p:spPr>
          <a:xfrm>
            <a:off x="379708" y="1170122"/>
            <a:ext cx="4703622" cy="4829775"/>
          </a:xfrm>
        </p:spPr>
        <p:txBody>
          <a:bodyPr>
            <a:normAutofit fontScale="92500"/>
          </a:bodyPr>
          <a:lstStyle/>
          <a:p>
            <a:pPr marL="0" indent="0">
              <a:buNone/>
            </a:pPr>
            <a:r>
              <a:rPr lang="sv-SE" sz="2000" dirty="0">
                <a:solidFill>
                  <a:srgbClr val="0070C0"/>
                </a:solidFill>
              </a:rPr>
              <a:t>Har lungornas storlek betydelse?</a:t>
            </a:r>
          </a:p>
          <a:p>
            <a:pPr marL="0" indent="0">
              <a:buNone/>
            </a:pPr>
            <a:r>
              <a:rPr lang="sv-SE" sz="2000" dirty="0"/>
              <a:t>Nej, men om du tränar mycket kondition kommer </a:t>
            </a:r>
            <a:r>
              <a:rPr lang="sv-SE" sz="2000" b="1" dirty="0"/>
              <a:t>kapaciteten att ta upp syre </a:t>
            </a:r>
            <a:r>
              <a:rPr lang="sv-SE" sz="2000" dirty="0"/>
              <a:t>att öka. VO</a:t>
            </a:r>
            <a:r>
              <a:rPr lang="sv-SE" sz="1300" dirty="0"/>
              <a:t>2</a:t>
            </a:r>
            <a:r>
              <a:rPr lang="sv-SE" sz="2000" dirty="0"/>
              <a:t>max är ett mått som kan öka.</a:t>
            </a:r>
            <a:br>
              <a:rPr lang="sv-SE" sz="2000" dirty="0"/>
            </a:br>
            <a:endParaRPr lang="sv-SE" sz="2000" dirty="0"/>
          </a:p>
          <a:p>
            <a:pPr marL="0" indent="0">
              <a:buNone/>
            </a:pPr>
            <a:r>
              <a:rPr lang="sv-SE" sz="2000" dirty="0">
                <a:solidFill>
                  <a:srgbClr val="0070C0"/>
                </a:solidFill>
              </a:rPr>
              <a:t>Har mängden </a:t>
            </a:r>
            <a:r>
              <a:rPr lang="sv-SE" sz="2000" b="1" dirty="0">
                <a:solidFill>
                  <a:srgbClr val="0070C0"/>
                </a:solidFill>
              </a:rPr>
              <a:t>hemoglobin</a:t>
            </a:r>
            <a:r>
              <a:rPr lang="sv-SE" sz="2000" dirty="0">
                <a:solidFill>
                  <a:srgbClr val="0070C0"/>
                </a:solidFill>
              </a:rPr>
              <a:t> betydelse?</a:t>
            </a:r>
          </a:p>
          <a:p>
            <a:pPr marL="0" indent="0">
              <a:buNone/>
            </a:pPr>
            <a:r>
              <a:rPr lang="sv-SE" sz="2000" dirty="0"/>
              <a:t>Ja, ju mer hemoglobin desto bättre transport av syre till behövande muskler.</a:t>
            </a:r>
            <a:br>
              <a:rPr lang="sv-SE" sz="2000" dirty="0"/>
            </a:br>
            <a:endParaRPr lang="sv-SE" sz="2000" dirty="0"/>
          </a:p>
          <a:p>
            <a:pPr marL="0" indent="0">
              <a:buNone/>
            </a:pPr>
            <a:r>
              <a:rPr lang="sv-SE" sz="2000" dirty="0"/>
              <a:t>Om du har </a:t>
            </a:r>
            <a:r>
              <a:rPr lang="sv-SE" sz="2000" b="1" dirty="0"/>
              <a:t>järnbrist</a:t>
            </a:r>
            <a:r>
              <a:rPr lang="sv-SE" sz="2000" dirty="0"/>
              <a:t> kommer du lättare att bli trött</a:t>
            </a:r>
            <a:br>
              <a:rPr lang="sv-SE" sz="2000" dirty="0"/>
            </a:br>
            <a:endParaRPr lang="sv-SE" sz="2000" dirty="0"/>
          </a:p>
          <a:p>
            <a:pPr marL="0" indent="0">
              <a:buNone/>
            </a:pPr>
            <a:r>
              <a:rPr lang="sv-SE" sz="2000" dirty="0"/>
              <a:t>Om du tränar på </a:t>
            </a:r>
            <a:r>
              <a:rPr lang="sv-SE" sz="2000" b="1" dirty="0"/>
              <a:t>hög höjd </a:t>
            </a:r>
            <a:r>
              <a:rPr lang="sv-SE" sz="2000" dirty="0"/>
              <a:t>kommer du att öka mängden röda blodkroppar och därmed mängden hemoglobin (kroppens anpassning för lägre lufttryck på hög höjd). EPO-hormonet påverkar detta.</a:t>
            </a:r>
          </a:p>
        </p:txBody>
      </p:sp>
      <p:sp>
        <p:nvSpPr>
          <p:cNvPr id="4" name="textruta 3">
            <a:extLst>
              <a:ext uri="{FF2B5EF4-FFF2-40B4-BE49-F238E27FC236}">
                <a16:creationId xmlns:a16="http://schemas.microsoft.com/office/drawing/2014/main" id="{A63690FF-B298-4E5B-9411-7C558DF8E172}"/>
              </a:ext>
            </a:extLst>
          </p:cNvPr>
          <p:cNvSpPr txBox="1"/>
          <p:nvPr/>
        </p:nvSpPr>
        <p:spPr>
          <a:xfrm>
            <a:off x="10175325" y="545879"/>
            <a:ext cx="1014884" cy="369332"/>
          </a:xfrm>
          <a:prstGeom prst="rect">
            <a:avLst/>
          </a:prstGeom>
          <a:noFill/>
        </p:spPr>
        <p:txBody>
          <a:bodyPr wrap="square" rtlCol="0">
            <a:spAutoFit/>
          </a:bodyPr>
          <a:lstStyle/>
          <a:p>
            <a:r>
              <a:rPr lang="sv-SE" dirty="0">
                <a:latin typeface="Arial" panose="020B0604020202020204" pitchFamily="34" charset="0"/>
              </a:rPr>
              <a:t>järn</a:t>
            </a:r>
          </a:p>
        </p:txBody>
      </p:sp>
      <p:cxnSp>
        <p:nvCxnSpPr>
          <p:cNvPr id="10" name="Rak pilkoppling 9">
            <a:extLst>
              <a:ext uri="{FF2B5EF4-FFF2-40B4-BE49-F238E27FC236}">
                <a16:creationId xmlns:a16="http://schemas.microsoft.com/office/drawing/2014/main" id="{4901167F-3312-4675-BDDF-6863785178BA}"/>
              </a:ext>
            </a:extLst>
          </p:cNvPr>
          <p:cNvCxnSpPr>
            <a:cxnSpLocks/>
          </p:cNvCxnSpPr>
          <p:nvPr/>
        </p:nvCxnSpPr>
        <p:spPr>
          <a:xfrm flipH="1">
            <a:off x="9360816" y="804998"/>
            <a:ext cx="830724" cy="84469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5" name="Platshållare för bildnummer 4">
            <a:extLst>
              <a:ext uri="{FF2B5EF4-FFF2-40B4-BE49-F238E27FC236}">
                <a16:creationId xmlns:a16="http://schemas.microsoft.com/office/drawing/2014/main" id="{79E6CBA4-270F-48BD-9829-D9C18997E898}"/>
              </a:ext>
            </a:extLst>
          </p:cNvPr>
          <p:cNvSpPr>
            <a:spLocks noGrp="1"/>
          </p:cNvSpPr>
          <p:nvPr>
            <p:ph type="sldNum" sz="quarter" idx="12"/>
          </p:nvPr>
        </p:nvSpPr>
        <p:spPr>
          <a:xfrm>
            <a:off x="4724400" y="6473328"/>
            <a:ext cx="2743200" cy="94775"/>
          </a:xfrm>
        </p:spPr>
        <p:txBody>
          <a:bodyPr/>
          <a:lstStyle/>
          <a:p>
            <a:pPr algn="ctr"/>
            <a:fld id="{1A5095F7-6AE6-4CD6-9521-7ED6A198531A}" type="slidenum">
              <a:rPr lang="sv-SE" smtClean="0"/>
              <a:pPr algn="ctr"/>
              <a:t>8</a:t>
            </a:fld>
            <a:endParaRPr lang="sv-SE" dirty="0"/>
          </a:p>
        </p:txBody>
      </p:sp>
      <p:pic>
        <p:nvPicPr>
          <p:cNvPr id="14" name="Bildobjekt 13">
            <a:extLst>
              <a:ext uri="{FF2B5EF4-FFF2-40B4-BE49-F238E27FC236}">
                <a16:creationId xmlns:a16="http://schemas.microsoft.com/office/drawing/2014/main" id="{30E2846D-E49C-40E0-9570-1F92F6D1EEB4}"/>
              </a:ext>
            </a:extLst>
          </p:cNvPr>
          <p:cNvPicPr>
            <a:picLocks noChangeAspect="1"/>
          </p:cNvPicPr>
          <p:nvPr/>
        </p:nvPicPr>
        <p:blipFill rotWithShape="1">
          <a:blip r:embed="rId3"/>
          <a:srcRect l="20406"/>
          <a:stretch/>
        </p:blipFill>
        <p:spPr>
          <a:xfrm>
            <a:off x="7769664" y="3167406"/>
            <a:ext cx="4422336" cy="3690594"/>
          </a:xfrm>
          <a:prstGeom prst="rect">
            <a:avLst/>
          </a:prstGeom>
        </p:spPr>
      </p:pic>
      <p:sp>
        <p:nvSpPr>
          <p:cNvPr id="12" name="textruta 11">
            <a:extLst>
              <a:ext uri="{FF2B5EF4-FFF2-40B4-BE49-F238E27FC236}">
                <a16:creationId xmlns:a16="http://schemas.microsoft.com/office/drawing/2014/main" id="{2F2FB9C3-2AF6-406E-A9C5-8BFBDED00FA3}"/>
              </a:ext>
            </a:extLst>
          </p:cNvPr>
          <p:cNvSpPr txBox="1"/>
          <p:nvPr/>
        </p:nvSpPr>
        <p:spPr>
          <a:xfrm>
            <a:off x="10191540" y="6568103"/>
            <a:ext cx="1828800" cy="215444"/>
          </a:xfrm>
          <a:prstGeom prst="rect">
            <a:avLst/>
          </a:prstGeom>
          <a:noFill/>
        </p:spPr>
        <p:txBody>
          <a:bodyPr wrap="square">
            <a:spAutoFit/>
          </a:bodyPr>
          <a:lstStyle/>
          <a:p>
            <a:r>
              <a:rPr lang="sv-SE" sz="800" dirty="0">
                <a:latin typeface="Arial" panose="020B0604020202020204" pitchFamily="34" charset="0"/>
              </a:rPr>
              <a:t>Fotot: </a:t>
            </a:r>
            <a:r>
              <a:rPr lang="sv-SE" sz="800" dirty="0" err="1">
                <a:latin typeface="Arial" panose="020B0604020202020204" pitchFamily="34" charset="0"/>
              </a:rPr>
              <a:t>ARochau</a:t>
            </a:r>
            <a:r>
              <a:rPr lang="sv-SE" sz="800" dirty="0">
                <a:latin typeface="Arial" panose="020B0604020202020204" pitchFamily="34" charset="0"/>
              </a:rPr>
              <a:t> - stock.adobe.com</a:t>
            </a:r>
          </a:p>
        </p:txBody>
      </p:sp>
      <p:pic>
        <p:nvPicPr>
          <p:cNvPr id="8" name="Bildobjekt 7">
            <a:extLst>
              <a:ext uri="{FF2B5EF4-FFF2-40B4-BE49-F238E27FC236}">
                <a16:creationId xmlns:a16="http://schemas.microsoft.com/office/drawing/2014/main" id="{84C83672-452D-41A7-B75F-6A79C4719AEB}"/>
              </a:ext>
            </a:extLst>
          </p:cNvPr>
          <p:cNvPicPr>
            <a:picLocks noChangeAspect="1"/>
          </p:cNvPicPr>
          <p:nvPr/>
        </p:nvPicPr>
        <p:blipFill rotWithShape="1">
          <a:blip r:embed="rId4"/>
          <a:srcRect l="13333" t="35751" r="46564" b="9835"/>
          <a:stretch/>
        </p:blipFill>
        <p:spPr>
          <a:xfrm>
            <a:off x="7015740" y="879451"/>
            <a:ext cx="3667027" cy="3482940"/>
          </a:xfrm>
          <a:prstGeom prst="rect">
            <a:avLst/>
          </a:prstGeom>
        </p:spPr>
      </p:pic>
      <p:sp>
        <p:nvSpPr>
          <p:cNvPr id="17" name="textruta 16">
            <a:extLst>
              <a:ext uri="{FF2B5EF4-FFF2-40B4-BE49-F238E27FC236}">
                <a16:creationId xmlns:a16="http://schemas.microsoft.com/office/drawing/2014/main" id="{50EBC2A4-8786-4577-A69E-41B5C136E50C}"/>
              </a:ext>
            </a:extLst>
          </p:cNvPr>
          <p:cNvSpPr txBox="1"/>
          <p:nvPr/>
        </p:nvSpPr>
        <p:spPr>
          <a:xfrm>
            <a:off x="10634273" y="1180216"/>
            <a:ext cx="1014884" cy="369332"/>
          </a:xfrm>
          <a:prstGeom prst="rect">
            <a:avLst/>
          </a:prstGeom>
          <a:noFill/>
        </p:spPr>
        <p:txBody>
          <a:bodyPr wrap="square" rtlCol="0">
            <a:spAutoFit/>
          </a:bodyPr>
          <a:lstStyle/>
          <a:p>
            <a:r>
              <a:rPr lang="sv-SE" dirty="0">
                <a:latin typeface="Arial" panose="020B0604020202020204" pitchFamily="34" charset="0"/>
              </a:rPr>
              <a:t>syrgas</a:t>
            </a:r>
          </a:p>
        </p:txBody>
      </p:sp>
      <p:sp>
        <p:nvSpPr>
          <p:cNvPr id="18" name="textruta 17">
            <a:extLst>
              <a:ext uri="{FF2B5EF4-FFF2-40B4-BE49-F238E27FC236}">
                <a16:creationId xmlns:a16="http://schemas.microsoft.com/office/drawing/2014/main" id="{982A8BDD-70A1-4D71-9E36-36C164DF4BF8}"/>
              </a:ext>
            </a:extLst>
          </p:cNvPr>
          <p:cNvSpPr txBox="1"/>
          <p:nvPr/>
        </p:nvSpPr>
        <p:spPr>
          <a:xfrm>
            <a:off x="10658520" y="2263574"/>
            <a:ext cx="1533480" cy="369332"/>
          </a:xfrm>
          <a:prstGeom prst="rect">
            <a:avLst/>
          </a:prstGeom>
          <a:noFill/>
        </p:spPr>
        <p:txBody>
          <a:bodyPr wrap="square" rtlCol="0">
            <a:spAutoFit/>
          </a:bodyPr>
          <a:lstStyle/>
          <a:p>
            <a:r>
              <a:rPr lang="sv-SE" dirty="0">
                <a:latin typeface="Arial" panose="020B0604020202020204" pitchFamily="34" charset="0"/>
              </a:rPr>
              <a:t>hemoglobin</a:t>
            </a:r>
          </a:p>
        </p:txBody>
      </p:sp>
      <p:cxnSp>
        <p:nvCxnSpPr>
          <p:cNvPr id="19" name="Rak pilkoppling 18">
            <a:extLst>
              <a:ext uri="{FF2B5EF4-FFF2-40B4-BE49-F238E27FC236}">
                <a16:creationId xmlns:a16="http://schemas.microsoft.com/office/drawing/2014/main" id="{10B553C3-EB68-41DA-AC7B-F35BC6876EEE}"/>
              </a:ext>
            </a:extLst>
          </p:cNvPr>
          <p:cNvCxnSpPr>
            <a:cxnSpLocks/>
          </p:cNvCxnSpPr>
          <p:nvPr/>
        </p:nvCxnSpPr>
        <p:spPr>
          <a:xfrm flipH="1" flipV="1">
            <a:off x="10294776" y="2395226"/>
            <a:ext cx="387991" cy="7251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0" name="Rak pilkoppling 19">
            <a:extLst>
              <a:ext uri="{FF2B5EF4-FFF2-40B4-BE49-F238E27FC236}">
                <a16:creationId xmlns:a16="http://schemas.microsoft.com/office/drawing/2014/main" id="{E3C8592E-FF87-4364-988F-4A3E0354383F}"/>
              </a:ext>
            </a:extLst>
          </p:cNvPr>
          <p:cNvCxnSpPr>
            <a:cxnSpLocks/>
            <a:stCxn id="17" idx="1"/>
          </p:cNvCxnSpPr>
          <p:nvPr/>
        </p:nvCxnSpPr>
        <p:spPr>
          <a:xfrm flipH="1">
            <a:off x="10011266" y="1364882"/>
            <a:ext cx="623007" cy="28480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4" name="textruta 23">
            <a:extLst>
              <a:ext uri="{FF2B5EF4-FFF2-40B4-BE49-F238E27FC236}">
                <a16:creationId xmlns:a16="http://schemas.microsoft.com/office/drawing/2014/main" id="{BCF50A99-250F-4299-8E3D-B40AB36E7390}"/>
              </a:ext>
            </a:extLst>
          </p:cNvPr>
          <p:cNvSpPr txBox="1"/>
          <p:nvPr/>
        </p:nvSpPr>
        <p:spPr>
          <a:xfrm>
            <a:off x="10375312" y="2849831"/>
            <a:ext cx="1816688" cy="253916"/>
          </a:xfrm>
          <a:prstGeom prst="rect">
            <a:avLst/>
          </a:prstGeom>
          <a:noFill/>
        </p:spPr>
        <p:txBody>
          <a:bodyPr wrap="square" rtlCol="0">
            <a:spAutoFit/>
          </a:bodyPr>
          <a:lstStyle/>
          <a:p>
            <a:r>
              <a:rPr lang="sv-SE" sz="1000" dirty="0">
                <a:latin typeface="Arial" panose="020B0604020202020204" pitchFamily="34" charset="0"/>
              </a:rPr>
              <a:t>Illustration: BioRender.com</a:t>
            </a:r>
          </a:p>
        </p:txBody>
      </p:sp>
    </p:spTree>
    <p:extLst>
      <p:ext uri="{BB962C8B-B14F-4D97-AF65-F5344CB8AC3E}">
        <p14:creationId xmlns:p14="http://schemas.microsoft.com/office/powerpoint/2010/main" val="4125078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EB0E9D-B462-4A24-BA12-25F6457BAE0B}"/>
              </a:ext>
            </a:extLst>
          </p:cNvPr>
          <p:cNvSpPr>
            <a:spLocks noGrp="1"/>
          </p:cNvSpPr>
          <p:nvPr>
            <p:ph type="title"/>
          </p:nvPr>
        </p:nvSpPr>
        <p:spPr/>
        <p:txBody>
          <a:bodyPr/>
          <a:lstStyle/>
          <a:p>
            <a:r>
              <a:rPr lang="sv-SE" dirty="0"/>
              <a:t>Är hjärtat en begränsande faktor?</a:t>
            </a:r>
          </a:p>
        </p:txBody>
      </p:sp>
      <p:sp>
        <p:nvSpPr>
          <p:cNvPr id="3" name="Platshållare för innehåll 2">
            <a:extLst>
              <a:ext uri="{FF2B5EF4-FFF2-40B4-BE49-F238E27FC236}">
                <a16:creationId xmlns:a16="http://schemas.microsoft.com/office/drawing/2014/main" id="{843CBE9B-0FDC-42F4-A95D-6CAA0581632E}"/>
              </a:ext>
            </a:extLst>
          </p:cNvPr>
          <p:cNvSpPr>
            <a:spLocks noGrp="1"/>
          </p:cNvSpPr>
          <p:nvPr>
            <p:ph idx="1"/>
          </p:nvPr>
        </p:nvSpPr>
        <p:spPr>
          <a:xfrm>
            <a:off x="622081" y="1927229"/>
            <a:ext cx="10990263" cy="4530302"/>
          </a:xfrm>
        </p:spPr>
        <p:txBody>
          <a:bodyPr>
            <a:normAutofit/>
          </a:bodyPr>
          <a:lstStyle/>
          <a:p>
            <a:r>
              <a:rPr lang="sv-SE" dirty="0"/>
              <a:t>Antal slag per minut (HF, hjärtfrekvens = pulsen)</a:t>
            </a:r>
          </a:p>
          <a:p>
            <a:r>
              <a:rPr lang="sv-SE" dirty="0"/>
              <a:t>Volym blod per slag (SV, slagvolym)</a:t>
            </a:r>
          </a:p>
          <a:p>
            <a:r>
              <a:rPr lang="sv-SE" dirty="0"/>
              <a:t>Minutvolym (MV) = Slagvolym x Hjärtfrekvens</a:t>
            </a:r>
          </a:p>
          <a:p>
            <a:endParaRPr lang="sv-SE" dirty="0"/>
          </a:p>
          <a:p>
            <a:endParaRPr lang="sv-SE" dirty="0"/>
          </a:p>
          <a:p>
            <a:pPr marL="0" indent="0">
              <a:buNone/>
            </a:pPr>
            <a:r>
              <a:rPr lang="sv-SE" sz="2000" dirty="0"/>
              <a:t>	</a:t>
            </a:r>
            <a:r>
              <a:rPr lang="sv-SE" dirty="0"/>
              <a:t>		</a:t>
            </a:r>
          </a:p>
        </p:txBody>
      </p:sp>
      <p:sp>
        <p:nvSpPr>
          <p:cNvPr id="5" name="Pil: uppåt 4">
            <a:extLst>
              <a:ext uri="{FF2B5EF4-FFF2-40B4-BE49-F238E27FC236}">
                <a16:creationId xmlns:a16="http://schemas.microsoft.com/office/drawing/2014/main" id="{2A040108-F47C-4360-95A2-90F82C24DA10}"/>
              </a:ext>
            </a:extLst>
          </p:cNvPr>
          <p:cNvSpPr/>
          <p:nvPr/>
        </p:nvSpPr>
        <p:spPr>
          <a:xfrm>
            <a:off x="2584988" y="3807950"/>
            <a:ext cx="161925" cy="8953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6" name="Pil: uppåt 5">
            <a:extLst>
              <a:ext uri="{FF2B5EF4-FFF2-40B4-BE49-F238E27FC236}">
                <a16:creationId xmlns:a16="http://schemas.microsoft.com/office/drawing/2014/main" id="{6DFC5F1E-9EAE-4C21-9855-834E5E9F32BB}"/>
              </a:ext>
            </a:extLst>
          </p:cNvPr>
          <p:cNvSpPr/>
          <p:nvPr/>
        </p:nvSpPr>
        <p:spPr>
          <a:xfrm>
            <a:off x="2055756" y="4474699"/>
            <a:ext cx="161925" cy="22860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pic>
        <p:nvPicPr>
          <p:cNvPr id="9" name="Bild 8" descr="Hjärta med puls med hel fyllning">
            <a:extLst>
              <a:ext uri="{FF2B5EF4-FFF2-40B4-BE49-F238E27FC236}">
                <a16:creationId xmlns:a16="http://schemas.microsoft.com/office/drawing/2014/main" id="{FAED93A4-7147-41EB-944E-C29B6D7395A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44910" y="1163613"/>
            <a:ext cx="2637220" cy="2637220"/>
          </a:xfrm>
          <a:prstGeom prst="rect">
            <a:avLst/>
          </a:prstGeom>
        </p:spPr>
      </p:pic>
      <p:sp>
        <p:nvSpPr>
          <p:cNvPr id="8" name="textruta 7">
            <a:extLst>
              <a:ext uri="{FF2B5EF4-FFF2-40B4-BE49-F238E27FC236}">
                <a16:creationId xmlns:a16="http://schemas.microsoft.com/office/drawing/2014/main" id="{AF261042-C9C9-4036-B1DB-F0E0E1D8CEA7}"/>
              </a:ext>
            </a:extLst>
          </p:cNvPr>
          <p:cNvSpPr txBox="1"/>
          <p:nvPr/>
        </p:nvSpPr>
        <p:spPr>
          <a:xfrm>
            <a:off x="1261241" y="4792717"/>
            <a:ext cx="2314903" cy="369332"/>
          </a:xfrm>
          <a:prstGeom prst="rect">
            <a:avLst/>
          </a:prstGeom>
          <a:noFill/>
        </p:spPr>
        <p:txBody>
          <a:bodyPr wrap="square" rtlCol="0">
            <a:spAutoFit/>
          </a:bodyPr>
          <a:lstStyle/>
          <a:p>
            <a:r>
              <a:rPr lang="sv-SE" sz="1800" dirty="0">
                <a:latin typeface="Arial" panose="020B0604020202020204" pitchFamily="34" charset="0"/>
              </a:rPr>
              <a:t>MV = SV x HF</a:t>
            </a:r>
            <a:endParaRPr lang="sv-SE" dirty="0">
              <a:latin typeface="Arial" panose="020B0604020202020204" pitchFamily="34" charset="0"/>
            </a:endParaRPr>
          </a:p>
        </p:txBody>
      </p:sp>
      <p:sp>
        <p:nvSpPr>
          <p:cNvPr id="11" name="Pil: uppåt 10">
            <a:extLst>
              <a:ext uri="{FF2B5EF4-FFF2-40B4-BE49-F238E27FC236}">
                <a16:creationId xmlns:a16="http://schemas.microsoft.com/office/drawing/2014/main" id="{4B7B2DCD-B6B9-4A8D-874A-2092DD92C394}"/>
              </a:ext>
            </a:extLst>
          </p:cNvPr>
          <p:cNvSpPr/>
          <p:nvPr/>
        </p:nvSpPr>
        <p:spPr>
          <a:xfrm>
            <a:off x="5566973" y="3807950"/>
            <a:ext cx="161925" cy="89535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14" name="Pil: uppåt 13">
            <a:extLst>
              <a:ext uri="{FF2B5EF4-FFF2-40B4-BE49-F238E27FC236}">
                <a16:creationId xmlns:a16="http://schemas.microsoft.com/office/drawing/2014/main" id="{6F889E00-C0E9-416A-AD30-7A3FD10934BA}"/>
              </a:ext>
            </a:extLst>
          </p:cNvPr>
          <p:cNvSpPr/>
          <p:nvPr/>
        </p:nvSpPr>
        <p:spPr>
          <a:xfrm>
            <a:off x="6138949" y="4467582"/>
            <a:ext cx="161925" cy="228601"/>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latin typeface="Arial" panose="020B0604020202020204" pitchFamily="34" charset="0"/>
            </a:endParaRPr>
          </a:p>
        </p:txBody>
      </p:sp>
      <p:sp>
        <p:nvSpPr>
          <p:cNvPr id="15" name="textruta 14">
            <a:extLst>
              <a:ext uri="{FF2B5EF4-FFF2-40B4-BE49-F238E27FC236}">
                <a16:creationId xmlns:a16="http://schemas.microsoft.com/office/drawing/2014/main" id="{B340680F-E7E0-4A3C-8635-7EB053AB0478}"/>
              </a:ext>
            </a:extLst>
          </p:cNvPr>
          <p:cNvSpPr txBox="1"/>
          <p:nvPr/>
        </p:nvSpPr>
        <p:spPr>
          <a:xfrm>
            <a:off x="4879326" y="4792717"/>
            <a:ext cx="2314903" cy="369332"/>
          </a:xfrm>
          <a:prstGeom prst="rect">
            <a:avLst/>
          </a:prstGeom>
          <a:noFill/>
        </p:spPr>
        <p:txBody>
          <a:bodyPr wrap="square" rtlCol="0">
            <a:spAutoFit/>
          </a:bodyPr>
          <a:lstStyle/>
          <a:p>
            <a:r>
              <a:rPr lang="sv-SE" sz="1800" dirty="0">
                <a:latin typeface="Arial" panose="020B0604020202020204" pitchFamily="34" charset="0"/>
              </a:rPr>
              <a:t>MV = SV x HF</a:t>
            </a:r>
            <a:endParaRPr lang="sv-SE" dirty="0">
              <a:latin typeface="Arial" panose="020B0604020202020204" pitchFamily="34" charset="0"/>
            </a:endParaRPr>
          </a:p>
        </p:txBody>
      </p:sp>
      <p:sp>
        <p:nvSpPr>
          <p:cNvPr id="16" name="textruta 15">
            <a:extLst>
              <a:ext uri="{FF2B5EF4-FFF2-40B4-BE49-F238E27FC236}">
                <a16:creationId xmlns:a16="http://schemas.microsoft.com/office/drawing/2014/main" id="{B2B9F1F2-01BE-4B32-974D-4901E5EC0336}"/>
              </a:ext>
            </a:extLst>
          </p:cNvPr>
          <p:cNvSpPr txBox="1"/>
          <p:nvPr/>
        </p:nvSpPr>
        <p:spPr>
          <a:xfrm>
            <a:off x="1367657" y="5380562"/>
            <a:ext cx="2102069" cy="369332"/>
          </a:xfrm>
          <a:prstGeom prst="rect">
            <a:avLst/>
          </a:prstGeom>
          <a:noFill/>
        </p:spPr>
        <p:txBody>
          <a:bodyPr wrap="square" rtlCol="0">
            <a:spAutoFit/>
          </a:bodyPr>
          <a:lstStyle/>
          <a:p>
            <a:r>
              <a:rPr lang="sv-SE" dirty="0">
                <a:latin typeface="Arial" panose="020B0604020202020204" pitchFamily="34" charset="0"/>
              </a:rPr>
              <a:t>Före träning</a:t>
            </a:r>
          </a:p>
        </p:txBody>
      </p:sp>
      <p:sp>
        <p:nvSpPr>
          <p:cNvPr id="17" name="textruta 16">
            <a:extLst>
              <a:ext uri="{FF2B5EF4-FFF2-40B4-BE49-F238E27FC236}">
                <a16:creationId xmlns:a16="http://schemas.microsoft.com/office/drawing/2014/main" id="{91D98BBE-FC9B-4812-A8D4-1A7FF80E2C31}"/>
              </a:ext>
            </a:extLst>
          </p:cNvPr>
          <p:cNvSpPr txBox="1"/>
          <p:nvPr/>
        </p:nvSpPr>
        <p:spPr>
          <a:xfrm>
            <a:off x="5044171" y="5380562"/>
            <a:ext cx="2102069" cy="369332"/>
          </a:xfrm>
          <a:prstGeom prst="rect">
            <a:avLst/>
          </a:prstGeom>
          <a:noFill/>
        </p:spPr>
        <p:txBody>
          <a:bodyPr wrap="square" rtlCol="0">
            <a:spAutoFit/>
          </a:bodyPr>
          <a:lstStyle/>
          <a:p>
            <a:r>
              <a:rPr lang="sv-SE" dirty="0">
                <a:latin typeface="Arial" panose="020B0604020202020204" pitchFamily="34" charset="0"/>
              </a:rPr>
              <a:t>Efter träning</a:t>
            </a:r>
          </a:p>
        </p:txBody>
      </p:sp>
      <p:sp>
        <p:nvSpPr>
          <p:cNvPr id="4" name="Platshållare för bildnummer 3">
            <a:extLst>
              <a:ext uri="{FF2B5EF4-FFF2-40B4-BE49-F238E27FC236}">
                <a16:creationId xmlns:a16="http://schemas.microsoft.com/office/drawing/2014/main" id="{57D48A42-D553-4238-A761-C0217389A2A5}"/>
              </a:ext>
            </a:extLst>
          </p:cNvPr>
          <p:cNvSpPr>
            <a:spLocks noGrp="1"/>
          </p:cNvSpPr>
          <p:nvPr>
            <p:ph type="sldNum" sz="quarter" idx="12"/>
          </p:nvPr>
        </p:nvSpPr>
        <p:spPr>
          <a:xfrm>
            <a:off x="4665177" y="6554065"/>
            <a:ext cx="2743200" cy="94775"/>
          </a:xfrm>
        </p:spPr>
        <p:txBody>
          <a:bodyPr/>
          <a:lstStyle/>
          <a:p>
            <a:pPr algn="ctr"/>
            <a:fld id="{1A5095F7-6AE6-4CD6-9521-7ED6A198531A}" type="slidenum">
              <a:rPr lang="sv-SE" smtClean="0"/>
              <a:pPr algn="ctr"/>
              <a:t>9</a:t>
            </a:fld>
            <a:endParaRPr lang="sv-SE" dirty="0"/>
          </a:p>
        </p:txBody>
      </p:sp>
    </p:spTree>
    <p:extLst>
      <p:ext uri="{BB962C8B-B14F-4D97-AF65-F5344CB8AC3E}">
        <p14:creationId xmlns:p14="http://schemas.microsoft.com/office/powerpoint/2010/main" val="3017493290"/>
      </p:ext>
    </p:extLst>
  </p:cSld>
  <p:clrMapOvr>
    <a:masterClrMapping/>
  </p:clrMapOvr>
</p:sld>
</file>

<file path=ppt/theme/theme1.xml><?xml version="1.0" encoding="utf-8"?>
<a:theme xmlns:a="http://schemas.openxmlformats.org/drawingml/2006/main" name="UU-tema VIT">
  <a:themeElements>
    <a:clrScheme name="Uppsala universitet">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Uppsala universit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1755F6FB-FD89-4F23-B5E8-5B4188E49BB3}"/>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 (1)</Template>
  <TotalTime>19763</TotalTime>
  <Words>2501</Words>
  <Application>Microsoft Office PowerPoint</Application>
  <PresentationFormat>Bredbild</PresentationFormat>
  <Paragraphs>260</Paragraphs>
  <Slides>13</Slides>
  <Notes>11</Notes>
  <HiddenSlides>0</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13</vt:i4>
      </vt:variant>
    </vt:vector>
  </HeadingPairs>
  <TitlesOfParts>
    <vt:vector size="21" baseType="lpstr">
      <vt:lpstr>Calibri</vt:lpstr>
      <vt:lpstr>Symbol</vt:lpstr>
      <vt:lpstr>Work Sans Medium</vt:lpstr>
      <vt:lpstr>Arial</vt:lpstr>
      <vt:lpstr>Work Sans SemiBold</vt:lpstr>
      <vt:lpstr>Times New Roman</vt:lpstr>
      <vt:lpstr>UU-tema VIT</vt:lpstr>
      <vt:lpstr>UU-tema LJUSGRÅ</vt:lpstr>
      <vt:lpstr>Undervisning för psykisk hälsa – med fokus på fysisk aktivitet (lektion 3) </vt:lpstr>
      <vt:lpstr>PowerPoint-presentation</vt:lpstr>
      <vt:lpstr>Lektion 3 – med laboration 2</vt:lpstr>
      <vt:lpstr>Mer syre till hjärnan!</vt:lpstr>
      <vt:lpstr>PowerPoint-presentation</vt:lpstr>
      <vt:lpstr>Hjärtat = pumpen</vt:lpstr>
      <vt:lpstr>Stora och lilla kretsloppet</vt:lpstr>
      <vt:lpstr>Vad begränsar syreupptagningen?</vt:lpstr>
      <vt:lpstr>Är hjärtat en begränsande faktor?</vt:lpstr>
      <vt:lpstr>Olika HF-värden (puls-värden)</vt:lpstr>
      <vt:lpstr>Puls och kortisol hör ihop</vt:lpstr>
      <vt:lpstr>Laboration 2 - Pulslabben</vt:lpstr>
      <vt:lpstr>Till nästa gång!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Lisa Reimegård</dc:creator>
  <cp:lastModifiedBy>Anonymous reviewer</cp:lastModifiedBy>
  <cp:revision>263</cp:revision>
  <cp:lastPrinted>2026-04-09T10:07:40Z</cp:lastPrinted>
  <dcterms:created xsi:type="dcterms:W3CDTF">2025-01-16T10:13:56Z</dcterms:created>
  <dcterms:modified xsi:type="dcterms:W3CDTF">2026-05-26T15:40:08Z</dcterms:modified>
</cp:coreProperties>
</file>