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7" r:id="rId1"/>
    <p:sldMasterId id="2147483650" r:id="rId2"/>
  </p:sldMasterIdLst>
  <p:notesMasterIdLst>
    <p:notesMasterId r:id="rId21"/>
  </p:notesMasterIdLst>
  <p:sldIdLst>
    <p:sldId id="270" r:id="rId3"/>
    <p:sldId id="2403" r:id="rId4"/>
    <p:sldId id="2444" r:id="rId5"/>
    <p:sldId id="294" r:id="rId6"/>
    <p:sldId id="2460" r:id="rId7"/>
    <p:sldId id="2447" r:id="rId8"/>
    <p:sldId id="2446" r:id="rId9"/>
    <p:sldId id="2445" r:id="rId10"/>
    <p:sldId id="296" r:id="rId11"/>
    <p:sldId id="2461" r:id="rId12"/>
    <p:sldId id="2448" r:id="rId13"/>
    <p:sldId id="264" r:id="rId14"/>
    <p:sldId id="265" r:id="rId15"/>
    <p:sldId id="266" r:id="rId16"/>
    <p:sldId id="2441" r:id="rId17"/>
    <p:sldId id="269" r:id="rId18"/>
    <p:sldId id="297" r:id="rId19"/>
    <p:sldId id="2462" r:id="rId20"/>
  </p:sldIdLst>
  <p:sldSz cx="12192000" cy="6858000"/>
  <p:notesSz cx="6794500" cy="9931400"/>
  <p:embeddedFontLst>
    <p:embeddedFont>
      <p:font typeface="Calibri" panose="020F0502020204030204" pitchFamily="34" charset="0"/>
      <p:regular r:id="rId22"/>
      <p:bold r:id="rId23"/>
      <p:italic r:id="rId24"/>
      <p:boldItalic r:id="rId25"/>
    </p:embeddedFont>
    <p:embeddedFont>
      <p:font typeface="Segoe UI" panose="020B0502040204020203" pitchFamily="34" charset="0"/>
      <p:regular r:id="rId26"/>
      <p:bold r:id="rId27"/>
      <p:italic r:id="rId28"/>
      <p:boldItalic r:id="rId29"/>
    </p:embeddedFont>
    <p:embeddedFont>
      <p:font typeface="Work Sans" pitchFamily="2" charset="0"/>
      <p:regular r:id="rId30"/>
      <p:bold r:id="rId31"/>
      <p:italic r:id="rId32"/>
      <p:boldItalic r:id="rId33"/>
    </p:embeddedFont>
    <p:embeddedFont>
      <p:font typeface="Work Sans Medium" pitchFamily="2" charset="0"/>
      <p:regular r:id="rId34"/>
      <p:italic r:id="rId35"/>
    </p:embeddedFont>
    <p:embeddedFont>
      <p:font typeface="Work Sans SemiBold" pitchFamily="2" charset="0"/>
      <p:regular r:id="rId36"/>
      <p:bold r:id="rId37"/>
      <p:italic r:id="rId38"/>
      <p:boldItalic r:id="rId39"/>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44" userDrawn="1">
          <p15:clr>
            <a:srgbClr val="A4A3A4"/>
          </p15:clr>
        </p15:guide>
        <p15:guide id="4" pos="597" userDrawn="1">
          <p15:clr>
            <a:srgbClr val="A4A3A4"/>
          </p15:clr>
        </p15:guide>
        <p15:guide id="5" pos="3273" userDrawn="1">
          <p15:clr>
            <a:srgbClr val="A4A3A4"/>
          </p15:clr>
        </p15:guide>
        <p15:guide id="6" pos="3500" userDrawn="1">
          <p15:clr>
            <a:srgbClr val="A4A3A4"/>
          </p15:clr>
        </p15:guide>
        <p15:guide id="7" pos="615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1BCBD3-B2FA-FCD3-7333-C4F57AFA702F}" name="Siri Helle" initials="SH" userId="S::hello@sirihelle.com::0e4b3e0f-a1b7-47de-ad09-0238b58dd9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7575"/>
    <a:srgbClr val="990000"/>
    <a:srgbClr val="3B9B25"/>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76"/>
    <p:restoredTop sz="62105" autoAdjust="0"/>
  </p:normalViewPr>
  <p:slideViewPr>
    <p:cSldViewPr snapToGrid="0" showGuides="1">
      <p:cViewPr varScale="1">
        <p:scale>
          <a:sx n="68" d="100"/>
          <a:sy n="68" d="100"/>
        </p:scale>
        <p:origin x="80" y="120"/>
      </p:cViewPr>
      <p:guideLst>
        <p:guide orient="horz" pos="2160"/>
        <p:guide pos="3840"/>
        <p:guide orient="horz" pos="1344"/>
        <p:guide pos="597"/>
        <p:guide pos="3273"/>
        <p:guide pos="3500"/>
        <p:guide pos="6153"/>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9" Type="http://schemas.openxmlformats.org/officeDocument/2006/relationships/font" Target="fonts/font18.fntdata"/><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44"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en-GB"/>
          </a:p>
        </p:txBody>
      </p:sp>
      <p:sp>
        <p:nvSpPr>
          <p:cNvPr id="3" name="Platshållare för datum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E8E67863-098D-7443-8C24-5FBC4AB783A3}" type="datetimeFigureOut">
              <a:t>2026-05-25</a:t>
            </a:fld>
            <a:endParaRPr lang="en-GB"/>
          </a:p>
        </p:txBody>
      </p:sp>
      <p:sp>
        <p:nvSpPr>
          <p:cNvPr id="4" name="Platshållare för bildobjekt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en-GB"/>
          </a:p>
        </p:txBody>
      </p:sp>
      <p:sp>
        <p:nvSpPr>
          <p:cNvPr id="7" name="Platshållare för bildnummer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FAD31592-3C66-914C-8F2B-350F777116DA}" type="slidenum">
              <a:t>‹#›</a:t>
            </a:fld>
            <a:endParaRPr lang="en-GB"/>
          </a:p>
        </p:txBody>
      </p:sp>
    </p:spTree>
    <p:extLst>
      <p:ext uri="{BB962C8B-B14F-4D97-AF65-F5344CB8AC3E}">
        <p14:creationId xmlns:p14="http://schemas.microsoft.com/office/powerpoint/2010/main" val="356771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a:t>
            </a:fld>
            <a:endParaRPr lang="sv-SE"/>
          </a:p>
        </p:txBody>
      </p:sp>
    </p:spTree>
    <p:extLst>
      <p:ext uri="{BB962C8B-B14F-4D97-AF65-F5344CB8AC3E}">
        <p14:creationId xmlns:p14="http://schemas.microsoft.com/office/powerpoint/2010/main" val="1801485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spcAft>
                <a:spcPts val="800"/>
              </a:spcAft>
            </a:pPr>
            <a:r>
              <a:rPr lang="sv-SE" sz="1800" kern="100" dirty="0">
                <a:effectLst/>
                <a:latin typeface="Arial" panose="020B0604020202020204" pitchFamily="34" charset="0"/>
                <a:ea typeface="Aptos" panose="02110004020202020204"/>
                <a:cs typeface="Times New Roman" panose="02020603050405020304" pitchFamily="18" charset="0"/>
              </a:rPr>
              <a:t>Promenad med extra belastning ger eleverna möjlighet till att uppleva såväl </a:t>
            </a:r>
            <a:r>
              <a:rPr lang="sv-SE" sz="1800" kern="100" dirty="0" err="1">
                <a:effectLst/>
                <a:latin typeface="Arial" panose="020B0604020202020204" pitchFamily="34" charset="0"/>
                <a:ea typeface="Aptos" panose="02110004020202020204"/>
                <a:cs typeface="Times New Roman" panose="02020603050405020304" pitchFamily="18" charset="0"/>
              </a:rPr>
              <a:t>steady</a:t>
            </a:r>
            <a:r>
              <a:rPr lang="sv-SE" sz="1800" kern="100" dirty="0">
                <a:effectLst/>
                <a:latin typeface="Arial" panose="020B0604020202020204" pitchFamily="34" charset="0"/>
                <a:ea typeface="Aptos" panose="02110004020202020204"/>
                <a:cs typeface="Times New Roman" panose="02020603050405020304" pitchFamily="18" charset="0"/>
              </a:rPr>
              <a:t> </a:t>
            </a:r>
            <a:r>
              <a:rPr lang="sv-SE" sz="1800" kern="100" dirty="0" err="1">
                <a:effectLst/>
                <a:latin typeface="Arial" panose="020B0604020202020204" pitchFamily="34" charset="0"/>
                <a:ea typeface="Aptos" panose="02110004020202020204"/>
                <a:cs typeface="Times New Roman" panose="02020603050405020304" pitchFamily="18" charset="0"/>
              </a:rPr>
              <a:t>state</a:t>
            </a:r>
            <a:r>
              <a:rPr lang="sv-SE" sz="1800" kern="100" dirty="0">
                <a:effectLst/>
                <a:latin typeface="Arial" panose="020B0604020202020204" pitchFamily="34" charset="0"/>
                <a:ea typeface="Aptos" panose="02110004020202020204"/>
                <a:cs typeface="Times New Roman" panose="02020603050405020304" pitchFamily="18" charset="0"/>
              </a:rPr>
              <a:t> som aerob- och </a:t>
            </a:r>
            <a:r>
              <a:rPr lang="sv-SE" sz="1800" kern="100" dirty="0" err="1">
                <a:effectLst/>
                <a:latin typeface="Arial" panose="020B0604020202020204" pitchFamily="34" charset="0"/>
                <a:ea typeface="Aptos" panose="02110004020202020204"/>
                <a:cs typeface="Times New Roman" panose="02020603050405020304" pitchFamily="18" charset="0"/>
              </a:rPr>
              <a:t>anareob</a:t>
            </a:r>
            <a:r>
              <a:rPr lang="sv-SE" sz="1800" kern="100" dirty="0">
                <a:effectLst/>
                <a:latin typeface="Arial" panose="020B0604020202020204" pitchFamily="34" charset="0"/>
                <a:ea typeface="Aptos" panose="02110004020202020204"/>
                <a:cs typeface="Times New Roman" panose="02020603050405020304" pitchFamily="18" charset="0"/>
              </a:rPr>
              <a:t> träning samt eventuellt syreskuld (beroende av t ex backens lutning, längd samt intensiteten). Du som lärare får lägga upp en bra rutt gärna med backar (anaerob träning samt syreskuld) och lättare terräng (aerob träning och </a:t>
            </a:r>
            <a:r>
              <a:rPr lang="sv-SE" sz="1800" kern="100" dirty="0" err="1">
                <a:effectLst/>
                <a:latin typeface="Arial" panose="020B0604020202020204" pitchFamily="34" charset="0"/>
                <a:ea typeface="Aptos" panose="02110004020202020204"/>
                <a:cs typeface="Times New Roman" panose="02020603050405020304" pitchFamily="18" charset="0"/>
              </a:rPr>
              <a:t>steady</a:t>
            </a:r>
            <a:r>
              <a:rPr lang="sv-SE" sz="1800" kern="100" dirty="0">
                <a:effectLst/>
                <a:latin typeface="Arial" panose="020B0604020202020204" pitchFamily="34" charset="0"/>
                <a:ea typeface="Aptos" panose="02110004020202020204"/>
                <a:cs typeface="Times New Roman" panose="02020603050405020304" pitchFamily="18" charset="0"/>
              </a:rPr>
              <a:t> </a:t>
            </a:r>
            <a:r>
              <a:rPr lang="sv-SE" sz="1800" kern="100" dirty="0" err="1">
                <a:effectLst/>
                <a:latin typeface="Arial" panose="020B0604020202020204" pitchFamily="34" charset="0"/>
                <a:ea typeface="Aptos" panose="02110004020202020204"/>
                <a:cs typeface="Times New Roman" panose="02020603050405020304" pitchFamily="18" charset="0"/>
              </a:rPr>
              <a:t>state</a:t>
            </a:r>
            <a:r>
              <a:rPr lang="sv-SE" sz="1800" kern="100" dirty="0">
                <a:effectLst/>
                <a:latin typeface="Arial" panose="020B0604020202020204" pitchFamily="34" charset="0"/>
                <a:ea typeface="Aptos" panose="02110004020202020204"/>
                <a:cs typeface="Times New Roman" panose="02020603050405020304" pitchFamily="18" charset="0"/>
              </a:rPr>
              <a:t>). Diskutera gärna elevernas upplevelse av aero- och anaerob träning samt om de upplevt </a:t>
            </a:r>
            <a:r>
              <a:rPr lang="sv-SE" sz="1800" kern="100" dirty="0" err="1">
                <a:effectLst/>
                <a:latin typeface="Arial" panose="020B0604020202020204" pitchFamily="34" charset="0"/>
                <a:ea typeface="Aptos" panose="02110004020202020204"/>
                <a:cs typeface="Times New Roman" panose="02020603050405020304" pitchFamily="18" charset="0"/>
              </a:rPr>
              <a:t>steady</a:t>
            </a:r>
            <a:r>
              <a:rPr lang="sv-SE" sz="1800" kern="100" dirty="0">
                <a:effectLst/>
                <a:latin typeface="Arial" panose="020B0604020202020204" pitchFamily="34" charset="0"/>
                <a:ea typeface="Aptos" panose="02110004020202020204"/>
                <a:cs typeface="Times New Roman" panose="02020603050405020304" pitchFamily="18" charset="0"/>
              </a:rPr>
              <a:t> </a:t>
            </a:r>
            <a:r>
              <a:rPr lang="sv-SE" sz="1800" kern="100" dirty="0" err="1">
                <a:effectLst/>
                <a:latin typeface="Arial" panose="020B0604020202020204" pitchFamily="34" charset="0"/>
                <a:ea typeface="Aptos" panose="02110004020202020204"/>
                <a:cs typeface="Times New Roman" panose="02020603050405020304" pitchFamily="18" charset="0"/>
              </a:rPr>
              <a:t>state</a:t>
            </a:r>
            <a:r>
              <a:rPr lang="sv-SE" sz="1800" kern="100" dirty="0">
                <a:effectLst/>
                <a:latin typeface="Arial" panose="020B0604020202020204" pitchFamily="34" charset="0"/>
                <a:ea typeface="Aptos" panose="02110004020202020204"/>
                <a:cs typeface="Times New Roman" panose="02020603050405020304" pitchFamily="18" charset="0"/>
              </a:rPr>
              <a:t> samt syreskuld. </a:t>
            </a:r>
          </a:p>
          <a:p>
            <a:endParaRPr lang="sv-SE" dirty="0"/>
          </a:p>
        </p:txBody>
      </p:sp>
      <p:sp>
        <p:nvSpPr>
          <p:cNvPr id="4" name="Platshållare för bildnummer 3"/>
          <p:cNvSpPr>
            <a:spLocks noGrp="1"/>
          </p:cNvSpPr>
          <p:nvPr>
            <p:ph type="sldNum" sz="quarter" idx="5"/>
          </p:nvPr>
        </p:nvSpPr>
        <p:spPr/>
        <p:txBody>
          <a:bodyPr/>
          <a:lstStyle/>
          <a:p>
            <a:fld id="{2904ADC1-9C12-4C57-AFC5-1FC75A339737}" type="slidenum">
              <a:rPr lang="sv-SE" smtClean="0"/>
              <a:t>17</a:t>
            </a:fld>
            <a:endParaRPr lang="sv-SE"/>
          </a:p>
        </p:txBody>
      </p:sp>
    </p:spTree>
    <p:extLst>
      <p:ext uri="{BB962C8B-B14F-4D97-AF65-F5344CB8AC3E}">
        <p14:creationId xmlns:p14="http://schemas.microsoft.com/office/powerpoint/2010/main" val="150691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C33C-9211-2AAE-D918-CD59C8101C5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F2867FB-16DA-12A8-1759-69E51ACA87A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1EF7AB9-9484-EDBD-56C8-42638BC3AF1B}"/>
              </a:ext>
            </a:extLst>
          </p:cNvPr>
          <p:cNvSpPr>
            <a:spLocks noGrp="1"/>
          </p:cNvSpPr>
          <p:nvPr>
            <p:ph type="body" idx="1"/>
          </p:nvPr>
        </p:nvSpPr>
        <p:spPr/>
        <p:txBody>
          <a:bodyPr/>
          <a:lstStyle/>
          <a:p>
            <a:pPr defTabSz="966612">
              <a:defRPr/>
            </a:pPr>
            <a:r>
              <a:rPr lang="sv-SE" sz="1100" dirty="0"/>
              <a:t>Översiktsbild som visar delar som kan ingå i undervisning om psykisk hälsa.</a:t>
            </a:r>
          </a:p>
          <a:p>
            <a:endParaRPr lang="sv-SE" sz="1100" dirty="0"/>
          </a:p>
          <a:p>
            <a:r>
              <a:rPr lang="sv-SE" sz="1100" dirty="0"/>
              <a:t>Svart text motsvarar innehållet i de moduler som ingår i undervisningsmaterialet.</a:t>
            </a:r>
          </a:p>
          <a:p>
            <a:r>
              <a:rPr lang="sv-SE" sz="1100" dirty="0"/>
              <a:t>Vit text för delar som för närvarande inte ingår i undervisningsmaterialet.</a:t>
            </a:r>
          </a:p>
          <a:p>
            <a:r>
              <a:rPr lang="sv-SE" sz="1100" dirty="0"/>
              <a:t>Röd färg för den modul som tas upp i denna PPT.</a:t>
            </a:r>
          </a:p>
          <a:p>
            <a:endParaRPr lang="sv-SE" sz="1100" dirty="0"/>
          </a:p>
          <a:p>
            <a:r>
              <a:rPr lang="sv-SE" sz="1100" dirty="0"/>
              <a:t>Modulen om fysisk aktivitet är utvecklad framförallt för genomförande av undervisning i ämnet Idrott- och hälsa.</a:t>
            </a:r>
          </a:p>
          <a:p>
            <a:r>
              <a:rPr lang="sv-SE" sz="1100" dirty="0"/>
              <a:t>Innehållet går utmärkt att kombinera med undervisning i biologi och naturkunskap.</a:t>
            </a:r>
          </a:p>
          <a:p>
            <a:endParaRPr lang="sv-SE" sz="1100" dirty="0"/>
          </a:p>
          <a:p>
            <a:pPr>
              <a:lnSpc>
                <a:spcPct val="107000"/>
              </a:lnSpc>
              <a:spcAft>
                <a:spcPts val="846"/>
              </a:spcAft>
            </a:pPr>
            <a:r>
              <a:rPr lang="sv-SE" sz="1100" b="1" dirty="0"/>
              <a:t>Syftet med modulen Fysisk aktivitet är att ge eleverna </a:t>
            </a:r>
          </a:p>
          <a:p>
            <a:pPr marL="181240" indent="-181240">
              <a:lnSpc>
                <a:spcPct val="107000"/>
              </a:lnSpc>
              <a:spcAft>
                <a:spcPts val="846"/>
              </a:spcAft>
              <a:buFont typeface="Arial" panose="020B0604020202020204" pitchFamily="34" charset="0"/>
              <a:buChar char="•"/>
            </a:pPr>
            <a:r>
              <a:rPr lang="sv-SE" sz="1100" b="0" dirty="0"/>
              <a:t>Kunskap om varför fysisk aktivitet är viktigt för psykisk hälsa</a:t>
            </a:r>
          </a:p>
          <a:p>
            <a:pPr marL="181240" indent="-181240">
              <a:lnSpc>
                <a:spcPct val="107000"/>
              </a:lnSpc>
              <a:spcAft>
                <a:spcPts val="846"/>
              </a:spcAft>
              <a:buFont typeface="Arial" panose="020B0604020202020204" pitchFamily="34" charset="0"/>
              <a:buChar char="•"/>
            </a:pPr>
            <a:r>
              <a:rPr lang="sv-SE" sz="1100" b="0" dirty="0"/>
              <a:t>Kunskap om och praktisk tillämpning av olika typer av konditionsstärkande aktiviteter</a:t>
            </a:r>
          </a:p>
          <a:p>
            <a:pPr marL="181240" indent="-181240">
              <a:lnSpc>
                <a:spcPct val="107000"/>
              </a:lnSpc>
              <a:spcAft>
                <a:spcPts val="846"/>
              </a:spcAft>
              <a:buFont typeface="Arial" panose="020B0604020202020204" pitchFamily="34" charset="0"/>
              <a:buChar char="•"/>
            </a:pPr>
            <a:r>
              <a:rPr lang="sv-SE" sz="1100" dirty="0"/>
              <a:t>Planering, genomförande samt utvärdering av resultat kopplade till en laborativ undervisningsmodell med tema kondition, där den egna fysiska och psykisk hälsan står i centrum.</a:t>
            </a:r>
          </a:p>
          <a:p>
            <a:endParaRPr lang="sv-SE" sz="1100" dirty="0"/>
          </a:p>
          <a:p>
            <a:r>
              <a:rPr lang="sv-SE" sz="1100" dirty="0"/>
              <a:t>Innehållet i modulen behandlar följande centrala innehåll i Idrott- och hälsa </a:t>
            </a:r>
          </a:p>
          <a:p>
            <a:pPr>
              <a:lnSpc>
                <a:spcPct val="115000"/>
              </a:lnSpc>
              <a:spcBef>
                <a:spcPts val="800"/>
              </a:spcBef>
              <a:spcAft>
                <a:spcPts val="400"/>
              </a:spcAft>
            </a:pPr>
            <a:r>
              <a:rPr lang="sv-SE" sz="1800" b="1"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Grundskolan (Lgr22)</a:t>
            </a:r>
          </a:p>
          <a:p>
            <a:pPr>
              <a:lnSpc>
                <a:spcPct val="115000"/>
              </a:lnSpc>
              <a:spcBef>
                <a:spcPts val="800"/>
              </a:spcBef>
              <a:spcAft>
                <a:spcPts val="400"/>
              </a:spcAft>
            </a:pPr>
            <a:r>
              <a:rPr lang="sv-SE" sz="1800" b="1"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Åk 7 – 9: Rörelse</a:t>
            </a:r>
          </a:p>
          <a:p>
            <a:pPr marL="342900" lvl="0" indent="-342900">
              <a:lnSpc>
                <a:spcPct val="115000"/>
              </a:lnSpc>
              <a:buFont typeface="Symbol" panose="05050102010706020507" pitchFamily="18" charset="2"/>
              <a:buChar char=""/>
            </a:pPr>
            <a:r>
              <a:rPr lang="sv-SE" sz="1800" kern="0" dirty="0">
                <a:effectLst/>
                <a:latin typeface="Times New Roman" panose="02020603050405020304" pitchFamily="18" charset="0"/>
                <a:ea typeface="Times New Roman" panose="02020603050405020304" pitchFamily="18" charset="0"/>
                <a:cs typeface="Times New Roman" panose="02020603050405020304" pitchFamily="18" charset="0"/>
              </a:rPr>
              <a:t>Komplexa rörelser i lekar, spel, idrotter och andra rörelseaktiviteter, inom­hus och utomhus. </a:t>
            </a:r>
            <a:endParaRPr lang="sv-S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kern="0" dirty="0">
                <a:effectLst/>
                <a:latin typeface="Times New Roman" panose="02020603050405020304" pitchFamily="18" charset="0"/>
                <a:ea typeface="Times New Roman" panose="02020603050405020304" pitchFamily="18" charset="0"/>
                <a:cs typeface="Times New Roman" panose="02020603050405020304" pitchFamily="18" charset="0"/>
              </a:rPr>
              <a:t>Träningslära: konditionsträning, koordinationsträning, styrketräning och rör­lighetsträning utifrån olika ändamål och individuella behov. </a:t>
            </a:r>
            <a:endParaRPr lang="sv-S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sv-SE" sz="1800" kern="0" dirty="0">
                <a:effectLst/>
                <a:latin typeface="Times New Roman" panose="02020603050405020304" pitchFamily="18" charset="0"/>
                <a:ea typeface="Times New Roman" panose="02020603050405020304" pitchFamily="18" charset="0"/>
                <a:cs typeface="Times New Roman" panose="02020603050405020304" pitchFamily="18" charset="0"/>
              </a:rPr>
              <a:t>Olika verktyg, däribland digitala för att planera, genomföra och värdera rörelse­aktiviteter.</a:t>
            </a:r>
            <a:endParaRPr lang="sv-S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Bef>
                <a:spcPts val="800"/>
              </a:spcBef>
              <a:spcAft>
                <a:spcPts val="400"/>
              </a:spcAft>
            </a:pPr>
            <a:r>
              <a:rPr lang="sv-SE" sz="1800" b="1"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Åk 7 – 9: Hälsa och levnadsvanor</a:t>
            </a:r>
          </a:p>
          <a:p>
            <a:pPr marL="342900" lvl="0" indent="-342900">
              <a:lnSpc>
                <a:spcPct val="115000"/>
              </a:lnSpc>
              <a:buFont typeface="Symbol" panose="05050102010706020507" pitchFamily="18" charset="2"/>
              <a:buChar char=""/>
            </a:pPr>
            <a:r>
              <a:rPr lang="sv-SE" sz="1800" kern="0" dirty="0">
                <a:effectLst/>
                <a:latin typeface="Times New Roman" panose="02020603050405020304" pitchFamily="18" charset="0"/>
                <a:ea typeface="Times New Roman" panose="02020603050405020304" pitchFamily="18" charset="0"/>
                <a:cs typeface="Times New Roman" panose="02020603050405020304" pitchFamily="18" charset="0"/>
              </a:rPr>
              <a:t>Planering och genomförande av olika aktiviteter utifrån hur de påverkar olika aspekter av fysisk förmåga och olika aspekter av hälsa. </a:t>
            </a:r>
            <a:endParaRPr lang="sv-S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kern="0" dirty="0">
                <a:effectLst/>
                <a:latin typeface="Times New Roman" panose="02020603050405020304" pitchFamily="18" charset="0"/>
                <a:ea typeface="Times New Roman" panose="02020603050405020304" pitchFamily="18" charset="0"/>
                <a:cs typeface="Times New Roman" panose="02020603050405020304" pitchFamily="18" charset="0"/>
              </a:rPr>
              <a:t>Undersökande av möjligheter till daglig rörelse i närmiljön. </a:t>
            </a:r>
            <a:endParaRPr lang="sv-S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sv-SE" sz="1800" kern="0" dirty="0">
                <a:effectLst/>
                <a:latin typeface="Times New Roman" panose="02020603050405020304" pitchFamily="18" charset="0"/>
                <a:ea typeface="Times New Roman" panose="02020603050405020304" pitchFamily="18" charset="0"/>
                <a:cs typeface="Times New Roman" panose="02020603050405020304" pitchFamily="18" charset="0"/>
              </a:rPr>
              <a:t>Samtal om upplevelser av olika aktiviteter och värdering av hur de påverkar olika aspekter av fysisk förmåga och olika aspekter av hälsa.</a:t>
            </a:r>
            <a:endParaRPr lang="sv-S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sv-SE" sz="1100" dirty="0"/>
          </a:p>
          <a:p>
            <a:r>
              <a:rPr lang="sv-SE" sz="1100" b="1" dirty="0"/>
              <a:t>Gymnasiet (Gy25)</a:t>
            </a:r>
          </a:p>
          <a:p>
            <a:pPr>
              <a:lnSpc>
                <a:spcPct val="115000"/>
              </a:lnSpc>
              <a:spcAft>
                <a:spcPts val="800"/>
              </a:spcAft>
            </a:pPr>
            <a:r>
              <a:rPr lang="sv-SE" sz="1800" b="1" kern="100" dirty="0">
                <a:solidFill>
                  <a:srgbClr val="000000"/>
                </a:solidFill>
                <a:effectLst/>
                <a:latin typeface="Arial" panose="020B0604020202020204" pitchFamily="34" charset="0"/>
                <a:ea typeface="Aptos"/>
                <a:cs typeface="Times New Roman" panose="02020603050405020304" pitchFamily="18" charset="0"/>
              </a:rPr>
              <a:t>Kroppslig förmåga:</a:t>
            </a:r>
            <a:endParaRPr lang="sv-SE" sz="1800" kern="100" dirty="0">
              <a:effectLst/>
              <a:latin typeface="Arial" panose="020B0604020202020204" pitchFamily="34" charset="0"/>
              <a:ea typeface="Aptos"/>
              <a:cs typeface="Times New Roman" panose="02020603050405020304" pitchFamily="18" charset="0"/>
            </a:endParaRPr>
          </a:p>
          <a:p>
            <a:pPr marL="342900" lvl="0" indent="-342900">
              <a:lnSpc>
                <a:spcPct val="115000"/>
              </a:lnSpc>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En bredd av motions- och idrottsaktiviteter som utvecklar en allsidig kroppslig förmåga, däribland dans. </a:t>
            </a:r>
            <a:endParaRPr lang="sv-SE" sz="1800" kern="100" dirty="0">
              <a:effectLst/>
              <a:latin typeface="Arial" panose="020B0604020202020204" pitchFamily="34" charset="0"/>
              <a:ea typeface="Aptos"/>
              <a:cs typeface="Times New Roman" panose="02020603050405020304" pitchFamily="18" charset="0"/>
            </a:endParaRPr>
          </a:p>
          <a:p>
            <a:pPr marL="342900" lvl="0" indent="-342900">
              <a:lnSpc>
                <a:spcPct val="115000"/>
              </a:lnSpc>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Grundläggande anatomi och fysiologi i relation till rörelseaktiviteter. </a:t>
            </a:r>
            <a:endParaRPr lang="sv-SE" sz="1800" kern="100" dirty="0">
              <a:effectLst/>
              <a:latin typeface="Arial" panose="020B0604020202020204" pitchFamily="34" charset="0"/>
              <a:ea typeface="Aptos"/>
              <a:cs typeface="Times New Roman" panose="02020603050405020304" pitchFamily="18" charset="0"/>
            </a:endParaRPr>
          </a:p>
          <a:p>
            <a:pPr marL="342900" lvl="0" indent="-342900">
              <a:lnSpc>
                <a:spcPct val="115000"/>
              </a:lnSpc>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Praktisk tillämpning av olika träningsmetoder, däribland metoder för konditions-, styrke- och koordinationsträning. </a:t>
            </a:r>
            <a:endParaRPr lang="sv-SE" sz="1800" kern="100" dirty="0">
              <a:effectLst/>
              <a:latin typeface="Arial" panose="020B0604020202020204" pitchFamily="34" charset="0"/>
              <a:ea typeface="Aptos"/>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Effekter av olika träningsmetoder. </a:t>
            </a:r>
          </a:p>
          <a:p>
            <a:pPr marL="342900" lvl="0" indent="-342900">
              <a:lnSpc>
                <a:spcPct val="115000"/>
              </a:lnSpc>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Planering och genomförande av rörelseaktivitet samt utvärdering av resultat. </a:t>
            </a:r>
            <a:endParaRPr lang="sv-SE" sz="1800" kern="100" dirty="0">
              <a:effectLst/>
              <a:latin typeface="Arial" panose="020B0604020202020204" pitchFamily="34" charset="0"/>
              <a:ea typeface="Aptos"/>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Digitala hjälpmedel för träning och hälsa, till exempel pulsmätare, stegräknare och </a:t>
            </a:r>
            <a:r>
              <a:rPr lang="sv-SE" sz="1800" kern="100" dirty="0" err="1">
                <a:solidFill>
                  <a:srgbClr val="000000"/>
                </a:solidFill>
                <a:effectLst/>
                <a:latin typeface="Arial" panose="020B0604020202020204" pitchFamily="34" charset="0"/>
                <a:ea typeface="Aptos"/>
                <a:cs typeface="Times New Roman" panose="02020603050405020304" pitchFamily="18" charset="0"/>
              </a:rPr>
              <a:t>träningsappar</a:t>
            </a:r>
            <a:r>
              <a:rPr lang="sv-SE" sz="1800" kern="100" dirty="0">
                <a:solidFill>
                  <a:srgbClr val="000000"/>
                </a:solidFill>
                <a:effectLst/>
                <a:latin typeface="Arial" panose="020B0604020202020204" pitchFamily="34" charset="0"/>
                <a:ea typeface="Aptos"/>
                <a:cs typeface="Times New Roman" panose="02020603050405020304" pitchFamily="18" charset="0"/>
              </a:rPr>
              <a:t>. </a:t>
            </a:r>
            <a:endParaRPr lang="sv-SE" sz="1800" kern="100" dirty="0">
              <a:effectLst/>
              <a:latin typeface="Arial" panose="020B0604020202020204" pitchFamily="34" charset="0"/>
              <a:ea typeface="Aptos"/>
              <a:cs typeface="Times New Roman" panose="02020603050405020304" pitchFamily="18" charset="0"/>
            </a:endParaRPr>
          </a:p>
          <a:p>
            <a:pPr marL="0" lvl="0" indent="0">
              <a:lnSpc>
                <a:spcPct val="115000"/>
              </a:lnSpc>
              <a:spcAft>
                <a:spcPts val="800"/>
              </a:spcAft>
              <a:buFont typeface="Symbol" panose="05050102010706020507" pitchFamily="18" charset="2"/>
              <a:buNone/>
            </a:pPr>
            <a:endParaRPr lang="sv-SE" sz="1800" kern="100" dirty="0">
              <a:solidFill>
                <a:srgbClr val="000000"/>
              </a:solidFill>
              <a:effectLst/>
              <a:latin typeface="Arial" panose="020B0604020202020204" pitchFamily="34" charset="0"/>
              <a:ea typeface="Aptos"/>
              <a:cs typeface="Times New Roman" panose="02020603050405020304" pitchFamily="18" charset="0"/>
            </a:endParaRPr>
          </a:p>
          <a:p>
            <a:pPr>
              <a:lnSpc>
                <a:spcPct val="115000"/>
              </a:lnSpc>
              <a:spcAft>
                <a:spcPts val="800"/>
              </a:spcAft>
            </a:pPr>
            <a:r>
              <a:rPr lang="sv-SE" sz="1800" b="1" kern="100" dirty="0">
                <a:solidFill>
                  <a:srgbClr val="000000"/>
                </a:solidFill>
                <a:effectLst/>
                <a:latin typeface="Arial" panose="020B0604020202020204" pitchFamily="34" charset="0"/>
                <a:ea typeface="Aptos"/>
                <a:cs typeface="Times New Roman" panose="02020603050405020304" pitchFamily="18" charset="0"/>
              </a:rPr>
              <a:t>Levnadsvanor och hälsa: </a:t>
            </a:r>
            <a:endParaRPr lang="sv-SE" sz="1800" kern="100" dirty="0">
              <a:effectLst/>
              <a:latin typeface="Arial" panose="020B0604020202020204" pitchFamily="34" charset="0"/>
              <a:ea typeface="Aptos"/>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Olika hälsofaktorer som påverkar fysisk, psykisk och social hälsa, till exempel kost, sömn och stress. </a:t>
            </a:r>
            <a:endParaRPr lang="sv-SE" sz="1800" kern="100" dirty="0">
              <a:effectLst/>
              <a:latin typeface="Arial" panose="020B0604020202020204" pitchFamily="34" charset="0"/>
              <a:ea typeface="Aptos"/>
              <a:cs typeface="Times New Roman" panose="02020603050405020304" pitchFamily="18" charset="0"/>
            </a:endParaRPr>
          </a:p>
          <a:p>
            <a:pPr marL="0" lvl="0" indent="0">
              <a:lnSpc>
                <a:spcPct val="115000"/>
              </a:lnSpc>
              <a:spcAft>
                <a:spcPts val="800"/>
              </a:spcAft>
              <a:buFont typeface="Symbol" panose="05050102010706020507" pitchFamily="18" charset="2"/>
              <a:buNone/>
            </a:pPr>
            <a:endParaRPr lang="sv-SE" sz="1800" kern="100" dirty="0">
              <a:effectLst/>
              <a:latin typeface="Arial" panose="020B0604020202020204" pitchFamily="34" charset="0"/>
              <a:ea typeface="Aptos"/>
              <a:cs typeface="Times New Roman" panose="02020603050405020304" pitchFamily="18" charset="0"/>
            </a:endParaRPr>
          </a:p>
        </p:txBody>
      </p:sp>
      <p:sp>
        <p:nvSpPr>
          <p:cNvPr id="4" name="Platshållare för bildnummer 3">
            <a:extLst>
              <a:ext uri="{FF2B5EF4-FFF2-40B4-BE49-F238E27FC236}">
                <a16:creationId xmlns:a16="http://schemas.microsoft.com/office/drawing/2014/main" id="{2F77519B-3F7F-4BAF-7DD1-7D8233B28E63}"/>
              </a:ext>
            </a:extLst>
          </p:cNvPr>
          <p:cNvSpPr>
            <a:spLocks noGrp="1"/>
          </p:cNvSpPr>
          <p:nvPr>
            <p:ph type="sldNum" sz="quarter" idx="5"/>
          </p:nvPr>
        </p:nvSpPr>
        <p:spPr/>
        <p:txBody>
          <a:bodyPr/>
          <a:lstStyle/>
          <a:p>
            <a:fld id="{FAD31592-3C66-914C-8F2B-350F777116DA}" type="slidenum">
              <a:rPr lang="sv-SE" smtClean="0"/>
              <a:t>2</a:t>
            </a:fld>
            <a:endParaRPr lang="sv-SE"/>
          </a:p>
        </p:txBody>
      </p:sp>
    </p:spTree>
    <p:extLst>
      <p:ext uri="{BB962C8B-B14F-4D97-AF65-F5344CB8AC3E}">
        <p14:creationId xmlns:p14="http://schemas.microsoft.com/office/powerpoint/2010/main" val="2264316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spcAft>
                <a:spcPts val="800"/>
              </a:spcAft>
            </a:pPr>
            <a:r>
              <a:rPr lang="sv-SE" sz="1800" kern="100" dirty="0">
                <a:effectLst/>
                <a:latin typeface="Arial" panose="020B0604020202020204" pitchFamily="34" charset="0"/>
                <a:ea typeface="Aptos" panose="02110004020202020204"/>
                <a:cs typeface="Times New Roman" panose="02020603050405020304" pitchFamily="18" charset="0"/>
              </a:rPr>
              <a:t>Syftet med denna labb är att få eleverna att tänka till lite, vilken typ av aktivitet ger en ökad puls. Dela in klassen i ex.5 grupper. Be dem att i varje grupp hitta på en pulshöjande aktivitet för hela klassen (ca 3-5 min lång). Aktiviteten får gärna vara rolig. Efter varje redovisad aktivitet mäter ni pulsen och diskuterar varför de uppmätte den puls de fick.</a:t>
            </a:r>
            <a:endParaRPr lang="sv-SE" dirty="0"/>
          </a:p>
        </p:txBody>
      </p:sp>
      <p:sp>
        <p:nvSpPr>
          <p:cNvPr id="4" name="Platshållare för bildnummer 3"/>
          <p:cNvSpPr>
            <a:spLocks noGrp="1"/>
          </p:cNvSpPr>
          <p:nvPr>
            <p:ph type="sldNum" sz="quarter" idx="5"/>
          </p:nvPr>
        </p:nvSpPr>
        <p:spPr/>
        <p:txBody>
          <a:bodyPr/>
          <a:lstStyle/>
          <a:p>
            <a:fld id="{2904ADC1-9C12-4C57-AFC5-1FC75A339737}" type="slidenum">
              <a:rPr lang="sv-SE" smtClean="0"/>
              <a:t>4</a:t>
            </a:fld>
            <a:endParaRPr lang="sv-SE"/>
          </a:p>
        </p:txBody>
      </p:sp>
    </p:spTree>
    <p:extLst>
      <p:ext uri="{BB962C8B-B14F-4D97-AF65-F5344CB8AC3E}">
        <p14:creationId xmlns:p14="http://schemas.microsoft.com/office/powerpoint/2010/main" val="475451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Ett exempel på en teori om motivation kallas ”Självbestämmandeteorin”.</a:t>
            </a:r>
          </a:p>
          <a:p>
            <a:r>
              <a:rPr lang="sv-SE" dirty="0"/>
              <a:t>Om man skulle använda den för att tänka om vad som påverkar om jag tränar eller inte så utgår man från tre faktorer.</a:t>
            </a:r>
          </a:p>
          <a:p>
            <a:pPr marL="171450" indent="-171450">
              <a:buFontTx/>
              <a:buChar char="-"/>
            </a:pPr>
            <a:r>
              <a:rPr lang="sv-SE" dirty="0"/>
              <a:t>Autonomi</a:t>
            </a:r>
          </a:p>
          <a:p>
            <a:pPr marL="171450" indent="-171450">
              <a:buFontTx/>
              <a:buChar char="-"/>
            </a:pPr>
            <a:r>
              <a:rPr lang="sv-SE" dirty="0"/>
              <a:t>Kompetens</a:t>
            </a:r>
          </a:p>
          <a:p>
            <a:pPr marL="171450" indent="-171450">
              <a:buFontTx/>
              <a:buChar char="-"/>
            </a:pPr>
            <a:r>
              <a:rPr lang="sv-SE" dirty="0"/>
              <a:t>Samhörighet</a:t>
            </a:r>
          </a:p>
          <a:p>
            <a:pPr marL="0" indent="0">
              <a:buFontTx/>
              <a:buNone/>
            </a:pPr>
            <a:endParaRPr lang="sv-SE" dirty="0"/>
          </a:p>
          <a:p>
            <a:pPr marL="0" indent="0">
              <a:buFontTx/>
              <a:buNone/>
            </a:pPr>
            <a:r>
              <a:rPr lang="sv-SE" sz="1800" b="0" i="0" u="none" strike="noStrike" dirty="0">
                <a:solidFill>
                  <a:srgbClr val="000000"/>
                </a:solidFill>
                <a:effectLst/>
                <a:latin typeface="Arial" panose="020B0604020202020204" pitchFamily="34" charset="0"/>
              </a:rPr>
              <a:t>Viktigt att poängtera är att dessa tre faktorer i sig är grundstenar för god psykisk hälsa, inte bara för motivation till träning.</a:t>
            </a:r>
            <a:endParaRPr lang="sv-SE" dirty="0"/>
          </a:p>
          <a:p>
            <a:pPr marL="0" indent="0">
              <a:buFontTx/>
              <a:buNone/>
            </a:pPr>
            <a:endParaRPr lang="sv-SE" dirty="0"/>
          </a:p>
          <a:p>
            <a:r>
              <a:rPr lang="sv-SE" dirty="0"/>
              <a:t>Exempel på avhandling som använt självbestämmande-teorin i arbete om fysisk aktivitet/träning:</a:t>
            </a:r>
          </a:p>
          <a:p>
            <a:r>
              <a:rPr lang="sv-SE" dirty="0"/>
              <a:t>https://gupea.ub.gu.se/bitstreams/cc8700a7-eb16-46b5-9c62-966064193853/download</a:t>
            </a:r>
          </a:p>
          <a:p>
            <a:endParaRPr lang="sv-SE" dirty="0"/>
          </a:p>
          <a:p>
            <a:r>
              <a:rPr lang="sv-SE" dirty="0"/>
              <a:t>Andra viktiga aspekter för att motivera träning är att man:</a:t>
            </a:r>
          </a:p>
          <a:p>
            <a:r>
              <a:rPr lang="sv-SE" dirty="0"/>
              <a:t>- Att man upplevt positiva känslor efter att ha tränat</a:t>
            </a:r>
          </a:p>
          <a:p>
            <a:pPr marL="171450" indent="-171450">
              <a:buFontTx/>
              <a:buChar char="-"/>
            </a:pPr>
            <a:r>
              <a:rPr lang="sv-SE" dirty="0"/>
              <a:t>Att man känner att jag kan mer än jag tror </a:t>
            </a:r>
          </a:p>
          <a:p>
            <a:pPr marL="0" indent="0">
              <a:buFontTx/>
              <a:buNone/>
            </a:pPr>
            <a:endParaRPr lang="sv-SE" dirty="0"/>
          </a:p>
          <a:p>
            <a:pPr marL="0" indent="0">
              <a:buFontTx/>
              <a:buNone/>
            </a:pPr>
            <a:r>
              <a:rPr lang="sv-SE" dirty="0"/>
              <a:t>Man kan också prata om </a:t>
            </a:r>
            <a:r>
              <a:rPr lang="sv-SE" b="1" dirty="0"/>
              <a:t>inre och yttre motivation</a:t>
            </a:r>
            <a:r>
              <a:rPr lang="sv-SE" dirty="0"/>
              <a:t>.</a:t>
            </a:r>
          </a:p>
          <a:p>
            <a:pPr marL="0" indent="0">
              <a:buFontTx/>
              <a:buNone/>
            </a:pPr>
            <a:r>
              <a:rPr lang="sv-SE" dirty="0"/>
              <a:t>Varför springer jag?</a:t>
            </a:r>
          </a:p>
          <a:p>
            <a:pPr marL="0" indent="0">
              <a:buFontTx/>
              <a:buNone/>
            </a:pPr>
            <a:r>
              <a:rPr lang="sv-SE" dirty="0"/>
              <a:t>Jag springer för att må bra (inre motivation, salutogen inställning)</a:t>
            </a:r>
          </a:p>
          <a:p>
            <a:pPr marL="0" indent="0">
              <a:buFontTx/>
              <a:buNone/>
            </a:pPr>
            <a:r>
              <a:rPr lang="sv-SE" dirty="0"/>
              <a:t>Jag springer för betyget i idrott- och hälsa (yttre motivation)</a:t>
            </a:r>
          </a:p>
          <a:p>
            <a:pPr marL="0" indent="0">
              <a:buFontTx/>
              <a:buNone/>
            </a:pPr>
            <a:endParaRPr lang="sv-SE" dirty="0"/>
          </a:p>
          <a:p>
            <a:endParaRPr lang="sv-SE" dirty="0"/>
          </a:p>
          <a:p>
            <a:r>
              <a:rPr lang="sv-SE" dirty="0"/>
              <a:t>Begreppet </a:t>
            </a:r>
            <a:r>
              <a:rPr lang="sv-SE" b="1" dirty="0"/>
              <a:t>GRIT</a:t>
            </a:r>
            <a:r>
              <a:rPr lang="sv-SE" dirty="0"/>
              <a:t> används ibland i motivationssammanhang. Begreppet står för förmågan att hålla ut och hålla i trots motgångar. ”Jävlar anamma”, att inte ge sig. Det kan vara ytterligare ett begrepp att nämna i sammanhanget motivation.</a:t>
            </a:r>
          </a:p>
          <a:p>
            <a:pPr marL="0" indent="0">
              <a:buFontTx/>
              <a:buNone/>
            </a:pPr>
            <a:endParaRPr lang="sv-SE" dirty="0"/>
          </a:p>
          <a:p>
            <a:pPr marL="0" indent="0">
              <a:buFontTx/>
              <a:buNone/>
            </a:pPr>
            <a:endParaRPr lang="sv-SE" dirty="0"/>
          </a:p>
          <a:p>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7</a:t>
            </a:fld>
            <a:endParaRPr lang="sv-SE"/>
          </a:p>
        </p:txBody>
      </p:sp>
    </p:spTree>
    <p:extLst>
      <p:ext uri="{BB962C8B-B14F-4D97-AF65-F5344CB8AC3E}">
        <p14:creationId xmlns:p14="http://schemas.microsoft.com/office/powerpoint/2010/main" val="3617322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1" dirty="0"/>
              <a:t>OBS! Förslaget på diskussionsövning är framtaget med stöd av AI (</a:t>
            </a:r>
            <a:r>
              <a:rPr lang="sv-SE" i="1" dirty="0" err="1"/>
              <a:t>Copilot</a:t>
            </a:r>
            <a:r>
              <a:rPr lang="sv-SE" i="1" dirty="0"/>
              <a:t>).</a:t>
            </a:r>
          </a:p>
          <a:p>
            <a:endParaRPr lang="sv-SE" dirty="0"/>
          </a:p>
          <a:p>
            <a:r>
              <a:rPr lang="sv-SE" dirty="0"/>
              <a:t>Förslag på diskussionsövning med stöd av självbestämmandeteorin, i mindre grupper.</a:t>
            </a:r>
          </a:p>
          <a:p>
            <a:r>
              <a:rPr lang="sv-SE" dirty="0"/>
              <a:t>De två fiktiva personerna beskrivs kort om vad de gör just nu.</a:t>
            </a:r>
          </a:p>
          <a:p>
            <a:r>
              <a:rPr lang="sv-SE" dirty="0"/>
              <a:t>Diskussionsfrågan handlar om vad som talar/för mot att personerna ska lyckas hålla i den fysiska aktiviteten på lite längre sikt.</a:t>
            </a:r>
          </a:p>
          <a:p>
            <a:endParaRPr lang="sv-SE" dirty="0"/>
          </a:p>
          <a:p>
            <a:r>
              <a:rPr lang="sv-SE" dirty="0"/>
              <a:t>Förslag på argument (med några exempel på hur självbestämmandeteorin kan användas som stöd i argumentationen):</a:t>
            </a:r>
          </a:p>
          <a:p>
            <a:r>
              <a:rPr lang="sv-SE" b="1" dirty="0">
                <a:effectLst/>
              </a:rPr>
              <a:t>Leo: Sannolikhet:</a:t>
            </a:r>
            <a:r>
              <a:rPr lang="sv-SE" dirty="0">
                <a:effectLst/>
              </a:rPr>
              <a:t> ca </a:t>
            </a:r>
            <a:r>
              <a:rPr lang="sv-SE" b="1" dirty="0">
                <a:effectLst/>
              </a:rPr>
              <a:t>40–60 %</a:t>
            </a:r>
            <a:endParaRPr lang="sv-SE" dirty="0"/>
          </a:p>
          <a:p>
            <a:r>
              <a:rPr lang="sv-SE" b="1" dirty="0">
                <a:effectLst/>
              </a:rPr>
              <a:t>Talar för:</a:t>
            </a:r>
            <a:endParaRPr lang="sv-SE" dirty="0"/>
          </a:p>
          <a:p>
            <a:pPr>
              <a:buFont typeface="Arial" panose="020B0604020202020204" pitchFamily="34" charset="0"/>
              <a:buChar char="•"/>
            </a:pPr>
            <a:r>
              <a:rPr lang="sv-SE" dirty="0">
                <a:effectLst/>
              </a:rPr>
              <a:t>Har gjort ett schema, vill ha en plan – KOMPETENS (jag vet vad jag ska göra)</a:t>
            </a:r>
            <a:endParaRPr lang="sv-SE" dirty="0"/>
          </a:p>
          <a:p>
            <a:pPr>
              <a:buFont typeface="Arial" panose="020B0604020202020204" pitchFamily="34" charset="0"/>
              <a:buChar char="•"/>
            </a:pPr>
            <a:r>
              <a:rPr lang="sv-SE" dirty="0">
                <a:effectLst/>
              </a:rPr>
              <a:t>Vill må bättre och orka mer (inre motivation) – AUTONOMI (jag vill)</a:t>
            </a:r>
            <a:endParaRPr lang="sv-SE" dirty="0"/>
          </a:p>
          <a:p>
            <a:r>
              <a:rPr lang="sv-SE" b="1" dirty="0">
                <a:effectLst/>
              </a:rPr>
              <a:t>Talar emot:</a:t>
            </a:r>
            <a:endParaRPr lang="sv-SE" dirty="0"/>
          </a:p>
          <a:p>
            <a:pPr>
              <a:buFont typeface="Arial" panose="020B0604020202020204" pitchFamily="34" charset="0"/>
              <a:buChar char="•"/>
            </a:pPr>
            <a:r>
              <a:rPr lang="sv-SE" dirty="0">
                <a:effectLst/>
              </a:rPr>
              <a:t>Mycket stress och tidsbrist, och oregelbundna veckor</a:t>
            </a:r>
            <a:endParaRPr lang="sv-SE" dirty="0"/>
          </a:p>
          <a:p>
            <a:pPr>
              <a:buFont typeface="Arial" panose="020B0604020202020204" pitchFamily="34" charset="0"/>
              <a:buChar char="•"/>
            </a:pPr>
            <a:r>
              <a:rPr lang="sv-SE" dirty="0">
                <a:effectLst/>
              </a:rPr>
              <a:t>Risk att träningen blir ännu en ”måste-grej” (stress)</a:t>
            </a:r>
          </a:p>
          <a:p>
            <a:pPr>
              <a:buFont typeface="Arial" panose="020B0604020202020204" pitchFamily="34" charset="0"/>
              <a:buChar char="•"/>
            </a:pPr>
            <a:r>
              <a:rPr lang="sv-SE" dirty="0">
                <a:effectLst/>
              </a:rPr>
              <a:t>Brist på socialt stöd, ingen stödjande relation?</a:t>
            </a:r>
            <a:endParaRPr lang="sv-SE" dirty="0"/>
          </a:p>
          <a:p>
            <a:r>
              <a:rPr lang="sv-SE" b="1" dirty="0">
                <a:effectLst/>
              </a:rPr>
              <a:t>Vad skulle öka sannolikheten:</a:t>
            </a:r>
            <a:endParaRPr lang="sv-SE" dirty="0"/>
          </a:p>
          <a:p>
            <a:pPr>
              <a:buFont typeface="Arial" panose="020B0604020202020204" pitchFamily="34" charset="0"/>
              <a:buChar char="•"/>
            </a:pPr>
            <a:r>
              <a:rPr lang="sv-SE" dirty="0">
                <a:effectLst/>
              </a:rPr>
              <a:t>Kortare, flexibla pass (t.ex. 20 min)</a:t>
            </a:r>
            <a:endParaRPr lang="sv-SE" dirty="0"/>
          </a:p>
          <a:p>
            <a:pPr>
              <a:buFont typeface="Arial" panose="020B0604020202020204" pitchFamily="34" charset="0"/>
              <a:buChar char="•"/>
            </a:pPr>
            <a:r>
              <a:rPr lang="sv-SE" dirty="0">
                <a:effectLst/>
              </a:rPr>
              <a:t>Att sänka kraven, fokusera på känsla – inte prestation (all träning räknas, istället för jag måste följa schemat).</a:t>
            </a:r>
            <a:endParaRPr lang="sv-SE" dirty="0"/>
          </a:p>
          <a:p>
            <a:pPr>
              <a:buFont typeface="Arial" panose="020B0604020202020204" pitchFamily="34" charset="0"/>
              <a:buChar char="•"/>
            </a:pPr>
            <a:r>
              <a:rPr lang="sv-SE" dirty="0">
                <a:effectLst/>
              </a:rPr>
              <a:t>Att koppla träningen till stresshantering</a:t>
            </a:r>
          </a:p>
          <a:p>
            <a:pPr>
              <a:buFont typeface="Arial" panose="020B0604020202020204" pitchFamily="34" charset="0"/>
              <a:buChar char="•"/>
            </a:pPr>
            <a:r>
              <a:rPr lang="sv-SE" dirty="0">
                <a:effectLst/>
              </a:rPr>
              <a:t>Att hitta en träningskompis, eller grupp?</a:t>
            </a:r>
            <a:endParaRPr lang="sv-SE" dirty="0"/>
          </a:p>
          <a:p>
            <a:endParaRPr lang="sv-SE" dirty="0"/>
          </a:p>
          <a:p>
            <a:r>
              <a:rPr lang="sv-SE" b="1" dirty="0">
                <a:effectLst/>
              </a:rPr>
              <a:t>Elia: Sannolikhet:</a:t>
            </a:r>
            <a:r>
              <a:rPr lang="sv-SE" dirty="0">
                <a:effectLst/>
              </a:rPr>
              <a:t> ca </a:t>
            </a:r>
            <a:r>
              <a:rPr lang="sv-SE" b="1" dirty="0">
                <a:effectLst/>
              </a:rPr>
              <a:t>40–70 %</a:t>
            </a:r>
            <a:endParaRPr lang="sv-SE" dirty="0"/>
          </a:p>
          <a:p>
            <a:r>
              <a:rPr lang="sv-SE" b="1" dirty="0">
                <a:effectLst/>
              </a:rPr>
              <a:t>Talar för:</a:t>
            </a:r>
            <a:endParaRPr lang="sv-SE" dirty="0"/>
          </a:p>
          <a:p>
            <a:pPr>
              <a:buFont typeface="Arial" panose="020B0604020202020204" pitchFamily="34" charset="0"/>
              <a:buChar char="•"/>
            </a:pPr>
            <a:r>
              <a:rPr lang="sv-SE" dirty="0">
                <a:effectLst/>
              </a:rPr>
              <a:t>Stark social motivation (SAMHÖRIGHET – positiva relationer)</a:t>
            </a:r>
            <a:endParaRPr lang="sv-SE" dirty="0"/>
          </a:p>
          <a:p>
            <a:pPr>
              <a:buFont typeface="Arial" panose="020B0604020202020204" pitchFamily="34" charset="0"/>
              <a:buChar char="•"/>
            </a:pPr>
            <a:r>
              <a:rPr lang="sv-SE" dirty="0">
                <a:effectLst/>
              </a:rPr>
              <a:t>Tränar regelbundet när gruppen är igång </a:t>
            </a:r>
            <a:endParaRPr lang="sv-SE" dirty="0"/>
          </a:p>
          <a:p>
            <a:pPr>
              <a:buFont typeface="Arial" panose="020B0604020202020204" pitchFamily="34" charset="0"/>
              <a:buChar char="•"/>
            </a:pPr>
            <a:r>
              <a:rPr lang="sv-SE" dirty="0">
                <a:effectLst/>
              </a:rPr>
              <a:t>Tycker det är roligt att träna med andra </a:t>
            </a:r>
            <a:endParaRPr lang="sv-SE" dirty="0"/>
          </a:p>
          <a:p>
            <a:r>
              <a:rPr lang="sv-SE" b="1" dirty="0">
                <a:effectLst/>
              </a:rPr>
              <a:t>Talar emot:</a:t>
            </a:r>
            <a:endParaRPr lang="sv-SE" dirty="0"/>
          </a:p>
          <a:p>
            <a:pPr>
              <a:buFont typeface="Arial" panose="020B0604020202020204" pitchFamily="34" charset="0"/>
              <a:buChar char="•"/>
            </a:pPr>
            <a:r>
              <a:rPr lang="sv-SE" dirty="0">
                <a:effectLst/>
              </a:rPr>
              <a:t>Saknar egna rutiner</a:t>
            </a:r>
            <a:endParaRPr lang="sv-SE" dirty="0"/>
          </a:p>
          <a:p>
            <a:pPr>
              <a:buFont typeface="Arial" panose="020B0604020202020204" pitchFamily="34" charset="0"/>
              <a:buChar char="•"/>
            </a:pPr>
            <a:r>
              <a:rPr lang="sv-SE" dirty="0">
                <a:effectLst/>
              </a:rPr>
              <a:t>Sommaruppehåll kan bryta vanan</a:t>
            </a:r>
            <a:endParaRPr lang="sv-SE" dirty="0"/>
          </a:p>
          <a:p>
            <a:pPr>
              <a:buFont typeface="Arial" panose="020B0604020202020204" pitchFamily="34" charset="0"/>
              <a:buChar char="•"/>
            </a:pPr>
            <a:r>
              <a:rPr lang="sv-SE" dirty="0">
                <a:effectLst/>
              </a:rPr>
              <a:t>Motivation sjunker när kompisarna är borta</a:t>
            </a:r>
            <a:endParaRPr lang="sv-SE" dirty="0"/>
          </a:p>
          <a:p>
            <a:r>
              <a:rPr lang="sv-SE" b="1" dirty="0">
                <a:effectLst/>
              </a:rPr>
              <a:t>Vad skulle öka sannolikheten:</a:t>
            </a:r>
            <a:endParaRPr lang="sv-SE" dirty="0"/>
          </a:p>
          <a:p>
            <a:pPr>
              <a:buFont typeface="Arial" panose="020B0604020202020204" pitchFamily="34" charset="0"/>
              <a:buChar char="•"/>
            </a:pPr>
            <a:r>
              <a:rPr lang="sv-SE" dirty="0">
                <a:effectLst/>
              </a:rPr>
              <a:t>En ”sommarplan” med enkla pass</a:t>
            </a:r>
            <a:endParaRPr lang="sv-SE" dirty="0"/>
          </a:p>
          <a:p>
            <a:pPr>
              <a:buFont typeface="Arial" panose="020B0604020202020204" pitchFamily="34" charset="0"/>
              <a:buChar char="•"/>
            </a:pPr>
            <a:r>
              <a:rPr lang="sv-SE" dirty="0">
                <a:effectLst/>
              </a:rPr>
              <a:t>Att hitta en eller flera andra träningskompisar så att det inte blir så långt uppehåll</a:t>
            </a:r>
            <a:endParaRPr lang="sv-SE" dirty="0"/>
          </a:p>
          <a:p>
            <a:pPr>
              <a:buFont typeface="Arial" panose="020B0604020202020204" pitchFamily="34" charset="0"/>
              <a:buChar char="•"/>
            </a:pPr>
            <a:r>
              <a:rPr lang="sv-SE" dirty="0">
                <a:effectLst/>
              </a:rPr>
              <a:t>Att prova andra gruppaktiviteter</a:t>
            </a:r>
            <a:endParaRPr lang="sv-SE" dirty="0"/>
          </a:p>
          <a:p>
            <a:endParaRPr lang="sv-SE" dirty="0"/>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8</a:t>
            </a:fld>
            <a:endParaRPr lang="sv-SE"/>
          </a:p>
        </p:txBody>
      </p:sp>
    </p:spTree>
    <p:extLst>
      <p:ext uri="{BB962C8B-B14F-4D97-AF65-F5344CB8AC3E}">
        <p14:creationId xmlns:p14="http://schemas.microsoft.com/office/powerpoint/2010/main" val="443461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kern="100" dirty="0">
                <a:effectLst/>
                <a:latin typeface="Arial" panose="020B0604020202020204" pitchFamily="34" charset="0"/>
                <a:ea typeface="Aptos" panose="02110004020202020204"/>
                <a:cs typeface="Times New Roman" panose="02020603050405020304" pitchFamily="18" charset="0"/>
              </a:rPr>
              <a:t>Laboration 5 / Dans och bollspelslabb.</a:t>
            </a:r>
            <a:endParaRPr lang="sv-SE" sz="1800" kern="100" dirty="0">
              <a:effectLst/>
              <a:latin typeface="Arial" panose="020B0604020202020204" pitchFamily="34" charset="0"/>
              <a:ea typeface="Aptos" panose="02110004020202020204"/>
              <a:cs typeface="Times New Roman" panose="02020603050405020304" pitchFamily="18" charset="0"/>
            </a:endParaRP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kern="100" dirty="0">
                <a:effectLst/>
                <a:latin typeface="Arial" panose="020B0604020202020204" pitchFamily="34" charset="0"/>
                <a:ea typeface="Aptos" panose="02110004020202020204"/>
                <a:cs typeface="Times New Roman" panose="02020603050405020304" pitchFamily="18" charset="0"/>
              </a:rPr>
              <a:t>Rock- och bollspelslabb. Se sid 8 i labbhäftet. Syftet med denna labb är att låta eleverna få prova på bollspel/lagspel och vild dans och jämföra pulsen efter de olika aktiviteterna. Vi har använt oss av basket (smålagspel) och ”fusk” rocken roll men det går jättebra att använda andra bollspel och danser bara de är högt tempo i aktiviteten. I diskussionen efteråt är det bra om du kollar upp vilken aktivitet eleverna låg högst i puls för att sedan ställa frågan varför det varierade mellan individerna. Vidare diskussion är hur mycket ”</a:t>
            </a:r>
            <a:r>
              <a:rPr lang="sv-SE" sz="1800" kern="100" dirty="0" err="1">
                <a:effectLst/>
                <a:latin typeface="Arial" panose="020B0604020202020204" pitchFamily="34" charset="0"/>
                <a:ea typeface="Aptos" panose="02110004020202020204"/>
                <a:cs typeface="Times New Roman" panose="02020603050405020304" pitchFamily="18" charset="0"/>
              </a:rPr>
              <a:t>rolighetsgraden</a:t>
            </a:r>
            <a:r>
              <a:rPr lang="sv-SE" sz="1800" kern="100" dirty="0">
                <a:effectLst/>
                <a:latin typeface="Arial" panose="020B0604020202020204" pitchFamily="34" charset="0"/>
                <a:ea typeface="Aptos" panose="02110004020202020204"/>
                <a:cs typeface="Times New Roman" panose="02020603050405020304" pitchFamily="18" charset="0"/>
              </a:rPr>
              <a:t>” påverkar deras upplevelse av ansträngningsgrad enligt Borgskalan samt hur Borgskalan korrelerade med pulsen.</a:t>
            </a:r>
          </a:p>
          <a:p>
            <a:endParaRPr lang="sv-SE" dirty="0"/>
          </a:p>
        </p:txBody>
      </p:sp>
      <p:sp>
        <p:nvSpPr>
          <p:cNvPr id="4" name="Platshållare för bildnummer 3"/>
          <p:cNvSpPr>
            <a:spLocks noGrp="1"/>
          </p:cNvSpPr>
          <p:nvPr>
            <p:ph type="sldNum" sz="quarter" idx="5"/>
          </p:nvPr>
        </p:nvSpPr>
        <p:spPr/>
        <p:txBody>
          <a:bodyPr/>
          <a:lstStyle/>
          <a:p>
            <a:fld id="{2904ADC1-9C12-4C57-AFC5-1FC75A339737}" type="slidenum">
              <a:rPr lang="sv-SE" smtClean="0"/>
              <a:t>9</a:t>
            </a:fld>
            <a:endParaRPr lang="sv-SE"/>
          </a:p>
        </p:txBody>
      </p:sp>
    </p:spTree>
    <p:extLst>
      <p:ext uri="{BB962C8B-B14F-4D97-AF65-F5344CB8AC3E}">
        <p14:creationId xmlns:p14="http://schemas.microsoft.com/office/powerpoint/2010/main" val="502606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11</a:t>
            </a:fld>
            <a:endParaRPr lang="sv-SE"/>
          </a:p>
        </p:txBody>
      </p:sp>
    </p:spTree>
    <p:extLst>
      <p:ext uri="{BB962C8B-B14F-4D97-AF65-F5344CB8AC3E}">
        <p14:creationId xmlns:p14="http://schemas.microsoft.com/office/powerpoint/2010/main" val="768285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Arial" panose="020B0604020202020204" pitchFamily="34" charset="0"/>
                <a:ea typeface="Aptos" panose="020B0004020202020204" pitchFamily="34" charset="0"/>
                <a:cs typeface="Times New Roman" panose="02020603050405020304" pitchFamily="18" charset="0"/>
              </a:rPr>
              <a:t>Om du tänker dig att du är ute och springer en lite längre sträcka. Innan löptillfället har du t.ex. en puls på 60 slag/min och så startar du att springa, då hinner inte hjärtat pumpa ut tillräckligt med syresatt blod på en gång för det ökade kravet som musklerna har alltså måste musklerna få energi genom den anaeroba processen. Efter en stund har hjärtat hunnit i kapp och pumpar i ett tempo som ger dig den mängd syre som behövs för arbetet, aerob process, i det här fallet 155 slag/minut. Ofta upplever man att löpningen är behaglig då</a:t>
            </a:r>
            <a:r>
              <a:rPr lang="sv-SE" dirty="0">
                <a:latin typeface="Arial" panose="020B0604020202020204" pitchFamily="34" charset="0"/>
                <a:ea typeface="Aptos" panose="020B0004020202020204" pitchFamily="34" charset="0"/>
                <a:cs typeface="Times New Roman" panose="02020603050405020304" pitchFamily="18" charset="0"/>
              </a:rPr>
              <a:t> = </a:t>
            </a:r>
            <a:r>
              <a:rPr lang="sv-SE" sz="1200" b="1"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a:t>
            </a:r>
            <a:r>
              <a:rPr lang="sv-SE" sz="1200" b="1" dirty="0" err="1">
                <a:solidFill>
                  <a:srgbClr val="FF0000"/>
                </a:solidFill>
                <a:effectLst/>
                <a:latin typeface="Arial" panose="020B0604020202020204" pitchFamily="34" charset="0"/>
                <a:ea typeface="Aptos" panose="020B0004020202020204" pitchFamily="34" charset="0"/>
                <a:cs typeface="Times New Roman" panose="02020603050405020304" pitchFamily="18" charset="0"/>
              </a:rPr>
              <a:t>steady</a:t>
            </a:r>
            <a:r>
              <a:rPr lang="sv-SE" sz="1200" b="1"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 </a:t>
            </a:r>
            <a:r>
              <a:rPr lang="sv-SE" sz="1200" b="1" dirty="0" err="1">
                <a:solidFill>
                  <a:srgbClr val="FF0000"/>
                </a:solidFill>
                <a:effectLst/>
                <a:latin typeface="Arial" panose="020B0604020202020204" pitchFamily="34" charset="0"/>
                <a:ea typeface="Aptos" panose="020B0004020202020204" pitchFamily="34" charset="0"/>
                <a:cs typeface="Times New Roman" panose="02020603050405020304" pitchFamily="18" charset="0"/>
              </a:rPr>
              <a:t>state</a:t>
            </a:r>
            <a:r>
              <a:rPr lang="sv-SE" sz="1200" b="1"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a:t>
            </a:r>
            <a:r>
              <a:rPr lang="sv-SE" sz="1200" b="1" dirty="0">
                <a:effectLst/>
                <a:latin typeface="Arial" panose="020B0604020202020204" pitchFamily="34" charset="0"/>
                <a:ea typeface="Aptos" panose="020B0004020202020204" pitchFamily="34" charset="0"/>
                <a:cs typeface="Times New Roman" panose="02020603050405020304" pitchFamily="18" charset="0"/>
              </a:rPr>
              <a:t>. </a:t>
            </a:r>
            <a:endParaRPr lang="sv-SE" sz="1100" b="1" dirty="0">
              <a:effectLst/>
              <a:latin typeface="Arial" panose="020B0604020202020204" pitchFamily="34" charset="0"/>
              <a:ea typeface="Aptos" panose="020B0004020202020204" pitchFamily="34" charset="0"/>
              <a:cs typeface="Times New Roman" panose="02020603050405020304" pitchFamily="18" charset="0"/>
            </a:endParaRPr>
          </a:p>
          <a:p>
            <a:endParaRPr lang="sv-SE" dirty="0"/>
          </a:p>
          <a:p>
            <a:r>
              <a:rPr lang="sv-SE" dirty="0" err="1"/>
              <a:t>Steady</a:t>
            </a:r>
            <a:r>
              <a:rPr lang="sv-SE" dirty="0"/>
              <a:t> </a:t>
            </a:r>
            <a:r>
              <a:rPr lang="sv-SE" dirty="0" err="1"/>
              <a:t>state</a:t>
            </a:r>
            <a:r>
              <a:rPr lang="sv-SE" dirty="0"/>
              <a:t> innebär att man kan hålla en jämn intensitet i den fysiska aktiviteten under längre tid (uthållighet) eftersom puls och andning stabiliserats efter kraven på syresättning.</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Segoe UI" panose="020B0502040204020203" pitchFamily="34" charset="0"/>
              </a:rPr>
              <a:t>Diagrammet är AI-genererat i Microsoft 365</a:t>
            </a:r>
            <a:endParaRPr lang="sv-SE" sz="1800" dirty="0">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15</a:t>
            </a:fld>
            <a:endParaRPr lang="sv-SE"/>
          </a:p>
        </p:txBody>
      </p:sp>
    </p:spTree>
    <p:extLst>
      <p:ext uri="{BB962C8B-B14F-4D97-AF65-F5344CB8AC3E}">
        <p14:creationId xmlns:p14="http://schemas.microsoft.com/office/powerpoint/2010/main" val="6052341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spcAft>
                <a:spcPts val="1000"/>
              </a:spcAft>
              <a:buNone/>
            </a:pPr>
            <a:r>
              <a:rPr lang="sv-SE" sz="1200" b="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Tänkbara förklaringar:</a:t>
            </a:r>
          </a:p>
          <a:p>
            <a:pPr marL="171450" indent="-171450">
              <a:lnSpc>
                <a:spcPct val="115000"/>
              </a:lnSpc>
              <a:spcAft>
                <a:spcPts val="1000"/>
              </a:spcAft>
              <a:buFont typeface="Arial" panose="020B0604020202020204" pitchFamily="34" charset="0"/>
              <a:buChar char="•"/>
            </a:pPr>
            <a:r>
              <a:rPr lang="sv-SE" sz="1200" b="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Stress, rädsla och oro kan orsaka pulshöjning.</a:t>
            </a:r>
          </a:p>
          <a:p>
            <a:pPr marL="171450" indent="-171450">
              <a:lnSpc>
                <a:spcPct val="115000"/>
              </a:lnSpc>
              <a:spcAft>
                <a:spcPts val="1000"/>
              </a:spcAft>
              <a:buFont typeface="Arial" panose="020B0604020202020204" pitchFamily="34" charset="0"/>
              <a:buChar char="•"/>
            </a:pPr>
            <a:r>
              <a:rPr lang="sv-SE" sz="1200" b="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Personen är helt otränad vilket gör att kroppens viktigaste muskel, hjärtat, har för liten slagvolym som gör att även liten ansträngning ger hög puls (HF)</a:t>
            </a:r>
          </a:p>
          <a:p>
            <a:pPr marL="171450" indent="-171450">
              <a:lnSpc>
                <a:spcPct val="115000"/>
              </a:lnSpc>
              <a:spcAft>
                <a:spcPts val="1000"/>
              </a:spcAft>
              <a:buFont typeface="Arial" panose="020B0604020202020204" pitchFamily="34" charset="0"/>
              <a:buChar char="•"/>
            </a:pPr>
            <a:r>
              <a:rPr lang="sv-SE" sz="1200" b="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Personen kanske fått i sig mycket koffein (energidryck) vilket höjer pulsen</a:t>
            </a:r>
          </a:p>
          <a:p>
            <a:pPr marL="171450" indent="-171450">
              <a:lnSpc>
                <a:spcPct val="115000"/>
              </a:lnSpc>
              <a:spcAft>
                <a:spcPts val="1000"/>
              </a:spcAft>
              <a:buFont typeface="Arial" panose="020B0604020202020204" pitchFamily="34" charset="0"/>
              <a:buChar char="•"/>
            </a:pPr>
            <a:r>
              <a:rPr lang="sv-SE" sz="1200" b="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Personen har något fel på sitt hjärta som gör att slagvolymen påverkas så att ansträngningen ger denna höga puls.</a:t>
            </a:r>
          </a:p>
          <a:p>
            <a:pPr marL="171450" marR="0" lvl="0" indent="-171450" algn="l" defTabSz="914400" rtl="0" eaLnBrk="1" fontAlgn="auto" latinLnBrk="0" hangingPunct="1">
              <a:lnSpc>
                <a:spcPct val="115000"/>
              </a:lnSpc>
              <a:spcBef>
                <a:spcPts val="0"/>
              </a:spcBef>
              <a:spcAft>
                <a:spcPts val="1000"/>
              </a:spcAft>
              <a:buClrTx/>
              <a:buSzTx/>
              <a:buFont typeface="Arial" panose="020B0604020202020204" pitchFamily="34" charset="0"/>
              <a:buChar char="•"/>
              <a:tabLst/>
              <a:defRPr/>
            </a:pPr>
            <a:r>
              <a:rPr lang="sv-SE" sz="1200" b="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Personen kan vara så kallat ”övertränad” (brist på återhämtning) eller har en infektion i kroppen som ger en förhöjd puls.</a:t>
            </a:r>
          </a:p>
          <a:p>
            <a:pPr marL="171450" indent="-171450">
              <a:lnSpc>
                <a:spcPct val="115000"/>
              </a:lnSpc>
              <a:spcAft>
                <a:spcPts val="1000"/>
              </a:spcAft>
              <a:buFont typeface="Arial" panose="020B0604020202020204" pitchFamily="34" charset="0"/>
              <a:buChar char="•"/>
            </a:pPr>
            <a:endParaRPr lang="sv-SE" sz="1200" b="0" dirty="0">
              <a:solidFill>
                <a:srgbClr val="FF0000"/>
              </a:solidFill>
              <a:effectLst/>
              <a:latin typeface="Arial" panose="020B0604020202020204" pitchFamily="34" charset="0"/>
              <a:ea typeface="Aptos" panose="020B000402020202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2904ADC1-9C12-4C57-AFC5-1FC75A339737}" type="slidenum">
              <a:rPr lang="sv-SE" smtClean="0"/>
              <a:t>16</a:t>
            </a:fld>
            <a:endParaRPr lang="sv-SE"/>
          </a:p>
        </p:txBody>
      </p:sp>
    </p:spTree>
    <p:extLst>
      <p:ext uri="{BB962C8B-B14F-4D97-AF65-F5344CB8AC3E}">
        <p14:creationId xmlns:p14="http://schemas.microsoft.com/office/powerpoint/2010/main" val="78316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chemeClr val="tx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latin typeface="Arial" panose="020B0604020202020204" pitchFamily="34" charset="0"/>
              </a:defRPr>
            </a:lvl1pPr>
          </a:lstStyle>
          <a:p>
            <a:r>
              <a:rPr lang="sv-SE" dirty="0"/>
              <a:t>Presentationens titel</a:t>
            </a:r>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Underrubrik</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253994575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28844496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npassad layout">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FFE1B46D-8109-6054-3587-2B9881082B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2394926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llgänglighet Office 365/2019">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0A51E754-9C7A-11C0-D983-A8276233FD20}"/>
              </a:ext>
            </a:extLst>
          </p:cNvPr>
          <p:cNvSpPr txBox="1"/>
          <p:nvPr userDrawn="1"/>
        </p:nvSpPr>
        <p:spPr>
          <a:xfrm>
            <a:off x="957359" y="821623"/>
            <a:ext cx="9535150" cy="584775"/>
          </a:xfrm>
          <a:prstGeom prst="rect">
            <a:avLst/>
          </a:prstGeom>
          <a:noFill/>
        </p:spPr>
        <p:txBody>
          <a:bodyPr wrap="square" rtlCol="0">
            <a:spAutoFit/>
          </a:bodyPr>
          <a:lstStyle/>
          <a:p>
            <a:r>
              <a:rPr lang="en-GB" sz="3200" dirty="0" err="1">
                <a:latin typeface="Arial" panose="020B0604020202020204" pitchFamily="34" charset="0"/>
              </a:rPr>
              <a:t>Tillgänglighetsanpassa</a:t>
            </a:r>
            <a:r>
              <a:rPr lang="en-GB" sz="3200" dirty="0">
                <a:latin typeface="Arial" panose="020B0604020202020204" pitchFamily="34" charset="0"/>
              </a:rPr>
              <a:t> din presentation</a:t>
            </a:r>
          </a:p>
        </p:txBody>
      </p:sp>
      <p:sp>
        <p:nvSpPr>
          <p:cNvPr id="7" name="textruta 6">
            <a:extLst>
              <a:ext uri="{FF2B5EF4-FFF2-40B4-BE49-F238E27FC236}">
                <a16:creationId xmlns:a16="http://schemas.microsoft.com/office/drawing/2014/main" id="{9AB3E6E3-4894-429E-071D-F50345A149E8}"/>
              </a:ext>
            </a:extLst>
          </p:cNvPr>
          <p:cNvSpPr txBox="1"/>
          <p:nvPr userDrawn="1"/>
        </p:nvSpPr>
        <p:spPr>
          <a:xfrm>
            <a:off x="957359" y="1528186"/>
            <a:ext cx="932341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latin typeface="Arial" panose="020B0604020202020204" pitchFamily="34" charset="0"/>
              </a:rPr>
              <a:t>Mallen är inställd för att vara så tillgänglighetsanpassad som möjligt men det är två saker du behöver göra själv allt eftersom du adderar innehåll. </a:t>
            </a:r>
            <a:endParaRPr lang="en-US" sz="1400" b="1" noProof="0" dirty="0">
              <a:latin typeface="Work Sans SemiBold" pitchFamily="2" charset="77"/>
            </a:endParaRPr>
          </a:p>
        </p:txBody>
      </p:sp>
      <p:sp>
        <p:nvSpPr>
          <p:cNvPr id="5" name="textruta 4">
            <a:extLst>
              <a:ext uri="{FF2B5EF4-FFF2-40B4-BE49-F238E27FC236}">
                <a16:creationId xmlns:a16="http://schemas.microsoft.com/office/drawing/2014/main" id="{A0EE485A-2ED1-48AD-EA7A-54C938436EF9}"/>
              </a:ext>
            </a:extLst>
          </p:cNvPr>
          <p:cNvSpPr txBox="1"/>
          <p:nvPr userDrawn="1"/>
        </p:nvSpPr>
        <p:spPr>
          <a:xfrm>
            <a:off x="947738" y="2600794"/>
            <a:ext cx="4234721" cy="1579920"/>
          </a:xfrm>
          <a:prstGeom prst="rect">
            <a:avLst/>
          </a:prstGeom>
          <a:noFill/>
        </p:spPr>
        <p:txBody>
          <a:bodyPr wrap="square" rtlCol="0">
            <a:spAutoFit/>
          </a:bodyPr>
          <a:lstStyle/>
          <a:p>
            <a:pPr marL="0" indent="0">
              <a:spcAft>
                <a:spcPts val="1000"/>
              </a:spcAft>
              <a:buNone/>
            </a:pPr>
            <a:r>
              <a:rPr lang="en-US" sz="1000" dirty="0">
                <a:latin typeface="Arial" panose="020B0604020202020204" pitchFamily="34" charset="0"/>
              </a:rPr>
              <a:t>Högerklicka på en bild/figur och välj alternativet </a:t>
            </a:r>
            <a:r>
              <a:rPr lang="en-US" sz="1000" i="1" dirty="0">
                <a:latin typeface="Arial" panose="020B0604020202020204" pitchFamily="34" charset="0"/>
              </a:rPr>
              <a:t>Redigera alternativtext. </a:t>
            </a:r>
            <a:r>
              <a:rPr lang="en-US" sz="1000" dirty="0">
                <a:latin typeface="Arial" panose="020B0604020202020204" pitchFamily="34" charset="0"/>
              </a:rPr>
              <a:t>Då öppnas en flik till höger i fönstret. Beskriv din bild/figur med 1-2 meningar som läses upp av uppläsningsprogram för de som har nedsatt syn.</a:t>
            </a:r>
          </a:p>
          <a:p>
            <a:pPr marL="0" indent="0">
              <a:spcAft>
                <a:spcPts val="1000"/>
              </a:spcAft>
              <a:buNone/>
            </a:pPr>
            <a:r>
              <a:rPr lang="en-US" sz="1000" dirty="0">
                <a:latin typeface="Arial" panose="020B0604020202020204" pitchFamily="34" charset="0"/>
              </a:rPr>
              <a:t>Har bilden/figuren inget informativt syfte och du vill exkludera den kan du istället klicka I checkrutan </a:t>
            </a:r>
            <a:r>
              <a:rPr lang="en-US" sz="1000" i="1" dirty="0">
                <a:latin typeface="Arial" panose="020B0604020202020204" pitchFamily="34" charset="0"/>
              </a:rPr>
              <a:t>Markera som dekorativt</a:t>
            </a:r>
            <a:r>
              <a:rPr lang="en-US" sz="1000" dirty="0">
                <a:latin typeface="Arial" panose="020B0604020202020204" pitchFamily="34" charset="0"/>
              </a:rPr>
              <a:t> under textrutan för alternativ text.</a:t>
            </a:r>
          </a:p>
          <a:p>
            <a:endParaRPr lang="en-GB" sz="1000" dirty="0">
              <a:latin typeface="Arial" panose="020B0604020202020204" pitchFamily="34" charset="0"/>
            </a:endParaRPr>
          </a:p>
        </p:txBody>
      </p:sp>
      <p:sp>
        <p:nvSpPr>
          <p:cNvPr id="12" name="textruta 11">
            <a:extLst>
              <a:ext uri="{FF2B5EF4-FFF2-40B4-BE49-F238E27FC236}">
                <a16:creationId xmlns:a16="http://schemas.microsoft.com/office/drawing/2014/main" id="{B14C1B1E-9EFF-D9D7-277A-BFBAECBE27ED}"/>
              </a:ext>
            </a:extLst>
          </p:cNvPr>
          <p:cNvSpPr txBox="1"/>
          <p:nvPr userDrawn="1"/>
        </p:nvSpPr>
        <p:spPr>
          <a:xfrm>
            <a:off x="5549719" y="2600794"/>
            <a:ext cx="4234721" cy="1938992"/>
          </a:xfrm>
          <a:prstGeom prst="rect">
            <a:avLst/>
          </a:prstGeom>
          <a:noFill/>
        </p:spPr>
        <p:txBody>
          <a:bodyPr wrap="square" rtlCol="0">
            <a:spAutoFit/>
          </a:bodyPr>
          <a:lstStyle/>
          <a:p>
            <a:pPr>
              <a:spcAft>
                <a:spcPts val="600"/>
              </a:spcAft>
            </a:pPr>
            <a:r>
              <a:rPr lang="en-US" sz="1000" dirty="0">
                <a:latin typeface="Arial" panose="020B0604020202020204" pitchFamily="34" charset="0"/>
              </a:rPr>
              <a:t>Mallarna förinlagda fält har en uppsatt läsordning men adderar du ytterligare/egna textrutor, bilder, smart art eller annat innehåll som inte finns i mallen bör du kontrollera att läsordningen blir logisk, annars läses objekten in i ordningen de lagts till på sidan.</a:t>
            </a:r>
          </a:p>
          <a:p>
            <a:pPr marL="0" indent="0">
              <a:spcAft>
                <a:spcPts val="600"/>
              </a:spcAft>
              <a:buNone/>
            </a:pPr>
            <a:r>
              <a:rPr lang="en-US" sz="1000" b="1" dirty="0">
                <a:latin typeface="Arial" panose="020B0604020202020204" pitchFamily="34" charset="0"/>
              </a:rPr>
              <a:t>Läsordningen styr du genom:</a:t>
            </a:r>
          </a:p>
          <a:p>
            <a:pPr marL="228600" indent="-228600">
              <a:spcAft>
                <a:spcPts val="600"/>
              </a:spcAft>
              <a:buClr>
                <a:schemeClr val="tx1">
                  <a:lumMod val="65000"/>
                  <a:lumOff val="35000"/>
                </a:schemeClr>
              </a:buClr>
              <a:buFont typeface="+mj-lt"/>
              <a:buAutoNum type="arabicPeriod"/>
            </a:pPr>
            <a:r>
              <a:rPr lang="en-US" sz="1000" dirty="0">
                <a:latin typeface="Arial" panose="020B0604020202020204" pitchFamily="34" charset="0"/>
              </a:rPr>
              <a:t>På fliken </a:t>
            </a:r>
            <a:r>
              <a:rPr lang="en-US" sz="1000" b="0" i="1" baseline="0" dirty="0">
                <a:latin typeface="Arial" panose="020B0604020202020204" pitchFamily="34" charset="0"/>
              </a:rPr>
              <a:t>Start </a:t>
            </a:r>
            <a:r>
              <a:rPr lang="en-US" sz="1000" dirty="0">
                <a:latin typeface="Arial" panose="020B0604020202020204" pitchFamily="34" charset="0"/>
              </a:rPr>
              <a:t>väljer du</a:t>
            </a:r>
            <a:r>
              <a:rPr lang="en-US" sz="1000" b="0" i="1" baseline="0" dirty="0">
                <a:latin typeface="Arial" panose="020B0604020202020204" pitchFamily="34" charset="0"/>
              </a:rPr>
              <a:t> Ordna.</a:t>
            </a:r>
            <a:endParaRPr lang="en-US" sz="1000" dirty="0">
              <a:latin typeface="Arial" panose="020B0604020202020204" pitchFamily="34" charset="0"/>
            </a:endParaRPr>
          </a:p>
          <a:p>
            <a:pPr marL="228600" indent="-228600">
              <a:spcAft>
                <a:spcPts val="600"/>
              </a:spcAft>
              <a:buClr>
                <a:schemeClr val="tx1">
                  <a:lumMod val="65000"/>
                  <a:lumOff val="35000"/>
                </a:schemeClr>
              </a:buClr>
              <a:buFont typeface="+mj-lt"/>
              <a:buAutoNum type="arabicPeriod"/>
            </a:pPr>
            <a:r>
              <a:rPr lang="en-US" sz="1000" dirty="0">
                <a:latin typeface="Arial" panose="020B0604020202020204" pitchFamily="34" charset="0"/>
              </a:rPr>
              <a:t>På menyn </a:t>
            </a:r>
            <a:r>
              <a:rPr lang="en-US" sz="1000" b="0" i="1" baseline="0" dirty="0">
                <a:latin typeface="Arial" panose="020B0604020202020204" pitchFamily="34" charset="0"/>
              </a:rPr>
              <a:t>Ordna </a:t>
            </a:r>
            <a:r>
              <a:rPr lang="en-US" sz="1000" dirty="0">
                <a:latin typeface="Arial" panose="020B0604020202020204" pitchFamily="34" charset="0"/>
              </a:rPr>
              <a:t>väljer du</a:t>
            </a:r>
            <a:r>
              <a:rPr lang="en-US" sz="1000" b="0" i="1" baseline="0" dirty="0">
                <a:latin typeface="Arial" panose="020B0604020202020204" pitchFamily="34" charset="0"/>
              </a:rPr>
              <a:t> Markeringsfönster.</a:t>
            </a:r>
            <a:endParaRPr lang="en-US" sz="1000" dirty="0">
              <a:latin typeface="Arial" panose="020B0604020202020204" pitchFamily="34" charset="0"/>
            </a:endParaRPr>
          </a:p>
          <a:p>
            <a:pPr marL="0" indent="0">
              <a:spcAft>
                <a:spcPts val="600"/>
              </a:spcAft>
              <a:buClr>
                <a:schemeClr val="tx1">
                  <a:lumMod val="65000"/>
                  <a:lumOff val="35000"/>
                </a:schemeClr>
              </a:buClr>
              <a:buFont typeface="+mj-lt"/>
              <a:buNone/>
            </a:pPr>
            <a:r>
              <a:rPr lang="en-US" sz="1000" dirty="0">
                <a:latin typeface="Arial" panose="020B0604020202020204" pitchFamily="34" charset="0"/>
              </a:rPr>
              <a:t>Då öppnas en flik till höger I fönstret. Dra objekten tills de har den ordning du vill. Detta påverkar inte layouten på sidan utan bara vilken ordning de läses in maskinellt. </a:t>
            </a:r>
            <a:endParaRPr lang="en-GB" sz="1000" dirty="0">
              <a:latin typeface="Arial" panose="020B0604020202020204" pitchFamily="34" charset="0"/>
            </a:endParaRPr>
          </a:p>
        </p:txBody>
      </p:sp>
      <p:sp>
        <p:nvSpPr>
          <p:cNvPr id="13" name="textruta 12">
            <a:extLst>
              <a:ext uri="{FF2B5EF4-FFF2-40B4-BE49-F238E27FC236}">
                <a16:creationId xmlns:a16="http://schemas.microsoft.com/office/drawing/2014/main" id="{5C80CE63-C4AE-38F4-9AAB-26B856C6A2AA}"/>
              </a:ext>
            </a:extLst>
          </p:cNvPr>
          <p:cNvSpPr txBox="1"/>
          <p:nvPr userDrawn="1"/>
        </p:nvSpPr>
        <p:spPr>
          <a:xfrm>
            <a:off x="934309" y="2231036"/>
            <a:ext cx="4248150" cy="307777"/>
          </a:xfrm>
          <a:prstGeom prst="rect">
            <a:avLst/>
          </a:prstGeom>
          <a:noFill/>
        </p:spPr>
        <p:txBody>
          <a:bodyPr wrap="square" rtlCol="0">
            <a:spAutoFit/>
          </a:bodyPr>
          <a:lstStyle/>
          <a:p>
            <a:r>
              <a:rPr lang="en-GB" sz="1400" dirty="0" err="1">
                <a:latin typeface="Work Sans Medium" pitchFamily="2" charset="77"/>
              </a:rPr>
              <a:t>Lägg</a:t>
            </a:r>
            <a:r>
              <a:rPr lang="en-GB" sz="1400" dirty="0">
                <a:latin typeface="Work Sans Medium" pitchFamily="2" charset="77"/>
              </a:rPr>
              <a:t> till </a:t>
            </a:r>
            <a:r>
              <a:rPr lang="en-GB" sz="1400" dirty="0" err="1">
                <a:latin typeface="Work Sans Medium" pitchFamily="2" charset="77"/>
              </a:rPr>
              <a:t>alternativ</a:t>
            </a:r>
            <a:r>
              <a:rPr lang="en-GB" sz="1400" dirty="0">
                <a:latin typeface="Work Sans Medium" pitchFamily="2" charset="77"/>
              </a:rPr>
              <a:t> text för </a:t>
            </a:r>
            <a:r>
              <a:rPr lang="en-GB" sz="1400" dirty="0" err="1">
                <a:latin typeface="Work Sans Medium" pitchFamily="2" charset="77"/>
              </a:rPr>
              <a:t>bilder</a:t>
            </a:r>
            <a:r>
              <a:rPr lang="en-GB" sz="1400" dirty="0">
                <a:latin typeface="Work Sans Medium" pitchFamily="2" charset="77"/>
              </a:rPr>
              <a:t>/figurer</a:t>
            </a:r>
          </a:p>
        </p:txBody>
      </p:sp>
      <p:sp>
        <p:nvSpPr>
          <p:cNvPr id="14" name="textruta 13">
            <a:extLst>
              <a:ext uri="{FF2B5EF4-FFF2-40B4-BE49-F238E27FC236}">
                <a16:creationId xmlns:a16="http://schemas.microsoft.com/office/drawing/2014/main" id="{7FE0EBDC-2402-1F53-DC48-ACFDF104DF39}"/>
              </a:ext>
            </a:extLst>
          </p:cNvPr>
          <p:cNvSpPr txBox="1"/>
          <p:nvPr userDrawn="1"/>
        </p:nvSpPr>
        <p:spPr>
          <a:xfrm>
            <a:off x="5543785" y="2231036"/>
            <a:ext cx="4248150" cy="307777"/>
          </a:xfrm>
          <a:prstGeom prst="rect">
            <a:avLst/>
          </a:prstGeom>
          <a:noFill/>
        </p:spPr>
        <p:txBody>
          <a:bodyPr wrap="square" rtlCol="0">
            <a:spAutoFit/>
          </a:bodyPr>
          <a:lstStyle/>
          <a:p>
            <a:r>
              <a:rPr lang="en-GB" sz="1400" dirty="0" err="1">
                <a:latin typeface="Work Sans Medium" pitchFamily="2" charset="77"/>
              </a:rPr>
              <a:t>Dubbelkolla</a:t>
            </a:r>
            <a:r>
              <a:rPr lang="en-GB" sz="1400" dirty="0">
                <a:latin typeface="Work Sans Medium" pitchFamily="2" charset="77"/>
              </a:rPr>
              <a:t> </a:t>
            </a:r>
            <a:r>
              <a:rPr lang="en-GB" sz="1400" dirty="0" err="1">
                <a:latin typeface="Work Sans Medium" pitchFamily="2" charset="77"/>
              </a:rPr>
              <a:t>läsordningen</a:t>
            </a:r>
            <a:endParaRPr lang="en-GB" sz="1400" dirty="0">
              <a:latin typeface="Work Sans Medium" pitchFamily="2" charset="77"/>
            </a:endParaRPr>
          </a:p>
        </p:txBody>
      </p:sp>
    </p:spTree>
    <p:extLst>
      <p:ext uri="{BB962C8B-B14F-4D97-AF65-F5344CB8AC3E}">
        <p14:creationId xmlns:p14="http://schemas.microsoft.com/office/powerpoint/2010/main" val="1528221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E07660-1B32-69B9-357E-6F2D30791F74}"/>
              </a:ext>
            </a:extLst>
          </p:cNvPr>
          <p:cNvSpPr>
            <a:spLocks noGrp="1"/>
          </p:cNvSpPr>
          <p:nvPr>
            <p:ph type="title"/>
          </p:nvPr>
        </p:nvSpPr>
        <p:spPr/>
        <p:txBody>
          <a:bodyPr/>
          <a:lstStyle>
            <a:lvl1pPr>
              <a:defRPr>
                <a:latin typeface="Arial" panose="020B0604020202020204" pitchFamily="34" charset="0"/>
              </a:defRPr>
            </a:lvl1p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C2ED7944-5A27-389E-C21A-C790E83394C8}"/>
              </a:ext>
            </a:extLst>
          </p:cNvPr>
          <p:cNvSpPr>
            <a:spLocks noGrp="1"/>
          </p:cNvSpPr>
          <p:nvPr>
            <p:ph idx="1"/>
          </p:nvPr>
        </p:nvSpPr>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D16022E5-A4D3-7FEA-4373-DDE289B91CA0}"/>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5" name="Platshållare för sidfot 4">
            <a:extLst>
              <a:ext uri="{FF2B5EF4-FFF2-40B4-BE49-F238E27FC236}">
                <a16:creationId xmlns:a16="http://schemas.microsoft.com/office/drawing/2014/main" id="{C7428972-23BF-F45F-DEB1-D1404AF72F31}"/>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6" name="Platshållare för bildnummer 5">
            <a:extLst>
              <a:ext uri="{FF2B5EF4-FFF2-40B4-BE49-F238E27FC236}">
                <a16:creationId xmlns:a16="http://schemas.microsoft.com/office/drawing/2014/main" id="{E96E7AD7-0CFC-1FBC-38FC-9424CDE80B61}"/>
              </a:ext>
            </a:extLst>
          </p:cNvPr>
          <p:cNvSpPr>
            <a:spLocks noGrp="1"/>
          </p:cNvSpPr>
          <p:nvPr>
            <p:ph type="sldNum" sz="quarter" idx="12"/>
          </p:nvPr>
        </p:nvSpPr>
        <p:spPr/>
        <p:txBody>
          <a:bodyPr/>
          <a:lstStyle>
            <a:lvl1pPr>
              <a:defRPr>
                <a:latin typeface="Arial" panose="020B0604020202020204" pitchFamily="34" charset="0"/>
              </a:defRPr>
            </a:lvl1pPr>
          </a:lstStyle>
          <a:p>
            <a:fld id="{1A5095F7-6AE6-4CD6-9521-7ED6A198531A}" type="slidenum">
              <a:rPr lang="sv-SE" smtClean="0"/>
              <a:pPr/>
              <a:t>‹#›</a:t>
            </a:fld>
            <a:endParaRPr lang="sv-SE" dirty="0"/>
          </a:p>
        </p:txBody>
      </p:sp>
    </p:spTree>
    <p:extLst>
      <p:ext uri="{BB962C8B-B14F-4D97-AF65-F5344CB8AC3E}">
        <p14:creationId xmlns:p14="http://schemas.microsoft.com/office/powerpoint/2010/main" val="4150981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rgbClr val="EDEDED"/>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latin typeface="Arial" panose="020B0604020202020204" pitchFamily="34" charset="0"/>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3288854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26344195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atin typeface="Arial" panose="020B0604020202020204" pitchFamily="34" charset="0"/>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latin typeface="Arial" panose="020B0604020202020204" pitchFamily="34" charset="0"/>
              </a:defRPr>
            </a:lvl1pPr>
            <a:lvl2pPr marL="457200" indent="0">
              <a:buFontTx/>
              <a:buNone/>
              <a:defRPr sz="1400" baseline="0">
                <a:solidFill>
                  <a:schemeClr val="tx1">
                    <a:lumMod val="65000"/>
                    <a:lumOff val="35000"/>
                  </a:schemeClr>
                </a:solidFill>
                <a:latin typeface="Arial" panose="020B0604020202020204" pitchFamily="34" charset="0"/>
              </a:defRPr>
            </a:lvl2pPr>
            <a:lvl3pPr marL="914400" indent="0">
              <a:buFontTx/>
              <a:buNone/>
              <a:defRPr sz="1200" baseline="0">
                <a:solidFill>
                  <a:schemeClr val="tx1">
                    <a:lumMod val="65000"/>
                    <a:lumOff val="35000"/>
                  </a:schemeClr>
                </a:solidFill>
                <a:latin typeface="Arial" panose="020B0604020202020204" pitchFamily="34" charset="0"/>
              </a:defRPr>
            </a:lvl3pPr>
            <a:lvl4pPr marL="1371600" indent="0">
              <a:buFontTx/>
              <a:buNone/>
              <a:defRPr sz="1000" baseline="0">
                <a:solidFill>
                  <a:schemeClr val="tx1">
                    <a:lumMod val="65000"/>
                    <a:lumOff val="35000"/>
                  </a:schemeClr>
                </a:solidFill>
                <a:latin typeface="Arial" panose="020B0604020202020204" pitchFamily="34" charset="0"/>
              </a:defRPr>
            </a:lvl4pPr>
            <a:lvl5pPr marL="1828800" indent="0">
              <a:buFontTx/>
              <a:buNone/>
              <a:defRPr sz="1000" baseline="0">
                <a:solidFill>
                  <a:schemeClr val="tx1">
                    <a:lumMod val="65000"/>
                    <a:lumOff val="35000"/>
                  </a:schemeClr>
                </a:solidFill>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212190791"/>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atin typeface="Arial" panose="020B0604020202020204" pitchFamily="34" charset="0"/>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latin typeface="Arial" panose="020B0604020202020204" pitchFamily="34" charset="0"/>
              </a:defRPr>
            </a:lvl1pPr>
            <a:lvl2pPr marL="457200" indent="0">
              <a:buFontTx/>
              <a:buNone/>
              <a:defRPr sz="1400" baseline="0">
                <a:solidFill>
                  <a:schemeClr val="tx1">
                    <a:lumMod val="65000"/>
                    <a:lumOff val="35000"/>
                  </a:schemeClr>
                </a:solidFill>
                <a:latin typeface="Arial" panose="020B0604020202020204" pitchFamily="34" charset="0"/>
              </a:defRPr>
            </a:lvl2pPr>
            <a:lvl3pPr marL="914400" indent="0">
              <a:buFontTx/>
              <a:buNone/>
              <a:defRPr sz="1200" baseline="0">
                <a:solidFill>
                  <a:schemeClr val="tx1">
                    <a:lumMod val="65000"/>
                    <a:lumOff val="35000"/>
                  </a:schemeClr>
                </a:solidFill>
                <a:latin typeface="Arial" panose="020B0604020202020204" pitchFamily="34" charset="0"/>
              </a:defRPr>
            </a:lvl3pPr>
            <a:lvl4pPr marL="1371600" indent="0">
              <a:buFontTx/>
              <a:buNone/>
              <a:defRPr sz="1000" baseline="0">
                <a:solidFill>
                  <a:schemeClr val="tx1">
                    <a:lumMod val="65000"/>
                    <a:lumOff val="35000"/>
                  </a:schemeClr>
                </a:solidFill>
                <a:latin typeface="Arial" panose="020B0604020202020204" pitchFamily="34" charset="0"/>
              </a:defRPr>
            </a:lvl4pPr>
            <a:lvl5pPr marL="1828800" indent="0">
              <a:buFontTx/>
              <a:buNone/>
              <a:defRPr sz="1000" baseline="0">
                <a:solidFill>
                  <a:schemeClr val="tx1">
                    <a:lumMod val="65000"/>
                    <a:lumOff val="35000"/>
                  </a:schemeClr>
                </a:solidFill>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2759083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913489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latin typeface="Arial" panose="020B0604020202020204" pitchFamily="34" charset="0"/>
              </a:defRPr>
            </a:lvl1pPr>
          </a:lstStyle>
          <a:p>
            <a:pPr lvl="0"/>
            <a:r>
              <a:rPr lang="sv-SE" dirty="0"/>
              <a:t>Klicka här för att ändra format på bakgrundstexten</a:t>
            </a:r>
          </a:p>
        </p:txBody>
      </p:sp>
    </p:spTree>
    <p:extLst>
      <p:ext uri="{BB962C8B-B14F-4D97-AF65-F5344CB8AC3E}">
        <p14:creationId xmlns:p14="http://schemas.microsoft.com/office/powerpoint/2010/main" val="266373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1182056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1727522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Tree>
    <p:extLst>
      <p:ext uri="{BB962C8B-B14F-4D97-AF65-F5344CB8AC3E}">
        <p14:creationId xmlns:p14="http://schemas.microsoft.com/office/powerpoint/2010/main" val="2131801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Tree>
    <p:extLst>
      <p:ext uri="{BB962C8B-B14F-4D97-AF65-F5344CB8AC3E}">
        <p14:creationId xmlns:p14="http://schemas.microsoft.com/office/powerpoint/2010/main" val="98802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2292568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BEAE4BB-8616-AD66-D017-A34248E7376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15728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atin typeface="Arial" panose="020B0604020202020204" pitchFamily="34" charset="0"/>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latin typeface="Arial" panose="020B0604020202020204" pitchFamily="34" charset="0"/>
              </a:defRPr>
            </a:lvl1pPr>
            <a:lvl2pPr marL="457200" indent="0">
              <a:buFontTx/>
              <a:buNone/>
              <a:defRPr sz="1400" baseline="0">
                <a:solidFill>
                  <a:schemeClr val="tx1">
                    <a:lumMod val="65000"/>
                    <a:lumOff val="35000"/>
                  </a:schemeClr>
                </a:solidFill>
                <a:latin typeface="Arial" panose="020B0604020202020204" pitchFamily="34" charset="0"/>
              </a:defRPr>
            </a:lvl2pPr>
            <a:lvl3pPr marL="914400" indent="0">
              <a:buFontTx/>
              <a:buNone/>
              <a:defRPr sz="1200" baseline="0">
                <a:solidFill>
                  <a:schemeClr val="tx1">
                    <a:lumMod val="65000"/>
                    <a:lumOff val="35000"/>
                  </a:schemeClr>
                </a:solidFill>
                <a:latin typeface="Arial" panose="020B0604020202020204" pitchFamily="34" charset="0"/>
              </a:defRPr>
            </a:lvl3pPr>
            <a:lvl4pPr marL="1371600" indent="0">
              <a:buFontTx/>
              <a:buNone/>
              <a:defRPr sz="1000" baseline="0">
                <a:solidFill>
                  <a:schemeClr val="tx1">
                    <a:lumMod val="65000"/>
                    <a:lumOff val="35000"/>
                  </a:schemeClr>
                </a:solidFill>
                <a:latin typeface="Arial" panose="020B0604020202020204" pitchFamily="34" charset="0"/>
              </a:defRPr>
            </a:lvl4pPr>
            <a:lvl5pPr marL="1828800" indent="0">
              <a:buFontTx/>
              <a:buNone/>
              <a:defRPr sz="1000" baseline="0">
                <a:solidFill>
                  <a:schemeClr val="tx1">
                    <a:lumMod val="65000"/>
                    <a:lumOff val="35000"/>
                  </a:schemeClr>
                </a:solidFill>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3090772440"/>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atin typeface="Arial" panose="020B0604020202020204" pitchFamily="34" charset="0"/>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latin typeface="Arial" panose="020B0604020202020204" pitchFamily="34" charset="0"/>
              </a:defRPr>
            </a:lvl1pPr>
            <a:lvl2pPr marL="457200" indent="0">
              <a:buFontTx/>
              <a:buNone/>
              <a:defRPr sz="1400" baseline="0">
                <a:solidFill>
                  <a:schemeClr val="tx1">
                    <a:lumMod val="65000"/>
                    <a:lumOff val="35000"/>
                  </a:schemeClr>
                </a:solidFill>
                <a:latin typeface="Arial" panose="020B0604020202020204" pitchFamily="34" charset="0"/>
              </a:defRPr>
            </a:lvl2pPr>
            <a:lvl3pPr marL="914400" indent="0">
              <a:buFontTx/>
              <a:buNone/>
              <a:defRPr sz="1200" baseline="0">
                <a:solidFill>
                  <a:schemeClr val="tx1">
                    <a:lumMod val="65000"/>
                    <a:lumOff val="35000"/>
                  </a:schemeClr>
                </a:solidFill>
                <a:latin typeface="Arial" panose="020B0604020202020204" pitchFamily="34" charset="0"/>
              </a:defRPr>
            </a:lvl3pPr>
            <a:lvl4pPr marL="1371600" indent="0">
              <a:buFontTx/>
              <a:buNone/>
              <a:defRPr sz="1000" baseline="0">
                <a:solidFill>
                  <a:schemeClr val="tx1">
                    <a:lumMod val="65000"/>
                    <a:lumOff val="35000"/>
                  </a:schemeClr>
                </a:solidFill>
                <a:latin typeface="Arial" panose="020B0604020202020204" pitchFamily="34" charset="0"/>
              </a:defRPr>
            </a:lvl4pPr>
            <a:lvl5pPr marL="1828800" indent="0">
              <a:buFontTx/>
              <a:buNone/>
              <a:defRPr sz="1000" baseline="0">
                <a:solidFill>
                  <a:schemeClr val="tx1">
                    <a:lumMod val="65000"/>
                    <a:lumOff val="35000"/>
                  </a:schemeClr>
                </a:solidFill>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42885527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31113026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latin typeface="Arial" panose="020B0604020202020204" pitchFamily="34" charset="0"/>
              </a:defRPr>
            </a:lvl1pPr>
          </a:lstStyle>
          <a:p>
            <a:pPr lvl="0"/>
            <a:r>
              <a:rPr lang="sv-SE" dirty="0"/>
              <a:t>Redigera format för bakgrundstext</a:t>
            </a:r>
          </a:p>
        </p:txBody>
      </p:sp>
    </p:spTree>
    <p:extLst>
      <p:ext uri="{BB962C8B-B14F-4D97-AF65-F5344CB8AC3E}">
        <p14:creationId xmlns:p14="http://schemas.microsoft.com/office/powerpoint/2010/main" val="8063177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36845308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Tree>
    <p:extLst>
      <p:ext uri="{BB962C8B-B14F-4D97-AF65-F5344CB8AC3E}">
        <p14:creationId xmlns:p14="http://schemas.microsoft.com/office/powerpoint/2010/main" val="2948155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Tree>
    <p:extLst>
      <p:ext uri="{BB962C8B-B14F-4D97-AF65-F5344CB8AC3E}">
        <p14:creationId xmlns:p14="http://schemas.microsoft.com/office/powerpoint/2010/main" val="1117686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4.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Bildobjekt 17">
            <a:extLst>
              <a:ext uri="{FF2B5EF4-FFF2-40B4-BE49-F238E27FC236}">
                <a16:creationId xmlns:a16="http://schemas.microsoft.com/office/drawing/2014/main" id="{2CE3FA13-D5FB-4D0D-9F18-0A4F2B1BCC7B}"/>
              </a:ext>
            </a:extLst>
          </p:cNvPr>
          <p:cNvPicPr>
            <a:picLocks noChangeAspect="1"/>
          </p:cNvPicPr>
          <p:nvPr userDrawn="1"/>
        </p:nvPicPr>
        <p:blipFill>
          <a:blip r:embed="rId15" cstate="email">
            <a:extLst>
              <a:ext uri="{28A0092B-C50C-407E-A947-70E740481C1C}">
                <a14:useLocalDpi xmlns:a14="http://schemas.microsoft.com/office/drawing/2010/main" val="0"/>
              </a:ext>
            </a:extLst>
          </a:blip>
          <a:stretch>
            <a:fillRect/>
          </a:stretch>
        </p:blipFill>
        <p:spPr>
          <a:xfrm>
            <a:off x="8491539" y="4786707"/>
            <a:ext cx="3875202" cy="2739595"/>
          </a:xfrm>
          <a:prstGeom prst="rect">
            <a:avLst/>
          </a:prstGeom>
        </p:spPr>
      </p:pic>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spTree>
    <p:extLst>
      <p:ext uri="{BB962C8B-B14F-4D97-AF65-F5344CB8AC3E}">
        <p14:creationId xmlns:p14="http://schemas.microsoft.com/office/powerpoint/2010/main" val="104676329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64" r:id="rId12"/>
    <p:sldLayoutId id="2147483680" r:id="rId13"/>
  </p:sldLayoutIdLst>
  <p:hf hdr="0" ftr="0" dt="0"/>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3" cstate="email">
            <a:extLst>
              <a:ext uri="{28A0092B-C50C-407E-A947-70E740481C1C}">
                <a14:useLocalDpi xmlns:a14="http://schemas.microsoft.com/office/drawing/2010/main" val="0"/>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2342682161"/>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hdr="0" ftr="0" dt="0"/>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www.bioresurs.uu.s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6A1627-C6A5-4CB9-BA13-ECADDBC99ABA}"/>
              </a:ext>
            </a:extLst>
          </p:cNvPr>
          <p:cNvSpPr>
            <a:spLocks noGrp="1"/>
          </p:cNvSpPr>
          <p:nvPr>
            <p:ph type="ctrTitle"/>
          </p:nvPr>
        </p:nvSpPr>
        <p:spPr>
          <a:xfrm>
            <a:off x="1696649" y="3305307"/>
            <a:ext cx="8798701" cy="1654175"/>
          </a:xfrm>
        </p:spPr>
        <p:txBody>
          <a:bodyPr/>
          <a:lstStyle/>
          <a:p>
            <a:r>
              <a:rPr lang="sv-SE" dirty="0"/>
              <a:t>Undervisning för psykisk hälsa</a:t>
            </a:r>
            <a:br>
              <a:rPr lang="sv-SE" dirty="0"/>
            </a:br>
            <a:r>
              <a:rPr lang="sv-SE" sz="3200" dirty="0"/>
              <a:t>– med fokus på fysisk aktivitet</a:t>
            </a:r>
            <a:br>
              <a:rPr lang="sv-SE" sz="3200" dirty="0"/>
            </a:br>
            <a:endParaRPr lang="sv-SE" dirty="0"/>
          </a:p>
        </p:txBody>
      </p:sp>
      <p:sp>
        <p:nvSpPr>
          <p:cNvPr id="6" name="Underrubrik 2">
            <a:extLst>
              <a:ext uri="{FF2B5EF4-FFF2-40B4-BE49-F238E27FC236}">
                <a16:creationId xmlns:a16="http://schemas.microsoft.com/office/drawing/2014/main" id="{436AB886-EAB0-4E53-8C3A-E015867B71C3}"/>
              </a:ext>
            </a:extLst>
          </p:cNvPr>
          <p:cNvSpPr>
            <a:spLocks noGrp="1"/>
          </p:cNvSpPr>
          <p:nvPr>
            <p:ph type="subTitle" idx="1"/>
          </p:nvPr>
        </p:nvSpPr>
        <p:spPr>
          <a:xfrm>
            <a:off x="2070848" y="4603162"/>
            <a:ext cx="8721378" cy="1923143"/>
          </a:xfrm>
        </p:spPr>
        <p:txBody>
          <a:bodyPr>
            <a:noAutofit/>
          </a:bodyPr>
          <a:lstStyle/>
          <a:p>
            <a:r>
              <a:rPr lang="sv-SE" sz="1200" dirty="0">
                <a:solidFill>
                  <a:srgbClr val="000000"/>
                </a:solidFill>
                <a:ea typeface="Times New Roman" panose="02020603050405020304" pitchFamily="18" charset="0"/>
                <a:cs typeface="Calibri" panose="020F0502020204030204" pitchFamily="34" charset="0"/>
              </a:rPr>
              <a:t>Undervisnings­materialet har tagits fram av Nationellt resurscentrum för biologiundervisning (2026) i samarbete med Marie Graffman-Sahlberg (Fil. Lic., leg. lärare i Idrott &amp; Hälsa) och Johan Persson (leg. lärare i Idrott &amp; Hälsa), båda verksamma vid Katedralskolan i Uppsala. Erik Allard (leg. lärare i Psykologi och Idrott &amp; Hälsa) och Mikaela Hilbertsson (leg. lärare i Naturkunskap &amp; Idrott och Hälsa), båda vid </a:t>
            </a:r>
            <a:r>
              <a:rPr lang="sv-SE" sz="1200" dirty="0" err="1">
                <a:solidFill>
                  <a:srgbClr val="000000"/>
                </a:solidFill>
                <a:ea typeface="Times New Roman" panose="02020603050405020304" pitchFamily="18" charset="0"/>
                <a:cs typeface="Calibri" panose="020F0502020204030204" pitchFamily="34" charset="0"/>
              </a:rPr>
              <a:t>Polhemskolan</a:t>
            </a:r>
            <a:r>
              <a:rPr lang="sv-SE" sz="1200" dirty="0">
                <a:solidFill>
                  <a:srgbClr val="000000"/>
                </a:solidFill>
                <a:ea typeface="Times New Roman" panose="02020603050405020304" pitchFamily="18" charset="0"/>
                <a:cs typeface="Calibri" panose="020F0502020204030204" pitchFamily="34" charset="0"/>
              </a:rPr>
              <a:t> i Lund, har granskat och gett förslag på kompletteringar. Materialet har även granskats och kompletterats av Siri Helle, leg. Psykolog, samt av representanter för Svenska idrottslärarföreningen.</a:t>
            </a:r>
          </a:p>
          <a:p>
            <a:r>
              <a:rPr lang="sv-SE" sz="1200" dirty="0">
                <a:solidFill>
                  <a:srgbClr val="000000"/>
                </a:solidFill>
                <a:ea typeface="Times New Roman" panose="02020603050405020304" pitchFamily="18" charset="0"/>
                <a:cs typeface="Calibri" panose="020F0502020204030204" pitchFamily="34" charset="0"/>
              </a:rPr>
              <a:t>Allt material finns samlat på </a:t>
            </a:r>
            <a:r>
              <a:rPr lang="sv-SE" sz="1200" u="sng" dirty="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www.bioresurs.uu.se</a:t>
            </a:r>
            <a:endParaRPr lang="sv-SE" sz="1200" dirty="0"/>
          </a:p>
        </p:txBody>
      </p:sp>
    </p:spTree>
    <p:extLst>
      <p:ext uri="{BB962C8B-B14F-4D97-AF65-F5344CB8AC3E}">
        <p14:creationId xmlns:p14="http://schemas.microsoft.com/office/powerpoint/2010/main" val="3158049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BBB99B-CCE6-49D0-835E-5D5F113A5F56}"/>
              </a:ext>
            </a:extLst>
          </p:cNvPr>
          <p:cNvSpPr>
            <a:spLocks noGrp="1"/>
          </p:cNvSpPr>
          <p:nvPr>
            <p:ph type="title"/>
          </p:nvPr>
        </p:nvSpPr>
        <p:spPr/>
        <p:txBody>
          <a:bodyPr/>
          <a:lstStyle/>
          <a:p>
            <a:r>
              <a:rPr lang="sv-SE" dirty="0"/>
              <a:t>Till nästa gång!</a:t>
            </a:r>
          </a:p>
        </p:txBody>
      </p:sp>
      <p:sp>
        <p:nvSpPr>
          <p:cNvPr id="3" name="Platshållare för innehåll 2">
            <a:extLst>
              <a:ext uri="{FF2B5EF4-FFF2-40B4-BE49-F238E27FC236}">
                <a16:creationId xmlns:a16="http://schemas.microsoft.com/office/drawing/2014/main" id="{B2822F24-4911-4C5E-9B66-1BF0AA5ADC9E}"/>
              </a:ext>
            </a:extLst>
          </p:cNvPr>
          <p:cNvSpPr>
            <a:spLocks noGrp="1"/>
          </p:cNvSpPr>
          <p:nvPr>
            <p:ph idx="1"/>
          </p:nvPr>
        </p:nvSpPr>
        <p:spPr/>
        <p:txBody>
          <a:bodyPr/>
          <a:lstStyle/>
          <a:p>
            <a:r>
              <a:rPr lang="sv-SE" dirty="0"/>
              <a:t>Skriv in dina reflektioner om laboration 5 i laborationshäftet</a:t>
            </a:r>
          </a:p>
          <a:p>
            <a:r>
              <a:rPr lang="sv-SE" dirty="0"/>
              <a:t>Testa ytterligare en vardagsmotionsaktivitet (fyll i vad du testar i laborationshäftet)</a:t>
            </a:r>
          </a:p>
        </p:txBody>
      </p:sp>
      <p:sp>
        <p:nvSpPr>
          <p:cNvPr id="4" name="Platshållare för bildnummer 3">
            <a:extLst>
              <a:ext uri="{FF2B5EF4-FFF2-40B4-BE49-F238E27FC236}">
                <a16:creationId xmlns:a16="http://schemas.microsoft.com/office/drawing/2014/main" id="{BD3C68FB-98AB-4ABD-B14F-0E5A6905CFE2}"/>
              </a:ext>
            </a:extLst>
          </p:cNvPr>
          <p:cNvSpPr>
            <a:spLocks noGrp="1"/>
          </p:cNvSpPr>
          <p:nvPr>
            <p:ph type="sldNum" sz="quarter" idx="12"/>
          </p:nvPr>
        </p:nvSpPr>
        <p:spPr/>
        <p:txBody>
          <a:bodyPr/>
          <a:lstStyle/>
          <a:p>
            <a:fld id="{1A5095F7-6AE6-4CD6-9521-7ED6A198531A}" type="slidenum">
              <a:rPr lang="sv-SE" smtClean="0"/>
              <a:t>10</a:t>
            </a:fld>
            <a:endParaRPr lang="sv-SE" dirty="0"/>
          </a:p>
        </p:txBody>
      </p:sp>
    </p:spTree>
    <p:extLst>
      <p:ext uri="{BB962C8B-B14F-4D97-AF65-F5344CB8AC3E}">
        <p14:creationId xmlns:p14="http://schemas.microsoft.com/office/powerpoint/2010/main" val="1129321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9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4D9951-8357-48C0-B159-02A8493F8814}"/>
              </a:ext>
            </a:extLst>
          </p:cNvPr>
          <p:cNvSpPr>
            <a:spLocks noGrp="1"/>
          </p:cNvSpPr>
          <p:nvPr>
            <p:ph type="title"/>
          </p:nvPr>
        </p:nvSpPr>
        <p:spPr/>
        <p:txBody>
          <a:bodyPr/>
          <a:lstStyle/>
          <a:p>
            <a:r>
              <a:rPr lang="sv-SE" dirty="0"/>
              <a:t>Lektion 7 – med laboration 6 – promenadlabb</a:t>
            </a:r>
          </a:p>
        </p:txBody>
      </p:sp>
      <p:sp>
        <p:nvSpPr>
          <p:cNvPr id="3" name="Platshållare för innehåll 2">
            <a:extLst>
              <a:ext uri="{FF2B5EF4-FFF2-40B4-BE49-F238E27FC236}">
                <a16:creationId xmlns:a16="http://schemas.microsoft.com/office/drawing/2014/main" id="{C90B1C90-D92D-40AD-8751-606B8279E72B}"/>
              </a:ext>
            </a:extLst>
          </p:cNvPr>
          <p:cNvSpPr>
            <a:spLocks noGrp="1"/>
          </p:cNvSpPr>
          <p:nvPr>
            <p:ph idx="1"/>
          </p:nvPr>
        </p:nvSpPr>
        <p:spPr>
          <a:xfrm>
            <a:off x="600075" y="2118168"/>
            <a:ext cx="10990263" cy="4207984"/>
          </a:xfrm>
        </p:spPr>
        <p:txBody>
          <a:bodyPr/>
          <a:lstStyle/>
          <a:p>
            <a:r>
              <a:rPr lang="sv-SE" dirty="0"/>
              <a:t>Om aerob och anaerob träning</a:t>
            </a:r>
          </a:p>
          <a:p>
            <a:r>
              <a:rPr lang="sv-SE" dirty="0"/>
              <a:t>Begreppen syreskuld och </a:t>
            </a:r>
            <a:r>
              <a:rPr lang="sv-SE" dirty="0" err="1"/>
              <a:t>steady</a:t>
            </a:r>
            <a:r>
              <a:rPr lang="sv-SE" dirty="0"/>
              <a:t> </a:t>
            </a:r>
            <a:r>
              <a:rPr lang="sv-SE" dirty="0" err="1"/>
              <a:t>state</a:t>
            </a:r>
            <a:endParaRPr lang="sv-SE" dirty="0"/>
          </a:p>
          <a:p>
            <a:r>
              <a:rPr lang="sv-SE" dirty="0"/>
              <a:t>Laboration 6 – Varierad och utmanande promenadlabb</a:t>
            </a:r>
          </a:p>
        </p:txBody>
      </p:sp>
      <p:sp>
        <p:nvSpPr>
          <p:cNvPr id="4" name="Platshållare för bildnummer 3">
            <a:extLst>
              <a:ext uri="{FF2B5EF4-FFF2-40B4-BE49-F238E27FC236}">
                <a16:creationId xmlns:a16="http://schemas.microsoft.com/office/drawing/2014/main" id="{6CDE6D3F-C965-4FBE-A342-859ACCDF721F}"/>
              </a:ext>
            </a:extLst>
          </p:cNvPr>
          <p:cNvSpPr>
            <a:spLocks noGrp="1"/>
          </p:cNvSpPr>
          <p:nvPr>
            <p:ph type="sldNum" sz="quarter" idx="12"/>
          </p:nvPr>
        </p:nvSpPr>
        <p:spPr/>
        <p:txBody>
          <a:bodyPr/>
          <a:lstStyle/>
          <a:p>
            <a:fld id="{1A5095F7-6AE6-4CD6-9521-7ED6A198531A}" type="slidenum">
              <a:rPr lang="sv-SE" smtClean="0"/>
              <a:t>11</a:t>
            </a:fld>
            <a:endParaRPr lang="sv-SE" dirty="0"/>
          </a:p>
        </p:txBody>
      </p:sp>
    </p:spTree>
    <p:extLst>
      <p:ext uri="{BB962C8B-B14F-4D97-AF65-F5344CB8AC3E}">
        <p14:creationId xmlns:p14="http://schemas.microsoft.com/office/powerpoint/2010/main" val="4113443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A5ECC4D-731D-4784-88F0-74E3D6328204}"/>
              </a:ext>
            </a:extLst>
          </p:cNvPr>
          <p:cNvSpPr>
            <a:spLocks noGrp="1"/>
          </p:cNvSpPr>
          <p:nvPr>
            <p:ph type="title"/>
          </p:nvPr>
        </p:nvSpPr>
        <p:spPr/>
        <p:txBody>
          <a:bodyPr/>
          <a:lstStyle/>
          <a:p>
            <a:r>
              <a:rPr lang="sv-SE" dirty="0"/>
              <a:t>Aerob- och anaerob träning</a:t>
            </a:r>
          </a:p>
        </p:txBody>
      </p:sp>
      <p:sp>
        <p:nvSpPr>
          <p:cNvPr id="3" name="Platshållare för innehåll 2">
            <a:extLst>
              <a:ext uri="{FF2B5EF4-FFF2-40B4-BE49-F238E27FC236}">
                <a16:creationId xmlns:a16="http://schemas.microsoft.com/office/drawing/2014/main" id="{20A2AA01-88B5-401D-B4F8-6636F3624F41}"/>
              </a:ext>
            </a:extLst>
          </p:cNvPr>
          <p:cNvSpPr>
            <a:spLocks noGrp="1"/>
          </p:cNvSpPr>
          <p:nvPr>
            <p:ph idx="1"/>
          </p:nvPr>
        </p:nvSpPr>
        <p:spPr>
          <a:xfrm>
            <a:off x="694481" y="2233914"/>
            <a:ext cx="10659319" cy="3914473"/>
          </a:xfrm>
        </p:spPr>
        <p:txBody>
          <a:bodyPr/>
          <a:lstStyle/>
          <a:p>
            <a:r>
              <a:rPr lang="sv-SE" sz="2000" dirty="0"/>
              <a:t>För att få energi till att skutta och leka måste vi äta.</a:t>
            </a:r>
          </a:p>
          <a:p>
            <a:r>
              <a:rPr lang="sv-SE" sz="2000" dirty="0"/>
              <a:t>När fett och kolhydrater förbränns </a:t>
            </a:r>
            <a:r>
              <a:rPr lang="sv-SE" sz="2000" b="1" dirty="0"/>
              <a:t>med syre </a:t>
            </a:r>
            <a:r>
              <a:rPr lang="sv-SE" sz="2000" dirty="0"/>
              <a:t>utvinner vi energi för rörelse med restprodukterna CO2 och H2O = Aerob träning</a:t>
            </a:r>
          </a:p>
          <a:p>
            <a:r>
              <a:rPr lang="sv-SE" sz="2000" dirty="0"/>
              <a:t>Fett och/eller kolhydrater + O2 =&gt;	energi + H2O + CO2</a:t>
            </a:r>
          </a:p>
          <a:p>
            <a:endParaRPr lang="sv-SE" sz="2000" dirty="0"/>
          </a:p>
          <a:p>
            <a:endParaRPr lang="sv-SE" sz="2000" dirty="0"/>
          </a:p>
        </p:txBody>
      </p:sp>
      <p:sp>
        <p:nvSpPr>
          <p:cNvPr id="4" name="Platshållare för bildnummer 3">
            <a:extLst>
              <a:ext uri="{FF2B5EF4-FFF2-40B4-BE49-F238E27FC236}">
                <a16:creationId xmlns:a16="http://schemas.microsoft.com/office/drawing/2014/main" id="{B5650A35-C68F-426E-94ED-9D75796AC792}"/>
              </a:ext>
            </a:extLst>
          </p:cNvPr>
          <p:cNvSpPr>
            <a:spLocks noGrp="1"/>
          </p:cNvSpPr>
          <p:nvPr>
            <p:ph type="sldNum" sz="quarter" idx="12"/>
          </p:nvPr>
        </p:nvSpPr>
        <p:spPr/>
        <p:txBody>
          <a:bodyPr/>
          <a:lstStyle/>
          <a:p>
            <a:fld id="{1A5095F7-6AE6-4CD6-9521-7ED6A198531A}" type="slidenum">
              <a:rPr lang="sv-SE" smtClean="0"/>
              <a:t>12</a:t>
            </a:fld>
            <a:endParaRPr lang="sv-SE" dirty="0"/>
          </a:p>
        </p:txBody>
      </p:sp>
    </p:spTree>
    <p:extLst>
      <p:ext uri="{BB962C8B-B14F-4D97-AF65-F5344CB8AC3E}">
        <p14:creationId xmlns:p14="http://schemas.microsoft.com/office/powerpoint/2010/main" val="353806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E16678-76C4-4615-986A-5DD340122AAA}"/>
              </a:ext>
            </a:extLst>
          </p:cNvPr>
          <p:cNvSpPr>
            <a:spLocks noGrp="1"/>
          </p:cNvSpPr>
          <p:nvPr>
            <p:ph type="title"/>
          </p:nvPr>
        </p:nvSpPr>
        <p:spPr/>
        <p:txBody>
          <a:bodyPr/>
          <a:lstStyle/>
          <a:p>
            <a:r>
              <a:rPr lang="sv-SE" dirty="0"/>
              <a:t>Anaerob träning</a:t>
            </a:r>
          </a:p>
        </p:txBody>
      </p:sp>
      <p:sp>
        <p:nvSpPr>
          <p:cNvPr id="4" name="Platshållare för innehåll 3">
            <a:extLst>
              <a:ext uri="{FF2B5EF4-FFF2-40B4-BE49-F238E27FC236}">
                <a16:creationId xmlns:a16="http://schemas.microsoft.com/office/drawing/2014/main" id="{256D8B7D-EDE8-4C87-8187-9D0C9722A154}"/>
              </a:ext>
            </a:extLst>
          </p:cNvPr>
          <p:cNvSpPr>
            <a:spLocks noGrp="1"/>
          </p:cNvSpPr>
          <p:nvPr>
            <p:ph idx="1"/>
          </p:nvPr>
        </p:nvSpPr>
        <p:spPr>
          <a:xfrm>
            <a:off x="600075" y="2326510"/>
            <a:ext cx="6819297" cy="3999641"/>
          </a:xfrm>
        </p:spPr>
        <p:txBody>
          <a:bodyPr/>
          <a:lstStyle/>
          <a:p>
            <a:r>
              <a:rPr lang="sv-SE" sz="2000" dirty="0"/>
              <a:t>Din puls kan inte hoppa från ex 60 slag/min direkt till 170 slag/min. Hur gör jag då om jag måste springa ifrån en arg varg?</a:t>
            </a:r>
          </a:p>
          <a:p>
            <a:r>
              <a:rPr lang="sv-SE" sz="2000" dirty="0"/>
              <a:t>I muskeln finns lagrat glykogen (lager av glukos) som muskeln kan utvinna energi ur utan behov av tillförsel av massa mer syre via blodet.</a:t>
            </a:r>
          </a:p>
          <a:p>
            <a:r>
              <a:rPr lang="sv-SE" sz="2000" dirty="0"/>
              <a:t>När glukos förbränns utan syre (anaerobt) bildas restprodukten laktat (mjölksyra) = Anaerob träning</a:t>
            </a:r>
          </a:p>
          <a:p>
            <a:r>
              <a:rPr lang="sv-SE" sz="2000" dirty="0"/>
              <a:t>Glykogen =&gt; (flera steg) =&gt;  energi + laktat (mjölksyra)</a:t>
            </a:r>
          </a:p>
          <a:p>
            <a:endParaRPr lang="sv-SE" sz="2000" dirty="0"/>
          </a:p>
        </p:txBody>
      </p:sp>
      <p:pic>
        <p:nvPicPr>
          <p:cNvPr id="5" name="Bildobjekt 4" descr="Två vilda vargar som går på en snötäckt väg">
            <a:extLst>
              <a:ext uri="{FF2B5EF4-FFF2-40B4-BE49-F238E27FC236}">
                <a16:creationId xmlns:a16="http://schemas.microsoft.com/office/drawing/2014/main" id="{2E38BF52-17E6-4524-8F27-320A9016273E}"/>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7963381" y="856526"/>
            <a:ext cx="4112872" cy="4531490"/>
          </a:xfrm>
          <a:prstGeom prst="rect">
            <a:avLst/>
          </a:prstGeom>
        </p:spPr>
      </p:pic>
      <p:sp>
        <p:nvSpPr>
          <p:cNvPr id="3" name="Platshållare för bildnummer 2">
            <a:extLst>
              <a:ext uri="{FF2B5EF4-FFF2-40B4-BE49-F238E27FC236}">
                <a16:creationId xmlns:a16="http://schemas.microsoft.com/office/drawing/2014/main" id="{50BBF761-4552-4AB5-BC7F-04F16CD06659}"/>
              </a:ext>
            </a:extLst>
          </p:cNvPr>
          <p:cNvSpPr>
            <a:spLocks noGrp="1"/>
          </p:cNvSpPr>
          <p:nvPr>
            <p:ph type="sldNum" sz="quarter" idx="12"/>
          </p:nvPr>
        </p:nvSpPr>
        <p:spPr/>
        <p:txBody>
          <a:bodyPr/>
          <a:lstStyle/>
          <a:p>
            <a:fld id="{1A5095F7-6AE6-4CD6-9521-7ED6A198531A}" type="slidenum">
              <a:rPr lang="sv-SE" smtClean="0"/>
              <a:t>13</a:t>
            </a:fld>
            <a:endParaRPr lang="sv-SE" dirty="0"/>
          </a:p>
        </p:txBody>
      </p:sp>
    </p:spTree>
    <p:extLst>
      <p:ext uri="{BB962C8B-B14F-4D97-AF65-F5344CB8AC3E}">
        <p14:creationId xmlns:p14="http://schemas.microsoft.com/office/powerpoint/2010/main" val="3045137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29EB66-E88F-4381-91E2-9CE91E405EC7}"/>
              </a:ext>
            </a:extLst>
          </p:cNvPr>
          <p:cNvSpPr>
            <a:spLocks noGrp="1"/>
          </p:cNvSpPr>
          <p:nvPr>
            <p:ph type="title"/>
          </p:nvPr>
        </p:nvSpPr>
        <p:spPr/>
        <p:txBody>
          <a:bodyPr/>
          <a:lstStyle/>
          <a:p>
            <a:r>
              <a:rPr lang="sv-SE" b="1" dirty="0">
                <a:solidFill>
                  <a:srgbClr val="FF0000"/>
                </a:solidFill>
              </a:rPr>
              <a:t>SYRESKULD</a:t>
            </a:r>
          </a:p>
        </p:txBody>
      </p:sp>
      <p:sp>
        <p:nvSpPr>
          <p:cNvPr id="3" name="Platshållare för innehåll 2">
            <a:extLst>
              <a:ext uri="{FF2B5EF4-FFF2-40B4-BE49-F238E27FC236}">
                <a16:creationId xmlns:a16="http://schemas.microsoft.com/office/drawing/2014/main" id="{195EC880-634B-4787-B62F-BCE0AB326B85}"/>
              </a:ext>
            </a:extLst>
          </p:cNvPr>
          <p:cNvSpPr>
            <a:spLocks noGrp="1"/>
          </p:cNvSpPr>
          <p:nvPr>
            <p:ph idx="1"/>
          </p:nvPr>
        </p:nvSpPr>
        <p:spPr/>
        <p:txBody>
          <a:bodyPr/>
          <a:lstStyle/>
          <a:p>
            <a:pPr marL="0" indent="0">
              <a:buNone/>
            </a:pPr>
            <a:r>
              <a:rPr lang="sv-SE" b="1" dirty="0"/>
              <a:t>När man får mjölksyra ska man lägga sig ner och vila då? </a:t>
            </a:r>
          </a:p>
          <a:p>
            <a:r>
              <a:rPr lang="sv-SE" dirty="0"/>
              <a:t>Nej försök alltid att ”jogga ur” dvs. kom ner i tempo så att syretransporten fungerar (aeroba processen) då kommer blodet att hjälpa till och få bort mjölksyran. När du kommer upp för den långa backen eller i mål efter ett 400m lopp längtar dina muskler efter syre, detta kallas för </a:t>
            </a:r>
            <a:r>
              <a:rPr lang="sv-SE" b="1" dirty="0">
                <a:solidFill>
                  <a:srgbClr val="FF0000"/>
                </a:solidFill>
              </a:rPr>
              <a:t>syreskuld</a:t>
            </a:r>
            <a:r>
              <a:rPr lang="sv-SE" dirty="0"/>
              <a:t>. Du kommer att bli väldigt andfådd efter en liten stund och det är kroppens sätt att betala tillbaka syreskulden. </a:t>
            </a:r>
          </a:p>
        </p:txBody>
      </p:sp>
      <p:sp>
        <p:nvSpPr>
          <p:cNvPr id="4" name="Platshållare för bildnummer 3">
            <a:extLst>
              <a:ext uri="{FF2B5EF4-FFF2-40B4-BE49-F238E27FC236}">
                <a16:creationId xmlns:a16="http://schemas.microsoft.com/office/drawing/2014/main" id="{9B41AD4F-2A48-4788-8852-4BAC5897382A}"/>
              </a:ext>
            </a:extLst>
          </p:cNvPr>
          <p:cNvSpPr>
            <a:spLocks noGrp="1"/>
          </p:cNvSpPr>
          <p:nvPr>
            <p:ph type="sldNum" sz="quarter" idx="12"/>
          </p:nvPr>
        </p:nvSpPr>
        <p:spPr/>
        <p:txBody>
          <a:bodyPr/>
          <a:lstStyle/>
          <a:p>
            <a:fld id="{1A5095F7-6AE6-4CD6-9521-7ED6A198531A}" type="slidenum">
              <a:rPr lang="sv-SE" smtClean="0"/>
              <a:t>14</a:t>
            </a:fld>
            <a:endParaRPr lang="sv-SE" dirty="0"/>
          </a:p>
        </p:txBody>
      </p:sp>
    </p:spTree>
    <p:extLst>
      <p:ext uri="{BB962C8B-B14F-4D97-AF65-F5344CB8AC3E}">
        <p14:creationId xmlns:p14="http://schemas.microsoft.com/office/powerpoint/2010/main" val="759148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924E39-E69A-47B5-8B19-E5337E9DFE67}"/>
              </a:ext>
            </a:extLst>
          </p:cNvPr>
          <p:cNvSpPr>
            <a:spLocks noGrp="1"/>
          </p:cNvSpPr>
          <p:nvPr>
            <p:ph type="title"/>
          </p:nvPr>
        </p:nvSpPr>
        <p:spPr>
          <a:xfrm>
            <a:off x="1371597" y="348865"/>
            <a:ext cx="10044023" cy="877729"/>
          </a:xfrm>
        </p:spPr>
        <p:txBody>
          <a:bodyPr anchor="ctr">
            <a:normAutofit/>
          </a:bodyPr>
          <a:lstStyle/>
          <a:p>
            <a:r>
              <a:rPr lang="sv-SE" sz="4000" dirty="0" err="1"/>
              <a:t>Steady</a:t>
            </a:r>
            <a:r>
              <a:rPr lang="sv-SE" sz="4000" dirty="0"/>
              <a:t> State</a:t>
            </a:r>
            <a:r>
              <a:rPr lang="sv-SE" sz="4000" dirty="0">
                <a:solidFill>
                  <a:srgbClr val="FFFFFF"/>
                </a:solidFill>
              </a:rPr>
              <a:t> STATE det behagliga tempot</a:t>
            </a:r>
          </a:p>
        </p:txBody>
      </p:sp>
      <p:pic>
        <p:nvPicPr>
          <p:cNvPr id="11" name="Bildobjekt 10">
            <a:extLst>
              <a:ext uri="{FF2B5EF4-FFF2-40B4-BE49-F238E27FC236}">
                <a16:creationId xmlns:a16="http://schemas.microsoft.com/office/drawing/2014/main" id="{3D88936C-320D-4B9D-866C-0FD678E8DFD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867589" y="0"/>
            <a:ext cx="6858000" cy="6858000"/>
          </a:xfrm>
          <a:prstGeom prst="rect">
            <a:avLst/>
          </a:prstGeom>
        </p:spPr>
      </p:pic>
      <p:sp>
        <p:nvSpPr>
          <p:cNvPr id="3" name="Platshållare för bildnummer 2">
            <a:extLst>
              <a:ext uri="{FF2B5EF4-FFF2-40B4-BE49-F238E27FC236}">
                <a16:creationId xmlns:a16="http://schemas.microsoft.com/office/drawing/2014/main" id="{81330F32-D7DD-4CA8-9F08-DD07068C3658}"/>
              </a:ext>
            </a:extLst>
          </p:cNvPr>
          <p:cNvSpPr>
            <a:spLocks noGrp="1"/>
          </p:cNvSpPr>
          <p:nvPr>
            <p:ph type="sldNum" sz="quarter" idx="12"/>
          </p:nvPr>
        </p:nvSpPr>
        <p:spPr/>
        <p:txBody>
          <a:bodyPr/>
          <a:lstStyle/>
          <a:p>
            <a:fld id="{1A5095F7-6AE6-4CD6-9521-7ED6A198531A}" type="slidenum">
              <a:rPr lang="sv-SE" smtClean="0"/>
              <a:t>15</a:t>
            </a:fld>
            <a:endParaRPr lang="sv-SE" dirty="0"/>
          </a:p>
        </p:txBody>
      </p:sp>
    </p:spTree>
    <p:extLst>
      <p:ext uri="{BB962C8B-B14F-4D97-AF65-F5344CB8AC3E}">
        <p14:creationId xmlns:p14="http://schemas.microsoft.com/office/powerpoint/2010/main" val="3031938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järta 6">
            <a:extLst>
              <a:ext uri="{FF2B5EF4-FFF2-40B4-BE49-F238E27FC236}">
                <a16:creationId xmlns:a16="http://schemas.microsoft.com/office/drawing/2014/main" id="{408BD12D-1EBA-1654-0AD0-3C65D8B12AE4}"/>
              </a:ext>
            </a:extLst>
          </p:cNvPr>
          <p:cNvSpPr/>
          <p:nvPr/>
        </p:nvSpPr>
        <p:spPr>
          <a:xfrm>
            <a:off x="9181989" y="1662551"/>
            <a:ext cx="1426953" cy="1397479"/>
          </a:xfrm>
          <a:prstGeom prst="hear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latin typeface="Arial" panose="020B0604020202020204" pitchFamily="34" charset="0"/>
            </a:endParaRPr>
          </a:p>
        </p:txBody>
      </p:sp>
      <p:sp>
        <p:nvSpPr>
          <p:cNvPr id="4" name="textruta 3">
            <a:extLst>
              <a:ext uri="{FF2B5EF4-FFF2-40B4-BE49-F238E27FC236}">
                <a16:creationId xmlns:a16="http://schemas.microsoft.com/office/drawing/2014/main" id="{5743AC5F-F4F8-4A55-9840-847B7D94F22D}"/>
              </a:ext>
            </a:extLst>
          </p:cNvPr>
          <p:cNvSpPr txBox="1"/>
          <p:nvPr/>
        </p:nvSpPr>
        <p:spPr>
          <a:xfrm>
            <a:off x="1215851" y="2703007"/>
            <a:ext cx="6481186" cy="1200329"/>
          </a:xfrm>
          <a:prstGeom prst="rect">
            <a:avLst/>
          </a:prstGeom>
          <a:noFill/>
        </p:spPr>
        <p:txBody>
          <a:bodyPr wrap="square" rtlCol="0">
            <a:spAutoFit/>
          </a:bodyPr>
          <a:lstStyle/>
          <a:p>
            <a:r>
              <a:rPr lang="sv-SE" dirty="0">
                <a:latin typeface="Arial" panose="020B0604020202020204" pitchFamily="34" charset="0"/>
              </a:rPr>
              <a:t>En 16-åring promenerar raskt och får en puls på 170 slag/minut.</a:t>
            </a:r>
          </a:p>
          <a:p>
            <a:br>
              <a:rPr lang="sv-SE" dirty="0">
                <a:latin typeface="Arial" panose="020B0604020202020204" pitchFamily="34" charset="0"/>
              </a:rPr>
            </a:br>
            <a:r>
              <a:rPr lang="sv-SE" dirty="0">
                <a:latin typeface="Arial" panose="020B0604020202020204" pitchFamily="34" charset="0"/>
              </a:rPr>
              <a:t>Diskutera tänkbara förklaringar!</a:t>
            </a:r>
          </a:p>
        </p:txBody>
      </p:sp>
      <p:sp>
        <p:nvSpPr>
          <p:cNvPr id="10" name="Rubrik 9">
            <a:extLst>
              <a:ext uri="{FF2B5EF4-FFF2-40B4-BE49-F238E27FC236}">
                <a16:creationId xmlns:a16="http://schemas.microsoft.com/office/drawing/2014/main" id="{E896FB4B-8D11-4243-A048-3A466D1EACB2}"/>
              </a:ext>
            </a:extLst>
          </p:cNvPr>
          <p:cNvSpPr>
            <a:spLocks noGrp="1"/>
          </p:cNvSpPr>
          <p:nvPr>
            <p:ph type="title"/>
          </p:nvPr>
        </p:nvSpPr>
        <p:spPr/>
        <p:txBody>
          <a:bodyPr/>
          <a:lstStyle/>
          <a:p>
            <a:endParaRPr lang="sv-SE" dirty="0"/>
          </a:p>
        </p:txBody>
      </p:sp>
      <p:sp>
        <p:nvSpPr>
          <p:cNvPr id="2" name="Platshållare för bildnummer 1">
            <a:extLst>
              <a:ext uri="{FF2B5EF4-FFF2-40B4-BE49-F238E27FC236}">
                <a16:creationId xmlns:a16="http://schemas.microsoft.com/office/drawing/2014/main" id="{773E4D3B-A61A-4C15-9A5B-5E3DF92558B8}"/>
              </a:ext>
            </a:extLst>
          </p:cNvPr>
          <p:cNvSpPr>
            <a:spLocks noGrp="1"/>
          </p:cNvSpPr>
          <p:nvPr>
            <p:ph type="sldNum" sz="quarter" idx="12"/>
          </p:nvPr>
        </p:nvSpPr>
        <p:spPr/>
        <p:txBody>
          <a:bodyPr/>
          <a:lstStyle/>
          <a:p>
            <a:fld id="{1A5095F7-6AE6-4CD6-9521-7ED6A198531A}" type="slidenum">
              <a:rPr lang="sv-SE" smtClean="0"/>
              <a:t>16</a:t>
            </a:fld>
            <a:endParaRPr lang="sv-SE" dirty="0"/>
          </a:p>
        </p:txBody>
      </p:sp>
    </p:spTree>
    <p:extLst>
      <p:ext uri="{BB962C8B-B14F-4D97-AF65-F5344CB8AC3E}">
        <p14:creationId xmlns:p14="http://schemas.microsoft.com/office/powerpoint/2010/main" val="654893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492472-C6DB-46E3-B533-3774E5D3904B}"/>
              </a:ext>
            </a:extLst>
          </p:cNvPr>
          <p:cNvSpPr>
            <a:spLocks noGrp="1"/>
          </p:cNvSpPr>
          <p:nvPr>
            <p:ph type="title"/>
          </p:nvPr>
        </p:nvSpPr>
        <p:spPr/>
        <p:txBody>
          <a:bodyPr/>
          <a:lstStyle/>
          <a:p>
            <a:r>
              <a:rPr lang="sv-SE" dirty="0"/>
              <a:t>Laboration 6 – Varierad och utmanande promenadlabb</a:t>
            </a:r>
          </a:p>
        </p:txBody>
      </p:sp>
      <p:pic>
        <p:nvPicPr>
          <p:cNvPr id="4" name="Bildobjekt 3">
            <a:extLst>
              <a:ext uri="{FF2B5EF4-FFF2-40B4-BE49-F238E27FC236}">
                <a16:creationId xmlns:a16="http://schemas.microsoft.com/office/drawing/2014/main" id="{1C6EE4C8-BF00-4C93-8129-62C2947634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0069" y="1737932"/>
            <a:ext cx="6154009" cy="4915586"/>
          </a:xfrm>
          <a:prstGeom prst="rect">
            <a:avLst/>
          </a:prstGeom>
        </p:spPr>
      </p:pic>
      <p:sp>
        <p:nvSpPr>
          <p:cNvPr id="6" name="textruta 5">
            <a:extLst>
              <a:ext uri="{FF2B5EF4-FFF2-40B4-BE49-F238E27FC236}">
                <a16:creationId xmlns:a16="http://schemas.microsoft.com/office/drawing/2014/main" id="{9F3E02AB-54B5-4126-811A-5FB70665A6FC}"/>
              </a:ext>
            </a:extLst>
          </p:cNvPr>
          <p:cNvSpPr txBox="1"/>
          <p:nvPr/>
        </p:nvSpPr>
        <p:spPr>
          <a:xfrm>
            <a:off x="613458" y="2164466"/>
            <a:ext cx="4490977" cy="3665940"/>
          </a:xfrm>
          <a:prstGeom prst="rect">
            <a:avLst/>
          </a:prstGeom>
          <a:noFill/>
        </p:spPr>
        <p:txBody>
          <a:bodyPr wrap="square" rtlCol="0">
            <a:spAutoFit/>
          </a:bodyPr>
          <a:lstStyle/>
          <a:p>
            <a:pPr>
              <a:lnSpc>
                <a:spcPct val="115000"/>
              </a:lnSpc>
              <a:spcBef>
                <a:spcPts val="200"/>
              </a:spcBef>
            </a:pPr>
            <a:r>
              <a:rPr lang="sv-SE" sz="1800" b="1" dirty="0">
                <a:solidFill>
                  <a:srgbClr val="1F3763"/>
                </a:solidFill>
                <a:effectLst/>
                <a:latin typeface="Work Sans" pitchFamily="2" charset="0"/>
                <a:ea typeface="Times New Roman" panose="02020603050405020304" pitchFamily="18" charset="0"/>
                <a:cs typeface="Times New Roman" panose="02020603050405020304" pitchFamily="18" charset="0"/>
              </a:rPr>
              <a:t>Tänk efter:</a:t>
            </a:r>
          </a:p>
          <a:p>
            <a:pPr>
              <a:lnSpc>
                <a:spcPct val="115000"/>
              </a:lnSpc>
              <a:spcAft>
                <a:spcPts val="1000"/>
              </a:spcAft>
            </a:pPr>
            <a:r>
              <a:rPr lang="sv-SE" sz="1800" dirty="0">
                <a:effectLst/>
                <a:latin typeface="Work Sans" pitchFamily="2" charset="0"/>
                <a:ea typeface="Calibri" panose="020F0502020204030204" pitchFamily="34" charset="0"/>
                <a:cs typeface="Arial" panose="020B0604020202020204" pitchFamily="34" charset="0"/>
              </a:rPr>
              <a:t>Försök att analysera dina egna </a:t>
            </a:r>
            <a:r>
              <a:rPr lang="sv-SE" sz="1800" dirty="0" err="1">
                <a:effectLst/>
                <a:latin typeface="Work Sans" pitchFamily="2" charset="0"/>
                <a:ea typeface="Calibri" panose="020F0502020204030204" pitchFamily="34" charset="0"/>
                <a:cs typeface="Arial" panose="020B0604020202020204" pitchFamily="34" charset="0"/>
              </a:rPr>
              <a:t>pulsvärden</a:t>
            </a:r>
            <a:r>
              <a:rPr lang="sv-SE" sz="1800" dirty="0">
                <a:effectLst/>
                <a:latin typeface="Work Sans" pitchFamily="2" charset="0"/>
                <a:ea typeface="Calibri" panose="020F0502020204030204" pitchFamily="34" charset="0"/>
                <a:cs typeface="Arial" panose="020B0604020202020204" pitchFamily="34" charset="0"/>
              </a:rPr>
              <a:t> utifrån begreppen </a:t>
            </a:r>
            <a:r>
              <a:rPr lang="sv-SE" sz="1800" dirty="0" err="1">
                <a:effectLst/>
                <a:latin typeface="Work Sans" pitchFamily="2" charset="0"/>
                <a:ea typeface="Calibri" panose="020F0502020204030204" pitchFamily="34" charset="0"/>
                <a:cs typeface="Arial" panose="020B0604020202020204" pitchFamily="34" charset="0"/>
              </a:rPr>
              <a:t>steady</a:t>
            </a:r>
            <a:r>
              <a:rPr lang="sv-SE" sz="1800" dirty="0">
                <a:effectLst/>
                <a:latin typeface="Work Sans" pitchFamily="2" charset="0"/>
                <a:ea typeface="Calibri" panose="020F0502020204030204" pitchFamily="34" charset="0"/>
                <a:cs typeface="Arial" panose="020B0604020202020204" pitchFamily="34" charset="0"/>
              </a:rPr>
              <a:t> </a:t>
            </a:r>
            <a:r>
              <a:rPr lang="sv-SE" sz="1800" dirty="0" err="1">
                <a:effectLst/>
                <a:latin typeface="Work Sans" pitchFamily="2" charset="0"/>
                <a:ea typeface="Calibri" panose="020F0502020204030204" pitchFamily="34" charset="0"/>
                <a:cs typeface="Arial" panose="020B0604020202020204" pitchFamily="34" charset="0"/>
              </a:rPr>
              <a:t>state</a:t>
            </a:r>
            <a:r>
              <a:rPr lang="sv-SE" sz="1800" dirty="0">
                <a:effectLst/>
                <a:latin typeface="Work Sans" pitchFamily="2" charset="0"/>
                <a:ea typeface="Calibri" panose="020F0502020204030204" pitchFamily="34" charset="0"/>
                <a:cs typeface="Arial" panose="020B0604020202020204" pitchFamily="34" charset="0"/>
              </a:rPr>
              <a:t> och syreskuld.</a:t>
            </a:r>
          </a:p>
          <a:p>
            <a:pPr>
              <a:lnSpc>
                <a:spcPct val="115000"/>
              </a:lnSpc>
              <a:spcAft>
                <a:spcPts val="1000"/>
              </a:spcAft>
            </a:pPr>
            <a:r>
              <a:rPr lang="sv-SE" sz="1800" dirty="0">
                <a:effectLst/>
                <a:latin typeface="Work Sans" pitchFamily="2" charset="0"/>
                <a:ea typeface="Calibri" panose="020F0502020204030204" pitchFamily="34" charset="0"/>
                <a:cs typeface="Arial" panose="020B0604020202020204" pitchFamily="34" charset="0"/>
              </a:rPr>
              <a:t> </a:t>
            </a:r>
          </a:p>
          <a:p>
            <a:pPr>
              <a:lnSpc>
                <a:spcPct val="115000"/>
              </a:lnSpc>
              <a:spcBef>
                <a:spcPts val="200"/>
              </a:spcBef>
            </a:pPr>
            <a:r>
              <a:rPr lang="sv-SE" sz="1800" b="1" dirty="0">
                <a:solidFill>
                  <a:srgbClr val="1F3763"/>
                </a:solidFill>
                <a:effectLst/>
                <a:latin typeface="Work Sans" pitchFamily="2" charset="0"/>
                <a:ea typeface="Times New Roman" panose="02020603050405020304" pitchFamily="18" charset="0"/>
                <a:cs typeface="Times New Roman" panose="02020603050405020304" pitchFamily="18" charset="0"/>
              </a:rPr>
              <a:t>Diskutera med flera</a:t>
            </a:r>
          </a:p>
          <a:p>
            <a:pPr>
              <a:lnSpc>
                <a:spcPct val="115000"/>
              </a:lnSpc>
              <a:spcAft>
                <a:spcPts val="1000"/>
              </a:spcAft>
            </a:pPr>
            <a:r>
              <a:rPr lang="sv-SE" sz="1800" dirty="0">
                <a:effectLst/>
                <a:latin typeface="Work Sans" pitchFamily="2" charset="0"/>
                <a:ea typeface="Calibri" panose="020F0502020204030204" pitchFamily="34" charset="0"/>
                <a:cs typeface="Arial" panose="020B0604020202020204" pitchFamily="34" charset="0"/>
              </a:rPr>
              <a:t>Hur bibehåller vi en hälsosam vana när motivationen tryter? </a:t>
            </a:r>
          </a:p>
          <a:p>
            <a:pPr>
              <a:lnSpc>
                <a:spcPct val="115000"/>
              </a:lnSpc>
              <a:spcAft>
                <a:spcPts val="1000"/>
              </a:spcAft>
            </a:pPr>
            <a:r>
              <a:rPr lang="sv-SE" sz="1800" dirty="0">
                <a:effectLst/>
                <a:latin typeface="Work Sans" pitchFamily="2" charset="0"/>
                <a:ea typeface="Calibri" panose="020F0502020204030204" pitchFamily="34" charset="0"/>
                <a:cs typeface="Arial" panose="020B0604020202020204" pitchFamily="34" charset="0"/>
              </a:rPr>
              <a:t>Vad skiljer inre motivation från yttre (t.ex. betyg/utseende)?</a:t>
            </a:r>
          </a:p>
        </p:txBody>
      </p:sp>
      <p:sp>
        <p:nvSpPr>
          <p:cNvPr id="3" name="Platshållare för bildnummer 2">
            <a:extLst>
              <a:ext uri="{FF2B5EF4-FFF2-40B4-BE49-F238E27FC236}">
                <a16:creationId xmlns:a16="http://schemas.microsoft.com/office/drawing/2014/main" id="{705ED272-05B1-4455-9E42-832994857B46}"/>
              </a:ext>
            </a:extLst>
          </p:cNvPr>
          <p:cNvSpPr>
            <a:spLocks noGrp="1"/>
          </p:cNvSpPr>
          <p:nvPr>
            <p:ph type="sldNum" sz="quarter" idx="12"/>
          </p:nvPr>
        </p:nvSpPr>
        <p:spPr/>
        <p:txBody>
          <a:bodyPr/>
          <a:lstStyle/>
          <a:p>
            <a:fld id="{1A5095F7-6AE6-4CD6-9521-7ED6A198531A}" type="slidenum">
              <a:rPr lang="sv-SE" smtClean="0"/>
              <a:t>17</a:t>
            </a:fld>
            <a:endParaRPr lang="sv-SE" dirty="0"/>
          </a:p>
        </p:txBody>
      </p:sp>
    </p:spTree>
    <p:extLst>
      <p:ext uri="{BB962C8B-B14F-4D97-AF65-F5344CB8AC3E}">
        <p14:creationId xmlns:p14="http://schemas.microsoft.com/office/powerpoint/2010/main" val="1639770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BBB99B-CCE6-49D0-835E-5D5F113A5F56}"/>
              </a:ext>
            </a:extLst>
          </p:cNvPr>
          <p:cNvSpPr>
            <a:spLocks noGrp="1"/>
          </p:cNvSpPr>
          <p:nvPr>
            <p:ph type="title"/>
          </p:nvPr>
        </p:nvSpPr>
        <p:spPr/>
        <p:txBody>
          <a:bodyPr/>
          <a:lstStyle/>
          <a:p>
            <a:r>
              <a:rPr lang="sv-SE" dirty="0"/>
              <a:t>Till nästa gång!</a:t>
            </a:r>
          </a:p>
        </p:txBody>
      </p:sp>
      <p:sp>
        <p:nvSpPr>
          <p:cNvPr id="3" name="Platshållare för innehåll 2">
            <a:extLst>
              <a:ext uri="{FF2B5EF4-FFF2-40B4-BE49-F238E27FC236}">
                <a16:creationId xmlns:a16="http://schemas.microsoft.com/office/drawing/2014/main" id="{B2822F24-4911-4C5E-9B66-1BF0AA5ADC9E}"/>
              </a:ext>
            </a:extLst>
          </p:cNvPr>
          <p:cNvSpPr>
            <a:spLocks noGrp="1"/>
          </p:cNvSpPr>
          <p:nvPr>
            <p:ph idx="1"/>
          </p:nvPr>
        </p:nvSpPr>
        <p:spPr/>
        <p:txBody>
          <a:bodyPr/>
          <a:lstStyle/>
          <a:p>
            <a:r>
              <a:rPr lang="sv-SE" dirty="0"/>
              <a:t>Skriv in dina reflektioner om laboration 6 i laborationshäftet</a:t>
            </a:r>
          </a:p>
          <a:p>
            <a:r>
              <a:rPr lang="sv-SE" dirty="0"/>
              <a:t>Läs om syreskuld och </a:t>
            </a:r>
            <a:r>
              <a:rPr lang="sv-SE" dirty="0" err="1"/>
              <a:t>steady</a:t>
            </a:r>
            <a:r>
              <a:rPr lang="sv-SE" dirty="0"/>
              <a:t> </a:t>
            </a:r>
            <a:r>
              <a:rPr lang="sv-SE" dirty="0" err="1"/>
              <a:t>state</a:t>
            </a:r>
            <a:r>
              <a:rPr lang="sv-SE" dirty="0"/>
              <a:t> i teorihäftet</a:t>
            </a:r>
          </a:p>
          <a:p>
            <a:r>
              <a:rPr lang="sv-SE" dirty="0"/>
              <a:t>Testa ytterligare en vardagsmotionsaktivitet (fyll i vad du testar i laborationshäftet)</a:t>
            </a:r>
          </a:p>
        </p:txBody>
      </p:sp>
      <p:sp>
        <p:nvSpPr>
          <p:cNvPr id="4" name="Platshållare för bildnummer 3">
            <a:extLst>
              <a:ext uri="{FF2B5EF4-FFF2-40B4-BE49-F238E27FC236}">
                <a16:creationId xmlns:a16="http://schemas.microsoft.com/office/drawing/2014/main" id="{7B3A2D86-9FAB-4C2E-A862-DB5E1D4EF1F1}"/>
              </a:ext>
            </a:extLst>
          </p:cNvPr>
          <p:cNvSpPr>
            <a:spLocks noGrp="1"/>
          </p:cNvSpPr>
          <p:nvPr>
            <p:ph type="sldNum" sz="quarter" idx="12"/>
          </p:nvPr>
        </p:nvSpPr>
        <p:spPr/>
        <p:txBody>
          <a:bodyPr/>
          <a:lstStyle/>
          <a:p>
            <a:fld id="{1A5095F7-6AE6-4CD6-9521-7ED6A198531A}" type="slidenum">
              <a:rPr lang="sv-SE" smtClean="0"/>
              <a:t>18</a:t>
            </a:fld>
            <a:endParaRPr lang="sv-SE" dirty="0"/>
          </a:p>
        </p:txBody>
      </p:sp>
    </p:spTree>
    <p:extLst>
      <p:ext uri="{BB962C8B-B14F-4D97-AF65-F5344CB8AC3E}">
        <p14:creationId xmlns:p14="http://schemas.microsoft.com/office/powerpoint/2010/main" val="1474082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FFE3E-492F-5C1D-2F5E-25C49C4BC630}"/>
            </a:ext>
          </a:extLst>
        </p:cNvPr>
        <p:cNvGrpSpPr/>
        <p:nvPr/>
      </p:nvGrpSpPr>
      <p:grpSpPr>
        <a:xfrm>
          <a:off x="0" y="0"/>
          <a:ext cx="0" cy="0"/>
          <a:chOff x="0" y="0"/>
          <a:chExt cx="0" cy="0"/>
        </a:xfrm>
      </p:grpSpPr>
      <p:sp>
        <p:nvSpPr>
          <p:cNvPr id="47" name="textruta 46">
            <a:extLst>
              <a:ext uri="{FF2B5EF4-FFF2-40B4-BE49-F238E27FC236}">
                <a16:creationId xmlns:a16="http://schemas.microsoft.com/office/drawing/2014/main" id="{274BFF6A-CE85-41BF-A00E-8908708222A3}"/>
              </a:ext>
            </a:extLst>
          </p:cNvPr>
          <p:cNvSpPr txBox="1"/>
          <p:nvPr/>
        </p:nvSpPr>
        <p:spPr>
          <a:xfrm>
            <a:off x="864147" y="334505"/>
            <a:ext cx="3446702" cy="2062103"/>
          </a:xfrm>
          <a:prstGeom prst="rect">
            <a:avLst/>
          </a:prstGeom>
          <a:noFill/>
        </p:spPr>
        <p:txBody>
          <a:bodyPr wrap="square" rtlCol="0">
            <a:spAutoFit/>
          </a:bodyPr>
          <a:lstStyle/>
          <a:p>
            <a:r>
              <a:rPr lang="sv-SE" sz="3200" dirty="0">
                <a:latin typeface="Arial" panose="020B0604020202020204" pitchFamily="34" charset="0"/>
                <a:ea typeface="Calibri" panose="020F0502020204030204" pitchFamily="34" charset="0"/>
                <a:cs typeface="Calibri" panose="020F0502020204030204" pitchFamily="34" charset="0"/>
              </a:rPr>
              <a:t>Hur hänger kondition ihop med psykisk hälsa?</a:t>
            </a:r>
          </a:p>
        </p:txBody>
      </p:sp>
      <p:sp>
        <p:nvSpPr>
          <p:cNvPr id="51" name="Sexhörning 50">
            <a:extLst>
              <a:ext uri="{FF2B5EF4-FFF2-40B4-BE49-F238E27FC236}">
                <a16:creationId xmlns:a16="http://schemas.microsoft.com/office/drawing/2014/main" id="{48908ADC-D381-4E60-B5F1-EF66C49C5A11}"/>
              </a:ext>
            </a:extLst>
          </p:cNvPr>
          <p:cNvSpPr/>
          <p:nvPr/>
        </p:nvSpPr>
        <p:spPr>
          <a:xfrm>
            <a:off x="864147" y="2729515"/>
            <a:ext cx="1653739" cy="1448321"/>
          </a:xfrm>
          <a:prstGeom prst="hexagon">
            <a:avLst/>
          </a:prstGeom>
          <a:solidFill>
            <a:srgbClr val="757575"/>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solidFill>
                  <a:schemeClr val="tx1"/>
                </a:solidFill>
                <a:latin typeface="Calibri" panose="020F0502020204030204" pitchFamily="34" charset="0"/>
                <a:ea typeface="Calibri" panose="020F0502020204030204" pitchFamily="34" charset="0"/>
                <a:cs typeface="Calibri" panose="020F0502020204030204" pitchFamily="34" charset="0"/>
              </a:rPr>
              <a:t>Hälsa</a:t>
            </a:r>
          </a:p>
        </p:txBody>
      </p:sp>
      <p:sp>
        <p:nvSpPr>
          <p:cNvPr id="52" name="Sexhörning 51">
            <a:extLst>
              <a:ext uri="{FF2B5EF4-FFF2-40B4-BE49-F238E27FC236}">
                <a16:creationId xmlns:a16="http://schemas.microsoft.com/office/drawing/2014/main" id="{419A03A4-1C4E-4D15-B649-5FA1DD8084C3}"/>
              </a:ext>
            </a:extLst>
          </p:cNvPr>
          <p:cNvSpPr/>
          <p:nvPr/>
        </p:nvSpPr>
        <p:spPr>
          <a:xfrm>
            <a:off x="2186388" y="3459217"/>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Sömn</a:t>
            </a:r>
          </a:p>
        </p:txBody>
      </p:sp>
      <p:sp>
        <p:nvSpPr>
          <p:cNvPr id="53" name="Sexhörning 52">
            <a:extLst>
              <a:ext uri="{FF2B5EF4-FFF2-40B4-BE49-F238E27FC236}">
                <a16:creationId xmlns:a16="http://schemas.microsoft.com/office/drawing/2014/main" id="{09123206-A9B7-4F06-A8EB-84FC9ECE6C25}"/>
              </a:ext>
            </a:extLst>
          </p:cNvPr>
          <p:cNvSpPr/>
          <p:nvPr/>
        </p:nvSpPr>
        <p:spPr>
          <a:xfrm>
            <a:off x="3501545" y="2723886"/>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spc="-50" dirty="0">
                <a:latin typeface="Calibri" panose="020F0502020204030204" pitchFamily="34" charset="0"/>
                <a:ea typeface="Calibri" panose="020F0502020204030204" pitchFamily="34" charset="0"/>
                <a:cs typeface="Calibri" panose="020F0502020204030204" pitchFamily="34" charset="0"/>
              </a:rPr>
              <a:t>Relationer</a:t>
            </a:r>
          </a:p>
        </p:txBody>
      </p:sp>
      <p:sp>
        <p:nvSpPr>
          <p:cNvPr id="54" name="Sexhörning 53">
            <a:extLst>
              <a:ext uri="{FF2B5EF4-FFF2-40B4-BE49-F238E27FC236}">
                <a16:creationId xmlns:a16="http://schemas.microsoft.com/office/drawing/2014/main" id="{DD836CAA-30D5-4D77-95DA-0B0CDDCA6D30}"/>
              </a:ext>
            </a:extLst>
          </p:cNvPr>
          <p:cNvSpPr/>
          <p:nvPr/>
        </p:nvSpPr>
        <p:spPr>
          <a:xfrm>
            <a:off x="4814919" y="1985869"/>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Tankar</a:t>
            </a:r>
          </a:p>
        </p:txBody>
      </p:sp>
      <p:sp>
        <p:nvSpPr>
          <p:cNvPr id="55" name="Sexhörning 54">
            <a:extLst>
              <a:ext uri="{FF2B5EF4-FFF2-40B4-BE49-F238E27FC236}">
                <a16:creationId xmlns:a16="http://schemas.microsoft.com/office/drawing/2014/main" id="{7A1F416E-CD41-484A-AC35-A8D4EE7E4F65}"/>
              </a:ext>
            </a:extLst>
          </p:cNvPr>
          <p:cNvSpPr/>
          <p:nvPr/>
        </p:nvSpPr>
        <p:spPr>
          <a:xfrm>
            <a:off x="6130354" y="1262605"/>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Känslor</a:t>
            </a:r>
          </a:p>
        </p:txBody>
      </p:sp>
      <p:sp>
        <p:nvSpPr>
          <p:cNvPr id="56" name="Sexhörning 55">
            <a:extLst>
              <a:ext uri="{FF2B5EF4-FFF2-40B4-BE49-F238E27FC236}">
                <a16:creationId xmlns:a16="http://schemas.microsoft.com/office/drawing/2014/main" id="{12AA47D2-C24B-4F77-8CBB-CE0230EF6ACF}"/>
              </a:ext>
            </a:extLst>
          </p:cNvPr>
          <p:cNvSpPr/>
          <p:nvPr/>
        </p:nvSpPr>
        <p:spPr>
          <a:xfrm>
            <a:off x="7450021" y="1981779"/>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Stress</a:t>
            </a:r>
          </a:p>
        </p:txBody>
      </p:sp>
      <p:sp>
        <p:nvSpPr>
          <p:cNvPr id="57" name="Sexhörning 56">
            <a:extLst>
              <a:ext uri="{FF2B5EF4-FFF2-40B4-BE49-F238E27FC236}">
                <a16:creationId xmlns:a16="http://schemas.microsoft.com/office/drawing/2014/main" id="{0937345C-3934-4E28-BE36-99AF4F8092B8}"/>
              </a:ext>
            </a:extLst>
          </p:cNvPr>
          <p:cNvSpPr/>
          <p:nvPr/>
        </p:nvSpPr>
        <p:spPr>
          <a:xfrm>
            <a:off x="7450021" y="3454313"/>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Åter-hämtning</a:t>
            </a:r>
          </a:p>
        </p:txBody>
      </p:sp>
      <p:sp>
        <p:nvSpPr>
          <p:cNvPr id="58" name="Sexhörning 57">
            <a:extLst>
              <a:ext uri="{FF2B5EF4-FFF2-40B4-BE49-F238E27FC236}">
                <a16:creationId xmlns:a16="http://schemas.microsoft.com/office/drawing/2014/main" id="{0E6A3E08-D32B-42FD-89F7-60E577A275CF}"/>
              </a:ext>
            </a:extLst>
          </p:cNvPr>
          <p:cNvSpPr/>
          <p:nvPr/>
        </p:nvSpPr>
        <p:spPr>
          <a:xfrm>
            <a:off x="8770634" y="4176428"/>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err="1">
                <a:latin typeface="Calibri" panose="020F0502020204030204" pitchFamily="34" charset="0"/>
                <a:ea typeface="Calibri" panose="020F0502020204030204" pitchFamily="34" charset="0"/>
                <a:cs typeface="Calibri" panose="020F0502020204030204" pitchFamily="34" charset="0"/>
              </a:rPr>
              <a:t>Coping</a:t>
            </a:r>
            <a:r>
              <a:rPr lang="sv-SE" b="1" dirty="0">
                <a:latin typeface="Calibri" panose="020F0502020204030204" pitchFamily="34" charset="0"/>
                <a:ea typeface="Calibri" panose="020F0502020204030204" pitchFamily="34" charset="0"/>
                <a:cs typeface="Calibri" panose="020F0502020204030204" pitchFamily="34" charset="0"/>
              </a:rPr>
              <a:t> - strategier</a:t>
            </a:r>
          </a:p>
        </p:txBody>
      </p:sp>
      <p:sp>
        <p:nvSpPr>
          <p:cNvPr id="59" name="Sexhörning 58">
            <a:extLst>
              <a:ext uri="{FF2B5EF4-FFF2-40B4-BE49-F238E27FC236}">
                <a16:creationId xmlns:a16="http://schemas.microsoft.com/office/drawing/2014/main" id="{801A20F5-2152-4324-82B1-2587400CEC3E}"/>
              </a:ext>
            </a:extLst>
          </p:cNvPr>
          <p:cNvSpPr/>
          <p:nvPr/>
        </p:nvSpPr>
        <p:spPr>
          <a:xfrm>
            <a:off x="873013" y="4204838"/>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solidFill>
                  <a:schemeClr val="tx1"/>
                </a:solidFill>
                <a:latin typeface="Calibri" panose="020F0502020204030204" pitchFamily="34" charset="0"/>
                <a:ea typeface="Calibri" panose="020F0502020204030204" pitchFamily="34" charset="0"/>
                <a:cs typeface="Calibri" panose="020F0502020204030204" pitchFamily="34" charset="0"/>
              </a:rPr>
              <a:t>Kost</a:t>
            </a:r>
          </a:p>
        </p:txBody>
      </p:sp>
      <p:sp>
        <p:nvSpPr>
          <p:cNvPr id="60" name="Sexhörning 59">
            <a:extLst>
              <a:ext uri="{FF2B5EF4-FFF2-40B4-BE49-F238E27FC236}">
                <a16:creationId xmlns:a16="http://schemas.microsoft.com/office/drawing/2014/main" id="{6E057D0B-9AEA-4FE0-B655-E336E6DE2441}"/>
              </a:ext>
            </a:extLst>
          </p:cNvPr>
          <p:cNvSpPr/>
          <p:nvPr/>
        </p:nvSpPr>
        <p:spPr>
          <a:xfrm>
            <a:off x="2181800" y="1989436"/>
            <a:ext cx="1653739" cy="1448321"/>
          </a:xfrm>
          <a:prstGeom prst="hexagon">
            <a:avLst/>
          </a:prstGeom>
          <a:solidFill>
            <a:srgbClr val="990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solidFill>
                  <a:schemeClr val="tx1"/>
                </a:solidFill>
                <a:latin typeface="Calibri" panose="020F0502020204030204" pitchFamily="34" charset="0"/>
                <a:ea typeface="Calibri" panose="020F0502020204030204" pitchFamily="34" charset="0"/>
                <a:cs typeface="Calibri" panose="020F0502020204030204" pitchFamily="34" charset="0"/>
              </a:rPr>
              <a:t>Fysisk aktivitet</a:t>
            </a:r>
          </a:p>
        </p:txBody>
      </p:sp>
      <p:sp>
        <p:nvSpPr>
          <p:cNvPr id="61" name="Sexhörning 60">
            <a:extLst>
              <a:ext uri="{FF2B5EF4-FFF2-40B4-BE49-F238E27FC236}">
                <a16:creationId xmlns:a16="http://schemas.microsoft.com/office/drawing/2014/main" id="{AC3D4B12-8661-4A41-9290-C205B246644D}"/>
              </a:ext>
            </a:extLst>
          </p:cNvPr>
          <p:cNvSpPr/>
          <p:nvPr/>
        </p:nvSpPr>
        <p:spPr>
          <a:xfrm>
            <a:off x="10087236" y="344424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Studie-vanor</a:t>
            </a:r>
          </a:p>
        </p:txBody>
      </p:sp>
      <p:sp>
        <p:nvSpPr>
          <p:cNvPr id="62" name="Sexhörning 61">
            <a:extLst>
              <a:ext uri="{FF2B5EF4-FFF2-40B4-BE49-F238E27FC236}">
                <a16:creationId xmlns:a16="http://schemas.microsoft.com/office/drawing/2014/main" id="{C65B5570-593C-421C-9554-6DB7D2C20ED0}"/>
              </a:ext>
            </a:extLst>
          </p:cNvPr>
          <p:cNvSpPr/>
          <p:nvPr/>
        </p:nvSpPr>
        <p:spPr>
          <a:xfrm>
            <a:off x="4821268" y="51891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Tro och mening</a:t>
            </a:r>
          </a:p>
        </p:txBody>
      </p:sp>
      <p:sp>
        <p:nvSpPr>
          <p:cNvPr id="63" name="Sexhörning 62">
            <a:extLst>
              <a:ext uri="{FF2B5EF4-FFF2-40B4-BE49-F238E27FC236}">
                <a16:creationId xmlns:a16="http://schemas.microsoft.com/office/drawing/2014/main" id="{E48F8D8C-B533-4439-A70F-128344FF6EC2}"/>
              </a:ext>
            </a:extLst>
          </p:cNvPr>
          <p:cNvSpPr/>
          <p:nvPr/>
        </p:nvSpPr>
        <p:spPr>
          <a:xfrm>
            <a:off x="8765606" y="1249595"/>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ANDTS</a:t>
            </a:r>
          </a:p>
        </p:txBody>
      </p:sp>
      <p:sp>
        <p:nvSpPr>
          <p:cNvPr id="64" name="Sexhörning 63">
            <a:extLst>
              <a:ext uri="{FF2B5EF4-FFF2-40B4-BE49-F238E27FC236}">
                <a16:creationId xmlns:a16="http://schemas.microsoft.com/office/drawing/2014/main" id="{07FD2EA4-E62D-46CB-BF06-0AA93E6C693F}"/>
              </a:ext>
            </a:extLst>
          </p:cNvPr>
          <p:cNvSpPr/>
          <p:nvPr/>
        </p:nvSpPr>
        <p:spPr>
          <a:xfrm>
            <a:off x="4818127" y="346615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Fritids-intressen</a:t>
            </a:r>
          </a:p>
        </p:txBody>
      </p:sp>
      <p:sp>
        <p:nvSpPr>
          <p:cNvPr id="65" name="Sexhörning 64">
            <a:extLst>
              <a:ext uri="{FF2B5EF4-FFF2-40B4-BE49-F238E27FC236}">
                <a16:creationId xmlns:a16="http://schemas.microsoft.com/office/drawing/2014/main" id="{0777675E-9166-4A37-8531-A29DB531AF49}"/>
              </a:ext>
            </a:extLst>
          </p:cNvPr>
          <p:cNvSpPr/>
          <p:nvPr/>
        </p:nvSpPr>
        <p:spPr>
          <a:xfrm>
            <a:off x="3500486" y="419623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Sexualitet</a:t>
            </a:r>
          </a:p>
        </p:txBody>
      </p:sp>
      <p:sp>
        <p:nvSpPr>
          <p:cNvPr id="2" name="Platshållare för bildnummer 1">
            <a:extLst>
              <a:ext uri="{FF2B5EF4-FFF2-40B4-BE49-F238E27FC236}">
                <a16:creationId xmlns:a16="http://schemas.microsoft.com/office/drawing/2014/main" id="{7E3739B9-2CDB-4ED1-A621-F9F01FD72962}"/>
              </a:ext>
            </a:extLst>
          </p:cNvPr>
          <p:cNvSpPr>
            <a:spLocks noGrp="1"/>
          </p:cNvSpPr>
          <p:nvPr>
            <p:ph type="sldNum" sz="quarter" idx="12"/>
          </p:nvPr>
        </p:nvSpPr>
        <p:spPr/>
        <p:txBody>
          <a:bodyPr/>
          <a:lstStyle/>
          <a:p>
            <a:fld id="{B716C8F4-20CD-364A-8A8E-DE130115B178}" type="slidenum">
              <a:rPr lang="sv-SE" smtClean="0"/>
              <a:pPr/>
              <a:t>2</a:t>
            </a:fld>
            <a:endParaRPr lang="sv-SE" dirty="0"/>
          </a:p>
        </p:txBody>
      </p:sp>
    </p:spTree>
    <p:extLst>
      <p:ext uri="{BB962C8B-B14F-4D97-AF65-F5344CB8AC3E}">
        <p14:creationId xmlns:p14="http://schemas.microsoft.com/office/powerpoint/2010/main" val="50784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4D9951-8357-48C0-B159-02A8493F8814}"/>
              </a:ext>
            </a:extLst>
          </p:cNvPr>
          <p:cNvSpPr>
            <a:spLocks noGrp="1"/>
          </p:cNvSpPr>
          <p:nvPr>
            <p:ph type="title"/>
          </p:nvPr>
        </p:nvSpPr>
        <p:spPr/>
        <p:txBody>
          <a:bodyPr/>
          <a:lstStyle/>
          <a:p>
            <a:r>
              <a:rPr lang="sv-SE" dirty="0"/>
              <a:t>Lektion 5 – med laboration 4 - Gruppträningslabb</a:t>
            </a:r>
          </a:p>
        </p:txBody>
      </p:sp>
      <p:sp>
        <p:nvSpPr>
          <p:cNvPr id="3" name="Platshållare för innehåll 2">
            <a:extLst>
              <a:ext uri="{FF2B5EF4-FFF2-40B4-BE49-F238E27FC236}">
                <a16:creationId xmlns:a16="http://schemas.microsoft.com/office/drawing/2014/main" id="{C90B1C90-D92D-40AD-8751-606B8279E72B}"/>
              </a:ext>
            </a:extLst>
          </p:cNvPr>
          <p:cNvSpPr>
            <a:spLocks noGrp="1"/>
          </p:cNvSpPr>
          <p:nvPr>
            <p:ph idx="1"/>
          </p:nvPr>
        </p:nvSpPr>
        <p:spPr>
          <a:xfrm>
            <a:off x="600075" y="2176040"/>
            <a:ext cx="10990263" cy="4150111"/>
          </a:xfrm>
        </p:spPr>
        <p:txBody>
          <a:bodyPr/>
          <a:lstStyle/>
          <a:p>
            <a:r>
              <a:rPr lang="sv-SE" dirty="0"/>
              <a:t>Kort om motivation för att konditionsträna</a:t>
            </a:r>
          </a:p>
          <a:p>
            <a:r>
              <a:rPr lang="sv-SE" dirty="0"/>
              <a:t>Laboration 4 - gruppträningslabb</a:t>
            </a:r>
          </a:p>
        </p:txBody>
      </p:sp>
      <p:sp>
        <p:nvSpPr>
          <p:cNvPr id="4" name="Platshållare för bildnummer 3">
            <a:extLst>
              <a:ext uri="{FF2B5EF4-FFF2-40B4-BE49-F238E27FC236}">
                <a16:creationId xmlns:a16="http://schemas.microsoft.com/office/drawing/2014/main" id="{07513298-74A6-4C8E-9C45-B50172C22084}"/>
              </a:ext>
            </a:extLst>
          </p:cNvPr>
          <p:cNvSpPr>
            <a:spLocks noGrp="1"/>
          </p:cNvSpPr>
          <p:nvPr>
            <p:ph type="sldNum" sz="quarter" idx="12"/>
          </p:nvPr>
        </p:nvSpPr>
        <p:spPr/>
        <p:txBody>
          <a:bodyPr/>
          <a:lstStyle/>
          <a:p>
            <a:fld id="{1A5095F7-6AE6-4CD6-9521-7ED6A198531A}" type="slidenum">
              <a:rPr lang="sv-SE" smtClean="0"/>
              <a:t>3</a:t>
            </a:fld>
            <a:endParaRPr lang="sv-SE" dirty="0"/>
          </a:p>
        </p:txBody>
      </p:sp>
    </p:spTree>
    <p:extLst>
      <p:ext uri="{BB962C8B-B14F-4D97-AF65-F5344CB8AC3E}">
        <p14:creationId xmlns:p14="http://schemas.microsoft.com/office/powerpoint/2010/main" val="1666384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D0268A8-4340-469F-816B-2827C0F63607}"/>
              </a:ext>
            </a:extLst>
          </p:cNvPr>
          <p:cNvSpPr>
            <a:spLocks noGrp="1"/>
          </p:cNvSpPr>
          <p:nvPr>
            <p:ph type="title"/>
          </p:nvPr>
        </p:nvSpPr>
        <p:spPr/>
        <p:txBody>
          <a:bodyPr/>
          <a:lstStyle/>
          <a:p>
            <a:r>
              <a:rPr lang="sv-SE" dirty="0"/>
              <a:t>Laboration 4 Grupparbete</a:t>
            </a:r>
          </a:p>
        </p:txBody>
      </p:sp>
      <p:sp>
        <p:nvSpPr>
          <p:cNvPr id="6" name="textruta 5">
            <a:extLst>
              <a:ext uri="{FF2B5EF4-FFF2-40B4-BE49-F238E27FC236}">
                <a16:creationId xmlns:a16="http://schemas.microsoft.com/office/drawing/2014/main" id="{3A66F7AA-BD29-45C4-B2EC-F654844E9959}"/>
              </a:ext>
            </a:extLst>
          </p:cNvPr>
          <p:cNvSpPr txBox="1"/>
          <p:nvPr/>
        </p:nvSpPr>
        <p:spPr>
          <a:xfrm>
            <a:off x="717630" y="2395960"/>
            <a:ext cx="5764193" cy="4031360"/>
          </a:xfrm>
          <a:prstGeom prst="rect">
            <a:avLst/>
          </a:prstGeom>
          <a:noFill/>
        </p:spPr>
        <p:txBody>
          <a:bodyPr wrap="square" rtlCol="0">
            <a:spAutoFit/>
          </a:bodyPr>
          <a:lstStyle/>
          <a:p>
            <a:pPr>
              <a:lnSpc>
                <a:spcPct val="115000"/>
              </a:lnSpc>
              <a:spcBef>
                <a:spcPts val="200"/>
              </a:spcBef>
            </a:pPr>
            <a:r>
              <a:rPr lang="sv-SE" sz="1800" b="1" dirty="0">
                <a:solidFill>
                  <a:srgbClr val="1F3763"/>
                </a:solidFill>
                <a:effectLst/>
                <a:latin typeface="Arial" panose="020B0604020202020204" pitchFamily="34" charset="0"/>
                <a:ea typeface="Times New Roman" panose="02020603050405020304" pitchFamily="18" charset="0"/>
                <a:cs typeface="Times New Roman" panose="02020603050405020304" pitchFamily="18" charset="0"/>
              </a:rPr>
              <a:t>Tänk efter själv </a:t>
            </a:r>
          </a:p>
          <a:p>
            <a:pPr>
              <a:lnSpc>
                <a:spcPct val="115000"/>
              </a:lnSpc>
              <a:spcAft>
                <a:spcPts val="1000"/>
              </a:spcAft>
            </a:pPr>
            <a:r>
              <a:rPr lang="sv-SE" sz="1800" dirty="0">
                <a:effectLst/>
                <a:latin typeface="Arial" panose="020B0604020202020204" pitchFamily="34" charset="0"/>
                <a:ea typeface="Calibri" panose="020F0502020204030204" pitchFamily="34" charset="0"/>
                <a:cs typeface="Arial" panose="020B0604020202020204" pitchFamily="34" charset="0"/>
              </a:rPr>
              <a:t>Vilken av aktiviteterna tyckte du om? Varför? </a:t>
            </a:r>
          </a:p>
          <a:p>
            <a:pPr>
              <a:lnSpc>
                <a:spcPct val="115000"/>
              </a:lnSpc>
              <a:spcAft>
                <a:spcPts val="1000"/>
              </a:spcAft>
            </a:pPr>
            <a:r>
              <a:rPr lang="sv-SE" sz="1800" dirty="0">
                <a:effectLst/>
                <a:latin typeface="Arial" panose="020B0604020202020204" pitchFamily="34" charset="0"/>
                <a:ea typeface="Calibri" panose="020F0502020204030204" pitchFamily="34" charset="0"/>
                <a:cs typeface="Arial" panose="020B0604020202020204" pitchFamily="34" charset="0"/>
              </a:rPr>
              <a:t>Fanns det någon aktivitet som du inte gillade? </a:t>
            </a:r>
            <a:br>
              <a:rPr lang="sv-SE" sz="1800" dirty="0">
                <a:effectLst/>
                <a:latin typeface="Arial" panose="020B0604020202020204" pitchFamily="34" charset="0"/>
                <a:ea typeface="Calibri" panose="020F0502020204030204" pitchFamily="34" charset="0"/>
                <a:cs typeface="Arial" panose="020B0604020202020204" pitchFamily="34" charset="0"/>
              </a:rPr>
            </a:br>
            <a:r>
              <a:rPr lang="sv-SE" sz="1800" dirty="0">
                <a:effectLst/>
                <a:latin typeface="Arial" panose="020B0604020202020204" pitchFamily="34" charset="0"/>
                <a:ea typeface="Calibri" panose="020F0502020204030204" pitchFamily="34" charset="0"/>
                <a:cs typeface="Arial" panose="020B0604020202020204" pitchFamily="34" charset="0"/>
              </a:rPr>
              <a:t>Varför inte?</a:t>
            </a:r>
          </a:p>
          <a:p>
            <a:pPr>
              <a:lnSpc>
                <a:spcPct val="115000"/>
              </a:lnSpc>
              <a:spcAft>
                <a:spcPts val="1000"/>
              </a:spcAft>
            </a:pPr>
            <a:r>
              <a:rPr lang="sv-SE" sz="1800" b="1" dirty="0">
                <a:effectLst/>
                <a:latin typeface="Arial" panose="020B0604020202020204" pitchFamily="34" charset="0"/>
                <a:ea typeface="Calibri" panose="020F0502020204030204" pitchFamily="34" charset="0"/>
                <a:cs typeface="Arial" panose="020B0604020202020204" pitchFamily="34" charset="0"/>
              </a:rPr>
              <a:t> </a:t>
            </a:r>
            <a:endParaRPr lang="sv-SE" sz="1800"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Bef>
                <a:spcPts val="200"/>
              </a:spcBef>
            </a:pPr>
            <a:r>
              <a:rPr lang="sv-SE" sz="1800" b="1" dirty="0">
                <a:solidFill>
                  <a:srgbClr val="1F3763"/>
                </a:solidFill>
                <a:effectLst/>
                <a:latin typeface="Arial" panose="020B0604020202020204" pitchFamily="34" charset="0"/>
                <a:ea typeface="Times New Roman" panose="02020603050405020304" pitchFamily="18" charset="0"/>
                <a:cs typeface="Times New Roman" panose="02020603050405020304" pitchFamily="18" charset="0"/>
              </a:rPr>
              <a:t>Diskutera med flera</a:t>
            </a:r>
          </a:p>
          <a:p>
            <a:pPr>
              <a:lnSpc>
                <a:spcPct val="115000"/>
              </a:lnSpc>
              <a:spcAft>
                <a:spcPts val="1000"/>
              </a:spcAft>
            </a:pPr>
            <a:r>
              <a:rPr lang="sv-SE" sz="1800" dirty="0">
                <a:effectLst/>
                <a:latin typeface="Arial" panose="020B0604020202020204" pitchFamily="34" charset="0"/>
                <a:ea typeface="Calibri" panose="020F0502020204030204" pitchFamily="34" charset="0"/>
                <a:cs typeface="Arial" panose="020B0604020202020204" pitchFamily="34" charset="0"/>
              </a:rPr>
              <a:t>Vilka träningseffekter gav de olika aktiviteterna?</a:t>
            </a:r>
          </a:p>
          <a:p>
            <a:pPr>
              <a:lnSpc>
                <a:spcPct val="115000"/>
              </a:lnSpc>
              <a:spcAft>
                <a:spcPts val="1000"/>
              </a:spcAft>
            </a:pPr>
            <a:r>
              <a:rPr lang="sv-SE" sz="1800" dirty="0">
                <a:effectLst/>
                <a:latin typeface="Arial" panose="020B0604020202020204" pitchFamily="34" charset="0"/>
                <a:ea typeface="Calibri" panose="020F0502020204030204" pitchFamily="34" charset="0"/>
                <a:cs typeface="Arial" panose="020B0604020202020204" pitchFamily="34" charset="0"/>
              </a:rPr>
              <a:t>Vad möjliggör respektive begränsar effekterna?</a:t>
            </a:r>
          </a:p>
          <a:p>
            <a:pPr>
              <a:lnSpc>
                <a:spcPct val="115000"/>
              </a:lnSpc>
              <a:spcAft>
                <a:spcPts val="1000"/>
              </a:spcAft>
            </a:pPr>
            <a:r>
              <a:rPr lang="sv-SE" sz="1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endParaRPr lang="sv-SE" sz="1800" dirty="0">
              <a:effectLst/>
              <a:latin typeface="Arial" panose="020B0604020202020204" pitchFamily="34" charset="0"/>
              <a:ea typeface="Calibri" panose="020F0502020204030204" pitchFamily="34" charset="0"/>
              <a:cs typeface="Arial" panose="020B0604020202020204" pitchFamily="34" charset="0"/>
            </a:endParaRPr>
          </a:p>
          <a:p>
            <a:endParaRPr lang="sv-SE" dirty="0">
              <a:latin typeface="Arial" panose="020B0604020202020204" pitchFamily="34" charset="0"/>
            </a:endParaRPr>
          </a:p>
        </p:txBody>
      </p:sp>
      <p:sp>
        <p:nvSpPr>
          <p:cNvPr id="3" name="Platshållare för bildnummer 2">
            <a:extLst>
              <a:ext uri="{FF2B5EF4-FFF2-40B4-BE49-F238E27FC236}">
                <a16:creationId xmlns:a16="http://schemas.microsoft.com/office/drawing/2014/main" id="{BE339ABA-7D4D-4044-8B12-FABCDB663DDF}"/>
              </a:ext>
            </a:extLst>
          </p:cNvPr>
          <p:cNvSpPr>
            <a:spLocks noGrp="1"/>
          </p:cNvSpPr>
          <p:nvPr>
            <p:ph type="sldNum" sz="quarter" idx="12"/>
          </p:nvPr>
        </p:nvSpPr>
        <p:spPr/>
        <p:txBody>
          <a:bodyPr/>
          <a:lstStyle/>
          <a:p>
            <a:fld id="{1A5095F7-6AE6-4CD6-9521-7ED6A198531A}" type="slidenum">
              <a:rPr lang="sv-SE" smtClean="0"/>
              <a:t>4</a:t>
            </a:fld>
            <a:endParaRPr lang="sv-SE" dirty="0"/>
          </a:p>
        </p:txBody>
      </p:sp>
      <p:pic>
        <p:nvPicPr>
          <p:cNvPr id="5" name="Bildobjekt 4">
            <a:extLst>
              <a:ext uri="{FF2B5EF4-FFF2-40B4-BE49-F238E27FC236}">
                <a16:creationId xmlns:a16="http://schemas.microsoft.com/office/drawing/2014/main" id="{BB8CB362-2EF5-470E-BE04-12498C42FDDE}"/>
              </a:ext>
            </a:extLst>
          </p:cNvPr>
          <p:cNvPicPr>
            <a:picLocks noChangeAspect="1"/>
          </p:cNvPicPr>
          <p:nvPr/>
        </p:nvPicPr>
        <p:blipFill>
          <a:blip r:embed="rId3"/>
          <a:stretch>
            <a:fillRect/>
          </a:stretch>
        </p:blipFill>
        <p:spPr>
          <a:xfrm>
            <a:off x="6640113" y="1325182"/>
            <a:ext cx="5219647" cy="5120068"/>
          </a:xfrm>
          <a:prstGeom prst="rect">
            <a:avLst/>
          </a:prstGeom>
        </p:spPr>
      </p:pic>
    </p:spTree>
    <p:extLst>
      <p:ext uri="{BB962C8B-B14F-4D97-AF65-F5344CB8AC3E}">
        <p14:creationId xmlns:p14="http://schemas.microsoft.com/office/powerpoint/2010/main" val="3728012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BBB99B-CCE6-49D0-835E-5D5F113A5F56}"/>
              </a:ext>
            </a:extLst>
          </p:cNvPr>
          <p:cNvSpPr>
            <a:spLocks noGrp="1"/>
          </p:cNvSpPr>
          <p:nvPr>
            <p:ph type="title"/>
          </p:nvPr>
        </p:nvSpPr>
        <p:spPr/>
        <p:txBody>
          <a:bodyPr/>
          <a:lstStyle/>
          <a:p>
            <a:r>
              <a:rPr lang="sv-SE" dirty="0"/>
              <a:t>Till nästa gång!</a:t>
            </a:r>
          </a:p>
        </p:txBody>
      </p:sp>
      <p:sp>
        <p:nvSpPr>
          <p:cNvPr id="3" name="Platshållare för innehåll 2">
            <a:extLst>
              <a:ext uri="{FF2B5EF4-FFF2-40B4-BE49-F238E27FC236}">
                <a16:creationId xmlns:a16="http://schemas.microsoft.com/office/drawing/2014/main" id="{B2822F24-4911-4C5E-9B66-1BF0AA5ADC9E}"/>
              </a:ext>
            </a:extLst>
          </p:cNvPr>
          <p:cNvSpPr>
            <a:spLocks noGrp="1"/>
          </p:cNvSpPr>
          <p:nvPr>
            <p:ph idx="1"/>
          </p:nvPr>
        </p:nvSpPr>
        <p:spPr/>
        <p:txBody>
          <a:bodyPr/>
          <a:lstStyle/>
          <a:p>
            <a:r>
              <a:rPr lang="sv-SE" dirty="0"/>
              <a:t>Skriv in dina reflektioner om laboration 4 i laborationshäftet</a:t>
            </a:r>
          </a:p>
          <a:p>
            <a:r>
              <a:rPr lang="sv-SE" dirty="0"/>
              <a:t>Testa ytterligare en vardagsmotionsaktivitet (fyll i vad du testar i laborationshäftet)</a:t>
            </a:r>
          </a:p>
        </p:txBody>
      </p:sp>
      <p:sp>
        <p:nvSpPr>
          <p:cNvPr id="4" name="Platshållare för bildnummer 3">
            <a:extLst>
              <a:ext uri="{FF2B5EF4-FFF2-40B4-BE49-F238E27FC236}">
                <a16:creationId xmlns:a16="http://schemas.microsoft.com/office/drawing/2014/main" id="{4C23BDA0-8760-4668-8837-015779866EA5}"/>
              </a:ext>
            </a:extLst>
          </p:cNvPr>
          <p:cNvSpPr>
            <a:spLocks noGrp="1"/>
          </p:cNvSpPr>
          <p:nvPr>
            <p:ph type="sldNum" sz="quarter" idx="12"/>
          </p:nvPr>
        </p:nvSpPr>
        <p:spPr/>
        <p:txBody>
          <a:bodyPr/>
          <a:lstStyle/>
          <a:p>
            <a:fld id="{1A5095F7-6AE6-4CD6-9521-7ED6A198531A}" type="slidenum">
              <a:rPr lang="sv-SE" smtClean="0"/>
              <a:t>5</a:t>
            </a:fld>
            <a:endParaRPr lang="sv-SE" dirty="0"/>
          </a:p>
        </p:txBody>
      </p:sp>
    </p:spTree>
    <p:extLst>
      <p:ext uri="{BB962C8B-B14F-4D97-AF65-F5344CB8AC3E}">
        <p14:creationId xmlns:p14="http://schemas.microsoft.com/office/powerpoint/2010/main" val="992319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9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4D9951-8357-48C0-B159-02A8493F8814}"/>
              </a:ext>
            </a:extLst>
          </p:cNvPr>
          <p:cNvSpPr>
            <a:spLocks noGrp="1"/>
          </p:cNvSpPr>
          <p:nvPr>
            <p:ph type="title"/>
          </p:nvPr>
        </p:nvSpPr>
        <p:spPr/>
        <p:txBody>
          <a:bodyPr/>
          <a:lstStyle/>
          <a:p>
            <a:r>
              <a:rPr lang="sv-SE" dirty="0"/>
              <a:t>Lektion 6 – med laboration 5 – Boll/Danslabb</a:t>
            </a:r>
          </a:p>
        </p:txBody>
      </p:sp>
      <p:sp>
        <p:nvSpPr>
          <p:cNvPr id="3" name="Platshållare för innehåll 2">
            <a:extLst>
              <a:ext uri="{FF2B5EF4-FFF2-40B4-BE49-F238E27FC236}">
                <a16:creationId xmlns:a16="http://schemas.microsoft.com/office/drawing/2014/main" id="{C90B1C90-D92D-40AD-8751-606B8279E72B}"/>
              </a:ext>
            </a:extLst>
          </p:cNvPr>
          <p:cNvSpPr>
            <a:spLocks noGrp="1"/>
          </p:cNvSpPr>
          <p:nvPr>
            <p:ph idx="1"/>
          </p:nvPr>
        </p:nvSpPr>
        <p:spPr>
          <a:xfrm>
            <a:off x="600075" y="2176040"/>
            <a:ext cx="10990263" cy="4150111"/>
          </a:xfrm>
        </p:spPr>
        <p:txBody>
          <a:bodyPr/>
          <a:lstStyle/>
          <a:p>
            <a:r>
              <a:rPr lang="sv-SE" dirty="0"/>
              <a:t>Kort om motivation för att konditionsträna</a:t>
            </a:r>
          </a:p>
          <a:p>
            <a:r>
              <a:rPr lang="sv-SE" dirty="0"/>
              <a:t>Diskussion om självbestämmandeteorin </a:t>
            </a:r>
          </a:p>
          <a:p>
            <a:r>
              <a:rPr lang="sv-SE" dirty="0"/>
              <a:t>Laboration 5 – boll/danslabb</a:t>
            </a:r>
          </a:p>
        </p:txBody>
      </p:sp>
      <p:sp>
        <p:nvSpPr>
          <p:cNvPr id="4" name="Platshållare för bildnummer 3">
            <a:extLst>
              <a:ext uri="{FF2B5EF4-FFF2-40B4-BE49-F238E27FC236}">
                <a16:creationId xmlns:a16="http://schemas.microsoft.com/office/drawing/2014/main" id="{D61674F4-AF8A-4B7F-9244-746720B5CCBD}"/>
              </a:ext>
            </a:extLst>
          </p:cNvPr>
          <p:cNvSpPr>
            <a:spLocks noGrp="1"/>
          </p:cNvSpPr>
          <p:nvPr>
            <p:ph type="sldNum" sz="quarter" idx="12"/>
          </p:nvPr>
        </p:nvSpPr>
        <p:spPr/>
        <p:txBody>
          <a:bodyPr/>
          <a:lstStyle/>
          <a:p>
            <a:fld id="{1A5095F7-6AE6-4CD6-9521-7ED6A198531A}" type="slidenum">
              <a:rPr lang="sv-SE" smtClean="0"/>
              <a:t>6</a:t>
            </a:fld>
            <a:endParaRPr lang="sv-SE" dirty="0"/>
          </a:p>
        </p:txBody>
      </p:sp>
    </p:spTree>
    <p:extLst>
      <p:ext uri="{BB962C8B-B14F-4D97-AF65-F5344CB8AC3E}">
        <p14:creationId xmlns:p14="http://schemas.microsoft.com/office/powerpoint/2010/main" val="1156207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98C9EE-D654-4FDA-A37E-271D5BB0BC40}"/>
              </a:ext>
            </a:extLst>
          </p:cNvPr>
          <p:cNvSpPr>
            <a:spLocks noGrp="1"/>
          </p:cNvSpPr>
          <p:nvPr>
            <p:ph type="title"/>
          </p:nvPr>
        </p:nvSpPr>
        <p:spPr>
          <a:xfrm>
            <a:off x="600074" y="1782978"/>
            <a:ext cx="10990263" cy="568412"/>
          </a:xfrm>
        </p:spPr>
        <p:txBody>
          <a:bodyPr/>
          <a:lstStyle/>
          <a:p>
            <a:r>
              <a:rPr lang="sv-SE" sz="2400" b="1" dirty="0"/>
              <a:t>Diskussion om självbestämmandeteorin</a:t>
            </a:r>
            <a:endParaRPr lang="sv-SE" b="1" dirty="0"/>
          </a:p>
        </p:txBody>
      </p:sp>
      <p:sp>
        <p:nvSpPr>
          <p:cNvPr id="3" name="Platshållare för innehåll 2">
            <a:extLst>
              <a:ext uri="{FF2B5EF4-FFF2-40B4-BE49-F238E27FC236}">
                <a16:creationId xmlns:a16="http://schemas.microsoft.com/office/drawing/2014/main" id="{1C3C0ABF-3E0E-40A1-9F1B-B0BF72283699}"/>
              </a:ext>
            </a:extLst>
          </p:cNvPr>
          <p:cNvSpPr>
            <a:spLocks noGrp="1"/>
          </p:cNvSpPr>
          <p:nvPr>
            <p:ph idx="1"/>
          </p:nvPr>
        </p:nvSpPr>
        <p:spPr>
          <a:xfrm>
            <a:off x="600075" y="2465408"/>
            <a:ext cx="10990263" cy="3860744"/>
          </a:xfrm>
        </p:spPr>
        <p:txBody>
          <a:bodyPr/>
          <a:lstStyle/>
          <a:p>
            <a:pPr marL="0" indent="0">
              <a:lnSpc>
                <a:spcPct val="150000"/>
              </a:lnSpc>
              <a:buNone/>
            </a:pPr>
            <a:r>
              <a:rPr lang="sv-SE" sz="2000" dirty="0"/>
              <a:t>För att bli motiverad att träna behöver man tre saker:</a:t>
            </a:r>
          </a:p>
          <a:p>
            <a:pPr marL="0" indent="0">
              <a:lnSpc>
                <a:spcPct val="150000"/>
              </a:lnSpc>
              <a:buNone/>
            </a:pPr>
            <a:r>
              <a:rPr lang="sv-SE" sz="2000" b="1" dirty="0"/>
              <a:t>Autonomi</a:t>
            </a:r>
            <a:r>
              <a:rPr lang="sv-SE" sz="2000" dirty="0"/>
              <a:t> – känna att man kan bestämma själv att man vill träna (inte att man måste)</a:t>
            </a:r>
          </a:p>
          <a:p>
            <a:pPr marL="0" indent="0">
              <a:lnSpc>
                <a:spcPct val="150000"/>
              </a:lnSpc>
              <a:buNone/>
            </a:pPr>
            <a:r>
              <a:rPr lang="sv-SE" sz="2000" b="1" dirty="0"/>
              <a:t>Kompetens</a:t>
            </a:r>
            <a:r>
              <a:rPr lang="sv-SE" sz="2000" dirty="0"/>
              <a:t> – känna att man klarar av träningen (att man ser utveckling)</a:t>
            </a:r>
          </a:p>
          <a:p>
            <a:pPr marL="0" indent="0">
              <a:lnSpc>
                <a:spcPct val="150000"/>
              </a:lnSpc>
              <a:buNone/>
            </a:pPr>
            <a:r>
              <a:rPr lang="sv-SE" sz="2000" b="1" dirty="0"/>
              <a:t>Samhörighet</a:t>
            </a:r>
            <a:r>
              <a:rPr lang="sv-SE" sz="2000" dirty="0"/>
              <a:t> – känna sig sedd och trygg (positiva relationer)</a:t>
            </a:r>
          </a:p>
          <a:p>
            <a:pPr marL="0" indent="0">
              <a:lnSpc>
                <a:spcPct val="150000"/>
              </a:lnSpc>
              <a:buNone/>
            </a:pPr>
            <a:endParaRPr lang="sv-SE" sz="2000" dirty="0"/>
          </a:p>
          <a:p>
            <a:pPr marL="0" indent="0">
              <a:lnSpc>
                <a:spcPct val="150000"/>
              </a:lnSpc>
              <a:buNone/>
            </a:pPr>
            <a:endParaRPr lang="sv-SE" sz="2000" dirty="0"/>
          </a:p>
        </p:txBody>
      </p:sp>
      <p:sp>
        <p:nvSpPr>
          <p:cNvPr id="4" name="Rubrik 1">
            <a:extLst>
              <a:ext uri="{FF2B5EF4-FFF2-40B4-BE49-F238E27FC236}">
                <a16:creationId xmlns:a16="http://schemas.microsoft.com/office/drawing/2014/main" id="{41FAC4B9-D1D4-475B-ACCA-CF8484D09C37}"/>
              </a:ext>
            </a:extLst>
          </p:cNvPr>
          <p:cNvSpPr txBox="1">
            <a:spLocks/>
          </p:cNvSpPr>
          <p:nvPr/>
        </p:nvSpPr>
        <p:spPr>
          <a:xfrm>
            <a:off x="600074" y="1100548"/>
            <a:ext cx="10990263" cy="568412"/>
          </a:xfrm>
          <a:prstGeom prst="rect">
            <a:avLst/>
          </a:prstGeom>
        </p:spPr>
        <p:txBody>
          <a:bodyPr vert="horz" lIns="91440" tIns="108000" rIns="91440" bIns="45720" rtlCol="0" anchor="t">
            <a:noAutofit/>
          </a:bodyPr>
          <a:lst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a:lstStyle>
          <a:p>
            <a:r>
              <a:rPr lang="sv-SE" dirty="0"/>
              <a:t>Vad påverkar motivationen att konditionsträna?</a:t>
            </a:r>
          </a:p>
        </p:txBody>
      </p:sp>
      <p:sp>
        <p:nvSpPr>
          <p:cNvPr id="5" name="Platshållare för bildnummer 4">
            <a:extLst>
              <a:ext uri="{FF2B5EF4-FFF2-40B4-BE49-F238E27FC236}">
                <a16:creationId xmlns:a16="http://schemas.microsoft.com/office/drawing/2014/main" id="{F0F75059-5EC3-4CA0-9F98-E1765E7931E9}"/>
              </a:ext>
            </a:extLst>
          </p:cNvPr>
          <p:cNvSpPr>
            <a:spLocks noGrp="1"/>
          </p:cNvSpPr>
          <p:nvPr>
            <p:ph type="sldNum" sz="quarter" idx="12"/>
          </p:nvPr>
        </p:nvSpPr>
        <p:spPr/>
        <p:txBody>
          <a:bodyPr/>
          <a:lstStyle/>
          <a:p>
            <a:fld id="{1A5095F7-6AE6-4CD6-9521-7ED6A198531A}" type="slidenum">
              <a:rPr lang="sv-SE" smtClean="0"/>
              <a:t>7</a:t>
            </a:fld>
            <a:endParaRPr lang="sv-SE" dirty="0"/>
          </a:p>
        </p:txBody>
      </p:sp>
    </p:spTree>
    <p:extLst>
      <p:ext uri="{BB962C8B-B14F-4D97-AF65-F5344CB8AC3E}">
        <p14:creationId xmlns:p14="http://schemas.microsoft.com/office/powerpoint/2010/main" val="3051199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4D2864-9E58-4FAA-A51A-082948CBAE65}"/>
              </a:ext>
            </a:extLst>
          </p:cNvPr>
          <p:cNvSpPr>
            <a:spLocks noGrp="1"/>
          </p:cNvSpPr>
          <p:nvPr>
            <p:ph type="title"/>
          </p:nvPr>
        </p:nvSpPr>
        <p:spPr>
          <a:xfrm>
            <a:off x="600868" y="808691"/>
            <a:ext cx="10990263" cy="568412"/>
          </a:xfrm>
        </p:spPr>
        <p:txBody>
          <a:bodyPr/>
          <a:lstStyle/>
          <a:p>
            <a:r>
              <a:rPr lang="sv-SE" dirty="0"/>
              <a:t>Vem tränar fortfarande om ett år?</a:t>
            </a:r>
          </a:p>
        </p:txBody>
      </p:sp>
      <p:sp>
        <p:nvSpPr>
          <p:cNvPr id="10" name="textruta 9">
            <a:extLst>
              <a:ext uri="{FF2B5EF4-FFF2-40B4-BE49-F238E27FC236}">
                <a16:creationId xmlns:a16="http://schemas.microsoft.com/office/drawing/2014/main" id="{53D50434-B6D7-4A38-9A94-890044CAC582}"/>
              </a:ext>
            </a:extLst>
          </p:cNvPr>
          <p:cNvSpPr txBox="1"/>
          <p:nvPr/>
        </p:nvSpPr>
        <p:spPr>
          <a:xfrm>
            <a:off x="8115108" y="1898871"/>
            <a:ext cx="3769542" cy="1287532"/>
          </a:xfrm>
          <a:prstGeom prst="rect">
            <a:avLst/>
          </a:prstGeom>
          <a:noFill/>
        </p:spPr>
        <p:txBody>
          <a:bodyPr wrap="square">
            <a:spAutoFit/>
          </a:bodyPr>
          <a:lstStyle/>
          <a:p>
            <a:pPr marL="0" indent="0">
              <a:lnSpc>
                <a:spcPct val="150000"/>
              </a:lnSpc>
              <a:buNone/>
            </a:pPr>
            <a:r>
              <a:rPr lang="sv-SE" sz="1800" b="1" dirty="0">
                <a:latin typeface="Arial" panose="020B0604020202020204" pitchFamily="34" charset="0"/>
              </a:rPr>
              <a:t>Autonomi? </a:t>
            </a:r>
            <a:r>
              <a:rPr lang="sv-SE" sz="1800" dirty="0">
                <a:latin typeface="Arial" panose="020B0604020202020204" pitchFamily="34" charset="0"/>
              </a:rPr>
              <a:t>(bestämma själv)</a:t>
            </a:r>
          </a:p>
          <a:p>
            <a:pPr marL="0" indent="0">
              <a:lnSpc>
                <a:spcPct val="150000"/>
              </a:lnSpc>
              <a:buNone/>
            </a:pPr>
            <a:r>
              <a:rPr lang="sv-SE" sz="1800" b="1" dirty="0">
                <a:latin typeface="Arial" panose="020B0604020202020204" pitchFamily="34" charset="0"/>
              </a:rPr>
              <a:t>Kompetens?</a:t>
            </a:r>
            <a:r>
              <a:rPr lang="sv-SE" sz="1800" dirty="0">
                <a:latin typeface="Arial" panose="020B0604020202020204" pitchFamily="34" charset="0"/>
              </a:rPr>
              <a:t> (klarar av)</a:t>
            </a:r>
          </a:p>
          <a:p>
            <a:pPr marL="0" indent="0">
              <a:lnSpc>
                <a:spcPct val="150000"/>
              </a:lnSpc>
              <a:buNone/>
            </a:pPr>
            <a:r>
              <a:rPr lang="sv-SE" sz="1800" b="1" dirty="0">
                <a:latin typeface="Arial" panose="020B0604020202020204" pitchFamily="34" charset="0"/>
              </a:rPr>
              <a:t>Samhörighet?</a:t>
            </a:r>
            <a:r>
              <a:rPr lang="sv-SE" sz="1800" dirty="0">
                <a:latin typeface="Arial" panose="020B0604020202020204" pitchFamily="34" charset="0"/>
              </a:rPr>
              <a:t> (positiva relationer)</a:t>
            </a:r>
          </a:p>
        </p:txBody>
      </p:sp>
      <p:sp>
        <p:nvSpPr>
          <p:cNvPr id="9" name="textruta 8">
            <a:extLst>
              <a:ext uri="{FF2B5EF4-FFF2-40B4-BE49-F238E27FC236}">
                <a16:creationId xmlns:a16="http://schemas.microsoft.com/office/drawing/2014/main" id="{BDD56878-AAA7-4DF9-A2ED-EFC29A40BAE9}"/>
              </a:ext>
            </a:extLst>
          </p:cNvPr>
          <p:cNvSpPr txBox="1"/>
          <p:nvPr/>
        </p:nvSpPr>
        <p:spPr>
          <a:xfrm>
            <a:off x="8115108" y="1218575"/>
            <a:ext cx="2913497" cy="646331"/>
          </a:xfrm>
          <a:prstGeom prst="rect">
            <a:avLst/>
          </a:prstGeom>
          <a:noFill/>
        </p:spPr>
        <p:txBody>
          <a:bodyPr wrap="square">
            <a:spAutoFit/>
          </a:bodyPr>
          <a:lstStyle/>
          <a:p>
            <a:r>
              <a:rPr lang="sv-SE" sz="1800" i="1" dirty="0">
                <a:latin typeface="Arial" panose="020B0604020202020204" pitchFamily="34" charset="0"/>
              </a:rPr>
              <a:t>Diskutera gärna utifrån självbestämmandeteorin</a:t>
            </a:r>
            <a:endParaRPr lang="sv-SE" i="1" dirty="0">
              <a:latin typeface="Arial" panose="020B0604020202020204" pitchFamily="34" charset="0"/>
            </a:endParaRPr>
          </a:p>
        </p:txBody>
      </p:sp>
      <p:sp>
        <p:nvSpPr>
          <p:cNvPr id="8" name="textruta 7">
            <a:extLst>
              <a:ext uri="{FF2B5EF4-FFF2-40B4-BE49-F238E27FC236}">
                <a16:creationId xmlns:a16="http://schemas.microsoft.com/office/drawing/2014/main" id="{57FBE047-3A5B-43E4-97B0-3B8D0074CB50}"/>
              </a:ext>
            </a:extLst>
          </p:cNvPr>
          <p:cNvSpPr txBox="1"/>
          <p:nvPr/>
        </p:nvSpPr>
        <p:spPr>
          <a:xfrm>
            <a:off x="600868" y="1894788"/>
            <a:ext cx="7091404" cy="2308324"/>
          </a:xfrm>
          <a:prstGeom prst="rect">
            <a:avLst/>
          </a:prstGeom>
          <a:noFill/>
        </p:spPr>
        <p:txBody>
          <a:bodyPr wrap="square" rtlCol="0">
            <a:spAutoFit/>
          </a:bodyPr>
          <a:lstStyle/>
          <a:p>
            <a:r>
              <a:rPr lang="sv-SE" dirty="0">
                <a:effectLst/>
                <a:latin typeface="Arial" panose="020B0604020202020204" pitchFamily="34" charset="0"/>
              </a:rPr>
              <a:t>Läs om Leo och Elia. Diskutera sedan:</a:t>
            </a:r>
            <a:endParaRPr lang="sv-SE" dirty="0">
              <a:latin typeface="Arial" panose="020B0604020202020204" pitchFamily="34" charset="0"/>
            </a:endParaRPr>
          </a:p>
          <a:p>
            <a:pPr>
              <a:buFont typeface="+mj-lt"/>
              <a:buAutoNum type="arabicPeriod"/>
            </a:pPr>
            <a:r>
              <a:rPr lang="sv-SE" b="1" dirty="0">
                <a:effectLst/>
                <a:latin typeface="Arial" panose="020B0604020202020204" pitchFamily="34" charset="0"/>
              </a:rPr>
              <a:t> Hur stor sannolikhet (0–100 %) är det att personen fortfarande tränar om ett år?</a:t>
            </a:r>
            <a:endParaRPr lang="sv-SE" dirty="0">
              <a:latin typeface="Arial" panose="020B0604020202020204" pitchFamily="34" charset="0"/>
            </a:endParaRPr>
          </a:p>
          <a:p>
            <a:pPr>
              <a:buFont typeface="+mj-lt"/>
              <a:buAutoNum type="arabicPeriod"/>
            </a:pPr>
            <a:r>
              <a:rPr lang="sv-SE" b="1" dirty="0">
                <a:effectLst/>
                <a:latin typeface="Arial" panose="020B0604020202020204" pitchFamily="34" charset="0"/>
              </a:rPr>
              <a:t> Vilka faktorer enligt självbestämmandeteorin talar för, respektive mot att personen lyckas?</a:t>
            </a:r>
            <a:endParaRPr lang="sv-SE" dirty="0">
              <a:latin typeface="Arial" panose="020B0604020202020204" pitchFamily="34" charset="0"/>
            </a:endParaRPr>
          </a:p>
          <a:p>
            <a:pPr>
              <a:buFont typeface="+mj-lt"/>
              <a:buAutoNum type="arabicPeriod"/>
            </a:pPr>
            <a:r>
              <a:rPr lang="sv-SE" b="1" dirty="0">
                <a:effectLst/>
                <a:latin typeface="Arial" panose="020B0604020202020204" pitchFamily="34" charset="0"/>
              </a:rPr>
              <a:t> Vad skulle öka sannolikheten att personen håller i träningen?</a:t>
            </a:r>
            <a:endParaRPr lang="sv-SE" dirty="0">
              <a:latin typeface="Arial" panose="020B0604020202020204" pitchFamily="34" charset="0"/>
            </a:endParaRPr>
          </a:p>
          <a:p>
            <a:endParaRPr lang="sv-SE" dirty="0">
              <a:latin typeface="Arial" panose="020B0604020202020204" pitchFamily="34" charset="0"/>
            </a:endParaRPr>
          </a:p>
        </p:txBody>
      </p:sp>
      <p:sp>
        <p:nvSpPr>
          <p:cNvPr id="13" name="textruta 12">
            <a:extLst>
              <a:ext uri="{FF2B5EF4-FFF2-40B4-BE49-F238E27FC236}">
                <a16:creationId xmlns:a16="http://schemas.microsoft.com/office/drawing/2014/main" id="{13520B4B-4A85-4A08-8B03-7F85A5CC4F2F}"/>
              </a:ext>
            </a:extLst>
          </p:cNvPr>
          <p:cNvSpPr txBox="1"/>
          <p:nvPr/>
        </p:nvSpPr>
        <p:spPr>
          <a:xfrm>
            <a:off x="666855" y="4505240"/>
            <a:ext cx="4923239" cy="2031325"/>
          </a:xfrm>
          <a:prstGeom prst="rect">
            <a:avLst/>
          </a:prstGeom>
          <a:noFill/>
        </p:spPr>
        <p:txBody>
          <a:bodyPr wrap="square">
            <a:spAutoFit/>
          </a:bodyPr>
          <a:lstStyle/>
          <a:p>
            <a:r>
              <a:rPr lang="sv-SE" dirty="0">
                <a:latin typeface="Arial" panose="020B0604020202020204" pitchFamily="34" charset="0"/>
              </a:rPr>
              <a:t>Leo, åk 2 på gymnasiet vill börja springa för att må bättre och orka mer. Han har hittat ett ambitiöst träningsschema, och anmält sig till ett motionslopp. Men veckorna blir ofta röriga och han blir bara stressad när han inte hinner följa sitt schema när plugg och annat ska hinnas med också.</a:t>
            </a:r>
          </a:p>
        </p:txBody>
      </p:sp>
      <p:sp>
        <p:nvSpPr>
          <p:cNvPr id="15" name="textruta 14">
            <a:extLst>
              <a:ext uri="{FF2B5EF4-FFF2-40B4-BE49-F238E27FC236}">
                <a16:creationId xmlns:a16="http://schemas.microsoft.com/office/drawing/2014/main" id="{06CEDBF1-74E2-48E5-BCC2-93B4FEAF9475}"/>
              </a:ext>
            </a:extLst>
          </p:cNvPr>
          <p:cNvSpPr txBox="1"/>
          <p:nvPr/>
        </p:nvSpPr>
        <p:spPr>
          <a:xfrm>
            <a:off x="6901016" y="4781467"/>
            <a:ext cx="5068476" cy="1754326"/>
          </a:xfrm>
          <a:prstGeom prst="rect">
            <a:avLst/>
          </a:prstGeom>
          <a:solidFill>
            <a:schemeClr val="bg1"/>
          </a:solidFill>
        </p:spPr>
        <p:txBody>
          <a:bodyPr wrap="square">
            <a:spAutoFit/>
          </a:bodyPr>
          <a:lstStyle/>
          <a:p>
            <a:r>
              <a:rPr lang="sv-SE" dirty="0">
                <a:latin typeface="Arial" panose="020B0604020202020204" pitchFamily="34" charset="0"/>
              </a:rPr>
              <a:t>Elia, åk 9, har börjat träna på gym med några kompisar. Hon tycker träningen är okej, men det som verkligen motiverar är att hänga med gruppen. Under sommaren åker många vänner bort, det blir då uppehåll i två månader med all träning.</a:t>
            </a:r>
          </a:p>
        </p:txBody>
      </p:sp>
      <p:sp>
        <p:nvSpPr>
          <p:cNvPr id="16" name="Platshållare för bildnummer 15">
            <a:extLst>
              <a:ext uri="{FF2B5EF4-FFF2-40B4-BE49-F238E27FC236}">
                <a16:creationId xmlns:a16="http://schemas.microsoft.com/office/drawing/2014/main" id="{A2063E7F-B7A6-45F2-91DC-FF09F9437604}"/>
              </a:ext>
            </a:extLst>
          </p:cNvPr>
          <p:cNvSpPr>
            <a:spLocks noGrp="1"/>
          </p:cNvSpPr>
          <p:nvPr>
            <p:ph type="sldNum" sz="quarter" idx="12"/>
          </p:nvPr>
        </p:nvSpPr>
        <p:spPr/>
        <p:txBody>
          <a:bodyPr/>
          <a:lstStyle/>
          <a:p>
            <a:fld id="{1A5095F7-6AE6-4CD6-9521-7ED6A198531A}" type="slidenum">
              <a:rPr lang="sv-SE" smtClean="0"/>
              <a:t>8</a:t>
            </a:fld>
            <a:endParaRPr lang="sv-SE" dirty="0"/>
          </a:p>
        </p:txBody>
      </p:sp>
    </p:spTree>
    <p:extLst>
      <p:ext uri="{BB962C8B-B14F-4D97-AF65-F5344CB8AC3E}">
        <p14:creationId xmlns:p14="http://schemas.microsoft.com/office/powerpoint/2010/main" val="243370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1A5BA8-95FC-4A2D-8E21-36CA1BE14176}"/>
              </a:ext>
            </a:extLst>
          </p:cNvPr>
          <p:cNvSpPr>
            <a:spLocks noGrp="1"/>
          </p:cNvSpPr>
          <p:nvPr>
            <p:ph type="title"/>
          </p:nvPr>
        </p:nvSpPr>
        <p:spPr/>
        <p:txBody>
          <a:bodyPr/>
          <a:lstStyle/>
          <a:p>
            <a:r>
              <a:rPr lang="sv-SE" dirty="0"/>
              <a:t>Laboration 5 Dans och bollspel</a:t>
            </a:r>
          </a:p>
        </p:txBody>
      </p:sp>
      <p:sp>
        <p:nvSpPr>
          <p:cNvPr id="6" name="textruta 5">
            <a:extLst>
              <a:ext uri="{FF2B5EF4-FFF2-40B4-BE49-F238E27FC236}">
                <a16:creationId xmlns:a16="http://schemas.microsoft.com/office/drawing/2014/main" id="{10218B8F-2196-4A40-B6F5-E11962CA77ED}"/>
              </a:ext>
            </a:extLst>
          </p:cNvPr>
          <p:cNvSpPr txBox="1"/>
          <p:nvPr/>
        </p:nvSpPr>
        <p:spPr>
          <a:xfrm>
            <a:off x="649153" y="2053534"/>
            <a:ext cx="5671595" cy="4514569"/>
          </a:xfrm>
          <a:prstGeom prst="rect">
            <a:avLst/>
          </a:prstGeom>
          <a:noFill/>
        </p:spPr>
        <p:txBody>
          <a:bodyPr wrap="square" rtlCol="0">
            <a:spAutoFit/>
          </a:bodyPr>
          <a:lstStyle/>
          <a:p>
            <a:pPr>
              <a:lnSpc>
                <a:spcPct val="115000"/>
              </a:lnSpc>
              <a:spcBef>
                <a:spcPts val="200"/>
              </a:spcBef>
            </a:pPr>
            <a:r>
              <a:rPr lang="sv-SE" sz="1800" b="1" dirty="0">
                <a:effectLst/>
                <a:latin typeface="Arial" panose="020B0604020202020204" pitchFamily="34" charset="0"/>
                <a:ea typeface="Times New Roman" panose="02020603050405020304" pitchFamily="18" charset="0"/>
                <a:cs typeface="Times New Roman" panose="02020603050405020304" pitchFamily="18" charset="0"/>
              </a:rPr>
              <a:t>Tänk efter själv </a:t>
            </a:r>
          </a:p>
          <a:p>
            <a:pPr>
              <a:lnSpc>
                <a:spcPct val="115000"/>
              </a:lnSpc>
              <a:spcAft>
                <a:spcPts val="1000"/>
              </a:spcAft>
            </a:pPr>
            <a:r>
              <a:rPr lang="sv-SE" sz="1800" dirty="0">
                <a:effectLst/>
                <a:latin typeface="Arial" panose="020B0604020202020204" pitchFamily="34" charset="0"/>
                <a:ea typeface="Calibri" panose="020F0502020204030204" pitchFamily="34" charset="0"/>
                <a:cs typeface="Arial" panose="020B0604020202020204" pitchFamily="34" charset="0"/>
              </a:rPr>
              <a:t>Hur var dessa träningsformer ur konditionssynpunkt för dig? Varför? Spelar dina förkunskaper i respektive gren någon roll?</a:t>
            </a:r>
            <a:r>
              <a:rPr lang="sv-SE" sz="1800" b="1" dirty="0">
                <a:effectLst/>
                <a:latin typeface="Arial" panose="020B0604020202020204" pitchFamily="34" charset="0"/>
                <a:ea typeface="Calibri" panose="020F0502020204030204" pitchFamily="34" charset="0"/>
                <a:cs typeface="Arial" panose="020B0604020202020204" pitchFamily="34" charset="0"/>
              </a:rPr>
              <a:t> </a:t>
            </a:r>
            <a:endParaRPr lang="sv-SE" sz="1800"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1000"/>
              </a:spcAft>
            </a:pPr>
            <a:r>
              <a:rPr lang="sv-SE" sz="1800" b="1" dirty="0">
                <a:effectLst/>
                <a:latin typeface="Arial" panose="020B0604020202020204" pitchFamily="34" charset="0"/>
                <a:ea typeface="Times New Roman" panose="02020603050405020304" pitchFamily="18" charset="0"/>
                <a:cs typeface="Times New Roman" panose="02020603050405020304" pitchFamily="18" charset="0"/>
              </a:rPr>
              <a:t>Diskutera med flera</a:t>
            </a:r>
          </a:p>
          <a:p>
            <a:pPr>
              <a:lnSpc>
                <a:spcPct val="115000"/>
              </a:lnSpc>
              <a:spcAft>
                <a:spcPts val="1000"/>
              </a:spcAft>
            </a:pPr>
            <a:r>
              <a:rPr lang="sv-SE" sz="1800" dirty="0">
                <a:effectLst/>
                <a:latin typeface="Arial" panose="020B0604020202020204" pitchFamily="34" charset="0"/>
                <a:ea typeface="Calibri" panose="020F0502020204030204" pitchFamily="34" charset="0"/>
                <a:cs typeface="Arial" panose="020B0604020202020204" pitchFamily="34" charset="0"/>
              </a:rPr>
              <a:t>Hur stor betydelse har det om vi tycker en fysisk aktivitet är rolig för att vi ska vilja göra den?</a:t>
            </a:r>
          </a:p>
          <a:p>
            <a:pPr>
              <a:lnSpc>
                <a:spcPct val="115000"/>
              </a:lnSpc>
              <a:spcAft>
                <a:spcPts val="1000"/>
              </a:spcAft>
            </a:pPr>
            <a:r>
              <a:rPr lang="sv-SE" sz="1800" dirty="0">
                <a:effectLst/>
                <a:latin typeface="Arial" panose="020B0604020202020204" pitchFamily="34" charset="0"/>
                <a:ea typeface="Calibri" panose="020F0502020204030204" pitchFamily="34" charset="0"/>
                <a:cs typeface="Arial" panose="020B0604020202020204" pitchFamily="34" charset="0"/>
              </a:rPr>
              <a:t>Kan man fortsätta göra något som är hälsosamt även om man tycker det är tråkigt medan man gör det?</a:t>
            </a:r>
          </a:p>
          <a:p>
            <a:pPr>
              <a:lnSpc>
                <a:spcPct val="115000"/>
              </a:lnSpc>
              <a:spcAft>
                <a:spcPts val="1000"/>
              </a:spcAft>
            </a:pPr>
            <a:r>
              <a:rPr lang="sv-SE" sz="1800" dirty="0">
                <a:effectLst/>
                <a:latin typeface="Arial" panose="020B0604020202020204" pitchFamily="34" charset="0"/>
                <a:ea typeface="Calibri" panose="020F0502020204030204" pitchFamily="34" charset="0"/>
                <a:cs typeface="Arial" panose="020B0604020202020204" pitchFamily="34" charset="0"/>
              </a:rPr>
              <a:t>Dela med er till varandra – vilka pulshöjande aktiviteter gör er glada?</a:t>
            </a:r>
          </a:p>
          <a:p>
            <a:endParaRPr lang="sv-SE" dirty="0">
              <a:latin typeface="Arial" panose="020B0604020202020204" pitchFamily="34" charset="0"/>
            </a:endParaRPr>
          </a:p>
        </p:txBody>
      </p:sp>
      <p:sp>
        <p:nvSpPr>
          <p:cNvPr id="3" name="Platshållare för bildnummer 2">
            <a:extLst>
              <a:ext uri="{FF2B5EF4-FFF2-40B4-BE49-F238E27FC236}">
                <a16:creationId xmlns:a16="http://schemas.microsoft.com/office/drawing/2014/main" id="{CF445A4C-1C63-455D-A76D-8642D21E0DF9}"/>
              </a:ext>
            </a:extLst>
          </p:cNvPr>
          <p:cNvSpPr>
            <a:spLocks noGrp="1"/>
          </p:cNvSpPr>
          <p:nvPr>
            <p:ph type="sldNum" sz="quarter" idx="12"/>
          </p:nvPr>
        </p:nvSpPr>
        <p:spPr/>
        <p:txBody>
          <a:bodyPr/>
          <a:lstStyle/>
          <a:p>
            <a:fld id="{1A5095F7-6AE6-4CD6-9521-7ED6A198531A}" type="slidenum">
              <a:rPr lang="sv-SE" smtClean="0"/>
              <a:t>9</a:t>
            </a:fld>
            <a:endParaRPr lang="sv-SE" dirty="0"/>
          </a:p>
        </p:txBody>
      </p:sp>
      <p:pic>
        <p:nvPicPr>
          <p:cNvPr id="7" name="Bildobjekt 6">
            <a:extLst>
              <a:ext uri="{FF2B5EF4-FFF2-40B4-BE49-F238E27FC236}">
                <a16:creationId xmlns:a16="http://schemas.microsoft.com/office/drawing/2014/main" id="{7E6AD79C-CCA6-4D28-B1DF-2CDE522403C6}"/>
              </a:ext>
            </a:extLst>
          </p:cNvPr>
          <p:cNvPicPr>
            <a:picLocks noChangeAspect="1"/>
          </p:cNvPicPr>
          <p:nvPr/>
        </p:nvPicPr>
        <p:blipFill>
          <a:blip r:embed="rId3"/>
          <a:stretch>
            <a:fillRect/>
          </a:stretch>
        </p:blipFill>
        <p:spPr>
          <a:xfrm>
            <a:off x="7013541" y="662924"/>
            <a:ext cx="5271177" cy="6195076"/>
          </a:xfrm>
          <a:prstGeom prst="rect">
            <a:avLst/>
          </a:prstGeom>
        </p:spPr>
      </p:pic>
    </p:spTree>
    <p:extLst>
      <p:ext uri="{BB962C8B-B14F-4D97-AF65-F5344CB8AC3E}">
        <p14:creationId xmlns:p14="http://schemas.microsoft.com/office/powerpoint/2010/main" val="2257408493"/>
      </p:ext>
    </p:extLst>
  </p:cSld>
  <p:clrMapOvr>
    <a:masterClrMapping/>
  </p:clrMapOvr>
</p:sld>
</file>

<file path=ppt/theme/theme1.xml><?xml version="1.0" encoding="utf-8"?>
<a:theme xmlns:a="http://schemas.openxmlformats.org/drawingml/2006/main" name="UU-tema VIT">
  <a:themeElements>
    <a:clrScheme name="Uppsala universitet">
      <a:dk1>
        <a:sysClr val="windowText" lastClr="000000"/>
      </a:dk1>
      <a:lt1>
        <a:sysClr val="window" lastClr="FFFFFF"/>
      </a:lt1>
      <a:dk2>
        <a:srgbClr val="000000"/>
      </a:dk2>
      <a:lt2>
        <a:srgbClr val="FFFFFF"/>
      </a:lt2>
      <a:accent1>
        <a:srgbClr val="828282"/>
      </a:accent1>
      <a:accent2>
        <a:srgbClr val="BEBEBE"/>
      </a:accent2>
      <a:accent3>
        <a:srgbClr val="E6E6E6"/>
      </a:accent3>
      <a:accent4>
        <a:srgbClr val="990000"/>
      </a:accent4>
      <a:accent5>
        <a:srgbClr val="FFFFFF"/>
      </a:accent5>
      <a:accent6>
        <a:srgbClr val="FFFFFF"/>
      </a:accent6>
      <a:hlink>
        <a:srgbClr val="FFFFFF"/>
      </a:hlink>
      <a:folHlink>
        <a:srgbClr val="FFFFFF"/>
      </a:folHlink>
    </a:clrScheme>
    <a:fontScheme name="Uppsala universit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1755F6FB-FD89-4F23-B5E8-5B4188E49BB3}"/>
    </a:ext>
  </a:extLst>
</a:theme>
</file>

<file path=ppt/theme/theme2.xml><?xml version="1.0" encoding="utf-8"?>
<a:theme xmlns:a="http://schemas.openxmlformats.org/drawingml/2006/main" name="UU-tema LJUSGRÅ">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FFEF92B3-227A-4470-BF9F-952AB6ECBF5F}"/>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UU_mall_2024-05-02 (1)</Template>
  <TotalTime>20157</TotalTime>
  <Words>2425</Words>
  <Application>Microsoft Office PowerPoint</Application>
  <PresentationFormat>Bredbild</PresentationFormat>
  <Paragraphs>233</Paragraphs>
  <Slides>18</Slides>
  <Notes>10</Notes>
  <HiddenSlides>0</HiddenSlides>
  <MMClips>0</MMClips>
  <ScaleCrop>false</ScaleCrop>
  <HeadingPairs>
    <vt:vector size="6" baseType="variant">
      <vt:variant>
        <vt:lpstr>Använt teckensnitt</vt:lpstr>
      </vt:variant>
      <vt:variant>
        <vt:i4>8</vt:i4>
      </vt:variant>
      <vt:variant>
        <vt:lpstr>Tema</vt:lpstr>
      </vt:variant>
      <vt:variant>
        <vt:i4>2</vt:i4>
      </vt:variant>
      <vt:variant>
        <vt:lpstr>Bildrubriker</vt:lpstr>
      </vt:variant>
      <vt:variant>
        <vt:i4>18</vt:i4>
      </vt:variant>
    </vt:vector>
  </HeadingPairs>
  <TitlesOfParts>
    <vt:vector size="28" baseType="lpstr">
      <vt:lpstr>Calibri</vt:lpstr>
      <vt:lpstr>Symbol</vt:lpstr>
      <vt:lpstr>Segoe UI</vt:lpstr>
      <vt:lpstr>Work Sans Medium</vt:lpstr>
      <vt:lpstr>Arial</vt:lpstr>
      <vt:lpstr>Work Sans SemiBold</vt:lpstr>
      <vt:lpstr>Work Sans</vt:lpstr>
      <vt:lpstr>Times New Roman</vt:lpstr>
      <vt:lpstr>UU-tema VIT</vt:lpstr>
      <vt:lpstr>UU-tema LJUSGRÅ</vt:lpstr>
      <vt:lpstr>Undervisning för psykisk hälsa – med fokus på fysisk aktivitet </vt:lpstr>
      <vt:lpstr>PowerPoint-presentation</vt:lpstr>
      <vt:lpstr>Lektion 5 – med laboration 4 - Gruppträningslabb</vt:lpstr>
      <vt:lpstr>Laboration 4 Grupparbete</vt:lpstr>
      <vt:lpstr>Till nästa gång!</vt:lpstr>
      <vt:lpstr>Lektion 6 – med laboration 5 – Boll/Danslabb</vt:lpstr>
      <vt:lpstr>Diskussion om självbestämmandeteorin</vt:lpstr>
      <vt:lpstr>Vem tränar fortfarande om ett år?</vt:lpstr>
      <vt:lpstr>Laboration 5 Dans och bollspel</vt:lpstr>
      <vt:lpstr>Till nästa gång!</vt:lpstr>
      <vt:lpstr>Lektion 7 – med laboration 6 – promenadlabb</vt:lpstr>
      <vt:lpstr>Aerob- och anaerob träning</vt:lpstr>
      <vt:lpstr>Anaerob träning</vt:lpstr>
      <vt:lpstr>SYRESKULD</vt:lpstr>
      <vt:lpstr>Steady State STATE det behagliga tempot</vt:lpstr>
      <vt:lpstr>PowerPoint-presentation</vt:lpstr>
      <vt:lpstr>Laboration 6 – Varierad och utmanande promenadlabb</vt:lpstr>
      <vt:lpstr>Till nästa gång!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Lisa Reimegård</dc:creator>
  <cp:lastModifiedBy>Anonymous reviewer</cp:lastModifiedBy>
  <cp:revision>260</cp:revision>
  <cp:lastPrinted>2026-04-09T10:07:40Z</cp:lastPrinted>
  <dcterms:created xsi:type="dcterms:W3CDTF">2025-01-16T10:13:56Z</dcterms:created>
  <dcterms:modified xsi:type="dcterms:W3CDTF">2026-05-26T15:41:39Z</dcterms:modified>
</cp:coreProperties>
</file>