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7" r:id="rId1"/>
    <p:sldMasterId id="2147483650" r:id="rId2"/>
  </p:sldMasterIdLst>
  <p:notesMasterIdLst>
    <p:notesMasterId r:id="rId12"/>
  </p:notesMasterIdLst>
  <p:sldIdLst>
    <p:sldId id="270" r:id="rId3"/>
    <p:sldId id="2403" r:id="rId4"/>
    <p:sldId id="2449" r:id="rId5"/>
    <p:sldId id="271" r:id="rId6"/>
    <p:sldId id="2466" r:id="rId7"/>
    <p:sldId id="2450" r:id="rId8"/>
    <p:sldId id="268" r:id="rId9"/>
    <p:sldId id="298" r:id="rId10"/>
    <p:sldId id="2463" r:id="rId11"/>
  </p:sldIdLst>
  <p:sldSz cx="12192000" cy="6858000"/>
  <p:notesSz cx="6794500" cy="99314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Work Sans Medium" pitchFamily="2" charset="0"/>
      <p:regular r:id="rId17"/>
      <p:italic r:id="rId18"/>
    </p:embeddedFont>
    <p:embeddedFont>
      <p:font typeface="Work Sans SemiBold" pitchFamily="2" charset="0"/>
      <p:regular r:id="rId19"/>
      <p:bold r:id="rId20"/>
      <p:italic r:id="rId21"/>
      <p:boldItalic r:id="rId22"/>
    </p:embeddedFont>
  </p:embeddedFont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344" userDrawn="1">
          <p15:clr>
            <a:srgbClr val="A4A3A4"/>
          </p15:clr>
        </p15:guide>
        <p15:guide id="4" pos="597" userDrawn="1">
          <p15:clr>
            <a:srgbClr val="A4A3A4"/>
          </p15:clr>
        </p15:guide>
        <p15:guide id="5" pos="3273" userDrawn="1">
          <p15:clr>
            <a:srgbClr val="A4A3A4"/>
          </p15:clr>
        </p15:guide>
        <p15:guide id="6" pos="3500" userDrawn="1">
          <p15:clr>
            <a:srgbClr val="A4A3A4"/>
          </p15:clr>
        </p15:guide>
        <p15:guide id="7" pos="6153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01BCBD3-B2FA-FCD3-7333-C4F57AFA702F}" name="Siri Helle" initials="SH" userId="S::hello@sirihelle.com::0e4b3e0f-a1b7-47de-ad09-0238b58dd96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575"/>
    <a:srgbClr val="990000"/>
    <a:srgbClr val="3B9B25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76"/>
    <p:restoredTop sz="62105" autoAdjust="0"/>
  </p:normalViewPr>
  <p:slideViewPr>
    <p:cSldViewPr snapToGrid="0" showGuides="1">
      <p:cViewPr varScale="1">
        <p:scale>
          <a:sx n="68" d="100"/>
          <a:sy n="68" d="100"/>
        </p:scale>
        <p:origin x="52" y="32"/>
      </p:cViewPr>
      <p:guideLst>
        <p:guide orient="horz" pos="2160"/>
        <p:guide pos="3840"/>
        <p:guide orient="horz" pos="1344"/>
        <p:guide pos="597"/>
        <p:guide pos="3273"/>
        <p:guide pos="3500"/>
        <p:guide pos="61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67863-098D-7443-8C24-5FBC4AB783A3}" type="datetimeFigureOut">
              <a:t>2026-05-25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31592-3C66-914C-8F2B-350F777116D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713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31592-3C66-914C-8F2B-350F777116DA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1485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CC33C-9211-2AAE-D918-CD59C8101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F2867FB-16DA-12A8-1759-69E51ACA87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1EF7AB9-9484-EDBD-56C8-42638BC3A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sv-SE" sz="1100" dirty="0"/>
              <a:t>Översiktsbild som visar delar som kan ingå i undervisning om psykisk hälsa.</a:t>
            </a:r>
          </a:p>
          <a:p>
            <a:endParaRPr lang="sv-SE" sz="1100" dirty="0"/>
          </a:p>
          <a:p>
            <a:r>
              <a:rPr lang="sv-SE" sz="1100" dirty="0"/>
              <a:t>Svart text motsvarar innehållet i de moduler som ingår i undervisningsmaterialet.</a:t>
            </a:r>
          </a:p>
          <a:p>
            <a:r>
              <a:rPr lang="sv-SE" sz="1100" dirty="0"/>
              <a:t>Vit text för delar som för närvarande inte ingår i undervisningsmaterialet.</a:t>
            </a:r>
          </a:p>
          <a:p>
            <a:r>
              <a:rPr lang="sv-SE" sz="1100" dirty="0"/>
              <a:t>Röd färg för den modul som tas upp i denna PPT.</a:t>
            </a:r>
          </a:p>
          <a:p>
            <a:endParaRPr lang="sv-SE" sz="1100" dirty="0"/>
          </a:p>
          <a:p>
            <a:r>
              <a:rPr lang="sv-SE" sz="1100" dirty="0"/>
              <a:t>Modulen om fysisk aktivitet är utvecklad framförallt för genomförande av undervisning i ämnet Idrott- och hälsa.</a:t>
            </a:r>
          </a:p>
          <a:p>
            <a:r>
              <a:rPr lang="sv-SE" sz="1100" dirty="0"/>
              <a:t>Innehållet går utmärkt att kombinera med undervisning i biologi och naturkunskap.</a:t>
            </a:r>
          </a:p>
          <a:p>
            <a:endParaRPr lang="sv-SE" sz="1100" dirty="0"/>
          </a:p>
          <a:p>
            <a:pPr>
              <a:lnSpc>
                <a:spcPct val="107000"/>
              </a:lnSpc>
              <a:spcAft>
                <a:spcPts val="846"/>
              </a:spcAft>
            </a:pPr>
            <a:r>
              <a:rPr lang="sv-SE" sz="1100" b="1" dirty="0"/>
              <a:t>Syftet med modulen Fysisk aktivitet är att ge eleverna </a:t>
            </a:r>
          </a:p>
          <a:p>
            <a:pPr marL="181240" indent="-181240">
              <a:lnSpc>
                <a:spcPct val="107000"/>
              </a:lnSpc>
              <a:spcAft>
                <a:spcPts val="846"/>
              </a:spcAft>
              <a:buFont typeface="Arial" panose="020B0604020202020204" pitchFamily="34" charset="0"/>
              <a:buChar char="•"/>
            </a:pPr>
            <a:r>
              <a:rPr lang="sv-SE" sz="1100" b="0" dirty="0"/>
              <a:t>Kunskap om varför fysisk aktivitet är viktigt för psykisk hälsa</a:t>
            </a:r>
          </a:p>
          <a:p>
            <a:pPr marL="181240" indent="-181240">
              <a:lnSpc>
                <a:spcPct val="107000"/>
              </a:lnSpc>
              <a:spcAft>
                <a:spcPts val="846"/>
              </a:spcAft>
              <a:buFont typeface="Arial" panose="020B0604020202020204" pitchFamily="34" charset="0"/>
              <a:buChar char="•"/>
            </a:pPr>
            <a:r>
              <a:rPr lang="sv-SE" sz="1100" b="0" dirty="0"/>
              <a:t>Kunskap om och praktisk tillämpning av olika typer av konditionsstärkande aktiviteter</a:t>
            </a:r>
          </a:p>
          <a:p>
            <a:pPr marL="181240" indent="-181240">
              <a:lnSpc>
                <a:spcPct val="107000"/>
              </a:lnSpc>
              <a:spcAft>
                <a:spcPts val="846"/>
              </a:spcAft>
              <a:buFont typeface="Arial" panose="020B0604020202020204" pitchFamily="34" charset="0"/>
              <a:buChar char="•"/>
            </a:pPr>
            <a:r>
              <a:rPr lang="sv-SE" sz="1100" dirty="0"/>
              <a:t>Planering, genomförande samt utvärdering av resultat kopplade till en laborativ undervisningsmodell med tema kondition, där den egna fysiska och psykisk hälsan står i centrum.</a:t>
            </a:r>
          </a:p>
          <a:p>
            <a:endParaRPr lang="sv-SE" sz="1100" dirty="0"/>
          </a:p>
          <a:p>
            <a:r>
              <a:rPr lang="sv-SE" sz="1100" dirty="0"/>
              <a:t>Innehållet i modulen behandlar följande centrala innehåll i Idrott- och hälsa </a:t>
            </a:r>
          </a:p>
          <a:p>
            <a:pPr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</a:pPr>
            <a:r>
              <a:rPr lang="sv-SE" sz="1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Grundskolan (Lgr22)</a:t>
            </a:r>
          </a:p>
          <a:p>
            <a:pPr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</a:pPr>
            <a:r>
              <a:rPr lang="sv-SE" sz="1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Åk 7 – 9: Rörelse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Komplexa rörelser i lekar, spel, idrotter och andra rörelseaktiviteter, inom­hus och utomhus. </a:t>
            </a:r>
            <a:endParaRPr lang="sv-SE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Träningslära: konditionsträning, koordinationsträning, styrketräning och rör­lighetsträning utifrån olika ändamål och individuella behov. </a:t>
            </a:r>
            <a:endParaRPr lang="sv-SE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Olika verktyg, däribland digitala för att planera, genomföra och värdera rörelse­aktiviteter.</a:t>
            </a:r>
            <a:endParaRPr lang="sv-SE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</a:pPr>
            <a:r>
              <a:rPr lang="sv-SE" sz="1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Åk 7 – 9: Hälsa och levnadsvanor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Planering och genomförande av olika aktiviteter utifrån hur de påverkar olika aspekter av fysisk förmåga och olika aspekter av hälsa. </a:t>
            </a:r>
            <a:endParaRPr lang="sv-SE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Undersökande av möjligheter till daglig rörelse i närmiljön. </a:t>
            </a:r>
            <a:endParaRPr lang="sv-SE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Samtal om upplevelser av olika aktiviteter och värdering av hur de påverkar olika aspekter av fysisk förmåga och olika aspekter av hälsa.</a:t>
            </a:r>
            <a:endParaRPr lang="sv-SE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v-SE" sz="1100" dirty="0"/>
          </a:p>
          <a:p>
            <a:r>
              <a:rPr lang="sv-SE" sz="1100" b="1" dirty="0"/>
              <a:t>Gymnasiet (Gy25)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Kroppslig förmåga:</a:t>
            </a: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En bredd av motions- och idrottsaktiviteter som utvecklar en allsidig kroppslig förmåga, däribland dans. </a:t>
            </a: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Grundläggande anatomi och fysiologi i relation till rörelseaktiviteter. </a:t>
            </a: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Praktisk tillämpning av olika träningsmetoder, däribland metoder för konditions-, styrke- och koordinationsträning. </a:t>
            </a: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Effekter av olika träningsmetoder. 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Planering och genomförande av rörelseaktivitet samt utvärdering av resultat. </a:t>
            </a: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Digitala hjälpmedel för träning och hälsa, till exempel pulsmätare, stegräknare och </a:t>
            </a:r>
            <a:r>
              <a:rPr lang="sv-SE" sz="1800" kern="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träningsappar</a:t>
            </a:r>
            <a:r>
              <a:rPr lang="sv-SE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. </a:t>
            </a: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None/>
            </a:pPr>
            <a:endParaRPr lang="sv-SE" sz="1800" kern="1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Levnadsvanor och hälsa: </a:t>
            </a: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Olika hälsofaktorer som påverkar fysisk, psykisk och social hälsa, till exempel kost, sömn och stress. </a:t>
            </a: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None/>
            </a:pP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F77519B-3F7F-4BAF-7DD1-7D8233B28E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31592-3C66-914C-8F2B-350F777116DA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4316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När man pratar om konditionsvärden så pratar man ofta om en persons syreupptagningsförmåga </a:t>
            </a:r>
            <a:r>
              <a:rPr lang="sv-SE" b="1" dirty="0">
                <a:solidFill>
                  <a:srgbClr val="0070C0"/>
                </a:solidFill>
              </a:rPr>
              <a:t>(VO</a:t>
            </a:r>
            <a:r>
              <a:rPr lang="sv-SE" b="1" baseline="-25000" dirty="0">
                <a:solidFill>
                  <a:srgbClr val="0070C0"/>
                </a:solidFill>
              </a:rPr>
              <a:t>2</a:t>
            </a:r>
            <a:r>
              <a:rPr lang="sv-SE" b="1" dirty="0">
                <a:solidFill>
                  <a:srgbClr val="0070C0"/>
                </a:solidFill>
              </a:rPr>
              <a:t>).</a:t>
            </a:r>
            <a:r>
              <a:rPr lang="sv-SE" dirty="0">
                <a:solidFill>
                  <a:srgbClr val="0070C0"/>
                </a:solidFill>
              </a:rPr>
              <a:t> </a:t>
            </a:r>
          </a:p>
          <a:p>
            <a:r>
              <a:rPr lang="sv-SE" dirty="0"/>
              <a:t>Den maximala syreupptagningsförmågan </a:t>
            </a:r>
            <a:r>
              <a:rPr lang="sv-SE" b="1" dirty="0">
                <a:solidFill>
                  <a:srgbClr val="0070C0"/>
                </a:solidFill>
              </a:rPr>
              <a:t>(VO</a:t>
            </a:r>
            <a:r>
              <a:rPr lang="sv-SE" b="1" baseline="-25000" dirty="0">
                <a:solidFill>
                  <a:srgbClr val="0070C0"/>
                </a:solidFill>
              </a:rPr>
              <a:t>2 </a:t>
            </a:r>
            <a:r>
              <a:rPr lang="sv-SE" b="1" dirty="0">
                <a:solidFill>
                  <a:srgbClr val="0070C0"/>
                </a:solidFill>
              </a:rPr>
              <a:t>max)</a:t>
            </a:r>
            <a:r>
              <a:rPr lang="sv-SE" dirty="0">
                <a:solidFill>
                  <a:srgbClr val="0070C0"/>
                </a:solidFill>
              </a:rPr>
              <a:t> </a:t>
            </a:r>
            <a:r>
              <a:rPr lang="sv-SE" dirty="0"/>
              <a:t>mäts i liter/min och visar den största mängd syre som kroppen kan ta upp. </a:t>
            </a:r>
          </a:p>
          <a:p>
            <a:r>
              <a:rPr lang="sv-SE" dirty="0"/>
              <a:t>För mer rättvist värde mäter man syreupptagningen i relation till kroppsvikten. Enheten blir då </a:t>
            </a:r>
            <a:r>
              <a:rPr lang="sv-SE" b="1" dirty="0">
                <a:solidFill>
                  <a:srgbClr val="0070C0"/>
                </a:solidFill>
              </a:rPr>
              <a:t>mlO</a:t>
            </a:r>
            <a:r>
              <a:rPr lang="sv-SE" b="1" baseline="-25000" dirty="0">
                <a:solidFill>
                  <a:srgbClr val="0070C0"/>
                </a:solidFill>
              </a:rPr>
              <a:t>2</a:t>
            </a:r>
            <a:r>
              <a:rPr lang="sv-SE" b="1" dirty="0">
                <a:solidFill>
                  <a:srgbClr val="0070C0"/>
                </a:solidFill>
              </a:rPr>
              <a:t>/kg/min </a:t>
            </a:r>
            <a:r>
              <a:rPr lang="sv-SE" dirty="0"/>
              <a:t>dvs.</a:t>
            </a:r>
            <a:r>
              <a:rPr lang="sv-SE" b="1" dirty="0"/>
              <a:t> </a:t>
            </a:r>
            <a:r>
              <a:rPr lang="sv-SE" dirty="0"/>
              <a:t>man mäter mängden syre i milliliter per kilo kroppsvikt och minut som man maximalt kan ta upp. </a:t>
            </a:r>
          </a:p>
          <a:p>
            <a:r>
              <a:rPr lang="sv-SE" dirty="0"/>
              <a:t>För att </a:t>
            </a:r>
            <a:r>
              <a:rPr lang="sv-SE" u="sng" dirty="0">
                <a:solidFill>
                  <a:srgbClr val="FF0000"/>
                </a:solidFill>
              </a:rPr>
              <a:t>bestämma</a:t>
            </a:r>
            <a:r>
              <a:rPr lang="sv-SE" dirty="0">
                <a:solidFill>
                  <a:srgbClr val="FF0000"/>
                </a:solidFill>
              </a:rPr>
              <a:t> </a:t>
            </a:r>
            <a:r>
              <a:rPr lang="sv-SE" dirty="0"/>
              <a:t>en persons syreupptagningsförmåga så krävs det avancerad apparatur.</a:t>
            </a:r>
          </a:p>
          <a:p>
            <a:r>
              <a:rPr lang="sv-SE" dirty="0"/>
              <a:t>Under lektionerna i skolan kommer vi endast att kunna </a:t>
            </a:r>
            <a:r>
              <a:rPr lang="sv-SE" u="sng" dirty="0"/>
              <a:t>beräkna</a:t>
            </a:r>
            <a:r>
              <a:rPr lang="sv-SE" dirty="0"/>
              <a:t> dina konditionsvärden.</a:t>
            </a:r>
          </a:p>
          <a:p>
            <a:endParaRPr lang="sv-SE" dirty="0"/>
          </a:p>
          <a:p>
            <a:r>
              <a:rPr lang="sv-SE" b="1" dirty="0"/>
              <a:t>Övergång till nästa bild:</a:t>
            </a:r>
          </a:p>
          <a:p>
            <a:r>
              <a:rPr lang="sv-SE" b="0" dirty="0"/>
              <a:t>Beräknade värden används även i forskning, vi tar ett exempel.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4ADC1-9C12-4C57-AFC5-1FC75A339737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3108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Det finns en hel del forskning om koppling mellan kondition och psykisk hälsa.</a:t>
            </a:r>
          </a:p>
          <a:p>
            <a:r>
              <a:rPr lang="sv-SE" dirty="0"/>
              <a:t>Vissa studier använder just VO2-max som mätvärde på kondition.</a:t>
            </a:r>
          </a:p>
          <a:p>
            <a:r>
              <a:rPr lang="sv-SE" dirty="0"/>
              <a:t>I den här exempelstudien från 2026 har man låtit deltagarna rapportera själva hur mycket de rört på sig och sedan har dessa värden använts med en ekvation för att beräkna VO2max-värden.</a:t>
            </a:r>
          </a:p>
          <a:p>
            <a:r>
              <a:rPr lang="sv-SE" dirty="0"/>
              <a:t>Försökspersonerna fick titta på bilder och så gjorde forskarna bedömningar av hur de reagerade och fick på så sätt fram olika mått på deras förmåga att hantera känslor.</a:t>
            </a:r>
          </a:p>
          <a:p>
            <a:endParaRPr lang="sv-SE" dirty="0"/>
          </a:p>
          <a:p>
            <a:r>
              <a:rPr lang="sv-SE" b="1" dirty="0"/>
              <a:t>Övergång till nästa bild:</a:t>
            </a:r>
          </a:p>
          <a:p>
            <a:r>
              <a:rPr lang="sv-SE" dirty="0"/>
              <a:t>Att öka sitt VO2-max, eller helt enkelt träna för att öka sin kondition, handlar inte om att man behöver träna på </a:t>
            </a:r>
            <a:r>
              <a:rPr lang="sv-SE" dirty="0" err="1"/>
              <a:t>maxpuls</a:t>
            </a:r>
            <a:r>
              <a:rPr lang="sv-SE" dirty="0"/>
              <a:t>. Men man behöver komma upp i puls, och då kan man använda sin </a:t>
            </a:r>
            <a:r>
              <a:rPr lang="sv-SE" dirty="0" err="1"/>
              <a:t>maxpuls</a:t>
            </a:r>
            <a:r>
              <a:rPr lang="sv-SE" dirty="0"/>
              <a:t> som hjälp.</a:t>
            </a:r>
          </a:p>
          <a:p>
            <a:endParaRPr lang="sv-SE" dirty="0"/>
          </a:p>
          <a:p>
            <a:r>
              <a:rPr lang="sv-SE" b="1" i="0" dirty="0"/>
              <a:t>Fördjupning från artikeln på hur VO2 max beräknades (gymnasiet):</a:t>
            </a:r>
          </a:p>
          <a:p>
            <a:r>
              <a:rPr lang="en-US" i="1" dirty="0"/>
              <a:t>CRF (maximal oxygen uptake - VO2max) was estimated from self-reported physical activity using a validated </a:t>
            </a:r>
            <a:r>
              <a:rPr lang="en-US" i="1" dirty="0" err="1"/>
              <a:t>nonexercise</a:t>
            </a:r>
            <a:r>
              <a:rPr lang="en-US" i="1" dirty="0"/>
              <a:t> equation.</a:t>
            </a:r>
          </a:p>
          <a:p>
            <a:r>
              <a:rPr lang="en-US" b="0" i="1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This equation uses self-reported physical exercise (PA-R, scale range from 0 to 7, regarding weekly exercise frequency and intensity) in combination with age, body mass index (BMI), and sex. The equation was V̇O</a:t>
            </a:r>
            <a:r>
              <a:rPr lang="en-US" b="0" i="1" baseline="-2500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US" b="0" i="1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max = 56.363 + 1.921(PA-R)–0.381(age)–0.754(BMI) + 10.987 (sex, 0 for women and 1 for men).</a:t>
            </a:r>
          </a:p>
          <a:p>
            <a:endParaRPr lang="en-US" b="0" i="1" dirty="0">
              <a:solidFill>
                <a:srgbClr val="1F1F1F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Deltagarna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i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studien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skulle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rapportera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hur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aktiva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de var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varje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vecka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(PA-R)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på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skala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0-7 (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hur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ofta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och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hur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intensivt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tränat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), sin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ålder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sitt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BMI och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kön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sv-SE" dirty="0"/>
              <a:t>Räkneexempel: En person på 55 år tränar 4 gånger i veckan måttligt till intensivt, värdet PA-R på 5. BMI på 25. Kön: kvinna. 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V̇O</a:t>
            </a:r>
            <a:r>
              <a:rPr lang="en-US" b="0" i="0" baseline="-2500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max = 56.363 + 1.921x 5 –0.381 x 55 – 0.754 x 25 + 10.987 x0  = ca 26.</a:t>
            </a:r>
            <a:endParaRPr lang="sv-SE" dirty="0"/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Källa: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Costa, T. G., do </a:t>
            </a:r>
            <a:r>
              <a:rPr lang="sv-SE" dirty="0" err="1"/>
              <a:t>Amaral</a:t>
            </a:r>
            <a:r>
              <a:rPr lang="sv-SE" dirty="0"/>
              <a:t>, L. C., Morais, N. S., da Silva, W. F., Santos, D. A. T., </a:t>
            </a:r>
            <a:r>
              <a:rPr lang="sv-SE" dirty="0" err="1"/>
              <a:t>Vancini</a:t>
            </a:r>
            <a:r>
              <a:rPr lang="sv-SE" dirty="0"/>
              <a:t>, R. L., Vieira, C. A., Campos, M. H., Andrade, M. S., </a:t>
            </a:r>
            <a:r>
              <a:rPr lang="sv-SE" dirty="0" err="1"/>
              <a:t>Knechtle</a:t>
            </a:r>
            <a:r>
              <a:rPr lang="sv-SE" dirty="0"/>
              <a:t>, B., Weiss, K., </a:t>
            </a:r>
            <a:r>
              <a:rPr lang="sv-SE" dirty="0" err="1"/>
              <a:t>Viana</a:t>
            </a:r>
            <a:r>
              <a:rPr lang="sv-SE" dirty="0"/>
              <a:t>, R. B., &amp; de Lira, C. A. B. (2026). </a:t>
            </a:r>
            <a:r>
              <a:rPr lang="sv-SE" dirty="0" err="1"/>
              <a:t>Cardiorespiratory</a:t>
            </a:r>
            <a:r>
              <a:rPr lang="sv-SE" dirty="0"/>
              <a:t> </a:t>
            </a:r>
            <a:r>
              <a:rPr lang="sv-SE" dirty="0" err="1"/>
              <a:t>fitness</a:t>
            </a:r>
            <a:r>
              <a:rPr lang="sv-SE" dirty="0"/>
              <a:t> is </a:t>
            </a:r>
            <a:r>
              <a:rPr lang="sv-SE" dirty="0" err="1"/>
              <a:t>associated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lower</a:t>
            </a:r>
            <a:r>
              <a:rPr lang="sv-SE" dirty="0"/>
              <a:t> anger and </a:t>
            </a:r>
            <a:r>
              <a:rPr lang="sv-SE" dirty="0" err="1"/>
              <a:t>anxiety</a:t>
            </a:r>
            <a:r>
              <a:rPr lang="sv-SE" dirty="0"/>
              <a:t> and </a:t>
            </a:r>
            <a:r>
              <a:rPr lang="sv-SE" dirty="0" err="1"/>
              <a:t>higher</a:t>
            </a:r>
            <a:r>
              <a:rPr lang="sv-SE" dirty="0"/>
              <a:t> emotional </a:t>
            </a:r>
            <a:r>
              <a:rPr lang="sv-SE" dirty="0" err="1"/>
              <a:t>resilience</a:t>
            </a:r>
            <a:r>
              <a:rPr lang="sv-SE" dirty="0"/>
              <a:t>. </a:t>
            </a:r>
            <a:r>
              <a:rPr lang="sv-SE" i="1" dirty="0"/>
              <a:t>Acta </a:t>
            </a:r>
            <a:r>
              <a:rPr lang="sv-SE" i="1" dirty="0" err="1"/>
              <a:t>Psychologica</a:t>
            </a:r>
            <a:r>
              <a:rPr lang="sv-SE" dirty="0"/>
              <a:t>, </a:t>
            </a:r>
            <a:r>
              <a:rPr lang="sv-SE" i="1" dirty="0"/>
              <a:t>264</a:t>
            </a:r>
            <a:r>
              <a:rPr lang="sv-SE" dirty="0"/>
              <a:t>, </a:t>
            </a:r>
            <a:r>
              <a:rPr lang="sv-SE" dirty="0" err="1"/>
              <a:t>Article</a:t>
            </a:r>
            <a:r>
              <a:rPr lang="sv-SE" dirty="0"/>
              <a:t> 106371. https://doi.org/10.1016/j.actpsy.2026.106371</a:t>
            </a:r>
          </a:p>
          <a:p>
            <a:endParaRPr lang="sv-SE" dirty="0"/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Martland</a:t>
            </a:r>
            <a:r>
              <a:rPr lang="en-US" dirty="0"/>
              <a:t>, R., </a:t>
            </a:r>
            <a:r>
              <a:rPr lang="en-US" dirty="0" err="1"/>
              <a:t>Mondelli</a:t>
            </a:r>
            <a:r>
              <a:rPr lang="en-US" dirty="0"/>
              <a:t>, V., </a:t>
            </a:r>
            <a:r>
              <a:rPr lang="en-US" dirty="0" err="1"/>
              <a:t>Gaughran</a:t>
            </a:r>
            <a:r>
              <a:rPr lang="en-US" dirty="0"/>
              <a:t>, F., &amp; Stubbs, B. (2020). Can high intensity interval training improve health outcomes among people with mental illness? A systematic review and preliminary meta-analysis of intervention studies across a range of mental illnesses. </a:t>
            </a:r>
            <a:r>
              <a:rPr lang="en-US" i="1" dirty="0"/>
              <a:t>Journal of Affective Disorders</a:t>
            </a:r>
            <a:r>
              <a:rPr lang="en-US" dirty="0"/>
              <a:t>, </a:t>
            </a:r>
            <a:r>
              <a:rPr lang="en-US" i="1" dirty="0"/>
              <a:t>263</a:t>
            </a:r>
            <a:r>
              <a:rPr lang="en-US" dirty="0"/>
              <a:t>, 629–660. https://doi.org/10.1016/j.jad.2019.11.039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31592-3C66-914C-8F2B-350F777116DA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6409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Repetition av tidigare bild.</a:t>
            </a:r>
          </a:p>
          <a:p>
            <a:endParaRPr lang="sv-SE" dirty="0"/>
          </a:p>
          <a:p>
            <a:r>
              <a:rPr lang="sv-SE" dirty="0"/>
              <a:t>Det är effektivt för konditionsträningen att komma upp i belastning/ansträngning.</a:t>
            </a:r>
          </a:p>
          <a:p>
            <a:r>
              <a:rPr lang="sv-SE" dirty="0"/>
              <a:t>Men det är svårt att hålla i särskilt länge på en mycket ansträngande nivå.</a:t>
            </a:r>
          </a:p>
          <a:p>
            <a:r>
              <a:rPr lang="sv-SE" dirty="0"/>
              <a:t>Vi har tidigare prövat intervallträning som sätt att lösa detta problem.</a:t>
            </a:r>
          </a:p>
          <a:p>
            <a:r>
              <a:rPr lang="sv-SE" dirty="0"/>
              <a:t>I intervallerna laborerade vi med tiderna för aktivitet respektive omväxlande vila.</a:t>
            </a:r>
          </a:p>
          <a:p>
            <a:endParaRPr lang="sv-SE" dirty="0"/>
          </a:p>
          <a:p>
            <a:r>
              <a:rPr lang="sv-SE" dirty="0"/>
              <a:t>Ett annat sätt att laborera med konditionsträningen är variera hur länge du tränar inom olika pulszoner.</a:t>
            </a:r>
          </a:p>
          <a:p>
            <a:r>
              <a:rPr lang="sv-SE" dirty="0"/>
              <a:t>Pulszonerna är individuella och tar hänsyn både till </a:t>
            </a:r>
            <a:r>
              <a:rPr lang="sv-SE" dirty="0" err="1"/>
              <a:t>maxbuls</a:t>
            </a:r>
            <a:r>
              <a:rPr lang="sv-SE" dirty="0"/>
              <a:t> och vilopuls.</a:t>
            </a:r>
          </a:p>
          <a:p>
            <a:endParaRPr lang="sv-SE" dirty="0"/>
          </a:p>
          <a:p>
            <a:r>
              <a:rPr lang="sv-SE" b="1" dirty="0"/>
              <a:t>Övergång till nästa bild:</a:t>
            </a:r>
          </a:p>
          <a:p>
            <a:r>
              <a:rPr lang="sv-SE" dirty="0"/>
              <a:t>Pulszonerna kan presenteras med olika färger.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4ADC1-9C12-4C57-AFC5-1FC75A339737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5696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Genom att sätta in zonernas % av max (t ex 60% och 70%) kan du beräkna inom vilka </a:t>
            </a:r>
            <a:r>
              <a:rPr lang="sv-SE" dirty="0" err="1"/>
              <a:t>pulsvärden</a:t>
            </a:r>
            <a:r>
              <a:rPr lang="sv-SE" dirty="0"/>
              <a:t> du ska hålla dig för att träna i exempelvis blå zon.</a:t>
            </a:r>
          </a:p>
          <a:p>
            <a:endParaRPr lang="sv-SE" dirty="0"/>
          </a:p>
          <a:p>
            <a:r>
              <a:rPr lang="sv-SE" b="1" dirty="0"/>
              <a:t>Övergång till nästa bild:</a:t>
            </a:r>
          </a:p>
          <a:p>
            <a:r>
              <a:rPr lang="sv-SE" dirty="0"/>
              <a:t>En del av planeringen inför nästa laboration är att beräkna sina individuella pulszoner. Det gör du med hjälp av dessa ekvationer.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31592-3C66-914C-8F2B-350F777116DA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17791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4ADC1-9C12-4C57-AFC5-1FC75A339737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4815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>
            <a:extLst>
              <a:ext uri="{FF2B5EF4-FFF2-40B4-BE49-F238E27FC236}">
                <a16:creationId xmlns:a16="http://schemas.microsoft.com/office/drawing/2014/main" id="{B8C1BEF0-CC6B-5D80-AC3F-DCD9982497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5853" y="3571875"/>
            <a:ext cx="8798701" cy="1654175"/>
          </a:xfr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Presentationens titel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C3841BD3-5439-F0D1-9827-775AB47EAB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32013" y="5388994"/>
            <a:ext cx="7926387" cy="4619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Underrubrik</a:t>
            </a:r>
            <a:endParaRPr lang="sv-SE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F231D883-7B16-7C82-305D-01DE34B46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244" y="1007044"/>
            <a:ext cx="1739917" cy="165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945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3 bilder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9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9" name="Platshållare för bild 12">
            <a:extLst>
              <a:ext uri="{FF2B5EF4-FFF2-40B4-BE49-F238E27FC236}">
                <a16:creationId xmlns:a16="http://schemas.microsoft.com/office/drawing/2014/main" id="{A1B32E41-89F9-9ED1-454D-E09D343B82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96380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0" name="Platshållare för bild 12">
            <a:extLst>
              <a:ext uri="{FF2B5EF4-FFF2-40B4-BE49-F238E27FC236}">
                <a16:creationId xmlns:a16="http://schemas.microsoft.com/office/drawing/2014/main" id="{BC3C8CFC-2399-786C-A053-51FD97723AC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45021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2" name="Platshållare för text 14">
            <a:extLst>
              <a:ext uri="{FF2B5EF4-FFF2-40B4-BE49-F238E27FC236}">
                <a16:creationId xmlns:a16="http://schemas.microsoft.com/office/drawing/2014/main" id="{590AE671-F2B6-FABF-A578-926E5EABFF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47738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Platshållare för text 14">
            <a:extLst>
              <a:ext uri="{FF2B5EF4-FFF2-40B4-BE49-F238E27FC236}">
                <a16:creationId xmlns:a16="http://schemas.microsoft.com/office/drawing/2014/main" id="{66BB79A9-07F3-3923-86C2-83C52FDEA60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96379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BC5D95A-77B0-95FD-F967-BDB03FDE710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45021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449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FFE1B46D-8109-6054-3587-2B9881082B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006" y="1272750"/>
            <a:ext cx="4556257" cy="433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926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llgänglighet Office 365/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0A51E754-9C7A-11C0-D983-A8276233FD20}"/>
              </a:ext>
            </a:extLst>
          </p:cNvPr>
          <p:cNvSpPr txBox="1"/>
          <p:nvPr userDrawn="1"/>
        </p:nvSpPr>
        <p:spPr>
          <a:xfrm>
            <a:off x="957359" y="821623"/>
            <a:ext cx="9535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>
                <a:latin typeface="Arial" panose="020B0604020202020204" pitchFamily="34" charset="0"/>
              </a:rPr>
              <a:t>Tillgänglighetsanpassa</a:t>
            </a:r>
            <a:r>
              <a:rPr lang="en-GB" sz="3200" dirty="0">
                <a:latin typeface="Arial" panose="020B0604020202020204" pitchFamily="34" charset="0"/>
              </a:rPr>
              <a:t> din presentation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AB3E6E3-4894-429E-071D-F50345A149E8}"/>
              </a:ext>
            </a:extLst>
          </p:cNvPr>
          <p:cNvSpPr txBox="1"/>
          <p:nvPr userDrawn="1"/>
        </p:nvSpPr>
        <p:spPr>
          <a:xfrm>
            <a:off x="957359" y="1528186"/>
            <a:ext cx="9323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dirty="0"/>
              <a:t>Mallen är inställd för att vara så tillgänglighetsanpassad som möjligt men det är två saker du behöver göra själv allt eftersom du adderar innehåll</a:t>
            </a:r>
            <a:r>
              <a:rPr lang="sv-SE" sz="1400"/>
              <a:t>. </a:t>
            </a:r>
            <a:endParaRPr lang="en-US" sz="1400" b="1" noProof="0" dirty="0">
              <a:latin typeface="Work Sans SemiBold" pitchFamily="2" charset="77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A0EE485A-2ED1-48AD-EA7A-54C938436EF9}"/>
              </a:ext>
            </a:extLst>
          </p:cNvPr>
          <p:cNvSpPr txBox="1"/>
          <p:nvPr userDrawn="1"/>
        </p:nvSpPr>
        <p:spPr>
          <a:xfrm>
            <a:off x="947738" y="2600794"/>
            <a:ext cx="4234721" cy="1579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en-US" sz="1000" dirty="0">
                <a:latin typeface="Arial" panose="020B0604020202020204" pitchFamily="34" charset="0"/>
              </a:rPr>
              <a:t>Högerklicka på en bild/figur och välj alternativet </a:t>
            </a:r>
            <a:r>
              <a:rPr lang="en-US" sz="1000" i="1" dirty="0">
                <a:latin typeface="Arial" panose="020B0604020202020204" pitchFamily="34" charset="0"/>
              </a:rPr>
              <a:t>Redigera alternativtext. </a:t>
            </a:r>
            <a:r>
              <a:rPr lang="en-US" sz="1000" dirty="0">
                <a:latin typeface="Arial" panose="020B0604020202020204" pitchFamily="34" charset="0"/>
              </a:rPr>
              <a:t>Då öppnas en flik till höger i fönstret. Beskriv din bild/figur med 1-2 meningar som läses upp av uppläsningsprogram för de som har nedsatt syn.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en-US" sz="1000" dirty="0">
                <a:latin typeface="Arial" panose="020B0604020202020204" pitchFamily="34" charset="0"/>
              </a:rPr>
              <a:t>Har bilden/figuren inget informativt syfte och du vill exkludera den kan du istället klicka I checkrutan </a:t>
            </a:r>
            <a:r>
              <a:rPr lang="en-US" sz="1000" i="1" dirty="0">
                <a:latin typeface="Arial" panose="020B0604020202020204" pitchFamily="34" charset="0"/>
              </a:rPr>
              <a:t>Markera som dekorativt</a:t>
            </a:r>
            <a:r>
              <a:rPr lang="en-US" sz="1000" dirty="0">
                <a:latin typeface="Arial" panose="020B0604020202020204" pitchFamily="34" charset="0"/>
              </a:rPr>
              <a:t> under textrutan för alternativ text.</a:t>
            </a:r>
          </a:p>
          <a:p>
            <a:endParaRPr lang="en-GB" sz="1000" dirty="0">
              <a:latin typeface="Arial" panose="020B0604020202020204" pitchFamily="34" charset="0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B14C1B1E-9EFF-D9D7-277A-BFBAECBE27ED}"/>
              </a:ext>
            </a:extLst>
          </p:cNvPr>
          <p:cNvSpPr txBox="1"/>
          <p:nvPr userDrawn="1"/>
        </p:nvSpPr>
        <p:spPr>
          <a:xfrm>
            <a:off x="5549719" y="2600794"/>
            <a:ext cx="42347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dirty="0">
                <a:latin typeface="Arial" panose="020B0604020202020204" pitchFamily="34" charset="0"/>
              </a:rPr>
              <a:t>Mallarna förinlagda fält har en uppsatt läsordning men adderar du ytterligare/egna textrutor, bilder, smart art eller annat innehåll som inte finns i mallen bör du kontrollera att läsordningen blir logisk, annars läses objekten in i ordningen de lagts till på sidan.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000" b="1" dirty="0">
                <a:latin typeface="Arial" panose="020B0604020202020204" pitchFamily="34" charset="0"/>
              </a:rPr>
              <a:t>Läsordningen styr du genom:</a:t>
            </a:r>
          </a:p>
          <a:p>
            <a:pPr marL="228600" indent="-228600"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rabicPeriod"/>
            </a:pPr>
            <a:r>
              <a:rPr lang="en-US" sz="1000" dirty="0">
                <a:latin typeface="Arial" panose="020B0604020202020204" pitchFamily="34" charset="0"/>
              </a:rPr>
              <a:t>På fliken </a:t>
            </a:r>
            <a:r>
              <a:rPr lang="en-US" sz="1000" b="0" i="1" baseline="0" dirty="0">
                <a:latin typeface="Arial" panose="020B0604020202020204" pitchFamily="34" charset="0"/>
              </a:rPr>
              <a:t>Start </a:t>
            </a:r>
            <a:r>
              <a:rPr lang="en-US" sz="1000" dirty="0">
                <a:latin typeface="Arial" panose="020B0604020202020204" pitchFamily="34" charset="0"/>
              </a:rPr>
              <a:t>väljer du</a:t>
            </a:r>
            <a:r>
              <a:rPr lang="en-US" sz="1000" b="0" i="1" baseline="0" dirty="0">
                <a:latin typeface="Arial" panose="020B0604020202020204" pitchFamily="34" charset="0"/>
              </a:rPr>
              <a:t> Ordna.</a:t>
            </a:r>
            <a:endParaRPr lang="en-US" sz="1000" dirty="0">
              <a:latin typeface="Arial" panose="020B0604020202020204" pitchFamily="34" charset="0"/>
            </a:endParaRPr>
          </a:p>
          <a:p>
            <a:pPr marL="228600" indent="-228600"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rabicPeriod"/>
            </a:pPr>
            <a:r>
              <a:rPr lang="en-US" sz="1000" dirty="0">
                <a:latin typeface="Arial" panose="020B0604020202020204" pitchFamily="34" charset="0"/>
              </a:rPr>
              <a:t>På menyn </a:t>
            </a:r>
            <a:r>
              <a:rPr lang="en-US" sz="1000" b="0" i="1" baseline="0" dirty="0">
                <a:latin typeface="Arial" panose="020B0604020202020204" pitchFamily="34" charset="0"/>
              </a:rPr>
              <a:t>Ordna </a:t>
            </a:r>
            <a:r>
              <a:rPr lang="en-US" sz="1000" dirty="0">
                <a:latin typeface="Arial" panose="020B0604020202020204" pitchFamily="34" charset="0"/>
              </a:rPr>
              <a:t>väljer du</a:t>
            </a:r>
            <a:r>
              <a:rPr lang="en-US" sz="1000" b="0" i="1" baseline="0" dirty="0">
                <a:latin typeface="Arial" panose="020B0604020202020204" pitchFamily="34" charset="0"/>
              </a:rPr>
              <a:t> Markeringsfönster.</a:t>
            </a:r>
            <a:endParaRPr lang="en-US" sz="1000" dirty="0">
              <a:latin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+mj-lt"/>
              <a:buNone/>
            </a:pPr>
            <a:r>
              <a:rPr lang="en-US" sz="1000" dirty="0">
                <a:latin typeface="Arial" panose="020B0604020202020204" pitchFamily="34" charset="0"/>
              </a:rPr>
              <a:t>Då öppnas en flik till höger I fönstret. Dra objekten tills de har den ordning du vill. Detta påverkar inte layouten på sidan utan bara vilken ordning de läses in maskinellt. </a:t>
            </a:r>
            <a:endParaRPr lang="en-GB" sz="1000" dirty="0">
              <a:latin typeface="Arial" panose="020B0604020202020204" pitchFamily="34" charset="0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5C80CE63-C4AE-38F4-9AAB-26B856C6A2AA}"/>
              </a:ext>
            </a:extLst>
          </p:cNvPr>
          <p:cNvSpPr txBox="1"/>
          <p:nvPr userDrawn="1"/>
        </p:nvSpPr>
        <p:spPr>
          <a:xfrm>
            <a:off x="934309" y="2231036"/>
            <a:ext cx="42481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>
                <a:latin typeface="Work Sans Medium" pitchFamily="2" charset="77"/>
              </a:rPr>
              <a:t>Lägg</a:t>
            </a:r>
            <a:r>
              <a:rPr lang="en-GB" sz="1400" dirty="0">
                <a:latin typeface="Work Sans Medium" pitchFamily="2" charset="77"/>
              </a:rPr>
              <a:t> till </a:t>
            </a:r>
            <a:r>
              <a:rPr lang="en-GB" sz="1400" dirty="0" err="1">
                <a:latin typeface="Work Sans Medium" pitchFamily="2" charset="77"/>
              </a:rPr>
              <a:t>alternativ</a:t>
            </a:r>
            <a:r>
              <a:rPr lang="en-GB" sz="1400" dirty="0">
                <a:latin typeface="Work Sans Medium" pitchFamily="2" charset="77"/>
              </a:rPr>
              <a:t> text för </a:t>
            </a:r>
            <a:r>
              <a:rPr lang="en-GB" sz="1400" dirty="0" err="1">
                <a:latin typeface="Work Sans Medium" pitchFamily="2" charset="77"/>
              </a:rPr>
              <a:t>bilder</a:t>
            </a:r>
            <a:r>
              <a:rPr lang="en-GB" sz="1400" dirty="0">
                <a:latin typeface="Work Sans Medium" pitchFamily="2" charset="77"/>
              </a:rPr>
              <a:t>/figurer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7FE0EBDC-2402-1F53-DC48-ACFDF104DF39}"/>
              </a:ext>
            </a:extLst>
          </p:cNvPr>
          <p:cNvSpPr txBox="1"/>
          <p:nvPr userDrawn="1"/>
        </p:nvSpPr>
        <p:spPr>
          <a:xfrm>
            <a:off x="5543785" y="2231036"/>
            <a:ext cx="42481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>
                <a:latin typeface="Work Sans Medium" pitchFamily="2" charset="77"/>
              </a:rPr>
              <a:t>Dubbelkolla</a:t>
            </a:r>
            <a:r>
              <a:rPr lang="en-GB" sz="1400" dirty="0">
                <a:latin typeface="Work Sans Medium" pitchFamily="2" charset="77"/>
              </a:rPr>
              <a:t> </a:t>
            </a:r>
            <a:r>
              <a:rPr lang="en-GB" sz="1400" dirty="0" err="1">
                <a:latin typeface="Work Sans Medium" pitchFamily="2" charset="77"/>
              </a:rPr>
              <a:t>läsordningen</a:t>
            </a:r>
            <a:endParaRPr lang="en-GB" sz="1400" dirty="0">
              <a:latin typeface="Work Sans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28221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E07660-1B32-69B9-357E-6F2D30791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ED7944-5A27-389E-C21A-C790E8339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6022E5-A4D3-7FEA-4373-DDE289B91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7428972-23BF-F45F-DEB1-D1404AF72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96E7AD7-0CFC-1FBC-38FC-9424CDE80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95F7-6AE6-4CD6-9521-7ED6A198531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0981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"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>
            <a:extLst>
              <a:ext uri="{FF2B5EF4-FFF2-40B4-BE49-F238E27FC236}">
                <a16:creationId xmlns:a16="http://schemas.microsoft.com/office/drawing/2014/main" id="{B8C1BEF0-CC6B-5D80-AC3F-DCD9982497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5853" y="3571875"/>
            <a:ext cx="8798701" cy="1654175"/>
          </a:xfr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Presentation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C3841BD3-5439-F0D1-9827-775AB47EAB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32013" y="5388994"/>
            <a:ext cx="7926387" cy="4619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Subtitle</a:t>
            </a:r>
            <a:r>
              <a:rPr lang="sv-SE" dirty="0"/>
              <a:t> </a:t>
            </a:r>
            <a:r>
              <a:rPr lang="sv-SE" dirty="0" err="1"/>
              <a:t>here</a:t>
            </a:r>
            <a:endParaRPr lang="sv-SE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F231D883-7B16-7C82-305D-01DE34B46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244" y="1007044"/>
            <a:ext cx="1739917" cy="165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8542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0ADBFD3-494F-0006-CF49-3526BB979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609E1BD-AA5D-00B1-E039-47660A7F4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4A18E1F-D479-AB8E-0971-6711BBC8D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7A283842-21B2-F132-5C80-A0C114300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836613"/>
            <a:ext cx="9472971" cy="716142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49F71313-69F3-3473-0FB7-308AC801C5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47738" y="1776413"/>
            <a:ext cx="9472971" cy="424497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419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C32F3E5-D4FB-6CAF-7271-81A8E7074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E6D920F-9B89-6CE6-44CC-CA866A247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F1D8D47-4CF2-999B-CC89-CCC79A3C5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bild 2">
            <a:extLst>
              <a:ext uri="{FF2B5EF4-FFF2-40B4-BE49-F238E27FC236}">
                <a16:creationId xmlns:a16="http://schemas.microsoft.com/office/drawing/2014/main" id="{82EBE0E1-BE11-020E-84EC-67233813B7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95" y="0"/>
            <a:ext cx="6096000" cy="6858000"/>
          </a:xfrm>
        </p:spPr>
        <p:txBody>
          <a:bodyPr bIns="1044000" anchor="ctr"/>
          <a:lstStyle>
            <a:lvl1pPr marL="0" indent="0" algn="ctr">
              <a:buNone/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or </a:t>
            </a:r>
            <a:br>
              <a:rPr lang="sv-SE" dirty="0"/>
            </a:br>
            <a:r>
              <a:rPr lang="sv-SE" dirty="0"/>
              <a:t>drag and </a:t>
            </a:r>
            <a:r>
              <a:rPr lang="sv-SE" dirty="0" err="1"/>
              <a:t>drop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an image</a:t>
            </a:r>
          </a:p>
        </p:txBody>
      </p:sp>
      <p:sp>
        <p:nvSpPr>
          <p:cNvPr id="17" name="Platshållare för rubrik 1">
            <a:extLst>
              <a:ext uri="{FF2B5EF4-FFF2-40B4-BE49-F238E27FC236}">
                <a16:creationId xmlns:a16="http://schemas.microsoft.com/office/drawing/2014/main" id="{31F0A250-9FA8-F7E1-916A-3CC75EC2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836613"/>
            <a:ext cx="4114800" cy="145924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B292B661-7CCD-4000-08D7-733BB70F4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3700" y="2024063"/>
            <a:ext cx="4114800" cy="1910751"/>
          </a:xfrm>
        </p:spPr>
        <p:txBody>
          <a:bodyPr/>
          <a:lstStyle>
            <a:lvl1pPr marL="0" indent="0">
              <a:lnSpc>
                <a:spcPts val="2120"/>
              </a:lnSpc>
              <a:spcBef>
                <a:spcPts val="300"/>
              </a:spcBef>
              <a:buFontTx/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FontTx/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90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527">
          <p15:clr>
            <a:srgbClr val="FBAE40"/>
          </p15:clr>
        </p15:guide>
        <p15:guide id="4" pos="4248">
          <p15:clr>
            <a:srgbClr val="FBAE40"/>
          </p15:clr>
        </p15:guide>
        <p15:guide id="5" pos="683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40FDF65-DDD5-E90D-E5DB-B558EDECD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BC36520-22BB-EFA2-853F-F3E7342A2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A6DF841-EA31-7BF4-9684-209279B6D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bild 2">
            <a:extLst>
              <a:ext uri="{FF2B5EF4-FFF2-40B4-BE49-F238E27FC236}">
                <a16:creationId xmlns:a16="http://schemas.microsoft.com/office/drawing/2014/main" id="{3038389D-D197-86D6-9D3E-5A61199E68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95" y="0"/>
            <a:ext cx="6096000" cy="6858000"/>
          </a:xfrm>
        </p:spPr>
        <p:txBody>
          <a:bodyPr bIns="1044000" anchor="ctr"/>
          <a:lstStyle>
            <a:lvl1pPr marL="0" indent="0" algn="ctr">
              <a:buNone/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or </a:t>
            </a:r>
            <a:br>
              <a:rPr lang="sv-SE" dirty="0"/>
            </a:br>
            <a:r>
              <a:rPr lang="sv-SE" dirty="0"/>
              <a:t>drag and </a:t>
            </a:r>
            <a:r>
              <a:rPr lang="sv-SE" dirty="0" err="1"/>
              <a:t>drop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an image</a:t>
            </a:r>
          </a:p>
        </p:txBody>
      </p:sp>
      <p:sp>
        <p:nvSpPr>
          <p:cNvPr id="7" name="Platshållare för rubrik 1">
            <a:extLst>
              <a:ext uri="{FF2B5EF4-FFF2-40B4-BE49-F238E27FC236}">
                <a16:creationId xmlns:a16="http://schemas.microsoft.com/office/drawing/2014/main" id="{72E0C1A0-A9BD-243C-0ED6-127A99F43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1844674"/>
            <a:ext cx="4114800" cy="145924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6A8C23D9-7BD3-7E9D-6E90-B458B8D270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3700" y="3429000"/>
            <a:ext cx="4114800" cy="1910751"/>
          </a:xfrm>
        </p:spPr>
        <p:txBody>
          <a:bodyPr/>
          <a:lstStyle>
            <a:lvl1pPr marL="0" indent="0">
              <a:lnSpc>
                <a:spcPts val="2360"/>
              </a:lnSpc>
              <a:spcBef>
                <a:spcPts val="0"/>
              </a:spcBef>
              <a:buFontTx/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FontTx/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08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86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3462A3D-BC6E-33F6-D482-0EDC48C6D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B664D28-D961-D1F2-AC74-C753E5DCB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6E489E-66C8-8766-0520-C9DA822D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Platshållare för rubrik 1">
            <a:extLst>
              <a:ext uri="{FF2B5EF4-FFF2-40B4-BE49-F238E27FC236}">
                <a16:creationId xmlns:a16="http://schemas.microsoft.com/office/drawing/2014/main" id="{1DFB9773-1D7F-F3B3-C706-28A8C2D92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67484F84-26D1-126E-3D9A-EE9938F14D3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47738" y="2528888"/>
            <a:ext cx="4559300" cy="25779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5" name="Platshållare för innehåll 13">
            <a:extLst>
              <a:ext uri="{FF2B5EF4-FFF2-40B4-BE49-F238E27FC236}">
                <a16:creationId xmlns:a16="http://schemas.microsoft.com/office/drawing/2014/main" id="{BF275934-BA93-B26D-2430-57E33960590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89081" y="2528888"/>
            <a:ext cx="4559300" cy="25779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489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orient="horz" pos="527">
          <p15:clr>
            <a:srgbClr val="FBAE40"/>
          </p15:clr>
        </p15:guide>
        <p15:guide id="5" orient="horz" pos="1593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BA1374A7-E0B7-54FC-E679-6FEEF0E72FA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47738" y="2024063"/>
            <a:ext cx="4262617" cy="37639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9" name="Platshållare för innehåll 6">
            <a:extLst>
              <a:ext uri="{FF2B5EF4-FFF2-40B4-BE49-F238E27FC236}">
                <a16:creationId xmlns:a16="http://schemas.microsoft.com/office/drawing/2014/main" id="{B41E123B-B2EB-E3F8-6438-FA8E1D383E0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519738" y="2024063"/>
            <a:ext cx="4262617" cy="37639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2" name="Platshållare för rubrik 1">
            <a:extLst>
              <a:ext uri="{FF2B5EF4-FFF2-40B4-BE49-F238E27FC236}">
                <a16:creationId xmlns:a16="http://schemas.microsoft.com/office/drawing/2014/main" id="{939A7C66-E96C-ED31-2BDE-4005A0E86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836612"/>
            <a:ext cx="4262617" cy="105257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23" name="Platshållare för text 22">
            <a:extLst>
              <a:ext uri="{FF2B5EF4-FFF2-40B4-BE49-F238E27FC236}">
                <a16:creationId xmlns:a16="http://schemas.microsoft.com/office/drawing/2014/main" id="{FAE689B1-F36C-71C2-F115-C9B65A0A00C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19738" y="905624"/>
            <a:ext cx="4262437" cy="1052512"/>
          </a:xfrm>
        </p:spPr>
        <p:txBody>
          <a:bodyPr/>
          <a:lstStyle>
            <a:lvl1pPr marL="0" indent="0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buNone/>
              <a:defRPr sz="3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66373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  <p15:guide id="8" orient="horz" pos="52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0ADBFD3-494F-0006-CF49-3526BB979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609E1BD-AA5D-00B1-E039-47660A7F4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4A18E1F-D479-AB8E-0971-6711BBC8D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7A283842-21B2-F132-5C80-A0C114300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836613"/>
            <a:ext cx="9472971" cy="716142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49F71313-69F3-3473-0FB7-308AC801C5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47738" y="1776413"/>
            <a:ext cx="9472971" cy="424497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056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9E648CF-56EA-9980-F69D-2AC8D23AEE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89650" y="2035175"/>
            <a:ext cx="4559300" cy="2973266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8" y="2024063"/>
            <a:ext cx="4572000" cy="2989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7EA82616-DB96-A57E-04F3-E904D69359D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7738" y="5192713"/>
            <a:ext cx="4572000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6" name="Platshållare för text 14">
            <a:extLst>
              <a:ext uri="{FF2B5EF4-FFF2-40B4-BE49-F238E27FC236}">
                <a16:creationId xmlns:a16="http://schemas.microsoft.com/office/drawing/2014/main" id="{09876A58-6661-933D-30BB-FCB61348535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89081" y="5192713"/>
            <a:ext cx="4572000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522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9E648CF-56EA-9980-F69D-2AC8D23AEE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89650" y="2035175"/>
            <a:ext cx="4559300" cy="37531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8" y="2024063"/>
            <a:ext cx="4572000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801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9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9" name="Platshållare för bild 12">
            <a:extLst>
              <a:ext uri="{FF2B5EF4-FFF2-40B4-BE49-F238E27FC236}">
                <a16:creationId xmlns:a16="http://schemas.microsoft.com/office/drawing/2014/main" id="{A1B32E41-89F9-9ED1-454D-E09D343B82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96380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0" name="Platshållare för bild 12">
            <a:extLst>
              <a:ext uri="{FF2B5EF4-FFF2-40B4-BE49-F238E27FC236}">
                <a16:creationId xmlns:a16="http://schemas.microsoft.com/office/drawing/2014/main" id="{BC3C8CFC-2399-786C-A053-51FD97723AC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45021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021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3 bilder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9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9" name="Platshållare för bild 12">
            <a:extLst>
              <a:ext uri="{FF2B5EF4-FFF2-40B4-BE49-F238E27FC236}">
                <a16:creationId xmlns:a16="http://schemas.microsoft.com/office/drawing/2014/main" id="{A1B32E41-89F9-9ED1-454D-E09D343B82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96380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0" name="Platshållare för bild 12">
            <a:extLst>
              <a:ext uri="{FF2B5EF4-FFF2-40B4-BE49-F238E27FC236}">
                <a16:creationId xmlns:a16="http://schemas.microsoft.com/office/drawing/2014/main" id="{BC3C8CFC-2399-786C-A053-51FD97723AC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45021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2" name="Platshållare för text 14">
            <a:extLst>
              <a:ext uri="{FF2B5EF4-FFF2-40B4-BE49-F238E27FC236}">
                <a16:creationId xmlns:a16="http://schemas.microsoft.com/office/drawing/2014/main" id="{590AE671-F2B6-FABF-A578-926E5EABFF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47738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Platshållare för text 14">
            <a:extLst>
              <a:ext uri="{FF2B5EF4-FFF2-40B4-BE49-F238E27FC236}">
                <a16:creationId xmlns:a16="http://schemas.microsoft.com/office/drawing/2014/main" id="{66BB79A9-07F3-3923-86C2-83C52FDEA60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96379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BC5D95A-77B0-95FD-F967-BDB03FDE710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45021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568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1BEAE4BB-8616-AD66-D017-A34248E737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006" y="1272750"/>
            <a:ext cx="4556257" cy="433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72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C32F3E5-D4FB-6CAF-7271-81A8E7074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E6D920F-9B89-6CE6-44CC-CA866A247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F1D8D47-4CF2-999B-CC89-CCC79A3C5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bild 2">
            <a:extLst>
              <a:ext uri="{FF2B5EF4-FFF2-40B4-BE49-F238E27FC236}">
                <a16:creationId xmlns:a16="http://schemas.microsoft.com/office/drawing/2014/main" id="{82EBE0E1-BE11-020E-84EC-67233813B7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95" y="0"/>
            <a:ext cx="6096000" cy="6858000"/>
          </a:xfrm>
        </p:spPr>
        <p:txBody>
          <a:bodyPr bIns="1044000" anchor="ctr"/>
          <a:lstStyle>
            <a:lvl1pPr marL="0" indent="0" algn="ctr">
              <a:buNone/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or </a:t>
            </a:r>
            <a:br>
              <a:rPr lang="sv-SE" dirty="0"/>
            </a:br>
            <a:r>
              <a:rPr lang="sv-SE" dirty="0"/>
              <a:t>drag and </a:t>
            </a:r>
            <a:r>
              <a:rPr lang="sv-SE" dirty="0" err="1"/>
              <a:t>drop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an image</a:t>
            </a:r>
          </a:p>
        </p:txBody>
      </p:sp>
      <p:sp>
        <p:nvSpPr>
          <p:cNvPr id="17" name="Platshållare för rubrik 1">
            <a:extLst>
              <a:ext uri="{FF2B5EF4-FFF2-40B4-BE49-F238E27FC236}">
                <a16:creationId xmlns:a16="http://schemas.microsoft.com/office/drawing/2014/main" id="{31F0A250-9FA8-F7E1-916A-3CC75EC2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836613"/>
            <a:ext cx="4114800" cy="145924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B292B661-7CCD-4000-08D7-733BB70F4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3700" y="2024063"/>
            <a:ext cx="4114800" cy="1910751"/>
          </a:xfrm>
        </p:spPr>
        <p:txBody>
          <a:bodyPr/>
          <a:lstStyle>
            <a:lvl1pPr marL="0" indent="0">
              <a:lnSpc>
                <a:spcPts val="2120"/>
              </a:lnSpc>
              <a:spcBef>
                <a:spcPts val="300"/>
              </a:spcBef>
              <a:buFontTx/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FontTx/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772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527">
          <p15:clr>
            <a:srgbClr val="FBAE40"/>
          </p15:clr>
        </p15:guide>
        <p15:guide id="4" pos="4248">
          <p15:clr>
            <a:srgbClr val="FBAE40"/>
          </p15:clr>
        </p15:guide>
        <p15:guide id="5" pos="683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40FDF65-DDD5-E90D-E5DB-B558EDECD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BC36520-22BB-EFA2-853F-F3E7342A2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A6DF841-EA31-7BF4-9684-209279B6D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bild 2">
            <a:extLst>
              <a:ext uri="{FF2B5EF4-FFF2-40B4-BE49-F238E27FC236}">
                <a16:creationId xmlns:a16="http://schemas.microsoft.com/office/drawing/2014/main" id="{3038389D-D197-86D6-9D3E-5A61199E68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95" y="0"/>
            <a:ext cx="6096000" cy="6858000"/>
          </a:xfrm>
        </p:spPr>
        <p:txBody>
          <a:bodyPr bIns="1044000" anchor="ctr"/>
          <a:lstStyle>
            <a:lvl1pPr marL="0" indent="0" algn="ctr">
              <a:buNone/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or </a:t>
            </a:r>
            <a:br>
              <a:rPr lang="sv-SE" dirty="0"/>
            </a:br>
            <a:r>
              <a:rPr lang="sv-SE" dirty="0"/>
              <a:t>drag and </a:t>
            </a:r>
            <a:r>
              <a:rPr lang="sv-SE" dirty="0" err="1"/>
              <a:t>drop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an image</a:t>
            </a:r>
          </a:p>
        </p:txBody>
      </p:sp>
      <p:sp>
        <p:nvSpPr>
          <p:cNvPr id="7" name="Platshållare för rubrik 1">
            <a:extLst>
              <a:ext uri="{FF2B5EF4-FFF2-40B4-BE49-F238E27FC236}">
                <a16:creationId xmlns:a16="http://schemas.microsoft.com/office/drawing/2014/main" id="{72E0C1A0-A9BD-243C-0ED6-127A99F43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1844674"/>
            <a:ext cx="4114800" cy="145924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6A8C23D9-7BD3-7E9D-6E90-B458B8D270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3700" y="3429000"/>
            <a:ext cx="4114800" cy="1910751"/>
          </a:xfrm>
        </p:spPr>
        <p:txBody>
          <a:bodyPr/>
          <a:lstStyle>
            <a:lvl1pPr marL="0" indent="0">
              <a:lnSpc>
                <a:spcPts val="2360"/>
              </a:lnSpc>
              <a:spcBef>
                <a:spcPts val="0"/>
              </a:spcBef>
              <a:buFontTx/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FontTx/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552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86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3462A3D-BC6E-33F6-D482-0EDC48C6D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B664D28-D961-D1F2-AC74-C753E5DCB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6E489E-66C8-8766-0520-C9DA822D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Platshållare för rubrik 1">
            <a:extLst>
              <a:ext uri="{FF2B5EF4-FFF2-40B4-BE49-F238E27FC236}">
                <a16:creationId xmlns:a16="http://schemas.microsoft.com/office/drawing/2014/main" id="{1DFB9773-1D7F-F3B3-C706-28A8C2D92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67484F84-26D1-126E-3D9A-EE9938F14D3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47738" y="2528888"/>
            <a:ext cx="4559300" cy="257795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5" name="Platshållare för innehåll 13">
            <a:extLst>
              <a:ext uri="{FF2B5EF4-FFF2-40B4-BE49-F238E27FC236}">
                <a16:creationId xmlns:a16="http://schemas.microsoft.com/office/drawing/2014/main" id="{BF275934-BA93-B26D-2430-57E33960590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89081" y="2528888"/>
            <a:ext cx="4559300" cy="257795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302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orient="horz" pos="527">
          <p15:clr>
            <a:srgbClr val="FBAE40"/>
          </p15:clr>
        </p15:guide>
        <p15:guide id="5" orient="horz" pos="159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BA1374A7-E0B7-54FC-E679-6FEEF0E72FA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47738" y="2024063"/>
            <a:ext cx="4262617" cy="376396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9" name="Platshållare för innehåll 6">
            <a:extLst>
              <a:ext uri="{FF2B5EF4-FFF2-40B4-BE49-F238E27FC236}">
                <a16:creationId xmlns:a16="http://schemas.microsoft.com/office/drawing/2014/main" id="{B41E123B-B2EB-E3F8-6438-FA8E1D383E0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519738" y="2024063"/>
            <a:ext cx="4262617" cy="376396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2" name="Platshållare för rubrik 1">
            <a:extLst>
              <a:ext uri="{FF2B5EF4-FFF2-40B4-BE49-F238E27FC236}">
                <a16:creationId xmlns:a16="http://schemas.microsoft.com/office/drawing/2014/main" id="{939A7C66-E96C-ED31-2BDE-4005A0E86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836612"/>
            <a:ext cx="4262617" cy="105257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3" name="Platshållare för text 22">
            <a:extLst>
              <a:ext uri="{FF2B5EF4-FFF2-40B4-BE49-F238E27FC236}">
                <a16:creationId xmlns:a16="http://schemas.microsoft.com/office/drawing/2014/main" id="{FAE689B1-F36C-71C2-F115-C9B65A0A00C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19738" y="905624"/>
            <a:ext cx="4262437" cy="1052512"/>
          </a:xfrm>
        </p:spPr>
        <p:txBody>
          <a:bodyPr/>
          <a:lstStyle>
            <a:lvl1pPr marL="0" indent="0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buNone/>
              <a:defRPr sz="3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806317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  <p15:guide id="8" orient="horz" pos="52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9E648CF-56EA-9980-F69D-2AC8D23AEE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89650" y="2035175"/>
            <a:ext cx="4559300" cy="2973266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8" y="2024063"/>
            <a:ext cx="4572000" cy="2989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7EA82616-DB96-A57E-04F3-E904D69359D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7738" y="5192713"/>
            <a:ext cx="4572000" cy="90646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6" name="Platshållare för text 14">
            <a:extLst>
              <a:ext uri="{FF2B5EF4-FFF2-40B4-BE49-F238E27FC236}">
                <a16:creationId xmlns:a16="http://schemas.microsoft.com/office/drawing/2014/main" id="{09876A58-6661-933D-30BB-FCB61348535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89081" y="5192713"/>
            <a:ext cx="4572000" cy="90646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530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9E648CF-56EA-9980-F69D-2AC8D23AEE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89650" y="2035175"/>
            <a:ext cx="4559300" cy="37531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8" y="2024063"/>
            <a:ext cx="4572000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15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9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9" name="Platshållare för bild 12">
            <a:extLst>
              <a:ext uri="{FF2B5EF4-FFF2-40B4-BE49-F238E27FC236}">
                <a16:creationId xmlns:a16="http://schemas.microsoft.com/office/drawing/2014/main" id="{A1B32E41-89F9-9ED1-454D-E09D343B82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96380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0" name="Platshållare för bild 12">
            <a:extLst>
              <a:ext uri="{FF2B5EF4-FFF2-40B4-BE49-F238E27FC236}">
                <a16:creationId xmlns:a16="http://schemas.microsoft.com/office/drawing/2014/main" id="{BC3C8CFC-2399-786C-A053-51FD97723AC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45021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68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objekt 17">
            <a:extLst>
              <a:ext uri="{FF2B5EF4-FFF2-40B4-BE49-F238E27FC236}">
                <a16:creationId xmlns:a16="http://schemas.microsoft.com/office/drawing/2014/main" id="{2CE3FA13-D5FB-4D0D-9F18-0A4F2B1BCC7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1539" y="4786707"/>
            <a:ext cx="3875202" cy="2739595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A81581-C5EB-CCB3-0B2C-C4573813B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169520"/>
            <a:ext cx="10990263" cy="568412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CF6E4A-7E25-7C38-5E61-0F057A6F1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075" y="1795850"/>
            <a:ext cx="10990263" cy="4530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2802BE-5037-20C2-C69A-3687142E1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0075" y="6473327"/>
            <a:ext cx="2743200" cy="94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EB4FE33-ACB2-4359-61CD-3E894F726E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805" y="6470364"/>
            <a:ext cx="4114800" cy="97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47F348-31E2-5BEB-84BB-B45A40BF1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8725" y="6473328"/>
            <a:ext cx="2743200" cy="94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4676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64" r:id="rId12"/>
    <p:sldLayoutId id="2147483680" r:id="rId13"/>
  </p:sldLayoutIdLst>
  <p:hf hdr="0" ftr="0" dt="0"/>
  <p:txStyles>
    <p:titleStyle>
      <a:lvl1pPr algn="l" defTabSz="914400" rtl="0" eaLnBrk="1" latinLnBrk="0" hangingPunct="1">
        <a:lnSpc>
          <a:spcPts val="384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2120"/>
        </a:lnSpc>
        <a:spcBef>
          <a:spcPts val="3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A81581-C5EB-CCB3-0B2C-C4573813B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169520"/>
            <a:ext cx="10990263" cy="568412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CF6E4A-7E25-7C38-5E61-0F057A6F1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075" y="1795850"/>
            <a:ext cx="10990263" cy="4530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2802BE-5037-20C2-C69A-3687142E1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0075" y="6473327"/>
            <a:ext cx="2743200" cy="94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EB4FE33-ACB2-4359-61CD-3E894F726E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805" y="6470364"/>
            <a:ext cx="4114800" cy="97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47F348-31E2-5BEB-84BB-B45A40BF1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8725" y="6473328"/>
            <a:ext cx="2743200" cy="94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C8B10D5-9A4D-9199-0370-3DA7F9767C3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8284" y="5633192"/>
            <a:ext cx="838515" cy="79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68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hdr="0" ftr="0" dt="0"/>
  <p:txStyles>
    <p:titleStyle>
      <a:lvl1pPr algn="l" defTabSz="914400" rtl="0" eaLnBrk="1" latinLnBrk="0" hangingPunct="1">
        <a:lnSpc>
          <a:spcPts val="384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2120"/>
        </a:lnSpc>
        <a:spcBef>
          <a:spcPts val="3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resurs.uu.s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6A1627-C6A5-4CB9-BA13-ECADDBC99A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6649" y="3305307"/>
            <a:ext cx="8798701" cy="1654175"/>
          </a:xfrm>
        </p:spPr>
        <p:txBody>
          <a:bodyPr/>
          <a:lstStyle/>
          <a:p>
            <a:r>
              <a:rPr lang="sv-SE" dirty="0"/>
              <a:t>Undervisning för psykisk hälsa</a:t>
            </a:r>
            <a:br>
              <a:rPr lang="sv-SE" dirty="0"/>
            </a:br>
            <a:r>
              <a:rPr lang="sv-SE" sz="3200" dirty="0"/>
              <a:t>– med fokus på fysisk aktivitet</a:t>
            </a:r>
            <a:br>
              <a:rPr lang="sv-SE" sz="3200" dirty="0"/>
            </a:br>
            <a:endParaRPr lang="sv-SE" dirty="0"/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6C857B16-D33B-4F7D-A524-FB3D1D3DB9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0848" y="4603162"/>
            <a:ext cx="8721378" cy="1923143"/>
          </a:xfrm>
        </p:spPr>
        <p:txBody>
          <a:bodyPr>
            <a:noAutofit/>
          </a:bodyPr>
          <a:lstStyle/>
          <a:p>
            <a:r>
              <a:rPr lang="sv-SE" sz="12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Undervisnings­materialet har tagits fram av Nationellt resurscentrum för biologiundervisning (2026) i samarbete med Marie Graffman-Sahlberg (Fil. Lic., leg. lärare i Idrott &amp; Hälsa) och Johan Persson (leg. lärare i Idrott &amp; Hälsa), båda verksamma vid Katedralskolan i Uppsala. Erik Allard (leg. lärare i Psykologi och Idrott &amp; Hälsa) och Mikaela Hilbertsson (leg. lärare i Naturkunskap &amp; Idrott och Hälsa), båda vid </a:t>
            </a:r>
            <a:r>
              <a:rPr lang="sv-SE" sz="1200" dirty="0" err="1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Polhemskolan</a:t>
            </a:r>
            <a:r>
              <a:rPr lang="sv-SE" sz="12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i Lund, har granskat och gett förslag på kompletteringar. Materialet har även granskats och kompletterats av Siri Helle, leg. Psykolog, samt av representanter för Svenska idrottslärarföreningen.</a:t>
            </a:r>
          </a:p>
          <a:p>
            <a:r>
              <a:rPr lang="sv-SE" sz="12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Allt material finns samlat på </a:t>
            </a:r>
            <a:r>
              <a:rPr lang="sv-SE" sz="1200" u="sng" dirty="0">
                <a:ea typeface="Times New Roman" panose="02020603050405020304" pitchFamily="18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www.bioresurs.uu.se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3158049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FFE3E-492F-5C1D-2F5E-25C49C4BC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ruta 46">
            <a:extLst>
              <a:ext uri="{FF2B5EF4-FFF2-40B4-BE49-F238E27FC236}">
                <a16:creationId xmlns:a16="http://schemas.microsoft.com/office/drawing/2014/main" id="{274BFF6A-CE85-41BF-A00E-8908708222A3}"/>
              </a:ext>
            </a:extLst>
          </p:cNvPr>
          <p:cNvSpPr txBox="1"/>
          <p:nvPr/>
        </p:nvSpPr>
        <p:spPr>
          <a:xfrm>
            <a:off x="864147" y="334505"/>
            <a:ext cx="344670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Hur hänger kondition ihop med psykisk hälsa?</a:t>
            </a:r>
          </a:p>
        </p:txBody>
      </p:sp>
      <p:sp>
        <p:nvSpPr>
          <p:cNvPr id="51" name="Sexhörning 50">
            <a:extLst>
              <a:ext uri="{FF2B5EF4-FFF2-40B4-BE49-F238E27FC236}">
                <a16:creationId xmlns:a16="http://schemas.microsoft.com/office/drawing/2014/main" id="{48908ADC-D381-4E60-B5F1-EF66C49C5A11}"/>
              </a:ext>
            </a:extLst>
          </p:cNvPr>
          <p:cNvSpPr/>
          <p:nvPr/>
        </p:nvSpPr>
        <p:spPr>
          <a:xfrm>
            <a:off x="864147" y="2729515"/>
            <a:ext cx="1653739" cy="1448321"/>
          </a:xfrm>
          <a:prstGeom prst="hexagon">
            <a:avLst/>
          </a:prstGeom>
          <a:solidFill>
            <a:srgbClr val="757575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Hälsa</a:t>
            </a:r>
          </a:p>
        </p:txBody>
      </p:sp>
      <p:sp>
        <p:nvSpPr>
          <p:cNvPr id="52" name="Sexhörning 51">
            <a:extLst>
              <a:ext uri="{FF2B5EF4-FFF2-40B4-BE49-F238E27FC236}">
                <a16:creationId xmlns:a16="http://schemas.microsoft.com/office/drawing/2014/main" id="{419A03A4-1C4E-4D15-B649-5FA1DD8084C3}"/>
              </a:ext>
            </a:extLst>
          </p:cNvPr>
          <p:cNvSpPr/>
          <p:nvPr/>
        </p:nvSpPr>
        <p:spPr>
          <a:xfrm>
            <a:off x="2186388" y="3459217"/>
            <a:ext cx="1653739" cy="1448321"/>
          </a:xfrm>
          <a:prstGeom prst="hexagon">
            <a:avLst/>
          </a:prstGeom>
          <a:solidFill>
            <a:schemeClr val="accent1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Sömn</a:t>
            </a:r>
          </a:p>
        </p:txBody>
      </p:sp>
      <p:sp>
        <p:nvSpPr>
          <p:cNvPr id="53" name="Sexhörning 52">
            <a:extLst>
              <a:ext uri="{FF2B5EF4-FFF2-40B4-BE49-F238E27FC236}">
                <a16:creationId xmlns:a16="http://schemas.microsoft.com/office/drawing/2014/main" id="{09123206-A9B7-4F06-A8EB-84FC9ECE6C25}"/>
              </a:ext>
            </a:extLst>
          </p:cNvPr>
          <p:cNvSpPr/>
          <p:nvPr/>
        </p:nvSpPr>
        <p:spPr>
          <a:xfrm>
            <a:off x="3501545" y="2723886"/>
            <a:ext cx="1653739" cy="1448321"/>
          </a:xfrm>
          <a:prstGeom prst="hexagon">
            <a:avLst/>
          </a:prstGeom>
          <a:solidFill>
            <a:schemeClr val="accent1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spc="-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Relationer</a:t>
            </a:r>
          </a:p>
        </p:txBody>
      </p:sp>
      <p:sp>
        <p:nvSpPr>
          <p:cNvPr id="54" name="Sexhörning 53">
            <a:extLst>
              <a:ext uri="{FF2B5EF4-FFF2-40B4-BE49-F238E27FC236}">
                <a16:creationId xmlns:a16="http://schemas.microsoft.com/office/drawing/2014/main" id="{DD836CAA-30D5-4D77-95DA-0B0CDDCA6D30}"/>
              </a:ext>
            </a:extLst>
          </p:cNvPr>
          <p:cNvSpPr/>
          <p:nvPr/>
        </p:nvSpPr>
        <p:spPr>
          <a:xfrm>
            <a:off x="4814919" y="1985869"/>
            <a:ext cx="1653739" cy="1448321"/>
          </a:xfrm>
          <a:prstGeom prst="hexagon">
            <a:avLst/>
          </a:prstGeom>
          <a:solidFill>
            <a:schemeClr val="accent1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Tankar</a:t>
            </a:r>
          </a:p>
        </p:txBody>
      </p:sp>
      <p:sp>
        <p:nvSpPr>
          <p:cNvPr id="55" name="Sexhörning 54">
            <a:extLst>
              <a:ext uri="{FF2B5EF4-FFF2-40B4-BE49-F238E27FC236}">
                <a16:creationId xmlns:a16="http://schemas.microsoft.com/office/drawing/2014/main" id="{7A1F416E-CD41-484A-AC35-A8D4EE7E4F65}"/>
              </a:ext>
            </a:extLst>
          </p:cNvPr>
          <p:cNvSpPr/>
          <p:nvPr/>
        </p:nvSpPr>
        <p:spPr>
          <a:xfrm>
            <a:off x="6130354" y="1262605"/>
            <a:ext cx="1653739" cy="1448321"/>
          </a:xfrm>
          <a:prstGeom prst="hexagon">
            <a:avLst/>
          </a:prstGeom>
          <a:solidFill>
            <a:schemeClr val="accent1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Känslor</a:t>
            </a:r>
          </a:p>
        </p:txBody>
      </p:sp>
      <p:sp>
        <p:nvSpPr>
          <p:cNvPr id="56" name="Sexhörning 55">
            <a:extLst>
              <a:ext uri="{FF2B5EF4-FFF2-40B4-BE49-F238E27FC236}">
                <a16:creationId xmlns:a16="http://schemas.microsoft.com/office/drawing/2014/main" id="{12AA47D2-C24B-4F77-8CBB-CE0230EF6ACF}"/>
              </a:ext>
            </a:extLst>
          </p:cNvPr>
          <p:cNvSpPr/>
          <p:nvPr/>
        </p:nvSpPr>
        <p:spPr>
          <a:xfrm>
            <a:off x="7450021" y="1981779"/>
            <a:ext cx="1653739" cy="1448321"/>
          </a:xfrm>
          <a:prstGeom prst="hexagon">
            <a:avLst/>
          </a:prstGeom>
          <a:solidFill>
            <a:schemeClr val="accent1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Stress</a:t>
            </a:r>
          </a:p>
        </p:txBody>
      </p:sp>
      <p:sp>
        <p:nvSpPr>
          <p:cNvPr id="57" name="Sexhörning 56">
            <a:extLst>
              <a:ext uri="{FF2B5EF4-FFF2-40B4-BE49-F238E27FC236}">
                <a16:creationId xmlns:a16="http://schemas.microsoft.com/office/drawing/2014/main" id="{0937345C-3934-4E28-BE36-99AF4F8092B8}"/>
              </a:ext>
            </a:extLst>
          </p:cNvPr>
          <p:cNvSpPr/>
          <p:nvPr/>
        </p:nvSpPr>
        <p:spPr>
          <a:xfrm>
            <a:off x="7450021" y="3454313"/>
            <a:ext cx="1653739" cy="1448321"/>
          </a:xfrm>
          <a:prstGeom prst="hexagon">
            <a:avLst/>
          </a:prstGeom>
          <a:solidFill>
            <a:schemeClr val="accent1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Åter-hämtning</a:t>
            </a:r>
          </a:p>
        </p:txBody>
      </p:sp>
      <p:sp>
        <p:nvSpPr>
          <p:cNvPr id="58" name="Sexhörning 57">
            <a:extLst>
              <a:ext uri="{FF2B5EF4-FFF2-40B4-BE49-F238E27FC236}">
                <a16:creationId xmlns:a16="http://schemas.microsoft.com/office/drawing/2014/main" id="{0E6A3E08-D32B-42FD-89F7-60E577A275CF}"/>
              </a:ext>
            </a:extLst>
          </p:cNvPr>
          <p:cNvSpPr/>
          <p:nvPr/>
        </p:nvSpPr>
        <p:spPr>
          <a:xfrm>
            <a:off x="8770634" y="4176428"/>
            <a:ext cx="1653739" cy="1448321"/>
          </a:xfrm>
          <a:prstGeom prst="hexagon">
            <a:avLst/>
          </a:prstGeom>
          <a:solidFill>
            <a:schemeClr val="accent1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Coping</a:t>
            </a:r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strategier</a:t>
            </a:r>
          </a:p>
        </p:txBody>
      </p:sp>
      <p:sp>
        <p:nvSpPr>
          <p:cNvPr id="59" name="Sexhörning 58">
            <a:extLst>
              <a:ext uri="{FF2B5EF4-FFF2-40B4-BE49-F238E27FC236}">
                <a16:creationId xmlns:a16="http://schemas.microsoft.com/office/drawing/2014/main" id="{801A20F5-2152-4324-82B1-2587400CEC3E}"/>
              </a:ext>
            </a:extLst>
          </p:cNvPr>
          <p:cNvSpPr/>
          <p:nvPr/>
        </p:nvSpPr>
        <p:spPr>
          <a:xfrm>
            <a:off x="873013" y="4204838"/>
            <a:ext cx="1653739" cy="1448321"/>
          </a:xfrm>
          <a:prstGeom prst="hex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Kost</a:t>
            </a:r>
          </a:p>
        </p:txBody>
      </p:sp>
      <p:sp>
        <p:nvSpPr>
          <p:cNvPr id="60" name="Sexhörning 59">
            <a:extLst>
              <a:ext uri="{FF2B5EF4-FFF2-40B4-BE49-F238E27FC236}">
                <a16:creationId xmlns:a16="http://schemas.microsoft.com/office/drawing/2014/main" id="{6E057D0B-9AEA-4FE0-B655-E336E6DE2441}"/>
              </a:ext>
            </a:extLst>
          </p:cNvPr>
          <p:cNvSpPr/>
          <p:nvPr/>
        </p:nvSpPr>
        <p:spPr>
          <a:xfrm>
            <a:off x="2181800" y="1989436"/>
            <a:ext cx="1653739" cy="1448321"/>
          </a:xfrm>
          <a:prstGeom prst="hexagon">
            <a:avLst/>
          </a:prstGeom>
          <a:solidFill>
            <a:srgbClr val="99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Fysisk aktivitet</a:t>
            </a:r>
          </a:p>
        </p:txBody>
      </p:sp>
      <p:sp>
        <p:nvSpPr>
          <p:cNvPr id="61" name="Sexhörning 60">
            <a:extLst>
              <a:ext uri="{FF2B5EF4-FFF2-40B4-BE49-F238E27FC236}">
                <a16:creationId xmlns:a16="http://schemas.microsoft.com/office/drawing/2014/main" id="{AC3D4B12-8661-4A41-9290-C205B246644D}"/>
              </a:ext>
            </a:extLst>
          </p:cNvPr>
          <p:cNvSpPr/>
          <p:nvPr/>
        </p:nvSpPr>
        <p:spPr>
          <a:xfrm>
            <a:off x="10087236" y="3444244"/>
            <a:ext cx="1653739" cy="1448321"/>
          </a:xfrm>
          <a:prstGeom prst="hex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Studie-vanor</a:t>
            </a:r>
          </a:p>
        </p:txBody>
      </p:sp>
      <p:sp>
        <p:nvSpPr>
          <p:cNvPr id="62" name="Sexhörning 61">
            <a:extLst>
              <a:ext uri="{FF2B5EF4-FFF2-40B4-BE49-F238E27FC236}">
                <a16:creationId xmlns:a16="http://schemas.microsoft.com/office/drawing/2014/main" id="{C65B5570-593C-421C-9554-6DB7D2C20ED0}"/>
              </a:ext>
            </a:extLst>
          </p:cNvPr>
          <p:cNvSpPr/>
          <p:nvPr/>
        </p:nvSpPr>
        <p:spPr>
          <a:xfrm>
            <a:off x="4821268" y="518916"/>
            <a:ext cx="1653739" cy="1448321"/>
          </a:xfrm>
          <a:prstGeom prst="hex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 och mening</a:t>
            </a:r>
          </a:p>
        </p:txBody>
      </p:sp>
      <p:sp>
        <p:nvSpPr>
          <p:cNvPr id="63" name="Sexhörning 62">
            <a:extLst>
              <a:ext uri="{FF2B5EF4-FFF2-40B4-BE49-F238E27FC236}">
                <a16:creationId xmlns:a16="http://schemas.microsoft.com/office/drawing/2014/main" id="{E48F8D8C-B533-4439-A70F-128344FF6EC2}"/>
              </a:ext>
            </a:extLst>
          </p:cNvPr>
          <p:cNvSpPr/>
          <p:nvPr/>
        </p:nvSpPr>
        <p:spPr>
          <a:xfrm>
            <a:off x="8765606" y="1249595"/>
            <a:ext cx="1653739" cy="1448321"/>
          </a:xfrm>
          <a:prstGeom prst="hex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ANDTS</a:t>
            </a:r>
          </a:p>
        </p:txBody>
      </p:sp>
      <p:sp>
        <p:nvSpPr>
          <p:cNvPr id="64" name="Sexhörning 63">
            <a:extLst>
              <a:ext uri="{FF2B5EF4-FFF2-40B4-BE49-F238E27FC236}">
                <a16:creationId xmlns:a16="http://schemas.microsoft.com/office/drawing/2014/main" id="{07FD2EA4-E62D-46CB-BF06-0AA93E6C693F}"/>
              </a:ext>
            </a:extLst>
          </p:cNvPr>
          <p:cNvSpPr/>
          <p:nvPr/>
        </p:nvSpPr>
        <p:spPr>
          <a:xfrm>
            <a:off x="4818127" y="3466156"/>
            <a:ext cx="1653739" cy="1448321"/>
          </a:xfrm>
          <a:prstGeom prst="hex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Fritids-intressen</a:t>
            </a:r>
          </a:p>
        </p:txBody>
      </p:sp>
      <p:sp>
        <p:nvSpPr>
          <p:cNvPr id="65" name="Sexhörning 64">
            <a:extLst>
              <a:ext uri="{FF2B5EF4-FFF2-40B4-BE49-F238E27FC236}">
                <a16:creationId xmlns:a16="http://schemas.microsoft.com/office/drawing/2014/main" id="{0777675E-9166-4A37-8531-A29DB531AF49}"/>
              </a:ext>
            </a:extLst>
          </p:cNvPr>
          <p:cNvSpPr/>
          <p:nvPr/>
        </p:nvSpPr>
        <p:spPr>
          <a:xfrm>
            <a:off x="3500486" y="4196234"/>
            <a:ext cx="1653739" cy="1448321"/>
          </a:xfrm>
          <a:prstGeom prst="hex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Sexualitet</a:t>
            </a:r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7E3739B9-2CDB-4ED1-A621-F9F01FD72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7843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4D9951-8357-48C0-B159-02A8493F8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Lektion 8 – med laboration 7 – pulszoner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90B1C90-D92D-40AD-8751-606B8279E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075" y="2118168"/>
            <a:ext cx="10990263" cy="4207984"/>
          </a:xfrm>
        </p:spPr>
        <p:txBody>
          <a:bodyPr/>
          <a:lstStyle/>
          <a:p>
            <a:r>
              <a:rPr lang="sv-SE" dirty="0"/>
              <a:t>Om VO2max och pulszoner</a:t>
            </a:r>
          </a:p>
          <a:p>
            <a:r>
              <a:rPr lang="sv-SE" dirty="0"/>
              <a:t>Laboration 7 – Laborera med pulszoner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4145795-30BF-4E22-9EF6-4ECB97744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95F7-6AE6-4CD6-9521-7ED6A198531A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4372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278B62-D095-726A-718B-AA7842A2C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Syreupptagningsförmåga (VO</a:t>
            </a:r>
            <a:r>
              <a:rPr lang="sv-SE" b="1" baseline="-25000" dirty="0"/>
              <a:t>2</a:t>
            </a:r>
            <a:r>
              <a:rPr lang="sv-SE" b="1" dirty="0"/>
              <a:t>)</a:t>
            </a:r>
            <a:r>
              <a:rPr lang="sv-SE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2412CE-F7B2-4935-9FED-4221A07D8E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”Konditionsvärden”</a:t>
            </a:r>
          </a:p>
          <a:p>
            <a:r>
              <a:rPr lang="sv-SE" dirty="0">
                <a:solidFill>
                  <a:schemeClr val="tx1"/>
                </a:solidFill>
              </a:rPr>
              <a:t>Syreupptagningsförmåga </a:t>
            </a:r>
            <a:r>
              <a:rPr lang="sv-SE" b="1" dirty="0">
                <a:solidFill>
                  <a:schemeClr val="tx1"/>
                </a:solidFill>
              </a:rPr>
              <a:t>(VO</a:t>
            </a:r>
            <a:r>
              <a:rPr lang="sv-SE" b="1" baseline="-25000" dirty="0">
                <a:solidFill>
                  <a:schemeClr val="tx1"/>
                </a:solidFill>
              </a:rPr>
              <a:t>2</a:t>
            </a:r>
            <a:r>
              <a:rPr lang="sv-SE" b="1" dirty="0">
                <a:solidFill>
                  <a:schemeClr val="tx1"/>
                </a:solidFill>
              </a:rPr>
              <a:t>)</a:t>
            </a:r>
          </a:p>
          <a:p>
            <a:r>
              <a:rPr lang="sv-SE" dirty="0">
                <a:solidFill>
                  <a:schemeClr val="tx1"/>
                </a:solidFill>
              </a:rPr>
              <a:t>Maximal syreupptagningsförmågan </a:t>
            </a:r>
            <a:r>
              <a:rPr lang="sv-SE" b="1" dirty="0">
                <a:solidFill>
                  <a:schemeClr val="tx1"/>
                </a:solidFill>
              </a:rPr>
              <a:t>(VO</a:t>
            </a:r>
            <a:r>
              <a:rPr lang="sv-SE" b="1" baseline="-25000" dirty="0">
                <a:solidFill>
                  <a:schemeClr val="tx1"/>
                </a:solidFill>
              </a:rPr>
              <a:t>2 </a:t>
            </a:r>
            <a:r>
              <a:rPr lang="sv-SE" b="1" dirty="0">
                <a:solidFill>
                  <a:schemeClr val="tx1"/>
                </a:solidFill>
              </a:rPr>
              <a:t>max)</a:t>
            </a:r>
            <a:r>
              <a:rPr lang="sv-SE" dirty="0">
                <a:solidFill>
                  <a:schemeClr val="tx1"/>
                </a:solidFill>
              </a:rPr>
              <a:t> mäts i liter/min</a:t>
            </a:r>
          </a:p>
          <a:p>
            <a:r>
              <a:rPr lang="sv-SE" dirty="0">
                <a:solidFill>
                  <a:schemeClr val="tx1"/>
                </a:solidFill>
              </a:rPr>
              <a:t>Största mängd syre som kroppen kan ta upp per liter blod och minut</a:t>
            </a:r>
          </a:p>
          <a:p>
            <a:r>
              <a:rPr lang="sv-SE" dirty="0">
                <a:solidFill>
                  <a:schemeClr val="tx1"/>
                </a:solidFill>
              </a:rPr>
              <a:t>Rättvisa värden relateras till kroppsvikt, enheten </a:t>
            </a:r>
            <a:r>
              <a:rPr lang="sv-SE" b="1" dirty="0">
                <a:solidFill>
                  <a:schemeClr val="tx1"/>
                </a:solidFill>
              </a:rPr>
              <a:t>mlO</a:t>
            </a:r>
            <a:r>
              <a:rPr lang="sv-SE" b="1" baseline="-25000" dirty="0">
                <a:solidFill>
                  <a:schemeClr val="tx1"/>
                </a:solidFill>
              </a:rPr>
              <a:t>2</a:t>
            </a:r>
            <a:r>
              <a:rPr lang="sv-SE" b="1" dirty="0">
                <a:solidFill>
                  <a:schemeClr val="tx1"/>
                </a:solidFill>
              </a:rPr>
              <a:t>/kg/min </a:t>
            </a:r>
            <a:r>
              <a:rPr lang="sv-SE" dirty="0">
                <a:solidFill>
                  <a:schemeClr val="tx1"/>
                </a:solidFill>
              </a:rPr>
              <a:t>(mängden syre i milliliter per kilo kroppsvikt och minut)</a:t>
            </a:r>
          </a:p>
          <a:p>
            <a:r>
              <a:rPr lang="sv-SE" u="sng" dirty="0">
                <a:solidFill>
                  <a:schemeClr val="tx1"/>
                </a:solidFill>
              </a:rPr>
              <a:t>Bestämma</a:t>
            </a:r>
            <a:r>
              <a:rPr lang="sv-SE" dirty="0">
                <a:solidFill>
                  <a:schemeClr val="tx1"/>
                </a:solidFill>
              </a:rPr>
              <a:t> en persons syreupptagningsförmåga kräver avancerad apparatur</a:t>
            </a:r>
          </a:p>
          <a:p>
            <a:r>
              <a:rPr lang="sv-SE" u="sng" dirty="0">
                <a:solidFill>
                  <a:schemeClr val="tx1"/>
                </a:solidFill>
              </a:rPr>
              <a:t>Beräkna</a:t>
            </a:r>
            <a:r>
              <a:rPr lang="sv-SE" dirty="0">
                <a:solidFill>
                  <a:schemeClr val="tx1"/>
                </a:solidFill>
              </a:rPr>
              <a:t> en persons syreupptagningsförmåga är enklare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C5AB672-D90C-4B0B-8FAA-12FB739BA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95F7-6AE6-4CD6-9521-7ED6A198531A}" type="slidenum">
              <a:rPr lang="sv-SE" smtClean="0">
                <a:solidFill>
                  <a:schemeClr val="tx1"/>
                </a:solidFill>
              </a:rPr>
              <a:t>4</a:t>
            </a:fld>
            <a:endParaRPr lang="sv-S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084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8E97AA-4851-444A-9631-D170497F1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Spelar VO</a:t>
            </a:r>
            <a:r>
              <a:rPr lang="sv-SE" sz="1800" dirty="0"/>
              <a:t>2max</a:t>
            </a:r>
            <a:r>
              <a:rPr lang="sv-SE" dirty="0"/>
              <a:t> någon roll för psykisk hälsa?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0215B07-D039-4FCD-8996-407046B69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075" y="2213428"/>
            <a:ext cx="10990263" cy="4112723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Exempel på studie (2026):</a:t>
            </a:r>
          </a:p>
          <a:p>
            <a:pPr marL="0" indent="0">
              <a:buNone/>
            </a:pPr>
            <a:r>
              <a:rPr lang="sv-SE" dirty="0"/>
              <a:t>Delade in 40 unga friska personer i två grupper:</a:t>
            </a:r>
            <a:br>
              <a:rPr lang="sv-SE" dirty="0"/>
            </a:br>
            <a:r>
              <a:rPr lang="sv-SE" dirty="0"/>
              <a:t>AA: VO2max-värden ÖVER medel (</a:t>
            </a:r>
            <a:r>
              <a:rPr lang="sv-SE" dirty="0" err="1"/>
              <a:t>Above</a:t>
            </a:r>
            <a:r>
              <a:rPr lang="sv-SE" dirty="0"/>
              <a:t> </a:t>
            </a:r>
            <a:r>
              <a:rPr lang="sv-SE" dirty="0" err="1"/>
              <a:t>Average</a:t>
            </a:r>
            <a:r>
              <a:rPr lang="sv-SE" dirty="0"/>
              <a:t>)</a:t>
            </a:r>
          </a:p>
          <a:p>
            <a:pPr marL="0" indent="0">
              <a:buNone/>
            </a:pPr>
            <a:r>
              <a:rPr lang="sv-SE" dirty="0"/>
              <a:t>BA: VO2max-värden UNDER medel (</a:t>
            </a:r>
            <a:r>
              <a:rPr lang="sv-SE" dirty="0" err="1"/>
              <a:t>Below</a:t>
            </a:r>
            <a:r>
              <a:rPr lang="sv-SE" dirty="0"/>
              <a:t> </a:t>
            </a:r>
            <a:r>
              <a:rPr lang="sv-SE" dirty="0" err="1"/>
              <a:t>Average</a:t>
            </a:r>
            <a:r>
              <a:rPr lang="sv-SE" dirty="0"/>
              <a:t>)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AA-gruppen hade fick lägre grad av ångest och visade större motståndskraft när de utsattes för känslomässigt stressiga stimuli jämfört med BA-gruppen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… </a:t>
            </a:r>
            <a:r>
              <a:rPr lang="sv-SE" b="1" dirty="0"/>
              <a:t>förstärker</a:t>
            </a:r>
            <a:r>
              <a:rPr lang="sv-SE" dirty="0"/>
              <a:t> bilden av att </a:t>
            </a:r>
            <a:r>
              <a:rPr lang="sv-SE" b="1" dirty="0"/>
              <a:t>fysisk aktivitet spelar en viktig roll för emotionell hälsa</a:t>
            </a:r>
            <a:r>
              <a:rPr lang="sv-SE" dirty="0"/>
              <a:t>…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751E0E5-20F7-499B-BA2A-4DC49E2C7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95F7-6AE6-4CD6-9521-7ED6A198531A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635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6827F7-83EA-4DC1-A3A1-023D2C1B4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% av max – vad betyder det?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B6D0325-80E0-462C-B035-60C791D57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 du vill träna på 80% av din maximala förmåga, vilken puls ska du ligga på då?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Formel: (</a:t>
            </a:r>
            <a:r>
              <a:rPr lang="sv-S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HF</a:t>
            </a:r>
            <a:r>
              <a:rPr lang="sv-SE" sz="24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max</a:t>
            </a:r>
            <a:r>
              <a:rPr lang="sv-SE" sz="24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sv-S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HF</a:t>
            </a:r>
            <a:r>
              <a:rPr lang="sv-SE" sz="24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vila</a:t>
            </a:r>
            <a:r>
              <a:rPr lang="sv-SE" sz="24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x 0,8 (80 %) + </a:t>
            </a:r>
            <a:r>
              <a:rPr lang="sv-S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HF</a:t>
            </a:r>
            <a:r>
              <a:rPr lang="sv-SE" sz="24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vila</a:t>
            </a:r>
            <a:endParaRPr lang="sv-S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Exempel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Ålder </a:t>
            </a:r>
            <a:r>
              <a:rPr lang="sv-SE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 år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ger en </a:t>
            </a: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uppskattad </a:t>
            </a:r>
            <a:r>
              <a:rPr lang="sv-S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HF</a:t>
            </a:r>
            <a:r>
              <a:rPr lang="sv-SE" sz="24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max</a:t>
            </a:r>
            <a:r>
              <a:rPr lang="sv-SE" sz="24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på: 208 – (0,7 x </a:t>
            </a:r>
            <a:r>
              <a:rPr lang="sv-SE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= 196,8 avrundas till </a:t>
            </a:r>
            <a:r>
              <a:rPr lang="sv-SE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197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antar att personen har vilopuls, </a:t>
            </a:r>
            <a:r>
              <a:rPr lang="sv-S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HF</a:t>
            </a:r>
            <a:r>
              <a:rPr lang="sv-SE" sz="24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vila</a:t>
            </a:r>
            <a:r>
              <a:rPr lang="sv-SE" sz="24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sv-SE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55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Då blir 80% av max: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v-SE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(197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sv-SE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55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x 0,8 + </a:t>
            </a:r>
            <a:r>
              <a:rPr lang="sv-SE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55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168.6 </a:t>
            </a:r>
            <a:b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Personen i exemplet ska ligga på en puls på ca. 170 slag/minut </a:t>
            </a:r>
            <a:b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 att träna på 80 % av sitt max. </a:t>
            </a:r>
            <a:endParaRPr lang="sv-S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Borgskalan på 17 = Mycket ansträngande </a:t>
            </a:r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9AB72AC-7903-4E75-8D8D-8DEA2B4B5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95F7-6AE6-4CD6-9521-7ED6A198531A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2416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2107C0-C21B-830A-5E82-4796D35C8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Pulszoner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956304D-CDDF-523A-EEA0-CC1503F55860}"/>
              </a:ext>
            </a:extLst>
          </p:cNvPr>
          <p:cNvSpPr txBox="1"/>
          <p:nvPr/>
        </p:nvSpPr>
        <p:spPr>
          <a:xfrm>
            <a:off x="600075" y="2964218"/>
            <a:ext cx="4829764" cy="838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Formeln för att räkna ut din träningspuls är: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HF</a:t>
            </a:r>
            <a:r>
              <a:rPr lang="sv-SE" sz="1800" baseline="-25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max</a:t>
            </a:r>
            <a:r>
              <a:rPr lang="sv-SE" sz="1800" baseline="-25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sv-SE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HF</a:t>
            </a:r>
            <a:r>
              <a:rPr lang="sv-SE" sz="1800" baseline="-25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vila</a:t>
            </a:r>
            <a:r>
              <a:rPr lang="sv-SE" sz="1800" baseline="-25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x tränings % + </a:t>
            </a:r>
            <a:r>
              <a:rPr lang="sv-SE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HF</a:t>
            </a:r>
            <a:r>
              <a:rPr lang="sv-SE" sz="1800" baseline="-25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vila</a:t>
            </a:r>
            <a:r>
              <a:rPr lang="sv-SE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sv-SE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D30FA724-806A-4A15-AE99-5F7137740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95F7-6AE6-4CD6-9521-7ED6A198531A}" type="slidenum">
              <a:rPr lang="sv-SE" smtClean="0"/>
              <a:t>7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DFFFC40-A3A1-4916-AEE7-AA1A16C39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0632" y="322338"/>
            <a:ext cx="6476185" cy="6122709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D798BD39-F051-4B59-99B4-1F87DCC38478}"/>
              </a:ext>
            </a:extLst>
          </p:cNvPr>
          <p:cNvSpPr txBox="1"/>
          <p:nvPr/>
        </p:nvSpPr>
        <p:spPr>
          <a:xfrm>
            <a:off x="744718" y="4440025"/>
            <a:ext cx="42420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dirty="0" err="1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HF</a:t>
            </a:r>
            <a:r>
              <a:rPr lang="sv-SE" sz="1800" baseline="-25000" dirty="0" err="1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max</a:t>
            </a:r>
            <a:r>
              <a:rPr lang="sv-SE" sz="1800" baseline="-250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v-SE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208 – (0,7 x din ålder) </a:t>
            </a:r>
          </a:p>
          <a:p>
            <a:endParaRPr lang="sv-SE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HF</a:t>
            </a:r>
            <a:r>
              <a:rPr lang="sv-SE" sz="1800" baseline="-25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vila</a:t>
            </a:r>
            <a:r>
              <a:rPr lang="sv-S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har du mätt hemma (utvilad)</a:t>
            </a:r>
            <a:endParaRPr lang="sv-S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69726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375B42-741F-4F3A-A80D-ECEA0194A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868" y="276499"/>
            <a:ext cx="10990263" cy="568412"/>
          </a:xfrm>
        </p:spPr>
        <p:txBody>
          <a:bodyPr/>
          <a:lstStyle/>
          <a:p>
            <a:r>
              <a:rPr lang="sv-SE" dirty="0"/>
              <a:t>Laboration 7 / Pulszonslabb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00B8033-C002-4D9A-9715-C846EC06D65A}"/>
              </a:ext>
            </a:extLst>
          </p:cNvPr>
          <p:cNvSpPr txBox="1"/>
          <p:nvPr/>
        </p:nvSpPr>
        <p:spPr>
          <a:xfrm>
            <a:off x="773723" y="1228920"/>
            <a:ext cx="7116512" cy="4745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800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Planera för ett genomförande av </a:t>
            </a:r>
            <a:r>
              <a:rPr lang="sv-SE" sz="1800" b="1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uppvärmning i blå zon</a:t>
            </a:r>
            <a:r>
              <a:rPr lang="sv-SE" sz="1800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, försök att hålla dig i denna zon hela uppvärmningen. Ca 10 minuters uppvärmning.</a:t>
            </a:r>
            <a:endParaRPr lang="sv-SE" sz="18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800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Efter uppvärmningen ska du ta dig upp i </a:t>
            </a:r>
            <a:r>
              <a:rPr lang="sv-SE" sz="1800" b="1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orange zon och hitta </a:t>
            </a:r>
            <a:r>
              <a:rPr lang="sv-SE" sz="1800" b="1" dirty="0" err="1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steady</a:t>
            </a:r>
            <a:r>
              <a:rPr lang="sv-SE" sz="1800" b="1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sv-SE" sz="1800" b="1" dirty="0" err="1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state</a:t>
            </a:r>
            <a:r>
              <a:rPr lang="sv-SE" sz="1800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sv-SE" sz="18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800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Avslutningsvis ska du undersöka hur länge du orkar </a:t>
            </a:r>
            <a:r>
              <a:rPr lang="sv-SE" sz="1800" b="1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befinna dig i </a:t>
            </a:r>
            <a:r>
              <a:rPr lang="sv-SE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orange eller </a:t>
            </a:r>
            <a:r>
              <a:rPr lang="sv-SE" sz="1800" b="1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röd zon</a:t>
            </a:r>
            <a:r>
              <a:rPr lang="sv-SE" sz="1800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. Öka belastningen (spring/cykla/ro snabbare) och när du kommer upp i ansträngningsnivå startar du tidtagningen för att ta reda på hur länge du orkar ligga kvar i denna zon.</a:t>
            </a:r>
            <a:endParaRPr lang="sv-SE" sz="18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800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sv-SE" sz="18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sv-SE" sz="18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Tänk efter själv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800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Hur upplevde du arbetet i de olika zonerna? Använd gärna Borgskalan.</a:t>
            </a:r>
            <a:endParaRPr lang="sv-SE" sz="18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1885856-C2FD-4848-A6AA-2648534B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95F7-6AE6-4CD6-9521-7ED6A198531A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0283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BBB99B-CCE6-49D0-835E-5D5F113A5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Till nästa gång!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822F24-4911-4C5E-9B66-1BF0AA5AD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Skriv in dina reflektioner om laboration 7 i laborationshäftet</a:t>
            </a:r>
          </a:p>
          <a:p>
            <a:r>
              <a:rPr lang="sv-SE" dirty="0"/>
              <a:t>Läs om syreupptagningsförmåga och pulszoner i teorihäftet</a:t>
            </a:r>
          </a:p>
          <a:p>
            <a:r>
              <a:rPr lang="sv-SE" dirty="0"/>
              <a:t>Testa ytterligare en vardagsmotionsaktivitet (fyll i vad du testar i laborationshäftet)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D4D3E5E-8760-4F32-A974-E989725DC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95F7-6AE6-4CD6-9521-7ED6A198531A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766718"/>
      </p:ext>
    </p:extLst>
  </p:cSld>
  <p:clrMapOvr>
    <a:masterClrMapping/>
  </p:clrMapOvr>
</p:sld>
</file>

<file path=ppt/theme/theme1.xml><?xml version="1.0" encoding="utf-8"?>
<a:theme xmlns:a="http://schemas.openxmlformats.org/drawingml/2006/main" name="UU-tema VIT">
  <a:themeElements>
    <a:clrScheme name="Uppsala universitet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28282"/>
      </a:accent1>
      <a:accent2>
        <a:srgbClr val="BEBEBE"/>
      </a:accent2>
      <a:accent3>
        <a:srgbClr val="E6E6E6"/>
      </a:accent3>
      <a:accent4>
        <a:srgbClr val="990000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Uppsala universit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U_mall_2024-05-02.potx [Skrivskyddad]" id="{0E335CA2-A50D-407C-9519-D3B88ED45C81}" vid="{1755F6FB-FD89-4F23-B5E8-5B4188E49BB3}"/>
    </a:ext>
  </a:extLst>
</a:theme>
</file>

<file path=ppt/theme/theme2.xml><?xml version="1.0" encoding="utf-8"?>
<a:theme xmlns:a="http://schemas.openxmlformats.org/drawingml/2006/main" name="UU-tema LJUSGRÅ">
  <a:themeElements>
    <a:clrScheme name="Gråskal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U_mall_2024-05-02.potx [Skrivskyddad]" id="{0E335CA2-A50D-407C-9519-D3B88ED45C81}" vid="{FFEF92B3-227A-4470-BF9F-952AB6ECBF5F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UU_mall_2024-05-02 (1)</Template>
  <TotalTime>20177</TotalTime>
  <Words>1822</Words>
  <Application>Microsoft Office PowerPoint</Application>
  <PresentationFormat>Bredbild</PresentationFormat>
  <Paragraphs>158</Paragraphs>
  <Slides>9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9</vt:i4>
      </vt:variant>
    </vt:vector>
  </HeadingPairs>
  <TitlesOfParts>
    <vt:vector size="17" baseType="lpstr">
      <vt:lpstr>Calibri</vt:lpstr>
      <vt:lpstr>Symbol</vt:lpstr>
      <vt:lpstr>Work Sans Medium</vt:lpstr>
      <vt:lpstr>Arial</vt:lpstr>
      <vt:lpstr>Work Sans SemiBold</vt:lpstr>
      <vt:lpstr>Times New Roman</vt:lpstr>
      <vt:lpstr>UU-tema VIT</vt:lpstr>
      <vt:lpstr>UU-tema LJUSGRÅ</vt:lpstr>
      <vt:lpstr>Undervisning för psykisk hälsa – med fokus på fysisk aktivitet </vt:lpstr>
      <vt:lpstr>PowerPoint-presentation</vt:lpstr>
      <vt:lpstr>Lektion 8 – med laboration 7 – pulszoner</vt:lpstr>
      <vt:lpstr>Syreupptagningsförmåga (VO2) </vt:lpstr>
      <vt:lpstr>Spelar VO2max någon roll för psykisk hälsa?</vt:lpstr>
      <vt:lpstr>% av max – vad betyder det?</vt:lpstr>
      <vt:lpstr>Pulszoner</vt:lpstr>
      <vt:lpstr>Laboration 7 / Pulszonslabb</vt:lpstr>
      <vt:lpstr>Till nästa gång!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Lisa Reimegård</dc:creator>
  <cp:lastModifiedBy>Anonymous reviewer</cp:lastModifiedBy>
  <cp:revision>263</cp:revision>
  <cp:lastPrinted>2026-04-09T10:07:40Z</cp:lastPrinted>
  <dcterms:created xsi:type="dcterms:W3CDTF">2025-01-16T10:13:56Z</dcterms:created>
  <dcterms:modified xsi:type="dcterms:W3CDTF">2026-05-26T16:00:21Z</dcterms:modified>
</cp:coreProperties>
</file>