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Lst>
  <p:notesMasterIdLst>
    <p:notesMasterId r:id="rId18"/>
  </p:notesMasterIdLst>
  <p:sldIdLst>
    <p:sldId id="270" r:id="rId3"/>
    <p:sldId id="2403" r:id="rId4"/>
    <p:sldId id="2451" r:id="rId5"/>
    <p:sldId id="2452" r:id="rId6"/>
    <p:sldId id="2453" r:id="rId7"/>
    <p:sldId id="299" r:id="rId8"/>
    <p:sldId id="2464" r:id="rId9"/>
    <p:sldId id="2454" r:id="rId10"/>
    <p:sldId id="2465" r:id="rId11"/>
    <p:sldId id="2455" r:id="rId12"/>
    <p:sldId id="300" r:id="rId13"/>
    <p:sldId id="2467" r:id="rId14"/>
    <p:sldId id="280" r:id="rId15"/>
    <p:sldId id="2470" r:id="rId16"/>
    <p:sldId id="2471" r:id="rId17"/>
  </p:sldIdLst>
  <p:sldSz cx="12192000" cy="6858000"/>
  <p:notesSz cx="6794500" cy="9931400"/>
  <p:embeddedFontLst>
    <p:embeddedFont>
      <p:font typeface="Calibri" panose="020F0502020204030204" pitchFamily="34" charset="0"/>
      <p:regular r:id="rId19"/>
      <p:bold r:id="rId20"/>
      <p:italic r:id="rId21"/>
      <p:boldItalic r:id="rId22"/>
    </p:embeddedFont>
    <p:embeddedFont>
      <p:font typeface="Work Sans Medium" pitchFamily="2" charset="0"/>
      <p:regular r:id="rId23"/>
      <p:italic r:id="rId24"/>
    </p:embeddedFont>
    <p:embeddedFont>
      <p:font typeface="Work Sans SemiBold" pitchFamily="2" charset="0"/>
      <p:regular r:id="rId25"/>
      <p:bold r:id="rId26"/>
      <p:italic r:id="rId27"/>
      <p:boldItalic r:id="rId2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990000"/>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8276"/>
    <p:restoredTop sz="62105" autoAdjust="0"/>
  </p:normalViewPr>
  <p:slideViewPr>
    <p:cSldViewPr snapToGrid="0" showGuides="1">
      <p:cViewPr varScale="1">
        <p:scale>
          <a:sx n="101" d="100"/>
          <a:sy n="101" d="100"/>
        </p:scale>
        <p:origin x="3116" y="48"/>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5192"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6.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06146-34FB-4612-8374-5D64127170F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E209F8B-00E7-4BC6-8EB5-EAA9BEEB9AE1}">
      <dgm:prSet/>
      <dgm:spPr/>
      <dgm:t>
        <a:bodyPr/>
        <a:lstStyle/>
        <a:p>
          <a:pPr>
            <a:lnSpc>
              <a:spcPct val="100000"/>
            </a:lnSpc>
          </a:pPr>
          <a:r>
            <a:rPr lang="sv-SE" noProof="0" dirty="0"/>
            <a:t>Förebygger</a:t>
          </a:r>
          <a:r>
            <a:rPr lang="en-US" dirty="0"/>
            <a:t> depression</a:t>
          </a:r>
        </a:p>
      </dgm:t>
    </dgm:pt>
    <dgm:pt modelId="{44309DFE-0EA9-4B77-99A5-8A6AE4E2A635}" type="parTrans" cxnId="{72D324C6-527B-4D83-9889-28BA6AB92D19}">
      <dgm:prSet/>
      <dgm:spPr/>
      <dgm:t>
        <a:bodyPr/>
        <a:lstStyle/>
        <a:p>
          <a:endParaRPr lang="en-US"/>
        </a:p>
      </dgm:t>
    </dgm:pt>
    <dgm:pt modelId="{F1F306EB-B1B0-4B36-95B6-C7D729C99EA1}" type="sibTrans" cxnId="{72D324C6-527B-4D83-9889-28BA6AB92D19}">
      <dgm:prSet/>
      <dgm:spPr/>
      <dgm:t>
        <a:bodyPr/>
        <a:lstStyle/>
        <a:p>
          <a:endParaRPr lang="en-US"/>
        </a:p>
      </dgm:t>
    </dgm:pt>
    <dgm:pt modelId="{A40CBDB4-13BB-409C-8372-F4731A0975C9}">
      <dgm:prSet/>
      <dgm:spPr/>
      <dgm:t>
        <a:bodyPr/>
        <a:lstStyle/>
        <a:p>
          <a:pPr>
            <a:lnSpc>
              <a:spcPct val="100000"/>
            </a:lnSpc>
          </a:pPr>
          <a:r>
            <a:rPr lang="sv-SE" noProof="0" dirty="0"/>
            <a:t>Behandlar lindriga - måttliga depressiva symtom lika bra som antidepressiva läkemedel eller samtalsterapi</a:t>
          </a:r>
        </a:p>
      </dgm:t>
    </dgm:pt>
    <dgm:pt modelId="{A95A609B-BA5C-4FD2-B915-47EDA34BBB03}" type="parTrans" cxnId="{60B153AA-A78A-4332-B654-3B17602E2FBC}">
      <dgm:prSet/>
      <dgm:spPr/>
      <dgm:t>
        <a:bodyPr/>
        <a:lstStyle/>
        <a:p>
          <a:endParaRPr lang="en-US"/>
        </a:p>
      </dgm:t>
    </dgm:pt>
    <dgm:pt modelId="{DBCCD980-A78E-4A68-9828-42ED2C7AFD12}" type="sibTrans" cxnId="{60B153AA-A78A-4332-B654-3B17602E2FBC}">
      <dgm:prSet/>
      <dgm:spPr/>
      <dgm:t>
        <a:bodyPr/>
        <a:lstStyle/>
        <a:p>
          <a:endParaRPr lang="en-US"/>
        </a:p>
      </dgm:t>
    </dgm:pt>
    <dgm:pt modelId="{C6B5B731-89E9-490C-A6F0-5F84CF097AD5}">
      <dgm:prSet/>
      <dgm:spPr/>
      <dgm:t>
        <a:bodyPr/>
        <a:lstStyle/>
        <a:p>
          <a:pPr>
            <a:lnSpc>
              <a:spcPct val="100000"/>
            </a:lnSpc>
          </a:pPr>
          <a:r>
            <a:rPr lang="sv-SE" noProof="0" dirty="0"/>
            <a:t>Förbättrar välbefinnande och sömn</a:t>
          </a:r>
        </a:p>
      </dgm:t>
    </dgm:pt>
    <dgm:pt modelId="{BEF927FD-2E7B-474B-BE6F-D175B2DC4965}" type="parTrans" cxnId="{60DBE972-113F-419B-A34E-2825B67F270A}">
      <dgm:prSet/>
      <dgm:spPr/>
      <dgm:t>
        <a:bodyPr/>
        <a:lstStyle/>
        <a:p>
          <a:endParaRPr lang="sv-SE"/>
        </a:p>
      </dgm:t>
    </dgm:pt>
    <dgm:pt modelId="{504282E9-62BC-47E0-A240-3AD4BA4DB963}" type="sibTrans" cxnId="{60DBE972-113F-419B-A34E-2825B67F270A}">
      <dgm:prSet/>
      <dgm:spPr/>
      <dgm:t>
        <a:bodyPr/>
        <a:lstStyle/>
        <a:p>
          <a:endParaRPr lang="sv-SE"/>
        </a:p>
      </dgm:t>
    </dgm:pt>
    <dgm:pt modelId="{1580F26B-1683-4103-A784-47C2B0DE2D82}">
      <dgm:prSet/>
      <dgm:spPr/>
      <dgm:t>
        <a:bodyPr/>
        <a:lstStyle/>
        <a:p>
          <a:pPr>
            <a:lnSpc>
              <a:spcPct val="100000"/>
            </a:lnSpc>
          </a:pPr>
          <a:r>
            <a:rPr lang="sv-SE" noProof="0" dirty="0"/>
            <a:t>Minskar stresshormonet kortisol</a:t>
          </a:r>
        </a:p>
      </dgm:t>
    </dgm:pt>
    <dgm:pt modelId="{3EF37747-0321-4C0C-912D-10F6C06711C7}" type="parTrans" cxnId="{1F06DEFD-DCFC-45A2-BE66-CC01270EAB19}">
      <dgm:prSet/>
      <dgm:spPr/>
      <dgm:t>
        <a:bodyPr/>
        <a:lstStyle/>
        <a:p>
          <a:endParaRPr lang="sv-SE"/>
        </a:p>
      </dgm:t>
    </dgm:pt>
    <dgm:pt modelId="{CC1565B1-949B-43B4-87F7-BBEDE33F8882}" type="sibTrans" cxnId="{1F06DEFD-DCFC-45A2-BE66-CC01270EAB19}">
      <dgm:prSet/>
      <dgm:spPr/>
      <dgm:t>
        <a:bodyPr/>
        <a:lstStyle/>
        <a:p>
          <a:endParaRPr lang="sv-SE"/>
        </a:p>
      </dgm:t>
    </dgm:pt>
    <dgm:pt modelId="{739DE81E-55B3-4FEB-A8DD-207DC74B5F81}">
      <dgm:prSet/>
      <dgm:spPr/>
      <dgm:t>
        <a:bodyPr/>
        <a:lstStyle/>
        <a:p>
          <a:pPr>
            <a:lnSpc>
              <a:spcPct val="100000"/>
            </a:lnSpc>
          </a:pPr>
          <a:r>
            <a:rPr lang="sv-SE" noProof="0" dirty="0"/>
            <a:t>Balans på viktiga signalämnen i hjärnan </a:t>
          </a:r>
          <a:br>
            <a:rPr lang="sv-SE" noProof="0" dirty="0"/>
          </a:br>
          <a:r>
            <a:rPr lang="sv-SE" noProof="0" dirty="0"/>
            <a:t>(endorfiner, serotonin, dopamin)</a:t>
          </a:r>
        </a:p>
      </dgm:t>
    </dgm:pt>
    <dgm:pt modelId="{BDBF423A-9F36-4B44-BDB3-9841B4F80746}" type="parTrans" cxnId="{CB26D2B9-1872-4C61-BF0A-FD38599893D5}">
      <dgm:prSet/>
      <dgm:spPr/>
      <dgm:t>
        <a:bodyPr/>
        <a:lstStyle/>
        <a:p>
          <a:endParaRPr lang="sv-SE"/>
        </a:p>
      </dgm:t>
    </dgm:pt>
    <dgm:pt modelId="{B7F3EDB8-31AE-42C0-B58C-A3D1EB5B5A7C}" type="sibTrans" cxnId="{CB26D2B9-1872-4C61-BF0A-FD38599893D5}">
      <dgm:prSet/>
      <dgm:spPr/>
      <dgm:t>
        <a:bodyPr/>
        <a:lstStyle/>
        <a:p>
          <a:endParaRPr lang="sv-SE"/>
        </a:p>
      </dgm:t>
    </dgm:pt>
    <dgm:pt modelId="{7A08AD6C-21FD-4382-B7A4-E27FBC661E9B}">
      <dgm:prSet/>
      <dgm:spPr/>
      <dgm:t>
        <a:bodyPr/>
        <a:lstStyle/>
        <a:p>
          <a:pPr>
            <a:lnSpc>
              <a:spcPct val="100000"/>
            </a:lnSpc>
          </a:pPr>
          <a:r>
            <a:rPr lang="sv-SE" noProof="0" dirty="0">
              <a:solidFill>
                <a:schemeClr val="tx1"/>
              </a:solidFill>
            </a:rPr>
            <a:t>Motverkar minskad volym av minnescentrum, </a:t>
          </a:r>
          <a:r>
            <a:rPr lang="sv-SE" noProof="0" dirty="0" err="1">
              <a:solidFill>
                <a:schemeClr val="tx1"/>
              </a:solidFill>
            </a:rPr>
            <a:t>hippocampus</a:t>
          </a:r>
          <a:br>
            <a:rPr lang="sv-SE" noProof="0" dirty="0">
              <a:solidFill>
                <a:schemeClr val="tx1"/>
              </a:solidFill>
            </a:rPr>
          </a:br>
          <a:r>
            <a:rPr lang="sv-SE" noProof="0" dirty="0">
              <a:solidFill>
                <a:schemeClr val="tx1"/>
              </a:solidFill>
            </a:rPr>
            <a:t>(ses vid depression och långvarig stress)</a:t>
          </a:r>
        </a:p>
      </dgm:t>
    </dgm:pt>
    <dgm:pt modelId="{F3CB017F-A73F-41C7-8B25-517279C3594F}" type="parTrans" cxnId="{31FF49E2-3FB1-4368-9F9A-9AE61997948D}">
      <dgm:prSet/>
      <dgm:spPr/>
      <dgm:t>
        <a:bodyPr/>
        <a:lstStyle/>
        <a:p>
          <a:endParaRPr lang="sv-SE"/>
        </a:p>
      </dgm:t>
    </dgm:pt>
    <dgm:pt modelId="{50BC8C89-C8F3-4D1F-A6AE-859C82C30ED3}" type="sibTrans" cxnId="{31FF49E2-3FB1-4368-9F9A-9AE61997948D}">
      <dgm:prSet/>
      <dgm:spPr/>
      <dgm:t>
        <a:bodyPr/>
        <a:lstStyle/>
        <a:p>
          <a:endParaRPr lang="sv-SE"/>
        </a:p>
      </dgm:t>
    </dgm:pt>
    <dgm:pt modelId="{96D0BDA6-0ED8-4F09-864C-CB79F8DB3308}" type="pres">
      <dgm:prSet presAssocID="{01F06146-34FB-4612-8374-5D64127170FC}" presName="root" presStyleCnt="0">
        <dgm:presLayoutVars>
          <dgm:dir/>
          <dgm:resizeHandles val="exact"/>
        </dgm:presLayoutVars>
      </dgm:prSet>
      <dgm:spPr/>
    </dgm:pt>
    <dgm:pt modelId="{054EE8EB-4E80-481B-8684-53EB7B6E6EA4}" type="pres">
      <dgm:prSet presAssocID="{CE209F8B-00E7-4BC6-8EB5-EAA9BEEB9AE1}" presName="compNode" presStyleCnt="0"/>
      <dgm:spPr/>
    </dgm:pt>
    <dgm:pt modelId="{A44C09DA-062C-445E-85D2-F8780AA352A8}" type="pres">
      <dgm:prSet presAssocID="{CE209F8B-00E7-4BC6-8EB5-EAA9BEEB9AE1}" presName="bgRect" presStyleLbl="bgShp" presStyleIdx="0" presStyleCnt="6"/>
      <dgm:spPr/>
    </dgm:pt>
    <dgm:pt modelId="{0A56289B-666F-4AD8-BDEC-10473389EB0B}" type="pres">
      <dgm:prSet presAssocID="{CE209F8B-00E7-4BC6-8EB5-EAA9BEEB9AE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D9DF7F1B-63C7-4FB9-80E2-456F8726370E}" type="pres">
      <dgm:prSet presAssocID="{CE209F8B-00E7-4BC6-8EB5-EAA9BEEB9AE1}" presName="spaceRect" presStyleCnt="0"/>
      <dgm:spPr/>
    </dgm:pt>
    <dgm:pt modelId="{46878F4A-B611-4402-9FF2-4B7A1F4E8EE4}" type="pres">
      <dgm:prSet presAssocID="{CE209F8B-00E7-4BC6-8EB5-EAA9BEEB9AE1}" presName="parTx" presStyleLbl="revTx" presStyleIdx="0" presStyleCnt="6">
        <dgm:presLayoutVars>
          <dgm:chMax val="0"/>
          <dgm:chPref val="0"/>
        </dgm:presLayoutVars>
      </dgm:prSet>
      <dgm:spPr/>
    </dgm:pt>
    <dgm:pt modelId="{8D8D4EF1-3567-4041-ABD0-0FE42F3BB67A}" type="pres">
      <dgm:prSet presAssocID="{F1F306EB-B1B0-4B36-95B6-C7D729C99EA1}" presName="sibTrans" presStyleCnt="0"/>
      <dgm:spPr/>
    </dgm:pt>
    <dgm:pt modelId="{8D53FFEC-26A0-4181-8785-4B78A0CDE6AF}" type="pres">
      <dgm:prSet presAssocID="{A40CBDB4-13BB-409C-8372-F4731A0975C9}" presName="compNode" presStyleCnt="0"/>
      <dgm:spPr/>
    </dgm:pt>
    <dgm:pt modelId="{1B9A7784-C3A0-437E-8DD9-BDA561A9B181}" type="pres">
      <dgm:prSet presAssocID="{A40CBDB4-13BB-409C-8372-F4731A0975C9}" presName="bgRect" presStyleLbl="bgShp" presStyleIdx="1" presStyleCnt="6"/>
      <dgm:spPr/>
    </dgm:pt>
    <dgm:pt modelId="{CD5B3A87-5485-445E-B43E-14902497B46D}" type="pres">
      <dgm:prSet presAssocID="{A40CBDB4-13BB-409C-8372-F4731A0975C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
        </a:ext>
      </dgm:extLst>
    </dgm:pt>
    <dgm:pt modelId="{82D7CD3E-66F9-4AEE-91F5-EE87357F6A16}" type="pres">
      <dgm:prSet presAssocID="{A40CBDB4-13BB-409C-8372-F4731A0975C9}" presName="spaceRect" presStyleCnt="0"/>
      <dgm:spPr/>
    </dgm:pt>
    <dgm:pt modelId="{D1672A2C-B7F8-44B4-B728-0CF85FFB5FA3}" type="pres">
      <dgm:prSet presAssocID="{A40CBDB4-13BB-409C-8372-F4731A0975C9}" presName="parTx" presStyleLbl="revTx" presStyleIdx="1" presStyleCnt="6">
        <dgm:presLayoutVars>
          <dgm:chMax val="0"/>
          <dgm:chPref val="0"/>
        </dgm:presLayoutVars>
      </dgm:prSet>
      <dgm:spPr/>
    </dgm:pt>
    <dgm:pt modelId="{F248652E-0CC5-4841-A2F8-A2CB495D468E}" type="pres">
      <dgm:prSet presAssocID="{DBCCD980-A78E-4A68-9828-42ED2C7AFD12}" presName="sibTrans" presStyleCnt="0"/>
      <dgm:spPr/>
    </dgm:pt>
    <dgm:pt modelId="{06E52B48-4984-4222-B1A7-64DC98A1151B}" type="pres">
      <dgm:prSet presAssocID="{C6B5B731-89E9-490C-A6F0-5F84CF097AD5}" presName="compNode" presStyleCnt="0"/>
      <dgm:spPr/>
    </dgm:pt>
    <dgm:pt modelId="{6B44A315-99D1-49B1-B4A2-3E302813F3B3}" type="pres">
      <dgm:prSet presAssocID="{C6B5B731-89E9-490C-A6F0-5F84CF097AD5}" presName="bgRect" presStyleLbl="bgShp" presStyleIdx="2" presStyleCnt="6"/>
      <dgm:spPr/>
    </dgm:pt>
    <dgm:pt modelId="{3F62D9B4-AC17-4276-ABE2-DDC8DEF3839F}" type="pres">
      <dgm:prSet presAssocID="{C6B5B731-89E9-490C-A6F0-5F84CF097AD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ova med hel fyllning"/>
        </a:ext>
      </dgm:extLst>
    </dgm:pt>
    <dgm:pt modelId="{8DFDEBF5-96D4-4E7C-BD49-5934C2F61659}" type="pres">
      <dgm:prSet presAssocID="{C6B5B731-89E9-490C-A6F0-5F84CF097AD5}" presName="spaceRect" presStyleCnt="0"/>
      <dgm:spPr/>
    </dgm:pt>
    <dgm:pt modelId="{5786A547-3004-413F-8383-8FB23967AA29}" type="pres">
      <dgm:prSet presAssocID="{C6B5B731-89E9-490C-A6F0-5F84CF097AD5}" presName="parTx" presStyleLbl="revTx" presStyleIdx="2" presStyleCnt="6">
        <dgm:presLayoutVars>
          <dgm:chMax val="0"/>
          <dgm:chPref val="0"/>
        </dgm:presLayoutVars>
      </dgm:prSet>
      <dgm:spPr/>
    </dgm:pt>
    <dgm:pt modelId="{FC33DFD8-B889-4AE9-AD8C-706F6319DFA1}" type="pres">
      <dgm:prSet presAssocID="{504282E9-62BC-47E0-A240-3AD4BA4DB963}" presName="sibTrans" presStyleCnt="0"/>
      <dgm:spPr/>
    </dgm:pt>
    <dgm:pt modelId="{062FA053-37A9-43ED-B478-4BDFD39C51AE}" type="pres">
      <dgm:prSet presAssocID="{1580F26B-1683-4103-A784-47C2B0DE2D82}" presName="compNode" presStyleCnt="0"/>
      <dgm:spPr/>
    </dgm:pt>
    <dgm:pt modelId="{E4A9F883-5257-4FD8-A53C-2B841CCC0E7B}" type="pres">
      <dgm:prSet presAssocID="{1580F26B-1683-4103-A784-47C2B0DE2D82}" presName="bgRect" presStyleLbl="bgShp" presStyleIdx="3" presStyleCnt="6">
        <dgm:style>
          <a:lnRef idx="3">
            <a:schemeClr val="lt1"/>
          </a:lnRef>
          <a:fillRef idx="1">
            <a:schemeClr val="accent2"/>
          </a:fillRef>
          <a:effectRef idx="1">
            <a:schemeClr val="accent2"/>
          </a:effectRef>
          <a:fontRef idx="minor">
            <a:schemeClr val="lt1"/>
          </a:fontRef>
        </dgm:style>
      </dgm:prSet>
      <dgm:spPr/>
    </dgm:pt>
    <dgm:pt modelId="{5EE00400-B8FE-49A9-9F53-DED7D39345FF}" type="pres">
      <dgm:prSet presAssocID="{1580F26B-1683-4103-A784-47C2B0DE2D8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solidFill>
            <a:schemeClr val="tx1">
              <a:alpha val="0"/>
            </a:schemeClr>
          </a:solidFill>
        </a:ln>
      </dgm:spPr>
      <dgm:extLst>
        <a:ext uri="{E40237B7-FDA0-4F09-8148-C483321AD2D9}">
          <dgm14:cNvPr xmlns:dgm14="http://schemas.microsoft.com/office/drawing/2010/diagram" id="0" name="" descr="Nedåtriktad trenddiagram med hel fyllning"/>
        </a:ext>
      </dgm:extLst>
    </dgm:pt>
    <dgm:pt modelId="{F95AB6A9-1553-430D-990F-55F70267E60B}" type="pres">
      <dgm:prSet presAssocID="{1580F26B-1683-4103-A784-47C2B0DE2D82}" presName="spaceRect" presStyleCnt="0"/>
      <dgm:spPr/>
    </dgm:pt>
    <dgm:pt modelId="{14938CCC-AD35-4DEC-B1D4-4867E98C4FCE}" type="pres">
      <dgm:prSet presAssocID="{1580F26B-1683-4103-A784-47C2B0DE2D82}" presName="parTx" presStyleLbl="revTx" presStyleIdx="3" presStyleCnt="6">
        <dgm:presLayoutVars>
          <dgm:chMax val="0"/>
          <dgm:chPref val="0"/>
        </dgm:presLayoutVars>
      </dgm:prSet>
      <dgm:spPr/>
    </dgm:pt>
    <dgm:pt modelId="{A9016414-498B-41DE-86B9-67BD1C11AA1A}" type="pres">
      <dgm:prSet presAssocID="{CC1565B1-949B-43B4-87F7-BBEDE33F8882}" presName="sibTrans" presStyleCnt="0"/>
      <dgm:spPr/>
    </dgm:pt>
    <dgm:pt modelId="{5699E9B8-EBA9-452B-AA01-8AC778B44ADE}" type="pres">
      <dgm:prSet presAssocID="{739DE81E-55B3-4FEB-A8DD-207DC74B5F81}" presName="compNode" presStyleCnt="0"/>
      <dgm:spPr/>
    </dgm:pt>
    <dgm:pt modelId="{99095483-CF69-4E6C-8762-1981EB8B5056}" type="pres">
      <dgm:prSet presAssocID="{739DE81E-55B3-4FEB-A8DD-207DC74B5F81}" presName="bgRect" presStyleLbl="bgShp" presStyleIdx="4" presStyleCnt="6">
        <dgm:style>
          <a:lnRef idx="3">
            <a:schemeClr val="lt1"/>
          </a:lnRef>
          <a:fillRef idx="1">
            <a:schemeClr val="accent2"/>
          </a:fillRef>
          <a:effectRef idx="1">
            <a:schemeClr val="accent2"/>
          </a:effectRef>
          <a:fontRef idx="minor">
            <a:schemeClr val="lt1"/>
          </a:fontRef>
        </dgm:style>
      </dgm:prSet>
      <dgm:spPr/>
    </dgm:pt>
    <dgm:pt modelId="{C4FAEAD1-F66F-4968-A83D-0458F06C11F9}" type="pres">
      <dgm:prSet presAssocID="{739DE81E-55B3-4FEB-A8DD-207DC74B5F8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järna"/>
        </a:ext>
      </dgm:extLst>
    </dgm:pt>
    <dgm:pt modelId="{1B39AAFA-96E1-4B9A-A700-29D89E8C0A9C}" type="pres">
      <dgm:prSet presAssocID="{739DE81E-55B3-4FEB-A8DD-207DC74B5F81}" presName="spaceRect" presStyleCnt="0"/>
      <dgm:spPr/>
    </dgm:pt>
    <dgm:pt modelId="{E327948C-BDB3-4BC4-BC5B-0C0CFE71AA2E}" type="pres">
      <dgm:prSet presAssocID="{739DE81E-55B3-4FEB-A8DD-207DC74B5F81}" presName="parTx" presStyleLbl="revTx" presStyleIdx="4" presStyleCnt="6">
        <dgm:presLayoutVars>
          <dgm:chMax val="0"/>
          <dgm:chPref val="0"/>
        </dgm:presLayoutVars>
      </dgm:prSet>
      <dgm:spPr/>
    </dgm:pt>
    <dgm:pt modelId="{A5319220-8BCC-4276-8F7B-BD7917E2EE48}" type="pres">
      <dgm:prSet presAssocID="{B7F3EDB8-31AE-42C0-B58C-A3D1EB5B5A7C}" presName="sibTrans" presStyleCnt="0"/>
      <dgm:spPr/>
    </dgm:pt>
    <dgm:pt modelId="{5E31196E-F50B-4B67-84C7-B8795EB8BE62}" type="pres">
      <dgm:prSet presAssocID="{7A08AD6C-21FD-4382-B7A4-E27FBC661E9B}" presName="compNode" presStyleCnt="0"/>
      <dgm:spPr/>
    </dgm:pt>
    <dgm:pt modelId="{E3A3FCA6-8EE1-497A-A1E8-53FE00A3F1F1}" type="pres">
      <dgm:prSet presAssocID="{7A08AD6C-21FD-4382-B7A4-E27FBC661E9B}" presName="bgRect" presStyleLbl="bgShp" presStyleIdx="5" presStyleCnt="6">
        <dgm:style>
          <a:lnRef idx="3">
            <a:schemeClr val="lt1"/>
          </a:lnRef>
          <a:fillRef idx="1">
            <a:schemeClr val="accent2"/>
          </a:fillRef>
          <a:effectRef idx="1">
            <a:schemeClr val="accent2"/>
          </a:effectRef>
          <a:fontRef idx="minor">
            <a:schemeClr val="lt1"/>
          </a:fontRef>
        </dgm:style>
      </dgm:prSet>
      <dgm:spPr/>
    </dgm:pt>
    <dgm:pt modelId="{612EBB30-8654-4CF3-BEC6-BC675A9CAC92}" type="pres">
      <dgm:prSet presAssocID="{7A08AD6C-21FD-4382-B7A4-E27FBC661E9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rain in head"/>
        </a:ext>
      </dgm:extLst>
    </dgm:pt>
    <dgm:pt modelId="{8275CF48-F6FD-4555-9892-53EE2E3C5058}" type="pres">
      <dgm:prSet presAssocID="{7A08AD6C-21FD-4382-B7A4-E27FBC661E9B}" presName="spaceRect" presStyleCnt="0"/>
      <dgm:spPr/>
    </dgm:pt>
    <dgm:pt modelId="{F46C5C6B-33CB-489A-966E-F5CFC2F82016}" type="pres">
      <dgm:prSet presAssocID="{7A08AD6C-21FD-4382-B7A4-E27FBC661E9B}" presName="parTx" presStyleLbl="revTx" presStyleIdx="5" presStyleCnt="6">
        <dgm:presLayoutVars>
          <dgm:chMax val="0"/>
          <dgm:chPref val="0"/>
        </dgm:presLayoutVars>
      </dgm:prSet>
      <dgm:spPr/>
    </dgm:pt>
  </dgm:ptLst>
  <dgm:cxnLst>
    <dgm:cxn modelId="{86183507-72CC-4DBD-83BC-66FDC7E43B3B}" type="presOf" srcId="{7A08AD6C-21FD-4382-B7A4-E27FBC661E9B}" destId="{F46C5C6B-33CB-489A-966E-F5CFC2F82016}" srcOrd="0" destOrd="0" presId="urn:microsoft.com/office/officeart/2018/2/layout/IconVerticalSolidList"/>
    <dgm:cxn modelId="{0D908A07-B35D-4894-BF45-57D10A391BAC}" type="presOf" srcId="{CE209F8B-00E7-4BC6-8EB5-EAA9BEEB9AE1}" destId="{46878F4A-B611-4402-9FF2-4B7A1F4E8EE4}" srcOrd="0" destOrd="0" presId="urn:microsoft.com/office/officeart/2018/2/layout/IconVerticalSolidList"/>
    <dgm:cxn modelId="{50F8A762-FFA5-42F7-8EC8-D07C66A68C92}" type="presOf" srcId="{1580F26B-1683-4103-A784-47C2B0DE2D82}" destId="{14938CCC-AD35-4DEC-B1D4-4867E98C4FCE}" srcOrd="0" destOrd="0" presId="urn:microsoft.com/office/officeart/2018/2/layout/IconVerticalSolidList"/>
    <dgm:cxn modelId="{60DBE972-113F-419B-A34E-2825B67F270A}" srcId="{01F06146-34FB-4612-8374-5D64127170FC}" destId="{C6B5B731-89E9-490C-A6F0-5F84CF097AD5}" srcOrd="2" destOrd="0" parTransId="{BEF927FD-2E7B-474B-BE6F-D175B2DC4965}" sibTransId="{504282E9-62BC-47E0-A240-3AD4BA4DB963}"/>
    <dgm:cxn modelId="{E170C890-0932-4270-A5D3-26984208FCD8}" type="presOf" srcId="{01F06146-34FB-4612-8374-5D64127170FC}" destId="{96D0BDA6-0ED8-4F09-864C-CB79F8DB3308}" srcOrd="0" destOrd="0" presId="urn:microsoft.com/office/officeart/2018/2/layout/IconVerticalSolidList"/>
    <dgm:cxn modelId="{2A14BEA2-DDC1-4EF9-99D9-42DD18728ADC}" type="presOf" srcId="{739DE81E-55B3-4FEB-A8DD-207DC74B5F81}" destId="{E327948C-BDB3-4BC4-BC5B-0C0CFE71AA2E}" srcOrd="0" destOrd="0" presId="urn:microsoft.com/office/officeart/2018/2/layout/IconVerticalSolidList"/>
    <dgm:cxn modelId="{0D2828A9-6DD4-4AA5-91E9-400032BA49E7}" type="presOf" srcId="{A40CBDB4-13BB-409C-8372-F4731A0975C9}" destId="{D1672A2C-B7F8-44B4-B728-0CF85FFB5FA3}" srcOrd="0" destOrd="0" presId="urn:microsoft.com/office/officeart/2018/2/layout/IconVerticalSolidList"/>
    <dgm:cxn modelId="{60B153AA-A78A-4332-B654-3B17602E2FBC}" srcId="{01F06146-34FB-4612-8374-5D64127170FC}" destId="{A40CBDB4-13BB-409C-8372-F4731A0975C9}" srcOrd="1" destOrd="0" parTransId="{A95A609B-BA5C-4FD2-B915-47EDA34BBB03}" sibTransId="{DBCCD980-A78E-4A68-9828-42ED2C7AFD12}"/>
    <dgm:cxn modelId="{CB26D2B9-1872-4C61-BF0A-FD38599893D5}" srcId="{01F06146-34FB-4612-8374-5D64127170FC}" destId="{739DE81E-55B3-4FEB-A8DD-207DC74B5F81}" srcOrd="4" destOrd="0" parTransId="{BDBF423A-9F36-4B44-BDB3-9841B4F80746}" sibTransId="{B7F3EDB8-31AE-42C0-B58C-A3D1EB5B5A7C}"/>
    <dgm:cxn modelId="{00DEF3BA-BB23-4289-81B6-A85753DB68A3}" type="presOf" srcId="{C6B5B731-89E9-490C-A6F0-5F84CF097AD5}" destId="{5786A547-3004-413F-8383-8FB23967AA29}" srcOrd="0" destOrd="0" presId="urn:microsoft.com/office/officeart/2018/2/layout/IconVerticalSolidList"/>
    <dgm:cxn modelId="{72D324C6-527B-4D83-9889-28BA6AB92D19}" srcId="{01F06146-34FB-4612-8374-5D64127170FC}" destId="{CE209F8B-00E7-4BC6-8EB5-EAA9BEEB9AE1}" srcOrd="0" destOrd="0" parTransId="{44309DFE-0EA9-4B77-99A5-8A6AE4E2A635}" sibTransId="{F1F306EB-B1B0-4B36-95B6-C7D729C99EA1}"/>
    <dgm:cxn modelId="{31FF49E2-3FB1-4368-9F9A-9AE61997948D}" srcId="{01F06146-34FB-4612-8374-5D64127170FC}" destId="{7A08AD6C-21FD-4382-B7A4-E27FBC661E9B}" srcOrd="5" destOrd="0" parTransId="{F3CB017F-A73F-41C7-8B25-517279C3594F}" sibTransId="{50BC8C89-C8F3-4D1F-A6AE-859C82C30ED3}"/>
    <dgm:cxn modelId="{1F06DEFD-DCFC-45A2-BE66-CC01270EAB19}" srcId="{01F06146-34FB-4612-8374-5D64127170FC}" destId="{1580F26B-1683-4103-A784-47C2B0DE2D82}" srcOrd="3" destOrd="0" parTransId="{3EF37747-0321-4C0C-912D-10F6C06711C7}" sibTransId="{CC1565B1-949B-43B4-87F7-BBEDE33F8882}"/>
    <dgm:cxn modelId="{A858649D-17EE-4A5E-B75D-C8EB1D599C9C}" type="presParOf" srcId="{96D0BDA6-0ED8-4F09-864C-CB79F8DB3308}" destId="{054EE8EB-4E80-481B-8684-53EB7B6E6EA4}" srcOrd="0" destOrd="0" presId="urn:microsoft.com/office/officeart/2018/2/layout/IconVerticalSolidList"/>
    <dgm:cxn modelId="{317C4CBE-F85D-4B17-93E8-FAD80FC80832}" type="presParOf" srcId="{054EE8EB-4E80-481B-8684-53EB7B6E6EA4}" destId="{A44C09DA-062C-445E-85D2-F8780AA352A8}" srcOrd="0" destOrd="0" presId="urn:microsoft.com/office/officeart/2018/2/layout/IconVerticalSolidList"/>
    <dgm:cxn modelId="{3E2BD8C7-5F8F-4186-85B3-F88BE357535B}" type="presParOf" srcId="{054EE8EB-4E80-481B-8684-53EB7B6E6EA4}" destId="{0A56289B-666F-4AD8-BDEC-10473389EB0B}" srcOrd="1" destOrd="0" presId="urn:microsoft.com/office/officeart/2018/2/layout/IconVerticalSolidList"/>
    <dgm:cxn modelId="{7793A1D9-F189-48AD-85C1-F840EA98BC46}" type="presParOf" srcId="{054EE8EB-4E80-481B-8684-53EB7B6E6EA4}" destId="{D9DF7F1B-63C7-4FB9-80E2-456F8726370E}" srcOrd="2" destOrd="0" presId="urn:microsoft.com/office/officeart/2018/2/layout/IconVerticalSolidList"/>
    <dgm:cxn modelId="{23E7A1E7-5525-438C-8DDC-D96793F9328A}" type="presParOf" srcId="{054EE8EB-4E80-481B-8684-53EB7B6E6EA4}" destId="{46878F4A-B611-4402-9FF2-4B7A1F4E8EE4}" srcOrd="3" destOrd="0" presId="urn:microsoft.com/office/officeart/2018/2/layout/IconVerticalSolidList"/>
    <dgm:cxn modelId="{379BB1E7-EE53-4278-B0CC-75D1AA718391}" type="presParOf" srcId="{96D0BDA6-0ED8-4F09-864C-CB79F8DB3308}" destId="{8D8D4EF1-3567-4041-ABD0-0FE42F3BB67A}" srcOrd="1" destOrd="0" presId="urn:microsoft.com/office/officeart/2018/2/layout/IconVerticalSolidList"/>
    <dgm:cxn modelId="{DD818C69-D592-4ED3-A23B-54963BB63A6D}" type="presParOf" srcId="{96D0BDA6-0ED8-4F09-864C-CB79F8DB3308}" destId="{8D53FFEC-26A0-4181-8785-4B78A0CDE6AF}" srcOrd="2" destOrd="0" presId="urn:microsoft.com/office/officeart/2018/2/layout/IconVerticalSolidList"/>
    <dgm:cxn modelId="{128A9D22-C114-43CE-A5D8-5E85DA0EF4DC}" type="presParOf" srcId="{8D53FFEC-26A0-4181-8785-4B78A0CDE6AF}" destId="{1B9A7784-C3A0-437E-8DD9-BDA561A9B181}" srcOrd="0" destOrd="0" presId="urn:microsoft.com/office/officeart/2018/2/layout/IconVerticalSolidList"/>
    <dgm:cxn modelId="{C5F86A3F-2806-4B99-AC44-BD7C8B7CCE9C}" type="presParOf" srcId="{8D53FFEC-26A0-4181-8785-4B78A0CDE6AF}" destId="{CD5B3A87-5485-445E-B43E-14902497B46D}" srcOrd="1" destOrd="0" presId="urn:microsoft.com/office/officeart/2018/2/layout/IconVerticalSolidList"/>
    <dgm:cxn modelId="{CB4F8681-DF6C-4406-A418-B22E99AEB3FF}" type="presParOf" srcId="{8D53FFEC-26A0-4181-8785-4B78A0CDE6AF}" destId="{82D7CD3E-66F9-4AEE-91F5-EE87357F6A16}" srcOrd="2" destOrd="0" presId="urn:microsoft.com/office/officeart/2018/2/layout/IconVerticalSolidList"/>
    <dgm:cxn modelId="{CE6EE83C-3932-4975-8478-F2817D9EB604}" type="presParOf" srcId="{8D53FFEC-26A0-4181-8785-4B78A0CDE6AF}" destId="{D1672A2C-B7F8-44B4-B728-0CF85FFB5FA3}" srcOrd="3" destOrd="0" presId="urn:microsoft.com/office/officeart/2018/2/layout/IconVerticalSolidList"/>
    <dgm:cxn modelId="{4199F4F7-DCBA-400C-9992-AA6E399838D9}" type="presParOf" srcId="{96D0BDA6-0ED8-4F09-864C-CB79F8DB3308}" destId="{F248652E-0CC5-4841-A2F8-A2CB495D468E}" srcOrd="3" destOrd="0" presId="urn:microsoft.com/office/officeart/2018/2/layout/IconVerticalSolidList"/>
    <dgm:cxn modelId="{72B1DD90-FE12-4A0E-8D16-CD369CC27F7F}" type="presParOf" srcId="{96D0BDA6-0ED8-4F09-864C-CB79F8DB3308}" destId="{06E52B48-4984-4222-B1A7-64DC98A1151B}" srcOrd="4" destOrd="0" presId="urn:microsoft.com/office/officeart/2018/2/layout/IconVerticalSolidList"/>
    <dgm:cxn modelId="{E34EB16C-F2EC-45E5-9CB8-4A4BF489FDD9}" type="presParOf" srcId="{06E52B48-4984-4222-B1A7-64DC98A1151B}" destId="{6B44A315-99D1-49B1-B4A2-3E302813F3B3}" srcOrd="0" destOrd="0" presId="urn:microsoft.com/office/officeart/2018/2/layout/IconVerticalSolidList"/>
    <dgm:cxn modelId="{56E3C217-DE10-42AB-8C8C-5C56C437E3F7}" type="presParOf" srcId="{06E52B48-4984-4222-B1A7-64DC98A1151B}" destId="{3F62D9B4-AC17-4276-ABE2-DDC8DEF3839F}" srcOrd="1" destOrd="0" presId="urn:microsoft.com/office/officeart/2018/2/layout/IconVerticalSolidList"/>
    <dgm:cxn modelId="{40CED635-0B13-4172-947B-0BC7F6136850}" type="presParOf" srcId="{06E52B48-4984-4222-B1A7-64DC98A1151B}" destId="{8DFDEBF5-96D4-4E7C-BD49-5934C2F61659}" srcOrd="2" destOrd="0" presId="urn:microsoft.com/office/officeart/2018/2/layout/IconVerticalSolidList"/>
    <dgm:cxn modelId="{6A16B182-D13D-4E12-B172-BD994548D0FC}" type="presParOf" srcId="{06E52B48-4984-4222-B1A7-64DC98A1151B}" destId="{5786A547-3004-413F-8383-8FB23967AA29}" srcOrd="3" destOrd="0" presId="urn:microsoft.com/office/officeart/2018/2/layout/IconVerticalSolidList"/>
    <dgm:cxn modelId="{178BDCA7-D38A-4DC5-8045-C11B85891FFA}" type="presParOf" srcId="{96D0BDA6-0ED8-4F09-864C-CB79F8DB3308}" destId="{FC33DFD8-B889-4AE9-AD8C-706F6319DFA1}" srcOrd="5" destOrd="0" presId="urn:microsoft.com/office/officeart/2018/2/layout/IconVerticalSolidList"/>
    <dgm:cxn modelId="{DC4BBBBC-831B-4107-A15D-CB4427334234}" type="presParOf" srcId="{96D0BDA6-0ED8-4F09-864C-CB79F8DB3308}" destId="{062FA053-37A9-43ED-B478-4BDFD39C51AE}" srcOrd="6" destOrd="0" presId="urn:microsoft.com/office/officeart/2018/2/layout/IconVerticalSolidList"/>
    <dgm:cxn modelId="{69269974-954B-44DA-9C3F-3DC9EE77BD18}" type="presParOf" srcId="{062FA053-37A9-43ED-B478-4BDFD39C51AE}" destId="{E4A9F883-5257-4FD8-A53C-2B841CCC0E7B}" srcOrd="0" destOrd="0" presId="urn:microsoft.com/office/officeart/2018/2/layout/IconVerticalSolidList"/>
    <dgm:cxn modelId="{ABA54355-A0CD-44BA-BDE6-C00D5041F608}" type="presParOf" srcId="{062FA053-37A9-43ED-B478-4BDFD39C51AE}" destId="{5EE00400-B8FE-49A9-9F53-DED7D39345FF}" srcOrd="1" destOrd="0" presId="urn:microsoft.com/office/officeart/2018/2/layout/IconVerticalSolidList"/>
    <dgm:cxn modelId="{E7C8A3DE-6C49-4B4C-ADE9-6CFF9BA190BF}" type="presParOf" srcId="{062FA053-37A9-43ED-B478-4BDFD39C51AE}" destId="{F95AB6A9-1553-430D-990F-55F70267E60B}" srcOrd="2" destOrd="0" presId="urn:microsoft.com/office/officeart/2018/2/layout/IconVerticalSolidList"/>
    <dgm:cxn modelId="{CABE42D9-42FA-4B4D-A0D7-F8CF664CD1AB}" type="presParOf" srcId="{062FA053-37A9-43ED-B478-4BDFD39C51AE}" destId="{14938CCC-AD35-4DEC-B1D4-4867E98C4FCE}" srcOrd="3" destOrd="0" presId="urn:microsoft.com/office/officeart/2018/2/layout/IconVerticalSolidList"/>
    <dgm:cxn modelId="{BB20C6CD-F4DB-4142-BCA6-632CC1D7C23E}" type="presParOf" srcId="{96D0BDA6-0ED8-4F09-864C-CB79F8DB3308}" destId="{A9016414-498B-41DE-86B9-67BD1C11AA1A}" srcOrd="7" destOrd="0" presId="urn:microsoft.com/office/officeart/2018/2/layout/IconVerticalSolidList"/>
    <dgm:cxn modelId="{8F94929D-83E2-4F8A-BC7D-806DE16E40D7}" type="presParOf" srcId="{96D0BDA6-0ED8-4F09-864C-CB79F8DB3308}" destId="{5699E9B8-EBA9-452B-AA01-8AC778B44ADE}" srcOrd="8" destOrd="0" presId="urn:microsoft.com/office/officeart/2018/2/layout/IconVerticalSolidList"/>
    <dgm:cxn modelId="{DD1C5A48-E0BE-4107-9470-A31C0A17714A}" type="presParOf" srcId="{5699E9B8-EBA9-452B-AA01-8AC778B44ADE}" destId="{99095483-CF69-4E6C-8762-1981EB8B5056}" srcOrd="0" destOrd="0" presId="urn:microsoft.com/office/officeart/2018/2/layout/IconVerticalSolidList"/>
    <dgm:cxn modelId="{575F7896-C802-4F07-B5BE-7D74A0762019}" type="presParOf" srcId="{5699E9B8-EBA9-452B-AA01-8AC778B44ADE}" destId="{C4FAEAD1-F66F-4968-A83D-0458F06C11F9}" srcOrd="1" destOrd="0" presId="urn:microsoft.com/office/officeart/2018/2/layout/IconVerticalSolidList"/>
    <dgm:cxn modelId="{94511B38-706A-49DB-AF08-C1C8EB349D96}" type="presParOf" srcId="{5699E9B8-EBA9-452B-AA01-8AC778B44ADE}" destId="{1B39AAFA-96E1-4B9A-A700-29D89E8C0A9C}" srcOrd="2" destOrd="0" presId="urn:microsoft.com/office/officeart/2018/2/layout/IconVerticalSolidList"/>
    <dgm:cxn modelId="{48D661C4-F8F4-4259-AD5D-DF836B09EBB1}" type="presParOf" srcId="{5699E9B8-EBA9-452B-AA01-8AC778B44ADE}" destId="{E327948C-BDB3-4BC4-BC5B-0C0CFE71AA2E}" srcOrd="3" destOrd="0" presId="urn:microsoft.com/office/officeart/2018/2/layout/IconVerticalSolidList"/>
    <dgm:cxn modelId="{0E0C455E-5146-4737-8D12-C8FE519055A5}" type="presParOf" srcId="{96D0BDA6-0ED8-4F09-864C-CB79F8DB3308}" destId="{A5319220-8BCC-4276-8F7B-BD7917E2EE48}" srcOrd="9" destOrd="0" presId="urn:microsoft.com/office/officeart/2018/2/layout/IconVerticalSolidList"/>
    <dgm:cxn modelId="{7394DE31-0E86-4574-97DB-84C83B7FA7E0}" type="presParOf" srcId="{96D0BDA6-0ED8-4F09-864C-CB79F8DB3308}" destId="{5E31196E-F50B-4B67-84C7-B8795EB8BE62}" srcOrd="10" destOrd="0" presId="urn:microsoft.com/office/officeart/2018/2/layout/IconVerticalSolidList"/>
    <dgm:cxn modelId="{1A46C409-872F-4394-9D14-A083B00FB0BE}" type="presParOf" srcId="{5E31196E-F50B-4B67-84C7-B8795EB8BE62}" destId="{E3A3FCA6-8EE1-497A-A1E8-53FE00A3F1F1}" srcOrd="0" destOrd="0" presId="urn:microsoft.com/office/officeart/2018/2/layout/IconVerticalSolidList"/>
    <dgm:cxn modelId="{6DBD47D6-99FF-4B2C-A23D-991692EA0981}" type="presParOf" srcId="{5E31196E-F50B-4B67-84C7-B8795EB8BE62}" destId="{612EBB30-8654-4CF3-BEC6-BC675A9CAC92}" srcOrd="1" destOrd="0" presId="urn:microsoft.com/office/officeart/2018/2/layout/IconVerticalSolidList"/>
    <dgm:cxn modelId="{B3C5B6C2-0620-495D-8D01-EAEBD932303A}" type="presParOf" srcId="{5E31196E-F50B-4B67-84C7-B8795EB8BE62}" destId="{8275CF48-F6FD-4555-9892-53EE2E3C5058}" srcOrd="2" destOrd="0" presId="urn:microsoft.com/office/officeart/2018/2/layout/IconVerticalSolidList"/>
    <dgm:cxn modelId="{C0E03752-F042-4072-B711-6A288085BA1D}" type="presParOf" srcId="{5E31196E-F50B-4B67-84C7-B8795EB8BE62}" destId="{F46C5C6B-33CB-489A-966E-F5CFC2F82016}" srcOrd="3" destOrd="0" presId="urn:microsoft.com/office/officeart/2018/2/layout/IconVerticalSoli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C09DA-062C-445E-85D2-F8780AA352A8}">
      <dsp:nvSpPr>
        <dsp:cNvPr id="0" name=""/>
        <dsp:cNvSpPr/>
      </dsp:nvSpPr>
      <dsp:spPr>
        <a:xfrm>
          <a:off x="0" y="1991"/>
          <a:ext cx="6724877" cy="8486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56289B-666F-4AD8-BDEC-10473389EB0B}">
      <dsp:nvSpPr>
        <dsp:cNvPr id="0" name=""/>
        <dsp:cNvSpPr/>
      </dsp:nvSpPr>
      <dsp:spPr>
        <a:xfrm>
          <a:off x="256708" y="192931"/>
          <a:ext cx="466742" cy="4667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878F4A-B611-4402-9FF2-4B7A1F4E8EE4}">
      <dsp:nvSpPr>
        <dsp:cNvPr id="0" name=""/>
        <dsp:cNvSpPr/>
      </dsp:nvSpPr>
      <dsp:spPr>
        <a:xfrm>
          <a:off x="980158" y="1991"/>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t>Förebygger</a:t>
          </a:r>
          <a:r>
            <a:rPr lang="en-US" sz="1600" kern="1200" dirty="0"/>
            <a:t> depression</a:t>
          </a:r>
        </a:p>
      </dsp:txBody>
      <dsp:txXfrm>
        <a:off x="980158" y="1991"/>
        <a:ext cx="5744718" cy="848622"/>
      </dsp:txXfrm>
    </dsp:sp>
    <dsp:sp modelId="{1B9A7784-C3A0-437E-8DD9-BDA561A9B181}">
      <dsp:nvSpPr>
        <dsp:cNvPr id="0" name=""/>
        <dsp:cNvSpPr/>
      </dsp:nvSpPr>
      <dsp:spPr>
        <a:xfrm>
          <a:off x="0" y="1062769"/>
          <a:ext cx="6724877" cy="8486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5B3A87-5485-445E-B43E-14902497B46D}">
      <dsp:nvSpPr>
        <dsp:cNvPr id="0" name=""/>
        <dsp:cNvSpPr/>
      </dsp:nvSpPr>
      <dsp:spPr>
        <a:xfrm>
          <a:off x="256708" y="1253709"/>
          <a:ext cx="466742" cy="4667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672A2C-B7F8-44B4-B728-0CF85FFB5FA3}">
      <dsp:nvSpPr>
        <dsp:cNvPr id="0" name=""/>
        <dsp:cNvSpPr/>
      </dsp:nvSpPr>
      <dsp:spPr>
        <a:xfrm>
          <a:off x="980158" y="1062769"/>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t>Behandlar lindriga - måttliga depressiva symtom lika bra som antidepressiva läkemedel eller samtalsterapi</a:t>
          </a:r>
        </a:p>
      </dsp:txBody>
      <dsp:txXfrm>
        <a:off x="980158" y="1062769"/>
        <a:ext cx="5744718" cy="848622"/>
      </dsp:txXfrm>
    </dsp:sp>
    <dsp:sp modelId="{6B44A315-99D1-49B1-B4A2-3E302813F3B3}">
      <dsp:nvSpPr>
        <dsp:cNvPr id="0" name=""/>
        <dsp:cNvSpPr/>
      </dsp:nvSpPr>
      <dsp:spPr>
        <a:xfrm>
          <a:off x="0" y="2123547"/>
          <a:ext cx="6724877" cy="84862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62D9B4-AC17-4276-ABE2-DDC8DEF3839F}">
      <dsp:nvSpPr>
        <dsp:cNvPr id="0" name=""/>
        <dsp:cNvSpPr/>
      </dsp:nvSpPr>
      <dsp:spPr>
        <a:xfrm>
          <a:off x="256708" y="2314487"/>
          <a:ext cx="466742" cy="4667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86A547-3004-413F-8383-8FB23967AA29}">
      <dsp:nvSpPr>
        <dsp:cNvPr id="0" name=""/>
        <dsp:cNvSpPr/>
      </dsp:nvSpPr>
      <dsp:spPr>
        <a:xfrm>
          <a:off x="980158" y="2123547"/>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t>Förbättrar välbefinnande och sömn</a:t>
          </a:r>
        </a:p>
      </dsp:txBody>
      <dsp:txXfrm>
        <a:off x="980158" y="2123547"/>
        <a:ext cx="5744718" cy="848622"/>
      </dsp:txXfrm>
    </dsp:sp>
    <dsp:sp modelId="{E4A9F883-5257-4FD8-A53C-2B841CCC0E7B}">
      <dsp:nvSpPr>
        <dsp:cNvPr id="0" name=""/>
        <dsp:cNvSpPr/>
      </dsp:nvSpPr>
      <dsp:spPr>
        <a:xfrm>
          <a:off x="0" y="3184324"/>
          <a:ext cx="6724877" cy="848622"/>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sp>
    <dsp:sp modelId="{5EE00400-B8FE-49A9-9F53-DED7D39345FF}">
      <dsp:nvSpPr>
        <dsp:cNvPr id="0" name=""/>
        <dsp:cNvSpPr/>
      </dsp:nvSpPr>
      <dsp:spPr>
        <a:xfrm>
          <a:off x="256708" y="3375264"/>
          <a:ext cx="466742" cy="4667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tx1">
              <a:alpha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938CCC-AD35-4DEC-B1D4-4867E98C4FCE}">
      <dsp:nvSpPr>
        <dsp:cNvPr id="0" name=""/>
        <dsp:cNvSpPr/>
      </dsp:nvSpPr>
      <dsp:spPr>
        <a:xfrm>
          <a:off x="980158" y="3184324"/>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t>Minskar stresshormonet kortisol</a:t>
          </a:r>
        </a:p>
      </dsp:txBody>
      <dsp:txXfrm>
        <a:off x="980158" y="3184324"/>
        <a:ext cx="5744718" cy="848622"/>
      </dsp:txXfrm>
    </dsp:sp>
    <dsp:sp modelId="{99095483-CF69-4E6C-8762-1981EB8B5056}">
      <dsp:nvSpPr>
        <dsp:cNvPr id="0" name=""/>
        <dsp:cNvSpPr/>
      </dsp:nvSpPr>
      <dsp:spPr>
        <a:xfrm>
          <a:off x="0" y="4245102"/>
          <a:ext cx="6724877" cy="848622"/>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sp>
    <dsp:sp modelId="{C4FAEAD1-F66F-4968-A83D-0458F06C11F9}">
      <dsp:nvSpPr>
        <dsp:cNvPr id="0" name=""/>
        <dsp:cNvSpPr/>
      </dsp:nvSpPr>
      <dsp:spPr>
        <a:xfrm>
          <a:off x="256708" y="4436042"/>
          <a:ext cx="466742" cy="46674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27948C-BDB3-4BC4-BC5B-0C0CFE71AA2E}">
      <dsp:nvSpPr>
        <dsp:cNvPr id="0" name=""/>
        <dsp:cNvSpPr/>
      </dsp:nvSpPr>
      <dsp:spPr>
        <a:xfrm>
          <a:off x="980158" y="4245102"/>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t>Balans på viktiga signalämnen i hjärnan </a:t>
          </a:r>
          <a:br>
            <a:rPr lang="sv-SE" sz="1600" kern="1200" noProof="0" dirty="0"/>
          </a:br>
          <a:r>
            <a:rPr lang="sv-SE" sz="1600" kern="1200" noProof="0" dirty="0"/>
            <a:t>(endorfiner, serotonin, dopamin)</a:t>
          </a:r>
        </a:p>
      </dsp:txBody>
      <dsp:txXfrm>
        <a:off x="980158" y="4245102"/>
        <a:ext cx="5744718" cy="848622"/>
      </dsp:txXfrm>
    </dsp:sp>
    <dsp:sp modelId="{E3A3FCA6-8EE1-497A-A1E8-53FE00A3F1F1}">
      <dsp:nvSpPr>
        <dsp:cNvPr id="0" name=""/>
        <dsp:cNvSpPr/>
      </dsp:nvSpPr>
      <dsp:spPr>
        <a:xfrm>
          <a:off x="0" y="5305880"/>
          <a:ext cx="6724877" cy="848622"/>
        </a:xfrm>
        <a:prstGeom prst="roundRect">
          <a:avLst>
            <a:gd name="adj" fmla="val 1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sp>
    <dsp:sp modelId="{612EBB30-8654-4CF3-BEC6-BC675A9CAC92}">
      <dsp:nvSpPr>
        <dsp:cNvPr id="0" name=""/>
        <dsp:cNvSpPr/>
      </dsp:nvSpPr>
      <dsp:spPr>
        <a:xfrm>
          <a:off x="256708" y="5496820"/>
          <a:ext cx="466742" cy="46674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6C5C6B-33CB-489A-966E-F5CFC2F82016}">
      <dsp:nvSpPr>
        <dsp:cNvPr id="0" name=""/>
        <dsp:cNvSpPr/>
      </dsp:nvSpPr>
      <dsp:spPr>
        <a:xfrm>
          <a:off x="980158" y="5305880"/>
          <a:ext cx="5744718" cy="848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13" tIns="89813" rIns="89813" bIns="89813" numCol="1" spcCol="1270" anchor="ctr" anchorCtr="0">
          <a:noAutofit/>
        </a:bodyPr>
        <a:lstStyle/>
        <a:p>
          <a:pPr marL="0" lvl="0" indent="0" algn="l" defTabSz="711200">
            <a:lnSpc>
              <a:spcPct val="100000"/>
            </a:lnSpc>
            <a:spcBef>
              <a:spcPct val="0"/>
            </a:spcBef>
            <a:spcAft>
              <a:spcPct val="35000"/>
            </a:spcAft>
            <a:buNone/>
          </a:pPr>
          <a:r>
            <a:rPr lang="sv-SE" sz="1600" kern="1200" noProof="0" dirty="0">
              <a:solidFill>
                <a:schemeClr val="tx1"/>
              </a:solidFill>
            </a:rPr>
            <a:t>Motverkar minskad volym av minnescentrum, </a:t>
          </a:r>
          <a:r>
            <a:rPr lang="sv-SE" sz="1600" kern="1200" noProof="0" dirty="0" err="1">
              <a:solidFill>
                <a:schemeClr val="tx1"/>
              </a:solidFill>
            </a:rPr>
            <a:t>hippocampus</a:t>
          </a:r>
          <a:br>
            <a:rPr lang="sv-SE" sz="1600" kern="1200" noProof="0" dirty="0">
              <a:solidFill>
                <a:schemeClr val="tx1"/>
              </a:solidFill>
            </a:rPr>
          </a:br>
          <a:r>
            <a:rPr lang="sv-SE" sz="1600" kern="1200" noProof="0" dirty="0">
              <a:solidFill>
                <a:schemeClr val="tx1"/>
              </a:solidFill>
            </a:rPr>
            <a:t>(ses vid depression och långvarig stress)</a:t>
          </a:r>
        </a:p>
      </dsp:txBody>
      <dsp:txXfrm>
        <a:off x="980158" y="5305880"/>
        <a:ext cx="5744718" cy="84862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E8E67863-098D-7443-8C24-5FBC4AB783A3}" type="datetimeFigureOut">
              <a:t>2026-06-09</a:t>
            </a:fld>
            <a:endParaRPr lang="en-GB"/>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Felkällor som handlar om problem med de mätningar man gör är viktigt att känna till, men även om det finns störande faktorer som gör att vi inte får tillförlitliga data.</a:t>
            </a:r>
          </a:p>
          <a:p>
            <a:endParaRPr lang="sv-SE" sz="1100" dirty="0"/>
          </a:p>
          <a:p>
            <a:r>
              <a:rPr lang="sv-SE" sz="1100" dirty="0"/>
              <a:t>Om vi vill ta reda på om en viss typ av fysisk aktivitet påverkar psykisk hälsa så behöver man försöka kontrollera så mycket som möjligt att det inte är andra faktorer än det man vill studera som kan påverka resultatet man får fram</a:t>
            </a:r>
          </a:p>
          <a:p>
            <a:r>
              <a:rPr lang="sv-SE" sz="1100" dirty="0"/>
              <a:t>Jämför med den tredje punkten, om att puls kan påverkas av annat än fysisk aktivitet (exempelvis infektion i kroppen eller stresspåslag). Samma sak gäller psykisk hälsa, den kan påverkas av mycket annat än till exempel en ökad fysisk aktivitet under en period.</a:t>
            </a:r>
          </a:p>
          <a:p>
            <a:endParaRPr lang="sv-SE" sz="1100" dirty="0"/>
          </a:p>
          <a:p>
            <a:r>
              <a:rPr lang="sv-SE" sz="1100" dirty="0"/>
              <a:t>Två begrepp som används i studier är reliabilitet och validitet:</a:t>
            </a:r>
          </a:p>
          <a:p>
            <a:r>
              <a:rPr lang="sv-SE" sz="1100" dirty="0"/>
              <a:t>Reliabilitet: hur pålitliga mätvärdena är (felkällor behöver vara kända)</a:t>
            </a:r>
          </a:p>
          <a:p>
            <a:r>
              <a:rPr lang="sv-SE" sz="1100" dirty="0"/>
              <a:t>Validitet: om det vi mäter svarar på det vi vill undersöka (har vi valt en fungerande metod)</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1286610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100" kern="100" dirty="0">
                <a:ea typeface="Aptos" panose="02110004020202020204"/>
                <a:cs typeface="Times New Roman" panose="02020603050405020304" pitchFamily="18" charset="0"/>
              </a:rPr>
              <a:t>I vetenskapliga studier behöver man i regel många personer som genomför samma typ av förändring, och så drar man slutsatser på gruppnivå. </a:t>
            </a:r>
          </a:p>
          <a:p>
            <a:pPr>
              <a:lnSpc>
                <a:spcPct val="115000"/>
              </a:lnSpc>
              <a:spcAft>
                <a:spcPts val="800"/>
              </a:spcAft>
            </a:pPr>
            <a:r>
              <a:rPr lang="sv-SE" sz="1100" kern="100" dirty="0">
                <a:ea typeface="Aptos" panose="02110004020202020204"/>
                <a:cs typeface="Times New Roman" panose="02020603050405020304" pitchFamily="18" charset="0"/>
              </a:rPr>
              <a:t>Det viktigaste under den här perioden är de lärdomar du kan dra kring din egen hälsa.</a:t>
            </a:r>
            <a:endParaRPr lang="sv-SE" sz="1100" b="0" kern="100" dirty="0">
              <a:effectLst/>
              <a:ea typeface="Aptos" panose="02110004020202020204"/>
              <a:cs typeface="Times New Roman" panose="02020603050405020304" pitchFamily="18" charset="0"/>
            </a:endParaRPr>
          </a:p>
          <a:p>
            <a:endParaRPr lang="sv-SE" sz="1100"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11</a:t>
            </a:fld>
            <a:endParaRPr lang="sv-SE"/>
          </a:p>
        </p:txBody>
      </p:sp>
    </p:spTree>
    <p:extLst>
      <p:ext uri="{BB962C8B-B14F-4D97-AF65-F5344CB8AC3E}">
        <p14:creationId xmlns:p14="http://schemas.microsoft.com/office/powerpoint/2010/main" val="3527051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81050" y="684213"/>
            <a:ext cx="4108450" cy="2311400"/>
          </a:xfrm>
        </p:spPr>
      </p:sp>
      <p:sp>
        <p:nvSpPr>
          <p:cNvPr id="3" name="Platshållare för anteckningar 2"/>
          <p:cNvSpPr>
            <a:spLocks noGrp="1"/>
          </p:cNvSpPr>
          <p:nvPr>
            <p:ph type="body" idx="1"/>
          </p:nvPr>
        </p:nvSpPr>
        <p:spPr>
          <a:xfrm>
            <a:off x="679450" y="3066586"/>
            <a:ext cx="5435600" cy="5623390"/>
          </a:xfrm>
        </p:spPr>
        <p:txBody>
          <a:bodyPr/>
          <a:lstStyle/>
          <a:p>
            <a:r>
              <a:rPr lang="sv-SE" sz="1100" dirty="0"/>
              <a:t>Sammanfattningsvis ger fysisk aktivitet många positiva effekter på den psykiska hälsan.</a:t>
            </a:r>
          </a:p>
          <a:p>
            <a:r>
              <a:rPr lang="sv-SE" sz="1100" dirty="0"/>
              <a:t>Det finns en rad studier som visar detta. Särskilt konditionsstärkande aktiviteter har stark evidens för att det kan bidra till psykisk hälsa. Det finns flera studier som särskilt studerat effekter på depression och symptom kopplade till depression.</a:t>
            </a:r>
          </a:p>
          <a:p>
            <a:endParaRPr lang="sv-SE" sz="1100" dirty="0"/>
          </a:p>
          <a:p>
            <a:r>
              <a:rPr lang="sv-SE" sz="1100" b="1" dirty="0"/>
              <a:t>Folkhälsomyndighetens</a:t>
            </a:r>
            <a:r>
              <a:rPr lang="sv-SE" sz="1100" dirty="0"/>
              <a:t> sida om fysisk aktivitet och psykisk hälsa:</a:t>
            </a:r>
          </a:p>
          <a:p>
            <a:r>
              <a:rPr lang="sv-SE" sz="1100" dirty="0"/>
              <a:t>https://dinpsykiskahalsa.se/artiklar/vad-paverkar-var-psykiska-halsa/fysisk-aktivitet/</a:t>
            </a:r>
          </a:p>
          <a:p>
            <a:endParaRPr lang="sv-SE" sz="1100" dirty="0"/>
          </a:p>
          <a:p>
            <a:r>
              <a:rPr lang="sv-SE" sz="1100" dirty="0"/>
              <a:t>Om ni inte redan tittat på filmen på den sidan (ca 5 minuter) så kan den även användas som avslutning på temat.</a:t>
            </a:r>
          </a:p>
          <a:p>
            <a:endParaRPr lang="sv-SE" sz="1100" dirty="0"/>
          </a:p>
          <a:p>
            <a:endParaRPr lang="sv-SE" sz="1100" dirty="0"/>
          </a:p>
          <a:p>
            <a:r>
              <a:rPr lang="sv-SE" sz="1100" b="1" dirty="0"/>
              <a:t>Exempel på tre referenser </a:t>
            </a:r>
            <a:r>
              <a:rPr lang="sv-SE" sz="1100" dirty="0"/>
              <a:t>till forskningsöversikter som studerat koppling mellan fysisk aktivitet och psykisk hälsa (exempelvis effekt på </a:t>
            </a:r>
            <a:r>
              <a:rPr lang="sv-SE" sz="1100" dirty="0" err="1"/>
              <a:t>debression</a:t>
            </a:r>
            <a:r>
              <a:rPr lang="sv-SE" sz="1100" dirty="0"/>
              <a:t>):</a:t>
            </a:r>
          </a:p>
          <a:p>
            <a:endParaRPr lang="sv-SE"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White, R. L., Vella, S., </a:t>
            </a:r>
            <a:r>
              <a:rPr lang="sv-SE" sz="1000" dirty="0" err="1"/>
              <a:t>Biddle</a:t>
            </a:r>
            <a:r>
              <a:rPr lang="sv-SE" sz="1000" dirty="0"/>
              <a:t>, S., </a:t>
            </a:r>
            <a:r>
              <a:rPr lang="sv-SE" sz="1000" dirty="0" err="1"/>
              <a:t>Sutcliffe</a:t>
            </a:r>
            <a:r>
              <a:rPr lang="sv-SE" sz="1000" dirty="0"/>
              <a:t>, J., </a:t>
            </a:r>
            <a:r>
              <a:rPr lang="sv-SE" sz="1000" dirty="0" err="1"/>
              <a:t>Guagliano</a:t>
            </a:r>
            <a:r>
              <a:rPr lang="sv-SE" sz="1000" dirty="0"/>
              <a:t>, J. M., </a:t>
            </a:r>
            <a:r>
              <a:rPr lang="sv-SE" sz="1000" dirty="0" err="1"/>
              <a:t>Uddin</a:t>
            </a:r>
            <a:r>
              <a:rPr lang="sv-SE" sz="1000" dirty="0"/>
              <a:t>, R., </a:t>
            </a:r>
            <a:r>
              <a:rPr lang="sv-SE" sz="1000" dirty="0" err="1"/>
              <a:t>Burgin</a:t>
            </a:r>
            <a:r>
              <a:rPr lang="sv-SE" sz="1000" dirty="0"/>
              <a:t>, A., </a:t>
            </a:r>
            <a:r>
              <a:rPr lang="sv-SE" sz="1000" dirty="0" err="1"/>
              <a:t>Apostolopoulos</a:t>
            </a:r>
            <a:r>
              <a:rPr lang="sv-SE" sz="1000" dirty="0"/>
              <a:t>, M., Nguyen, T., Young, C., Taylor, N., </a:t>
            </a:r>
            <a:r>
              <a:rPr lang="sv-SE" sz="1000" dirty="0" err="1"/>
              <a:t>Lilley</a:t>
            </a:r>
            <a:r>
              <a:rPr lang="sv-SE" sz="1000" dirty="0"/>
              <a:t>, S., &amp; </a:t>
            </a:r>
            <a:r>
              <a:rPr lang="sv-SE" sz="1000" dirty="0" err="1"/>
              <a:t>Teychenne</a:t>
            </a:r>
            <a:r>
              <a:rPr lang="sv-SE" sz="1000" dirty="0"/>
              <a:t>, M. (2024). </a:t>
            </a:r>
            <a:r>
              <a:rPr lang="sv-SE" sz="1000" dirty="0" err="1"/>
              <a:t>Physical</a:t>
            </a:r>
            <a:r>
              <a:rPr lang="sv-SE" sz="1000" dirty="0"/>
              <a:t> </a:t>
            </a:r>
            <a:r>
              <a:rPr lang="sv-SE" sz="1000" dirty="0" err="1"/>
              <a:t>activity</a:t>
            </a:r>
            <a:r>
              <a:rPr lang="sv-SE" sz="1000" dirty="0"/>
              <a:t> and mental </a:t>
            </a:r>
            <a:r>
              <a:rPr lang="sv-SE" sz="1000" dirty="0" err="1"/>
              <a:t>health</a:t>
            </a:r>
            <a:r>
              <a:rPr lang="sv-SE" sz="1000" dirty="0"/>
              <a:t>: a </a:t>
            </a:r>
            <a:r>
              <a:rPr lang="sv-SE" sz="1000" dirty="0" err="1"/>
              <a:t>systematic</a:t>
            </a:r>
            <a:r>
              <a:rPr lang="sv-SE" sz="1000" dirty="0"/>
              <a:t> </a:t>
            </a:r>
            <a:r>
              <a:rPr lang="sv-SE" sz="1000" dirty="0" err="1"/>
              <a:t>review</a:t>
            </a:r>
            <a:r>
              <a:rPr lang="sv-SE" sz="1000" dirty="0"/>
              <a:t> and best-</a:t>
            </a:r>
            <a:r>
              <a:rPr lang="sv-SE" sz="1000" dirty="0" err="1"/>
              <a:t>evidence</a:t>
            </a:r>
            <a:r>
              <a:rPr lang="sv-SE" sz="1000" dirty="0"/>
              <a:t> </a:t>
            </a:r>
            <a:r>
              <a:rPr lang="sv-SE" sz="1000" dirty="0" err="1"/>
              <a:t>synthesis</a:t>
            </a:r>
            <a:r>
              <a:rPr lang="sv-SE" sz="1000" dirty="0"/>
              <a:t> </a:t>
            </a:r>
            <a:r>
              <a:rPr lang="sv-SE" sz="1000" dirty="0" err="1"/>
              <a:t>of</a:t>
            </a:r>
            <a:r>
              <a:rPr lang="sv-SE" sz="1000" dirty="0"/>
              <a:t> </a:t>
            </a:r>
            <a:r>
              <a:rPr lang="sv-SE" sz="1000" dirty="0" err="1"/>
              <a:t>mediation</a:t>
            </a:r>
            <a:r>
              <a:rPr lang="sv-SE" sz="1000" dirty="0"/>
              <a:t> and moderation studies. </a:t>
            </a:r>
            <a:r>
              <a:rPr lang="sv-SE" sz="1000" i="1" dirty="0"/>
              <a:t>The International Journal </a:t>
            </a:r>
            <a:r>
              <a:rPr lang="sv-SE" sz="1000" i="1" dirty="0" err="1"/>
              <a:t>of</a:t>
            </a:r>
            <a:r>
              <a:rPr lang="sv-SE" sz="1000" i="1" dirty="0"/>
              <a:t> </a:t>
            </a:r>
            <a:r>
              <a:rPr lang="sv-SE" sz="1000" i="1" dirty="0" err="1"/>
              <a:t>Behavioral</a:t>
            </a:r>
            <a:r>
              <a:rPr lang="sv-SE" sz="1000" i="1" dirty="0"/>
              <a:t> Nutrition and </a:t>
            </a:r>
            <a:r>
              <a:rPr lang="sv-SE" sz="1000" i="1" dirty="0" err="1"/>
              <a:t>Physical</a:t>
            </a:r>
            <a:r>
              <a:rPr lang="sv-SE" sz="1000" i="1" dirty="0"/>
              <a:t> </a:t>
            </a:r>
            <a:r>
              <a:rPr lang="sv-SE" sz="1000" i="1" dirty="0" err="1"/>
              <a:t>Activity</a:t>
            </a:r>
            <a:r>
              <a:rPr lang="sv-SE" sz="1000" dirty="0"/>
              <a:t>, </a:t>
            </a:r>
            <a:r>
              <a:rPr lang="sv-SE" sz="1000" i="1" dirty="0"/>
              <a:t>21</a:t>
            </a:r>
            <a:r>
              <a:rPr lang="sv-SE" sz="1000" dirty="0"/>
              <a:t>(1), </a:t>
            </a:r>
            <a:r>
              <a:rPr lang="sv-SE" sz="1000" dirty="0" err="1"/>
              <a:t>Article</a:t>
            </a:r>
            <a:r>
              <a:rPr lang="sv-SE" sz="1000" dirty="0"/>
              <a:t> 134. https://doi.org/10.1186/s12966-024-01676-6</a:t>
            </a:r>
          </a:p>
          <a:p>
            <a:endParaRPr lang="sv-SE"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err="1"/>
              <a:t>Cooney</a:t>
            </a:r>
            <a:r>
              <a:rPr lang="sv-SE" sz="1000" dirty="0"/>
              <a:t>, G. M., </a:t>
            </a:r>
            <a:r>
              <a:rPr lang="sv-SE" sz="1000" dirty="0" err="1"/>
              <a:t>Dwan</a:t>
            </a:r>
            <a:r>
              <a:rPr lang="sv-SE" sz="1000" dirty="0"/>
              <a:t>, K., Greig, C. A., </a:t>
            </a:r>
            <a:r>
              <a:rPr lang="sv-SE" sz="1000" dirty="0" err="1"/>
              <a:t>Lawlor</a:t>
            </a:r>
            <a:r>
              <a:rPr lang="sv-SE" sz="1000" dirty="0"/>
              <a:t>, D. A., </a:t>
            </a:r>
            <a:r>
              <a:rPr lang="sv-SE" sz="1000" dirty="0" err="1"/>
              <a:t>Rimer</a:t>
            </a:r>
            <a:r>
              <a:rPr lang="sv-SE" sz="1000" dirty="0"/>
              <a:t>, J., </a:t>
            </a:r>
            <a:r>
              <a:rPr lang="sv-SE" sz="1000" dirty="0" err="1"/>
              <a:t>Waugh</a:t>
            </a:r>
            <a:r>
              <a:rPr lang="sv-SE" sz="1000" dirty="0"/>
              <a:t>, F. R., </a:t>
            </a:r>
            <a:r>
              <a:rPr lang="sv-SE" sz="1000" dirty="0" err="1"/>
              <a:t>McMurdo</a:t>
            </a:r>
            <a:r>
              <a:rPr lang="sv-SE" sz="1000" dirty="0"/>
              <a:t>, M., &amp; </a:t>
            </a:r>
            <a:r>
              <a:rPr lang="sv-SE" sz="1000" dirty="0" err="1"/>
              <a:t>Mead</a:t>
            </a:r>
            <a:r>
              <a:rPr lang="sv-SE" sz="1000" dirty="0"/>
              <a:t>, G. E. (2013). </a:t>
            </a:r>
            <a:r>
              <a:rPr lang="sv-SE" sz="1000" dirty="0" err="1"/>
              <a:t>Exercise</a:t>
            </a:r>
            <a:r>
              <a:rPr lang="sv-SE" sz="1000" dirty="0"/>
              <a:t> for depression. </a:t>
            </a:r>
            <a:r>
              <a:rPr lang="sv-SE" sz="1000" i="1" dirty="0" err="1"/>
              <a:t>Cochrane</a:t>
            </a:r>
            <a:r>
              <a:rPr lang="sv-SE" sz="1000" i="1" dirty="0"/>
              <a:t> </a:t>
            </a:r>
            <a:r>
              <a:rPr lang="sv-SE" sz="1000" i="1" dirty="0" err="1"/>
              <a:t>Database</a:t>
            </a:r>
            <a:r>
              <a:rPr lang="sv-SE" sz="1000" i="1" dirty="0"/>
              <a:t> </a:t>
            </a:r>
            <a:r>
              <a:rPr lang="sv-SE" sz="1000" i="1" dirty="0" err="1"/>
              <a:t>of</a:t>
            </a:r>
            <a:r>
              <a:rPr lang="sv-SE" sz="1000" i="1" dirty="0"/>
              <a:t> </a:t>
            </a:r>
            <a:r>
              <a:rPr lang="sv-SE" sz="1000" i="1" dirty="0" err="1"/>
              <a:t>Systematic</a:t>
            </a:r>
            <a:r>
              <a:rPr lang="sv-SE" sz="1000" i="1" dirty="0"/>
              <a:t> Reviews</a:t>
            </a:r>
            <a:r>
              <a:rPr lang="sv-SE" sz="1000" dirty="0"/>
              <a:t>, </a:t>
            </a:r>
            <a:r>
              <a:rPr lang="sv-SE" sz="1000" i="1" dirty="0"/>
              <a:t>2013</a:t>
            </a:r>
            <a:r>
              <a:rPr lang="sv-SE" sz="1000" dirty="0"/>
              <a:t>(9), CD004366. https://doi.org/10.1002/14651858.CD004366.pub6</a:t>
            </a:r>
          </a:p>
          <a:p>
            <a:endParaRPr lang="sv-SE"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err="1"/>
              <a:t>Schuch</a:t>
            </a:r>
            <a:r>
              <a:rPr lang="sv-SE" sz="1000" dirty="0"/>
              <a:t>, F. B., </a:t>
            </a:r>
            <a:r>
              <a:rPr lang="sv-SE" sz="1000" dirty="0" err="1"/>
              <a:t>Vancampfort</a:t>
            </a:r>
            <a:r>
              <a:rPr lang="sv-SE" sz="1000" dirty="0"/>
              <a:t>, D., Firth, J., Rosenbaum, S., </a:t>
            </a:r>
            <a:r>
              <a:rPr lang="sv-SE" sz="1000" dirty="0" err="1"/>
              <a:t>Ward</a:t>
            </a:r>
            <a:r>
              <a:rPr lang="sv-SE" sz="1000" dirty="0"/>
              <a:t>, P. B., Silva, E. S., Hallgren, M., Ponce De Leon, A., Dunn, A. L., </a:t>
            </a:r>
            <a:r>
              <a:rPr lang="sv-SE" sz="1000" dirty="0" err="1"/>
              <a:t>Deslandes</a:t>
            </a:r>
            <a:r>
              <a:rPr lang="sv-SE" sz="1000" dirty="0"/>
              <a:t>, A. C., </a:t>
            </a:r>
            <a:r>
              <a:rPr lang="sv-SE" sz="1000" dirty="0" err="1"/>
              <a:t>Fleck</a:t>
            </a:r>
            <a:r>
              <a:rPr lang="sv-SE" sz="1000" dirty="0"/>
              <a:t>, M. P., Carvalho, A. F., &amp; Stubbs, B. (2018). </a:t>
            </a:r>
            <a:r>
              <a:rPr lang="sv-SE" sz="1000" dirty="0" err="1"/>
              <a:t>Physical</a:t>
            </a:r>
            <a:r>
              <a:rPr lang="sv-SE" sz="1000" dirty="0"/>
              <a:t> </a:t>
            </a:r>
            <a:r>
              <a:rPr lang="sv-SE" sz="1000" dirty="0" err="1"/>
              <a:t>Activity</a:t>
            </a:r>
            <a:r>
              <a:rPr lang="sv-SE" sz="1000" dirty="0"/>
              <a:t> and Incident Depression: A Meta-</a:t>
            </a:r>
            <a:r>
              <a:rPr lang="sv-SE" sz="1000" dirty="0" err="1"/>
              <a:t>Analysis</a:t>
            </a:r>
            <a:r>
              <a:rPr lang="sv-SE" sz="1000" dirty="0"/>
              <a:t> </a:t>
            </a:r>
            <a:r>
              <a:rPr lang="sv-SE" sz="1000" dirty="0" err="1"/>
              <a:t>of</a:t>
            </a:r>
            <a:r>
              <a:rPr lang="sv-SE" sz="1000" dirty="0"/>
              <a:t> </a:t>
            </a:r>
            <a:r>
              <a:rPr lang="sv-SE" sz="1000" dirty="0" err="1"/>
              <a:t>Prospective</a:t>
            </a:r>
            <a:r>
              <a:rPr lang="sv-SE" sz="1000" dirty="0"/>
              <a:t> </a:t>
            </a:r>
            <a:r>
              <a:rPr lang="sv-SE" sz="1000" dirty="0" err="1"/>
              <a:t>Cohort</a:t>
            </a:r>
            <a:r>
              <a:rPr lang="sv-SE" sz="1000" dirty="0"/>
              <a:t> Studies. </a:t>
            </a:r>
            <a:r>
              <a:rPr lang="sv-SE" sz="1000" i="1" dirty="0"/>
              <a:t>The </a:t>
            </a:r>
            <a:r>
              <a:rPr lang="sv-SE" sz="1000" i="1" dirty="0" err="1"/>
              <a:t>American</a:t>
            </a:r>
            <a:r>
              <a:rPr lang="sv-SE" sz="1000" i="1" dirty="0"/>
              <a:t> Journal </a:t>
            </a:r>
            <a:r>
              <a:rPr lang="sv-SE" sz="1000" i="1" dirty="0" err="1"/>
              <a:t>of</a:t>
            </a:r>
            <a:r>
              <a:rPr lang="sv-SE" sz="1000" i="1" dirty="0"/>
              <a:t> </a:t>
            </a:r>
            <a:r>
              <a:rPr lang="sv-SE" sz="1000" i="1" dirty="0" err="1"/>
              <a:t>Psychiatry</a:t>
            </a:r>
            <a:r>
              <a:rPr lang="sv-SE" sz="1000" dirty="0"/>
              <a:t>, </a:t>
            </a:r>
            <a:r>
              <a:rPr lang="sv-SE" sz="1000" i="1" dirty="0"/>
              <a:t>175</a:t>
            </a:r>
            <a:r>
              <a:rPr lang="sv-SE" sz="1000" dirty="0"/>
              <a:t>(7), 631–648. https://doi.org/10.1176/appi.ajp.2018.17111194</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4106281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Några förslag på avslutande bilder.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Nästa bild kopplar till Folkhälsomyndighetens råd om fysisk aktivitet, och den sista bilden om att befästa positiva vanor.</a:t>
            </a:r>
          </a:p>
        </p:txBody>
      </p:sp>
      <p:sp>
        <p:nvSpPr>
          <p:cNvPr id="4" name="Platshållare för bildnummer 3"/>
          <p:cNvSpPr>
            <a:spLocks noGrp="1"/>
          </p:cNvSpPr>
          <p:nvPr>
            <p:ph type="sldNum" sz="quarter" idx="5"/>
          </p:nvPr>
        </p:nvSpPr>
        <p:spPr/>
        <p:txBody>
          <a:bodyPr/>
          <a:lstStyle/>
          <a:p>
            <a:fld id="{2904ADC1-9C12-4C57-AFC5-1FC75A339737}" type="slidenum">
              <a:rPr lang="sv-SE" smtClean="0"/>
              <a:t>13</a:t>
            </a:fld>
            <a:endParaRPr lang="sv-SE"/>
          </a:p>
        </p:txBody>
      </p:sp>
    </p:spTree>
    <p:extLst>
      <p:ext uri="{BB962C8B-B14F-4D97-AF65-F5344CB8AC3E}">
        <p14:creationId xmlns:p14="http://schemas.microsoft.com/office/powerpoint/2010/main" val="3514626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https://www.folkhalsomyndigheten.se/publikationer-och-material/publikationsarkiv/r/riktlinjer-for-fysisk-aktivitet-och-stillasittande/</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519393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3143890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r>
              <a:rPr lang="sv-SE" sz="1100" dirty="0"/>
              <a:t>Modulen om fysisk aktivitet är utvecklad framförallt för genomförande av undervisning i ämnet Idrott- och hälsa.</a:t>
            </a:r>
          </a:p>
          <a:p>
            <a:r>
              <a:rPr lang="sv-SE" sz="1100" dirty="0"/>
              <a:t>Innehållet går utmärkt att kombinera med undervisning i biologi och naturkunskap.</a:t>
            </a:r>
          </a:p>
          <a:p>
            <a:endParaRPr lang="sv-SE" sz="1100" dirty="0"/>
          </a:p>
          <a:p>
            <a:pPr>
              <a:lnSpc>
                <a:spcPct val="107000"/>
              </a:lnSpc>
              <a:spcAft>
                <a:spcPts val="846"/>
              </a:spcAft>
            </a:pPr>
            <a:r>
              <a:rPr lang="sv-SE" sz="1100" b="1" dirty="0"/>
              <a:t>Syftet med modulen Fysisk aktivitet är att ge eleverna </a:t>
            </a:r>
          </a:p>
          <a:p>
            <a:pPr marL="181240" indent="-181240">
              <a:lnSpc>
                <a:spcPct val="107000"/>
              </a:lnSpc>
              <a:spcAft>
                <a:spcPts val="846"/>
              </a:spcAft>
              <a:buFont typeface="Arial" panose="020B0604020202020204" pitchFamily="34" charset="0"/>
              <a:buChar char="•"/>
            </a:pPr>
            <a:r>
              <a:rPr lang="sv-SE" sz="1100" b="0" dirty="0"/>
              <a:t>Kunskap om varför fysisk aktivitet är viktigt för psykisk hälsa</a:t>
            </a:r>
          </a:p>
          <a:p>
            <a:pPr marL="181240" indent="-181240">
              <a:lnSpc>
                <a:spcPct val="107000"/>
              </a:lnSpc>
              <a:spcAft>
                <a:spcPts val="846"/>
              </a:spcAft>
              <a:buFont typeface="Arial" panose="020B0604020202020204" pitchFamily="34" charset="0"/>
              <a:buChar char="•"/>
            </a:pPr>
            <a:r>
              <a:rPr lang="sv-SE" sz="1100" b="0" dirty="0"/>
              <a:t>Kunskap om och praktisk tillämpning av olika typer av konditionsstärkande aktiviteter</a:t>
            </a:r>
          </a:p>
          <a:p>
            <a:pPr marL="181240" indent="-181240">
              <a:lnSpc>
                <a:spcPct val="107000"/>
              </a:lnSpc>
              <a:spcAft>
                <a:spcPts val="846"/>
              </a:spcAft>
              <a:buFont typeface="Arial" panose="020B0604020202020204" pitchFamily="34" charset="0"/>
              <a:buChar char="•"/>
            </a:pPr>
            <a:r>
              <a:rPr lang="sv-SE" sz="1100" dirty="0"/>
              <a:t>Planering, genomförande samt utvärdering av resultat kopplade till en laborativ undervisningsmodell med tema kondition, där den egna fysiska och psykisk hälsan står i centrum.</a:t>
            </a:r>
          </a:p>
          <a:p>
            <a:endParaRPr lang="sv-SE" sz="1100" dirty="0"/>
          </a:p>
          <a:p>
            <a:r>
              <a:rPr lang="sv-SE" sz="1100" dirty="0"/>
              <a:t>Innehållet i modulen behandlar centralt innehåll i Idrott- och hälsa, biologi och naturkunskap (se lärarhandledning).</a:t>
            </a: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326930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Repetera med en kort genomgång om vad vi behöver tänka på när vi ska utvärdera om en träningsperiod har någon betydelse för vår kondition.</a:t>
            </a: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257476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OBS! För att sådana här ”instrument” (enkäter, frågeformulär) ska fungera som tänkt ska man INTE titta på sina tidigare svar innan man skattar igen.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Att få ett lågt värde kan skapa stress över den egna psykiska hälsan.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Hjälp finns i form av elevhälsa på skolan men även olika stödlinjer.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Rutan nere till vänster ger några tips på var man kan söka stöd.</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155811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100" b="1" kern="100" dirty="0">
                <a:effectLst/>
                <a:ea typeface="Aptos" panose="02110004020202020204"/>
                <a:cs typeface="Times New Roman" panose="02020603050405020304" pitchFamily="18" charset="0"/>
              </a:rPr>
              <a:t>Laboration 8 - slutvärden</a:t>
            </a:r>
            <a:endParaRPr lang="sv-SE" sz="1100" kern="100" dirty="0">
              <a:effectLst/>
              <a:ea typeface="Aptos" panose="02110004020202020204"/>
              <a:cs typeface="Times New Roman" panose="02020603050405020304" pitchFamily="18" charset="0"/>
            </a:endParaRPr>
          </a:p>
          <a:p>
            <a:pPr>
              <a:lnSpc>
                <a:spcPct val="115000"/>
              </a:lnSpc>
              <a:spcAft>
                <a:spcPts val="800"/>
              </a:spcAft>
            </a:pPr>
            <a:r>
              <a:rPr lang="sv-SE" sz="1100" kern="100" dirty="0">
                <a:effectLst/>
                <a:ea typeface="Aptos" panose="02110004020202020204"/>
                <a:cs typeface="Times New Roman" panose="02020603050405020304" pitchFamily="18" charset="0"/>
              </a:rPr>
              <a:t>Nu är det dags att se vad som har hänt med elevernas kondition under denna temaperiod. Eleverna ska nu göra precis samma laboration som de gjorde vid ingångstestet (Laboration 1, se </a:t>
            </a:r>
            <a:r>
              <a:rPr lang="sv-SE" sz="1100" kern="100" dirty="0" err="1">
                <a:effectLst/>
                <a:ea typeface="Aptos" panose="02110004020202020204"/>
                <a:cs typeface="Times New Roman" panose="02020603050405020304" pitchFamily="18" charset="0"/>
              </a:rPr>
              <a:t>laboationshäftet</a:t>
            </a:r>
            <a:r>
              <a:rPr lang="sv-SE" sz="1100" kern="100" dirty="0">
                <a:effectLst/>
                <a:ea typeface="Aptos" panose="02110004020202020204"/>
                <a:cs typeface="Times New Roman" panose="02020603050405020304" pitchFamily="18" charset="0"/>
              </a:rPr>
              <a:t>). </a:t>
            </a:r>
          </a:p>
          <a:p>
            <a:pPr>
              <a:lnSpc>
                <a:spcPct val="115000"/>
              </a:lnSpc>
              <a:spcAft>
                <a:spcPts val="800"/>
              </a:spcAft>
            </a:pPr>
            <a:r>
              <a:rPr lang="sv-SE" sz="1100" kern="100" dirty="0">
                <a:effectLst/>
                <a:ea typeface="Aptos" panose="02110004020202020204"/>
                <a:cs typeface="Times New Roman" panose="02020603050405020304" pitchFamily="18" charset="0"/>
              </a:rPr>
              <a:t>Försök att standardisera testet så mycket som möjligt genom att springa på samma plats och gärna vid samma tid på dygnet. </a:t>
            </a:r>
          </a:p>
          <a:p>
            <a:pPr>
              <a:lnSpc>
                <a:spcPct val="115000"/>
              </a:lnSpc>
              <a:spcAft>
                <a:spcPts val="800"/>
              </a:spcAft>
            </a:pPr>
            <a:r>
              <a:rPr lang="sv-SE" sz="1100" kern="100" dirty="0">
                <a:effectLst/>
                <a:ea typeface="Aptos" panose="02110004020202020204"/>
                <a:cs typeface="Times New Roman" panose="02020603050405020304" pitchFamily="18" charset="0"/>
              </a:rPr>
              <a:t>Repetera gärna instruktionerna från Laboration 1 i denna lärarhandledning. När eleverna har fyllt i sina resultat efter sluttestet så har de både sina individuella ingångs- och slutvärden på samma papper. Detta dokument ska de ta med sig inför rapportskrivningen vid nästa lektionstillfälle.</a:t>
            </a:r>
          </a:p>
          <a:p>
            <a:endParaRPr lang="sv-SE" sz="1100"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6</a:t>
            </a:fld>
            <a:endParaRPr lang="sv-SE"/>
          </a:p>
        </p:txBody>
      </p:sp>
    </p:spTree>
    <p:extLst>
      <p:ext uri="{BB962C8B-B14F-4D97-AF65-F5344CB8AC3E}">
        <p14:creationId xmlns:p14="http://schemas.microsoft.com/office/powerpoint/2010/main" val="448882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022323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446435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Skrivstöd för laborationsrapporten finns i laborationshäftet.</a:t>
            </a:r>
          </a:p>
          <a:p>
            <a:endParaRPr lang="sv-SE" sz="1100" dirty="0"/>
          </a:p>
          <a:p>
            <a:r>
              <a:rPr lang="sv-SE" sz="1100" kern="100" dirty="0">
                <a:effectLst/>
                <a:ea typeface="Aptos" panose="02110004020202020204"/>
                <a:cs typeface="Times New Roman" panose="02020603050405020304" pitchFamily="18" charset="0"/>
              </a:rPr>
              <a:t>Den viktigaste frågan är ”Vad har hänt med din kondition mellan ingångstestet och sluttestet”? Tre ord som kan hjälpa eleverna att skriva är: </a:t>
            </a:r>
            <a:r>
              <a:rPr lang="sv-SE" sz="1100" i="1" kern="100" dirty="0">
                <a:effectLst/>
                <a:ea typeface="Aptos" panose="02110004020202020204"/>
                <a:cs typeface="Times New Roman" panose="02020603050405020304" pitchFamily="18" charset="0"/>
              </a:rPr>
              <a:t>agera</a:t>
            </a:r>
            <a:r>
              <a:rPr lang="sv-SE" sz="1100" kern="100" dirty="0">
                <a:effectLst/>
                <a:ea typeface="Aptos" panose="02110004020202020204"/>
                <a:cs typeface="Times New Roman" panose="02020603050405020304" pitchFamily="18" charset="0"/>
              </a:rPr>
              <a:t> (vad har du gjort), </a:t>
            </a:r>
            <a:r>
              <a:rPr lang="sv-SE" sz="1100" i="1" kern="100" dirty="0">
                <a:effectLst/>
                <a:ea typeface="Aptos" panose="02110004020202020204"/>
                <a:cs typeface="Times New Roman" panose="02020603050405020304" pitchFamily="18" charset="0"/>
              </a:rPr>
              <a:t>reagera</a:t>
            </a:r>
            <a:r>
              <a:rPr lang="sv-SE" sz="1100" kern="100" dirty="0">
                <a:effectLst/>
                <a:ea typeface="Aptos" panose="02110004020202020204"/>
                <a:cs typeface="Times New Roman" panose="02020603050405020304" pitchFamily="18" charset="0"/>
              </a:rPr>
              <a:t> (vad blev resultatet), </a:t>
            </a:r>
            <a:r>
              <a:rPr lang="sv-SE" sz="1100" i="1" kern="100" dirty="0">
                <a:effectLst/>
                <a:ea typeface="Aptos" panose="02110004020202020204"/>
                <a:cs typeface="Times New Roman" panose="02020603050405020304" pitchFamily="18" charset="0"/>
              </a:rPr>
              <a:t>reflektera</a:t>
            </a:r>
            <a:r>
              <a:rPr lang="sv-SE" sz="1100" kern="100" dirty="0">
                <a:effectLst/>
                <a:ea typeface="Aptos" panose="02110004020202020204"/>
                <a:cs typeface="Times New Roman" panose="02020603050405020304" pitchFamily="18" charset="0"/>
              </a:rPr>
              <a:t> (varför fick du detta resultat). </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879357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a:t>
            </a:r>
            <a:r>
              <a:rPr lang="sv-SE" sz="1400"/>
              <a:t>.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E07660-1B32-69B9-357E-6F2D30791F7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2ED7944-5A27-389E-C21A-C790E83394C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6022E5-A4D3-7FEA-4373-DDE289B91CA0}"/>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C7428972-23BF-F45F-DEB1-D1404AF72F3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96E7AD7-0CFC-1FBC-38FC-9424CDE80B61}"/>
              </a:ext>
            </a:extLst>
          </p:cNvPr>
          <p:cNvSpPr>
            <a:spLocks noGrp="1"/>
          </p:cNvSpPr>
          <p:nvPr>
            <p:ph type="sldNum" sz="quarter" idx="12"/>
          </p:nvPr>
        </p:nvSpPr>
        <p:spPr/>
        <p:txBody>
          <a:bodyPr/>
          <a:lstStyle/>
          <a:p>
            <a:fld id="{1A5095F7-6AE6-4CD6-9521-7ED6A198531A}" type="slidenum">
              <a:rPr lang="sv-SE" smtClean="0"/>
              <a:t>‹#›</a:t>
            </a:fld>
            <a:endParaRPr lang="sv-SE"/>
          </a:p>
        </p:txBody>
      </p:sp>
    </p:spTree>
    <p:extLst>
      <p:ext uri="{BB962C8B-B14F-4D97-AF65-F5344CB8AC3E}">
        <p14:creationId xmlns:p14="http://schemas.microsoft.com/office/powerpoint/2010/main" val="415098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80" r:id="rId13"/>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hyperlink" Target="https://mind.se/" TargetMode="External"/><Relationship Id="rId5" Type="http://schemas.openxmlformats.org/officeDocument/2006/relationships/hyperlink" Target="https://hjalplinjen.se/" TargetMode="External"/><Relationship Id="rId4" Type="http://schemas.openxmlformats.org/officeDocument/2006/relationships/hyperlink" Target="https://www.umo.se/att-ta-hjalp/sok-stod-och-hjalp/"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fysisk aktivitet</a:t>
            </a:r>
            <a:br>
              <a:rPr lang="sv-SE" sz="3200" dirty="0"/>
            </a:br>
            <a:endParaRPr lang="sv-SE" dirty="0"/>
          </a:p>
        </p:txBody>
      </p:sp>
      <p:sp>
        <p:nvSpPr>
          <p:cNvPr id="6" name="Underrubrik 2">
            <a:extLst>
              <a:ext uri="{FF2B5EF4-FFF2-40B4-BE49-F238E27FC236}">
                <a16:creationId xmlns:a16="http://schemas.microsoft.com/office/drawing/2014/main" id="{383E2254-D8C3-4960-A105-4DC4C5E562EE}"/>
              </a:ext>
            </a:extLst>
          </p:cNvPr>
          <p:cNvSpPr>
            <a:spLocks noGrp="1"/>
          </p:cNvSpPr>
          <p:nvPr>
            <p:ph type="subTitle" idx="1"/>
          </p:nvPr>
        </p:nvSpPr>
        <p:spPr>
          <a:xfrm>
            <a:off x="2070848" y="4603162"/>
            <a:ext cx="8721378" cy="1923143"/>
          </a:xfrm>
        </p:spPr>
        <p:txBody>
          <a:bodyPr>
            <a:noAutofit/>
          </a:bodyPr>
          <a:lstStyle/>
          <a:p>
            <a:r>
              <a:rPr lang="sv-SE" sz="1200" dirty="0">
                <a:solidFill>
                  <a:srgbClr val="000000"/>
                </a:solidFill>
                <a:ea typeface="Times New Roman" panose="02020603050405020304" pitchFamily="18" charset="0"/>
                <a:cs typeface="Calibri" panose="020F0502020204030204" pitchFamily="34" charset="0"/>
              </a:rPr>
              <a:t>Undervisnings­materialet har tagits fram av Nationellt resurscentrum för biologiundervisning (2026) i samarbete med Marie Graffman-Sahlberg (Fil. Lic., leg. lärare i Idrott &amp; Hälsa) och Johan Persson (leg. lärare i Idrott &amp; Hälsa), båda verksamma vid Katedralskolan i Uppsala. Erik Allard (leg. lärare i Psykologi och Idrott &amp; Hälsa) och Mikaela Hilbertsson (leg. lärare i Naturkunskap &amp; Idrott och Hälsa), båda vid </a:t>
            </a:r>
            <a:r>
              <a:rPr lang="sv-SE" sz="1200" dirty="0" err="1">
                <a:solidFill>
                  <a:srgbClr val="000000"/>
                </a:solidFill>
                <a:ea typeface="Times New Roman" panose="02020603050405020304" pitchFamily="18" charset="0"/>
                <a:cs typeface="Calibri" panose="020F0502020204030204" pitchFamily="34" charset="0"/>
              </a:rPr>
              <a:t>Polhemskolan</a:t>
            </a:r>
            <a:r>
              <a:rPr lang="sv-SE" sz="1200" dirty="0">
                <a:solidFill>
                  <a:srgbClr val="000000"/>
                </a:solidFill>
                <a:ea typeface="Times New Roman" panose="02020603050405020304" pitchFamily="18" charset="0"/>
                <a:cs typeface="Calibri" panose="020F0502020204030204" pitchFamily="34" charset="0"/>
              </a:rPr>
              <a:t> i Lund, har granskat och gett förslag på kompletteringar. Materialet har även granskats och kompletterats av Siri Helle, leg. Psykolog, samt av representanter för Svenska idrottslärarföreningen.</a:t>
            </a:r>
          </a:p>
          <a:p>
            <a:r>
              <a:rPr lang="sv-SE" sz="1200" dirty="0">
                <a:solidFill>
                  <a:srgbClr val="000000"/>
                </a:solidFill>
                <a:ea typeface="Times New Roman" panose="02020603050405020304" pitchFamily="18" charset="0"/>
                <a:cs typeface="Calibri" panose="020F0502020204030204" pitchFamily="34" charset="0"/>
              </a:rPr>
              <a:t>Allt material finns samlat på </a:t>
            </a:r>
            <a:r>
              <a:rPr lang="sv-SE" sz="1200" u="sng" dirty="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200" dirty="0"/>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BF121D-7109-4E8D-8A4A-A006E3167B5D}"/>
              </a:ext>
            </a:extLst>
          </p:cNvPr>
          <p:cNvSpPr>
            <a:spLocks noGrp="1"/>
          </p:cNvSpPr>
          <p:nvPr>
            <p:ph type="title"/>
          </p:nvPr>
        </p:nvSpPr>
        <p:spPr/>
        <p:txBody>
          <a:bodyPr/>
          <a:lstStyle/>
          <a:p>
            <a:r>
              <a:rPr lang="sv-SE" sz="3200" b="1" dirty="0">
                <a:effectLst/>
                <a:latin typeface="+mj-lt"/>
                <a:ea typeface="Times New Roman" panose="02020603050405020304" pitchFamily="18" charset="0"/>
                <a:cs typeface="Times New Roman" panose="02020603050405020304" pitchFamily="18" charset="0"/>
              </a:rPr>
              <a:t>Diskutera med flera - Felkällor?</a:t>
            </a:r>
            <a:br>
              <a:rPr lang="sv-SE" sz="3200" b="1" dirty="0">
                <a:effectLst/>
                <a:latin typeface="+mj-lt"/>
                <a:ea typeface="Times New Roman" panose="02020603050405020304" pitchFamily="18" charset="0"/>
                <a:cs typeface="Times New Roman" panose="02020603050405020304" pitchFamily="18" charset="0"/>
              </a:rPr>
            </a:br>
            <a:endParaRPr lang="sv-SE" dirty="0">
              <a:latin typeface="+mj-lt"/>
            </a:endParaRPr>
          </a:p>
        </p:txBody>
      </p:sp>
      <p:sp>
        <p:nvSpPr>
          <p:cNvPr id="4" name="Platshållare för innehåll 3">
            <a:extLst>
              <a:ext uri="{FF2B5EF4-FFF2-40B4-BE49-F238E27FC236}">
                <a16:creationId xmlns:a16="http://schemas.microsoft.com/office/drawing/2014/main" id="{75D3F731-054B-4C41-B722-239CA208D157}"/>
              </a:ext>
            </a:extLst>
          </p:cNvPr>
          <p:cNvSpPr txBox="1">
            <a:spLocks noGrp="1"/>
          </p:cNvSpPr>
          <p:nvPr>
            <p:ph idx="1"/>
          </p:nvPr>
        </p:nvSpPr>
        <p:spPr>
          <a:xfrm>
            <a:off x="600075" y="1795463"/>
            <a:ext cx="10990263" cy="2376869"/>
          </a:xfrm>
          <a:prstGeom prst="rect">
            <a:avLst/>
          </a:prstGeom>
          <a:noFill/>
        </p:spPr>
        <p:txBody>
          <a:bodyPr wrap="square">
            <a:spAutoFit/>
          </a:bodyPr>
          <a:lstStyle/>
          <a:p>
            <a:pPr>
              <a:lnSpc>
                <a:spcPct val="115000"/>
              </a:lnSpc>
              <a:spcBef>
                <a:spcPts val="200"/>
              </a:spcBef>
            </a:pPr>
            <a:r>
              <a:rPr lang="sv-SE" sz="1800" b="0" dirty="0">
                <a:solidFill>
                  <a:schemeClr val="tx1"/>
                </a:solidFill>
                <a:effectLst/>
                <a:latin typeface="+mj-lt"/>
                <a:ea typeface="Calibri" panose="020F0502020204030204" pitchFamily="34" charset="0"/>
                <a:cs typeface="Arial" panose="020B0604020202020204" pitchFamily="34" charset="0"/>
              </a:rPr>
              <a:t>Diskutera tänkbara felkällor och hur de kan påverka pulsmätningarna.</a:t>
            </a:r>
            <a:endParaRPr lang="sv-SE" sz="1800" b="1" dirty="0">
              <a:solidFill>
                <a:schemeClr val="tx1"/>
              </a:solidFill>
              <a:effectLst/>
              <a:latin typeface="+mj-lt"/>
              <a:ea typeface="Times New Roman" panose="02020603050405020304" pitchFamily="18" charset="0"/>
              <a:cs typeface="Times New Roman" panose="02020603050405020304" pitchFamily="18" charset="0"/>
            </a:endParaRPr>
          </a:p>
          <a:p>
            <a:pPr>
              <a:lnSpc>
                <a:spcPct val="115000"/>
              </a:lnSpc>
              <a:spcBef>
                <a:spcPts val="200"/>
              </a:spcBef>
            </a:pPr>
            <a:r>
              <a:rPr lang="sv-SE" sz="1800" b="0" dirty="0">
                <a:solidFill>
                  <a:schemeClr val="tx1"/>
                </a:solidFill>
                <a:effectLst/>
                <a:latin typeface="+mj-lt"/>
                <a:ea typeface="Calibri" panose="020F0502020204030204" pitchFamily="34" charset="0"/>
                <a:cs typeface="Arial" panose="020B0604020202020204" pitchFamily="34" charset="0"/>
              </a:rPr>
              <a:t>Hur stor är felmarginalen vid den manuell pulstagningen? Vad händer med mätvärdena om man missar eller råkar räkna ett extra slag?</a:t>
            </a:r>
            <a:endParaRPr lang="sv-SE" sz="1800" b="1" dirty="0">
              <a:solidFill>
                <a:schemeClr val="tx1"/>
              </a:solidFill>
              <a:effectLst/>
              <a:latin typeface="+mj-lt"/>
              <a:ea typeface="Times New Roman" panose="02020603050405020304" pitchFamily="18" charset="0"/>
              <a:cs typeface="Times New Roman" panose="02020603050405020304" pitchFamily="18" charset="0"/>
            </a:endParaRPr>
          </a:p>
          <a:p>
            <a:pPr>
              <a:lnSpc>
                <a:spcPct val="115000"/>
              </a:lnSpc>
              <a:spcBef>
                <a:spcPts val="200"/>
              </a:spcBef>
            </a:pPr>
            <a:r>
              <a:rPr lang="sv-SE" sz="1800" b="0" dirty="0">
                <a:solidFill>
                  <a:schemeClr val="tx1"/>
                </a:solidFill>
                <a:effectLst/>
                <a:latin typeface="+mj-lt"/>
                <a:ea typeface="Calibri" panose="020F0502020204030204" pitchFamily="34" charset="0"/>
                <a:cs typeface="Arial" panose="020B0604020202020204" pitchFamily="34" charset="0"/>
              </a:rPr>
              <a:t>Kan pulsen påverkas av annat än den fysiska aktiviteten? Jämför till exempel med dina kommentarer till konditionstestet.</a:t>
            </a:r>
          </a:p>
          <a:p>
            <a:pPr>
              <a:lnSpc>
                <a:spcPct val="115000"/>
              </a:lnSpc>
              <a:spcBef>
                <a:spcPts val="200"/>
              </a:spcBef>
            </a:pPr>
            <a:r>
              <a:rPr lang="sv-SE" sz="1800" dirty="0">
                <a:solidFill>
                  <a:schemeClr val="tx1"/>
                </a:solidFill>
                <a:latin typeface="+mj-lt"/>
                <a:ea typeface="Calibri" panose="020F0502020204030204" pitchFamily="34" charset="0"/>
                <a:cs typeface="Arial" panose="020B0604020202020204" pitchFamily="34" charset="0"/>
              </a:rPr>
              <a:t>Finns några brister eller tänkbara problem med verktyget ni använt för att bedöma er psykiska hälsa – välmåendeindexet?</a:t>
            </a:r>
            <a:endParaRPr lang="sv-SE" sz="1800" b="1" dirty="0">
              <a:solidFill>
                <a:schemeClr val="tx1"/>
              </a:solidFill>
              <a:effectLst/>
              <a:latin typeface="+mj-lt"/>
              <a:ea typeface="Times New Roman" panose="02020603050405020304" pitchFamily="18" charset="0"/>
              <a:cs typeface="Times New Roman" panose="02020603050405020304" pitchFamily="18" charset="0"/>
            </a:endParaRPr>
          </a:p>
        </p:txBody>
      </p:sp>
      <p:sp>
        <p:nvSpPr>
          <p:cNvPr id="3" name="Platshållare för bildnummer 2">
            <a:extLst>
              <a:ext uri="{FF2B5EF4-FFF2-40B4-BE49-F238E27FC236}">
                <a16:creationId xmlns:a16="http://schemas.microsoft.com/office/drawing/2014/main" id="{6141F817-317A-46D9-A41B-A241E804B7B4}"/>
              </a:ext>
            </a:extLst>
          </p:cNvPr>
          <p:cNvSpPr>
            <a:spLocks noGrp="1"/>
          </p:cNvSpPr>
          <p:nvPr>
            <p:ph type="sldNum" sz="quarter" idx="12"/>
          </p:nvPr>
        </p:nvSpPr>
        <p:spPr/>
        <p:txBody>
          <a:bodyPr/>
          <a:lstStyle/>
          <a:p>
            <a:fld id="{1A5095F7-6AE6-4CD6-9521-7ED6A198531A}" type="slidenum">
              <a:rPr lang="sv-SE" smtClean="0"/>
              <a:t>10</a:t>
            </a:fld>
            <a:endParaRPr lang="sv-SE"/>
          </a:p>
        </p:txBody>
      </p:sp>
    </p:spTree>
    <p:extLst>
      <p:ext uri="{BB962C8B-B14F-4D97-AF65-F5344CB8AC3E}">
        <p14:creationId xmlns:p14="http://schemas.microsoft.com/office/powerpoint/2010/main" val="774926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5C8570-9C75-41B5-B23E-52C71B83884C}"/>
              </a:ext>
            </a:extLst>
          </p:cNvPr>
          <p:cNvSpPr>
            <a:spLocks noGrp="1"/>
          </p:cNvSpPr>
          <p:nvPr>
            <p:ph type="title"/>
          </p:nvPr>
        </p:nvSpPr>
        <p:spPr>
          <a:xfrm>
            <a:off x="720655" y="546100"/>
            <a:ext cx="10990263" cy="568412"/>
          </a:xfrm>
        </p:spPr>
        <p:txBody>
          <a:bodyPr/>
          <a:lstStyle/>
          <a:p>
            <a:r>
              <a:rPr lang="sv-SE" dirty="0"/>
              <a:t>Viktigaste av allt?</a:t>
            </a:r>
          </a:p>
        </p:txBody>
      </p:sp>
      <p:sp>
        <p:nvSpPr>
          <p:cNvPr id="3" name="Platshållare för innehåll 2">
            <a:extLst>
              <a:ext uri="{FF2B5EF4-FFF2-40B4-BE49-F238E27FC236}">
                <a16:creationId xmlns:a16="http://schemas.microsoft.com/office/drawing/2014/main" id="{3EDB7C96-2CFC-469D-A8C4-FBB4101B1988}"/>
              </a:ext>
            </a:extLst>
          </p:cNvPr>
          <p:cNvSpPr>
            <a:spLocks noGrp="1"/>
          </p:cNvSpPr>
          <p:nvPr>
            <p:ph idx="1"/>
          </p:nvPr>
        </p:nvSpPr>
        <p:spPr>
          <a:xfrm>
            <a:off x="838199" y="1452563"/>
            <a:ext cx="8809454" cy="4724400"/>
          </a:xfrm>
        </p:spPr>
        <p:txBody>
          <a:bodyPr/>
          <a:lstStyle/>
          <a:p>
            <a:pPr>
              <a:lnSpc>
                <a:spcPct val="150000"/>
              </a:lnSpc>
            </a:pPr>
            <a:r>
              <a:rPr lang="sv-SE" sz="2000" kern="100" dirty="0">
                <a:effectLst/>
                <a:latin typeface="+mj-lt"/>
                <a:ea typeface="Aptos" panose="02110004020202020204"/>
                <a:cs typeface="Times New Roman" panose="02020603050405020304" pitchFamily="18" charset="0"/>
              </a:rPr>
              <a:t>Reflektion över </a:t>
            </a:r>
            <a:r>
              <a:rPr lang="sv-SE" sz="2000" b="1" kern="100" dirty="0">
                <a:effectLst/>
                <a:latin typeface="+mj-lt"/>
                <a:ea typeface="Aptos" panose="02110004020202020204"/>
                <a:cs typeface="Times New Roman" panose="02020603050405020304" pitchFamily="18" charset="0"/>
              </a:rPr>
              <a:t>din</a:t>
            </a:r>
            <a:r>
              <a:rPr lang="sv-SE" sz="2000" kern="100" dirty="0">
                <a:effectLst/>
                <a:latin typeface="+mj-lt"/>
                <a:ea typeface="Aptos" panose="02110004020202020204"/>
                <a:cs typeface="Times New Roman" panose="02020603050405020304" pitchFamily="18" charset="0"/>
              </a:rPr>
              <a:t> </a:t>
            </a:r>
            <a:r>
              <a:rPr lang="sv-SE" sz="2000" b="1" kern="100" dirty="0">
                <a:effectLst/>
                <a:latin typeface="+mj-lt"/>
                <a:ea typeface="Aptos" panose="02110004020202020204"/>
                <a:cs typeface="Times New Roman" panose="02020603050405020304" pitchFamily="18" charset="0"/>
              </a:rPr>
              <a:t>hälsa</a:t>
            </a:r>
          </a:p>
          <a:p>
            <a:pPr>
              <a:lnSpc>
                <a:spcPct val="150000"/>
              </a:lnSpc>
            </a:pPr>
            <a:r>
              <a:rPr lang="sv-SE" sz="2000" kern="100" dirty="0">
                <a:effectLst/>
                <a:latin typeface="+mj-lt"/>
                <a:ea typeface="Aptos" panose="02110004020202020204"/>
                <a:cs typeface="Times New Roman" panose="02020603050405020304" pitchFamily="18" charset="0"/>
              </a:rPr>
              <a:t>Har något hänt med </a:t>
            </a:r>
            <a:r>
              <a:rPr lang="sv-SE" sz="2000" b="1" kern="100" dirty="0">
                <a:effectLst/>
                <a:latin typeface="+mj-lt"/>
                <a:ea typeface="Aptos" panose="02110004020202020204"/>
                <a:cs typeface="Times New Roman" panose="02020603050405020304" pitchFamily="18" charset="0"/>
              </a:rPr>
              <a:t>din kondition </a:t>
            </a:r>
            <a:r>
              <a:rPr lang="sv-SE" sz="2000" kern="100" dirty="0">
                <a:effectLst/>
                <a:latin typeface="+mj-lt"/>
                <a:ea typeface="Aptos" panose="02110004020202020204"/>
                <a:cs typeface="Times New Roman" panose="02020603050405020304" pitchFamily="18" charset="0"/>
              </a:rPr>
              <a:t>mellan ingångstestet och sluttestet? </a:t>
            </a:r>
          </a:p>
          <a:p>
            <a:pPr>
              <a:lnSpc>
                <a:spcPct val="150000"/>
              </a:lnSpc>
            </a:pPr>
            <a:r>
              <a:rPr lang="sv-SE" sz="2000" kern="100" dirty="0">
                <a:latin typeface="+mj-lt"/>
                <a:cs typeface="Times New Roman" panose="02020603050405020304" pitchFamily="18" charset="0"/>
              </a:rPr>
              <a:t>Upplever du någon effekt på </a:t>
            </a:r>
            <a:r>
              <a:rPr lang="sv-SE" sz="2000" b="1" kern="100" dirty="0">
                <a:latin typeface="+mj-lt"/>
                <a:cs typeface="Times New Roman" panose="02020603050405020304" pitchFamily="18" charset="0"/>
              </a:rPr>
              <a:t>ditt psykiska välmående</a:t>
            </a:r>
            <a:r>
              <a:rPr lang="sv-SE" sz="2000" kern="100" dirty="0">
                <a:latin typeface="+mj-lt"/>
                <a:cs typeface="Times New Roman" panose="02020603050405020304" pitchFamily="18" charset="0"/>
              </a:rPr>
              <a:t>?</a:t>
            </a:r>
          </a:p>
          <a:p>
            <a:pPr>
              <a:lnSpc>
                <a:spcPct val="150000"/>
              </a:lnSpc>
            </a:pPr>
            <a:r>
              <a:rPr lang="sv-SE" sz="2000" kern="100" dirty="0">
                <a:latin typeface="+mj-lt"/>
                <a:cs typeface="Times New Roman" panose="02020603050405020304" pitchFamily="18" charset="0"/>
              </a:rPr>
              <a:t>Varför/varför inte?</a:t>
            </a:r>
          </a:p>
        </p:txBody>
      </p:sp>
      <p:sp>
        <p:nvSpPr>
          <p:cNvPr id="4" name="Platshållare för bildnummer 3">
            <a:extLst>
              <a:ext uri="{FF2B5EF4-FFF2-40B4-BE49-F238E27FC236}">
                <a16:creationId xmlns:a16="http://schemas.microsoft.com/office/drawing/2014/main" id="{95A47DCA-BF1C-4CD3-AB8E-1E6F85B0AED5}"/>
              </a:ext>
            </a:extLst>
          </p:cNvPr>
          <p:cNvSpPr>
            <a:spLocks noGrp="1"/>
          </p:cNvSpPr>
          <p:nvPr>
            <p:ph type="sldNum" sz="quarter" idx="12"/>
          </p:nvPr>
        </p:nvSpPr>
        <p:spPr/>
        <p:txBody>
          <a:bodyPr/>
          <a:lstStyle/>
          <a:p>
            <a:fld id="{1A5095F7-6AE6-4CD6-9521-7ED6A198531A}" type="slidenum">
              <a:rPr lang="sv-SE" smtClean="0"/>
              <a:t>11</a:t>
            </a:fld>
            <a:endParaRPr lang="sv-SE"/>
          </a:p>
        </p:txBody>
      </p:sp>
    </p:spTree>
    <p:extLst>
      <p:ext uri="{BB962C8B-B14F-4D97-AF65-F5344CB8AC3E}">
        <p14:creationId xmlns:p14="http://schemas.microsoft.com/office/powerpoint/2010/main" val="3034626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AEC8A7-964B-91B4-C4A3-6B31589F347A}"/>
              </a:ext>
            </a:extLst>
          </p:cNvPr>
          <p:cNvSpPr>
            <a:spLocks noGrp="1"/>
          </p:cNvSpPr>
          <p:nvPr>
            <p:ph type="title"/>
          </p:nvPr>
        </p:nvSpPr>
        <p:spPr>
          <a:xfrm>
            <a:off x="549550" y="503654"/>
            <a:ext cx="3939688" cy="2535119"/>
          </a:xfrm>
        </p:spPr>
        <p:txBody>
          <a:bodyPr>
            <a:normAutofit/>
          </a:bodyPr>
          <a:lstStyle/>
          <a:p>
            <a:pPr algn="r"/>
            <a:r>
              <a:rPr lang="sv-SE" sz="3600" dirty="0"/>
              <a:t>Att röra sig så att pulsen ökar ger många positiva effekter</a:t>
            </a:r>
          </a:p>
        </p:txBody>
      </p:sp>
      <p:graphicFrame>
        <p:nvGraphicFramePr>
          <p:cNvPr id="37" name="Platshållare för innehåll 2">
            <a:extLst>
              <a:ext uri="{FF2B5EF4-FFF2-40B4-BE49-F238E27FC236}">
                <a16:creationId xmlns:a16="http://schemas.microsoft.com/office/drawing/2014/main" id="{2122E920-9EB1-E159-918B-5F52B136D457}"/>
              </a:ext>
            </a:extLst>
          </p:cNvPr>
          <p:cNvGraphicFramePr>
            <a:graphicFrameLocks noGrp="1"/>
          </p:cNvGraphicFramePr>
          <p:nvPr>
            <p:ph idx="1"/>
          </p:nvPr>
        </p:nvGraphicFramePr>
        <p:xfrm>
          <a:off x="5108535" y="503654"/>
          <a:ext cx="6724877" cy="6156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latshållare för bildnummer 2">
            <a:extLst>
              <a:ext uri="{FF2B5EF4-FFF2-40B4-BE49-F238E27FC236}">
                <a16:creationId xmlns:a16="http://schemas.microsoft.com/office/drawing/2014/main" id="{E6E0D002-17EB-49AF-8B5F-50E3302641E0}"/>
              </a:ext>
            </a:extLst>
          </p:cNvPr>
          <p:cNvSpPr>
            <a:spLocks noGrp="1"/>
          </p:cNvSpPr>
          <p:nvPr>
            <p:ph type="sldNum" sz="quarter" idx="12"/>
          </p:nvPr>
        </p:nvSpPr>
        <p:spPr/>
        <p:txBody>
          <a:bodyPr/>
          <a:lstStyle/>
          <a:p>
            <a:fld id="{1A5095F7-6AE6-4CD6-9521-7ED6A198531A}" type="slidenum">
              <a:rPr lang="sv-SE" smtClean="0"/>
              <a:t>12</a:t>
            </a:fld>
            <a:endParaRPr lang="sv-SE"/>
          </a:p>
        </p:txBody>
      </p:sp>
    </p:spTree>
    <p:extLst>
      <p:ext uri="{BB962C8B-B14F-4D97-AF65-F5344CB8AC3E}">
        <p14:creationId xmlns:p14="http://schemas.microsoft.com/office/powerpoint/2010/main" val="1457577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1C9ADB-989B-7CEE-C8B3-EF7DC0361C63}"/>
              </a:ext>
            </a:extLst>
          </p:cNvPr>
          <p:cNvSpPr>
            <a:spLocks noGrp="1"/>
          </p:cNvSpPr>
          <p:nvPr>
            <p:ph type="title"/>
          </p:nvPr>
        </p:nvSpPr>
        <p:spPr>
          <a:xfrm>
            <a:off x="600075" y="476429"/>
            <a:ext cx="10990263" cy="1261503"/>
          </a:xfrm>
        </p:spPr>
        <p:txBody>
          <a:bodyPr/>
          <a:lstStyle/>
          <a:p>
            <a:r>
              <a:rPr lang="sv-SE" dirty="0"/>
              <a:t>Kom ihåg:</a:t>
            </a:r>
            <a:br>
              <a:rPr lang="sv-SE" dirty="0"/>
            </a:br>
            <a:r>
              <a:rPr lang="sv-SE" dirty="0"/>
              <a:t>TRÄNA FÖR VÄLMÅENDE</a:t>
            </a:r>
          </a:p>
        </p:txBody>
      </p:sp>
      <p:sp>
        <p:nvSpPr>
          <p:cNvPr id="3" name="Platshållare för innehåll 2">
            <a:extLst>
              <a:ext uri="{FF2B5EF4-FFF2-40B4-BE49-F238E27FC236}">
                <a16:creationId xmlns:a16="http://schemas.microsoft.com/office/drawing/2014/main" id="{FA35060B-4751-9C3D-A4E7-EDF74F04EDD8}"/>
              </a:ext>
            </a:extLst>
          </p:cNvPr>
          <p:cNvSpPr>
            <a:spLocks noGrp="1"/>
          </p:cNvSpPr>
          <p:nvPr>
            <p:ph idx="1"/>
          </p:nvPr>
        </p:nvSpPr>
        <p:spPr>
          <a:xfrm>
            <a:off x="600074" y="1795850"/>
            <a:ext cx="6105525" cy="4530302"/>
          </a:xfrm>
        </p:spPr>
        <p:txBody>
          <a:bodyPr/>
          <a:lstStyle/>
          <a:p>
            <a:pPr>
              <a:lnSpc>
                <a:spcPct val="150000"/>
              </a:lnSpc>
            </a:pPr>
            <a:r>
              <a:rPr lang="sv-SE" sz="2400" b="1" dirty="0"/>
              <a:t>All rörelse </a:t>
            </a:r>
            <a:r>
              <a:rPr lang="sv-SE" sz="2400" dirty="0"/>
              <a:t>som ger ökad puls är en investering i din hälsa och ditt välmående.</a:t>
            </a:r>
          </a:p>
          <a:p>
            <a:pPr>
              <a:lnSpc>
                <a:spcPct val="150000"/>
              </a:lnSpc>
            </a:pPr>
            <a:r>
              <a:rPr lang="sv-SE" sz="2400" b="1" dirty="0"/>
              <a:t>All rörelse </a:t>
            </a:r>
            <a:r>
              <a:rPr lang="sv-SE" sz="2400" dirty="0"/>
              <a:t>är bättre än att bara sitta still. </a:t>
            </a:r>
          </a:p>
          <a:p>
            <a:pPr>
              <a:lnSpc>
                <a:spcPct val="150000"/>
              </a:lnSpc>
            </a:pPr>
            <a:r>
              <a:rPr lang="sv-SE" sz="2400" dirty="0"/>
              <a:t>Var snäll mot hjärtat och hjärnan genom att skutta mycket så ofta du kan!</a:t>
            </a:r>
          </a:p>
          <a:p>
            <a:pPr>
              <a:lnSpc>
                <a:spcPct val="150000"/>
              </a:lnSpc>
            </a:pPr>
            <a:endParaRPr lang="sv-SE" sz="2400" dirty="0"/>
          </a:p>
        </p:txBody>
      </p:sp>
      <p:sp>
        <p:nvSpPr>
          <p:cNvPr id="4" name="Hjärta 3">
            <a:extLst>
              <a:ext uri="{FF2B5EF4-FFF2-40B4-BE49-F238E27FC236}">
                <a16:creationId xmlns:a16="http://schemas.microsoft.com/office/drawing/2014/main" id="{D5470418-E786-F484-2300-9C60D7D14DD0}"/>
              </a:ext>
            </a:extLst>
          </p:cNvPr>
          <p:cNvSpPr/>
          <p:nvPr/>
        </p:nvSpPr>
        <p:spPr>
          <a:xfrm>
            <a:off x="7592290" y="3051248"/>
            <a:ext cx="2299855" cy="1773381"/>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Hjärta 4">
            <a:extLst>
              <a:ext uri="{FF2B5EF4-FFF2-40B4-BE49-F238E27FC236}">
                <a16:creationId xmlns:a16="http://schemas.microsoft.com/office/drawing/2014/main" id="{AA3AFBEC-5EEF-8C92-1A6A-5D5C950DAEF5}"/>
              </a:ext>
            </a:extLst>
          </p:cNvPr>
          <p:cNvSpPr/>
          <p:nvPr/>
        </p:nvSpPr>
        <p:spPr>
          <a:xfrm>
            <a:off x="7495309" y="1027906"/>
            <a:ext cx="914400" cy="914400"/>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Hjärta 5">
            <a:extLst>
              <a:ext uri="{FF2B5EF4-FFF2-40B4-BE49-F238E27FC236}">
                <a16:creationId xmlns:a16="http://schemas.microsoft.com/office/drawing/2014/main" id="{59911FB3-4D1A-937D-BFE8-CFDBB8BC04C0}"/>
              </a:ext>
            </a:extLst>
          </p:cNvPr>
          <p:cNvSpPr/>
          <p:nvPr/>
        </p:nvSpPr>
        <p:spPr>
          <a:xfrm>
            <a:off x="8285018" y="1632761"/>
            <a:ext cx="914400" cy="914400"/>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Hjärta 6">
            <a:extLst>
              <a:ext uri="{FF2B5EF4-FFF2-40B4-BE49-F238E27FC236}">
                <a16:creationId xmlns:a16="http://schemas.microsoft.com/office/drawing/2014/main" id="{40C8C34D-352F-B6B7-B28F-9E6E41A74127}"/>
              </a:ext>
            </a:extLst>
          </p:cNvPr>
          <p:cNvSpPr/>
          <p:nvPr/>
        </p:nvSpPr>
        <p:spPr>
          <a:xfrm>
            <a:off x="8742218" y="681037"/>
            <a:ext cx="914400" cy="914400"/>
          </a:xfrm>
          <a:prstGeom prst="hear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bildnummer 7">
            <a:extLst>
              <a:ext uri="{FF2B5EF4-FFF2-40B4-BE49-F238E27FC236}">
                <a16:creationId xmlns:a16="http://schemas.microsoft.com/office/drawing/2014/main" id="{717A7A1C-B231-4939-B770-4CF5B76B47B7}"/>
              </a:ext>
            </a:extLst>
          </p:cNvPr>
          <p:cNvSpPr>
            <a:spLocks noGrp="1"/>
          </p:cNvSpPr>
          <p:nvPr>
            <p:ph type="sldNum" sz="quarter" idx="12"/>
          </p:nvPr>
        </p:nvSpPr>
        <p:spPr/>
        <p:txBody>
          <a:bodyPr/>
          <a:lstStyle/>
          <a:p>
            <a:fld id="{1A5095F7-6AE6-4CD6-9521-7ED6A198531A}" type="slidenum">
              <a:rPr lang="sv-SE" smtClean="0"/>
              <a:t>13</a:t>
            </a:fld>
            <a:endParaRPr lang="sv-SE"/>
          </a:p>
        </p:txBody>
      </p:sp>
    </p:spTree>
    <p:extLst>
      <p:ext uri="{BB962C8B-B14F-4D97-AF65-F5344CB8AC3E}">
        <p14:creationId xmlns:p14="http://schemas.microsoft.com/office/powerpoint/2010/main" val="1769181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E7340B-7EEC-4548-B3F2-9DA95F4D8A78}"/>
              </a:ext>
            </a:extLst>
          </p:cNvPr>
          <p:cNvSpPr>
            <a:spLocks noGrp="1"/>
          </p:cNvSpPr>
          <p:nvPr>
            <p:ph type="title"/>
          </p:nvPr>
        </p:nvSpPr>
        <p:spPr/>
        <p:txBody>
          <a:bodyPr/>
          <a:lstStyle/>
          <a:p>
            <a:r>
              <a:rPr lang="sv-SE" dirty="0"/>
              <a:t>Folkhälsomyndighetens rekommendationer</a:t>
            </a:r>
          </a:p>
        </p:txBody>
      </p:sp>
      <p:pic>
        <p:nvPicPr>
          <p:cNvPr id="5" name="Bildobjekt 4">
            <a:extLst>
              <a:ext uri="{FF2B5EF4-FFF2-40B4-BE49-F238E27FC236}">
                <a16:creationId xmlns:a16="http://schemas.microsoft.com/office/drawing/2014/main" id="{14044253-D0C4-4D7C-9E17-8BF901618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 y="2425700"/>
            <a:ext cx="11137256" cy="4037810"/>
          </a:xfrm>
          <a:prstGeom prst="rect">
            <a:avLst/>
          </a:prstGeom>
        </p:spPr>
      </p:pic>
      <p:sp>
        <p:nvSpPr>
          <p:cNvPr id="3" name="Platshållare för bildnummer 2">
            <a:extLst>
              <a:ext uri="{FF2B5EF4-FFF2-40B4-BE49-F238E27FC236}">
                <a16:creationId xmlns:a16="http://schemas.microsoft.com/office/drawing/2014/main" id="{B76766F5-858B-4E2D-AC23-0CC6FCF70F4E}"/>
              </a:ext>
            </a:extLst>
          </p:cNvPr>
          <p:cNvSpPr>
            <a:spLocks noGrp="1"/>
          </p:cNvSpPr>
          <p:nvPr>
            <p:ph type="sldNum" sz="quarter" idx="12"/>
          </p:nvPr>
        </p:nvSpPr>
        <p:spPr/>
        <p:txBody>
          <a:bodyPr/>
          <a:lstStyle/>
          <a:p>
            <a:fld id="{1A5095F7-6AE6-4CD6-9521-7ED6A198531A}" type="slidenum">
              <a:rPr lang="sv-SE" smtClean="0"/>
              <a:t>14</a:t>
            </a:fld>
            <a:endParaRPr lang="sv-SE"/>
          </a:p>
        </p:txBody>
      </p:sp>
    </p:spTree>
    <p:extLst>
      <p:ext uri="{BB962C8B-B14F-4D97-AF65-F5344CB8AC3E}">
        <p14:creationId xmlns:p14="http://schemas.microsoft.com/office/powerpoint/2010/main" val="2165911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0CF18F-C3B9-4C97-A3B1-DC5D07502B1F}"/>
              </a:ext>
            </a:extLst>
          </p:cNvPr>
          <p:cNvSpPr>
            <a:spLocks noGrp="1"/>
          </p:cNvSpPr>
          <p:nvPr>
            <p:ph type="title"/>
          </p:nvPr>
        </p:nvSpPr>
        <p:spPr>
          <a:xfrm>
            <a:off x="600075" y="531848"/>
            <a:ext cx="10990263" cy="1206084"/>
          </a:xfrm>
        </p:spPr>
        <p:txBody>
          <a:bodyPr/>
          <a:lstStyle/>
          <a:p>
            <a:r>
              <a:rPr lang="sv-SE" sz="3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Vanor som stärker både kropp och knopp </a:t>
            </a:r>
            <a:br>
              <a:rPr lang="sv-SE" sz="3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sv-SE" sz="3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tips på vägen</a:t>
            </a:r>
            <a:br>
              <a:rPr lang="sv-SE" sz="32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301032DF-D38E-4299-A094-491805C994B2}"/>
              </a:ext>
            </a:extLst>
          </p:cNvPr>
          <p:cNvSpPr>
            <a:spLocks noGrp="1"/>
          </p:cNvSpPr>
          <p:nvPr>
            <p:ph idx="1"/>
          </p:nvPr>
        </p:nvSpPr>
        <p:spPr/>
        <p:txBody>
          <a:bodyPr/>
          <a:lstStyle/>
          <a:p>
            <a:pPr>
              <a:lnSpc>
                <a:spcPct val="115000"/>
              </a:lnSpc>
              <a:spcAft>
                <a:spcPts val="1000"/>
              </a:spcAft>
            </a:pPr>
            <a:r>
              <a:rPr lang="sv-SE" sz="1800" b="1" dirty="0">
                <a:effectLst/>
                <a:latin typeface="+mn-lt"/>
                <a:ea typeface="Times New Roman" panose="02020603050405020304" pitchFamily="18" charset="0"/>
                <a:cs typeface="Times New Roman" panose="02020603050405020304" pitchFamily="18" charset="0"/>
              </a:rPr>
              <a:t>Rutiner</a:t>
            </a:r>
            <a:r>
              <a:rPr lang="sv-SE" sz="1800" dirty="0">
                <a:effectLst/>
                <a:latin typeface="+mn-lt"/>
                <a:ea typeface="Times New Roman" panose="02020603050405020304" pitchFamily="18" charset="0"/>
                <a:cs typeface="Times New Roman" panose="02020603050405020304" pitchFamily="18" charset="0"/>
              </a:rPr>
              <a:t> gör att fysisk aktivitet blir en del av vardagen. Till exempel hur du tar dig till skolan, använda träningsschema eller börja på en veckoaktivitet.</a:t>
            </a:r>
            <a:endParaRPr lang="sv-SE" sz="18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sv-SE" sz="1800" b="1" dirty="0">
                <a:effectLst/>
                <a:latin typeface="+mn-lt"/>
                <a:ea typeface="Times New Roman" panose="02020603050405020304" pitchFamily="18" charset="0"/>
                <a:cs typeface="Times New Roman" panose="02020603050405020304" pitchFamily="18" charset="0"/>
              </a:rPr>
              <a:t>Fokusera</a:t>
            </a:r>
            <a:r>
              <a:rPr lang="sv-SE" sz="1800" dirty="0">
                <a:effectLst/>
                <a:latin typeface="+mn-lt"/>
                <a:ea typeface="Times New Roman" panose="02020603050405020304" pitchFamily="18" charset="0"/>
                <a:cs typeface="Times New Roman" panose="02020603050405020304" pitchFamily="18" charset="0"/>
              </a:rPr>
              <a:t> på en vana i taget hellre än att försöka förändra allt på en gång. Börja med korta, enkla pass och öka svårighetsgraden.</a:t>
            </a:r>
            <a:endParaRPr lang="sv-SE" sz="18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sv-SE" sz="1800" b="1" dirty="0">
                <a:effectLst/>
                <a:latin typeface="+mn-lt"/>
                <a:ea typeface="Times New Roman" panose="02020603050405020304" pitchFamily="18" charset="0"/>
                <a:cs typeface="Times New Roman" panose="02020603050405020304" pitchFamily="18" charset="0"/>
              </a:rPr>
              <a:t>Självmedkänsla</a:t>
            </a:r>
            <a:r>
              <a:rPr lang="sv-SE" sz="1800" dirty="0">
                <a:effectLst/>
                <a:latin typeface="+mn-lt"/>
                <a:ea typeface="Times New Roman" panose="02020603050405020304" pitchFamily="18" charset="0"/>
                <a:cs typeface="Times New Roman" panose="02020603050405020304" pitchFamily="18" charset="0"/>
              </a:rPr>
              <a:t> är viktigt för uthållighet. Acceptera dippar utan att ge upp; fortsätt nästa dag.</a:t>
            </a:r>
            <a:endParaRPr lang="sv-SE" sz="18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sv-SE" sz="1800" b="1" dirty="0">
                <a:effectLst/>
                <a:latin typeface="+mn-lt"/>
                <a:ea typeface="Times New Roman" panose="02020603050405020304" pitchFamily="18" charset="0"/>
                <a:cs typeface="Times New Roman" panose="02020603050405020304" pitchFamily="18" charset="0"/>
              </a:rPr>
              <a:t>Inre driv</a:t>
            </a:r>
            <a:r>
              <a:rPr lang="sv-SE" sz="1800" dirty="0">
                <a:effectLst/>
                <a:latin typeface="+mn-lt"/>
                <a:ea typeface="Times New Roman" panose="02020603050405020304" pitchFamily="18" charset="0"/>
                <a:cs typeface="Times New Roman" panose="02020603050405020304" pitchFamily="18" charset="0"/>
              </a:rPr>
              <a:t> handlar om att påminna sig om varför du vill må bättre, inte bara vad du ska göra.</a:t>
            </a:r>
            <a:endParaRPr lang="sv-SE" sz="18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sv-SE" sz="1800" b="1" dirty="0">
                <a:effectLst/>
                <a:latin typeface="+mn-lt"/>
                <a:ea typeface="Times New Roman" panose="02020603050405020304" pitchFamily="18" charset="0"/>
                <a:cs typeface="Times New Roman" panose="02020603050405020304" pitchFamily="18" charset="0"/>
              </a:rPr>
              <a:t>Kompisar</a:t>
            </a:r>
            <a:r>
              <a:rPr lang="sv-SE" sz="1800" dirty="0">
                <a:effectLst/>
                <a:latin typeface="+mn-lt"/>
                <a:ea typeface="Times New Roman" panose="02020603050405020304" pitchFamily="18" charset="0"/>
                <a:cs typeface="Times New Roman" panose="02020603050405020304" pitchFamily="18" charset="0"/>
              </a:rPr>
              <a:t> kan peppa. Skaffa en träningskompis, gå med i en klubb eller förening.</a:t>
            </a:r>
            <a:endParaRPr lang="sv-SE" sz="1800" dirty="0">
              <a:effectLst/>
              <a:latin typeface="+mn-lt"/>
              <a:ea typeface="Calibri" panose="020F050202020403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27EDE774-B943-4556-91EF-68292E55FAD6}"/>
              </a:ext>
            </a:extLst>
          </p:cNvPr>
          <p:cNvSpPr>
            <a:spLocks noGrp="1"/>
          </p:cNvSpPr>
          <p:nvPr>
            <p:ph type="sldNum" sz="quarter" idx="12"/>
          </p:nvPr>
        </p:nvSpPr>
        <p:spPr/>
        <p:txBody>
          <a:bodyPr/>
          <a:lstStyle/>
          <a:p>
            <a:fld id="{1A5095F7-6AE6-4CD6-9521-7ED6A198531A}" type="slidenum">
              <a:rPr lang="sv-SE" smtClean="0"/>
              <a:t>15</a:t>
            </a:fld>
            <a:endParaRPr lang="sv-SE"/>
          </a:p>
        </p:txBody>
      </p:sp>
    </p:spTree>
    <p:extLst>
      <p:ext uri="{BB962C8B-B14F-4D97-AF65-F5344CB8AC3E}">
        <p14:creationId xmlns:p14="http://schemas.microsoft.com/office/powerpoint/2010/main" val="131916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2062103"/>
          </a:xfrm>
          <a:prstGeom prst="rect">
            <a:avLst/>
          </a:prstGeom>
          <a:noFill/>
        </p:spPr>
        <p:txBody>
          <a:bodyPr wrap="square" rtlCol="0">
            <a:spAutoFit/>
          </a:bodyPr>
          <a:lstStyle/>
          <a:p>
            <a:r>
              <a:rPr lang="sv-SE" sz="3200" dirty="0">
                <a:latin typeface="+mj-lt"/>
                <a:ea typeface="Calibri" panose="020F0502020204030204" pitchFamily="34" charset="0"/>
                <a:cs typeface="Calibri" panose="020F0502020204030204" pitchFamily="34" charset="0"/>
              </a:rPr>
              <a:t>Hur hänger kondition ihop med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757575"/>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latin typeface="Calibri" panose="020F0502020204030204" pitchFamily="34" charset="0"/>
                <a:ea typeface="Calibri" panose="020F0502020204030204" pitchFamily="34" charset="0"/>
                <a:cs typeface="Calibri" panose="020F0502020204030204" pitchFamily="34" charset="0"/>
              </a:rPr>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latin typeface="Calibri" panose="020F0502020204030204" pitchFamily="34" charset="0"/>
                <a:ea typeface="Calibri" panose="020F0502020204030204" pitchFamily="34" charset="0"/>
                <a:cs typeface="Calibri" panose="020F0502020204030204" pitchFamily="34" charset="0"/>
              </a:rPr>
              <a:t>Coping</a:t>
            </a:r>
            <a:r>
              <a:rPr lang="sv-SE" b="1" dirty="0">
                <a:latin typeface="Calibri" panose="020F0502020204030204" pitchFamily="34" charset="0"/>
                <a:ea typeface="Calibri" panose="020F0502020204030204" pitchFamily="34" charset="0"/>
                <a:cs typeface="Calibri" panose="020F0502020204030204" pitchFamily="34" charset="0"/>
              </a:rPr>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a:solidFill>
            <a:srgbClr val="99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Sexualitet</a:t>
            </a:r>
          </a:p>
        </p:txBody>
      </p:sp>
      <p:sp>
        <p:nvSpPr>
          <p:cNvPr id="2" name="Platshållare för bildnummer 1">
            <a:extLst>
              <a:ext uri="{FF2B5EF4-FFF2-40B4-BE49-F238E27FC236}">
                <a16:creationId xmlns:a16="http://schemas.microsoft.com/office/drawing/2014/main" id="{7E3739B9-2CDB-4ED1-A621-F9F01FD72962}"/>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9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4D9951-8357-48C0-B159-02A8493F8814}"/>
              </a:ext>
            </a:extLst>
          </p:cNvPr>
          <p:cNvSpPr>
            <a:spLocks noGrp="1"/>
          </p:cNvSpPr>
          <p:nvPr>
            <p:ph type="title"/>
          </p:nvPr>
        </p:nvSpPr>
        <p:spPr/>
        <p:txBody>
          <a:bodyPr/>
          <a:lstStyle/>
          <a:p>
            <a:r>
              <a:rPr lang="sv-SE" dirty="0"/>
              <a:t>Lektion 9 – med laboration 8 – slutvärden</a:t>
            </a:r>
          </a:p>
        </p:txBody>
      </p:sp>
      <p:sp>
        <p:nvSpPr>
          <p:cNvPr id="3" name="Platshållare för innehåll 2">
            <a:extLst>
              <a:ext uri="{FF2B5EF4-FFF2-40B4-BE49-F238E27FC236}">
                <a16:creationId xmlns:a16="http://schemas.microsoft.com/office/drawing/2014/main" id="{C90B1C90-D92D-40AD-8751-606B8279E72B}"/>
              </a:ext>
            </a:extLst>
          </p:cNvPr>
          <p:cNvSpPr>
            <a:spLocks noGrp="1"/>
          </p:cNvSpPr>
          <p:nvPr>
            <p:ph idx="1"/>
          </p:nvPr>
        </p:nvSpPr>
        <p:spPr>
          <a:xfrm>
            <a:off x="600075" y="2118168"/>
            <a:ext cx="10990263" cy="4207984"/>
          </a:xfrm>
        </p:spPr>
        <p:txBody>
          <a:bodyPr/>
          <a:lstStyle/>
          <a:p>
            <a:r>
              <a:rPr lang="sv-SE" dirty="0"/>
              <a:t>Om utvärdering av temaperioden, jämföra start- och slutvärden</a:t>
            </a:r>
          </a:p>
          <a:p>
            <a:r>
              <a:rPr lang="sv-SE" dirty="0"/>
              <a:t>Laboration 8 – Mätning av slutvärden</a:t>
            </a:r>
          </a:p>
        </p:txBody>
      </p:sp>
      <p:sp>
        <p:nvSpPr>
          <p:cNvPr id="4" name="Platshållare för bildnummer 3">
            <a:extLst>
              <a:ext uri="{FF2B5EF4-FFF2-40B4-BE49-F238E27FC236}">
                <a16:creationId xmlns:a16="http://schemas.microsoft.com/office/drawing/2014/main" id="{F8B4365B-E7ED-4E68-8BF9-95064B16B08E}"/>
              </a:ext>
            </a:extLst>
          </p:cNvPr>
          <p:cNvSpPr>
            <a:spLocks noGrp="1"/>
          </p:cNvSpPr>
          <p:nvPr>
            <p:ph type="sldNum" sz="quarter" idx="12"/>
          </p:nvPr>
        </p:nvSpPr>
        <p:spPr/>
        <p:txBody>
          <a:bodyPr/>
          <a:lstStyle/>
          <a:p>
            <a:fld id="{1A5095F7-6AE6-4CD6-9521-7ED6A198531A}" type="slidenum">
              <a:rPr lang="sv-SE" smtClean="0"/>
              <a:t>3</a:t>
            </a:fld>
            <a:endParaRPr lang="sv-SE"/>
          </a:p>
        </p:txBody>
      </p:sp>
    </p:spTree>
    <p:extLst>
      <p:ext uri="{BB962C8B-B14F-4D97-AF65-F5344CB8AC3E}">
        <p14:creationId xmlns:p14="http://schemas.microsoft.com/office/powerpoint/2010/main" val="4076064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C1B69E-0504-4590-A36D-E2E40474A243}"/>
              </a:ext>
            </a:extLst>
          </p:cNvPr>
          <p:cNvSpPr>
            <a:spLocks noGrp="1"/>
          </p:cNvSpPr>
          <p:nvPr>
            <p:ph type="title"/>
          </p:nvPr>
        </p:nvSpPr>
        <p:spPr/>
        <p:txBody>
          <a:bodyPr/>
          <a:lstStyle/>
          <a:p>
            <a:r>
              <a:rPr lang="sv-SE" dirty="0"/>
              <a:t>Utvärdera eventuell förändring i kondition och psykisk hälsa</a:t>
            </a:r>
          </a:p>
        </p:txBody>
      </p:sp>
      <p:sp>
        <p:nvSpPr>
          <p:cNvPr id="3" name="Platshållare för innehåll 2">
            <a:extLst>
              <a:ext uri="{FF2B5EF4-FFF2-40B4-BE49-F238E27FC236}">
                <a16:creationId xmlns:a16="http://schemas.microsoft.com/office/drawing/2014/main" id="{8AFAC7B5-F203-47D7-B079-BC67AC29FFAB}"/>
              </a:ext>
            </a:extLst>
          </p:cNvPr>
          <p:cNvSpPr>
            <a:spLocks noGrp="1"/>
          </p:cNvSpPr>
          <p:nvPr>
            <p:ph idx="1"/>
          </p:nvPr>
        </p:nvSpPr>
        <p:spPr/>
        <p:txBody>
          <a:bodyPr/>
          <a:lstStyle/>
          <a:p>
            <a:pPr>
              <a:lnSpc>
                <a:spcPct val="150000"/>
              </a:lnSpc>
            </a:pPr>
            <a:r>
              <a:rPr lang="sv-SE" b="1" dirty="0"/>
              <a:t>Jämförelse före – efter </a:t>
            </a:r>
            <a:r>
              <a:rPr lang="sv-SE" dirty="0"/>
              <a:t>en period med fokus på att öka fysisk aktivitet, konditionsträning</a:t>
            </a:r>
          </a:p>
          <a:p>
            <a:pPr>
              <a:lnSpc>
                <a:spcPct val="150000"/>
              </a:lnSpc>
            </a:pPr>
            <a:r>
              <a:rPr lang="sv-SE" dirty="0"/>
              <a:t>Tänk ”</a:t>
            </a:r>
            <a:r>
              <a:rPr lang="sv-SE" b="1" dirty="0"/>
              <a:t>fair test</a:t>
            </a:r>
            <a:r>
              <a:rPr lang="sv-SE" dirty="0"/>
              <a:t>” – allt ska vara lika utom det du vill testa (har din kondition förändrats? ditt välmående?)</a:t>
            </a:r>
          </a:p>
          <a:p>
            <a:pPr>
              <a:lnSpc>
                <a:spcPct val="150000"/>
              </a:lnSpc>
            </a:pPr>
            <a:r>
              <a:rPr lang="sv-SE" dirty="0"/>
              <a:t>Använd </a:t>
            </a:r>
            <a:r>
              <a:rPr lang="sv-SE" b="1" dirty="0"/>
              <a:t>samma</a:t>
            </a:r>
            <a:r>
              <a:rPr lang="sv-SE" dirty="0"/>
              <a:t> plats/utrustning</a:t>
            </a:r>
          </a:p>
          <a:p>
            <a:pPr>
              <a:lnSpc>
                <a:spcPct val="150000"/>
              </a:lnSpc>
            </a:pPr>
            <a:r>
              <a:rPr lang="sv-SE" dirty="0"/>
              <a:t>Använd </a:t>
            </a:r>
            <a:r>
              <a:rPr lang="sv-SE" b="1" dirty="0"/>
              <a:t>samma</a:t>
            </a:r>
            <a:r>
              <a:rPr lang="sv-SE" dirty="0"/>
              <a:t> metod</a:t>
            </a:r>
          </a:p>
          <a:p>
            <a:pPr>
              <a:lnSpc>
                <a:spcPct val="150000"/>
              </a:lnSpc>
            </a:pPr>
            <a:r>
              <a:rPr lang="sv-SE" dirty="0"/>
              <a:t>Mät </a:t>
            </a:r>
            <a:r>
              <a:rPr lang="sv-SE" b="1" dirty="0"/>
              <a:t>samma</a:t>
            </a:r>
            <a:r>
              <a:rPr lang="sv-SE" dirty="0"/>
              <a:t> parametrar (sträcka, tid, puls, Borgskalan mm.)</a:t>
            </a:r>
          </a:p>
        </p:txBody>
      </p:sp>
      <p:sp>
        <p:nvSpPr>
          <p:cNvPr id="4" name="Platshållare för bildnummer 3">
            <a:extLst>
              <a:ext uri="{FF2B5EF4-FFF2-40B4-BE49-F238E27FC236}">
                <a16:creationId xmlns:a16="http://schemas.microsoft.com/office/drawing/2014/main" id="{2435F011-ABEF-4D30-8E19-60E2D9AF7A69}"/>
              </a:ext>
            </a:extLst>
          </p:cNvPr>
          <p:cNvSpPr>
            <a:spLocks noGrp="1"/>
          </p:cNvSpPr>
          <p:nvPr>
            <p:ph type="sldNum" sz="quarter" idx="12"/>
          </p:nvPr>
        </p:nvSpPr>
        <p:spPr/>
        <p:txBody>
          <a:bodyPr/>
          <a:lstStyle/>
          <a:p>
            <a:fld id="{1A5095F7-6AE6-4CD6-9521-7ED6A198531A}" type="slidenum">
              <a:rPr lang="sv-SE" smtClean="0"/>
              <a:t>4</a:t>
            </a:fld>
            <a:endParaRPr lang="sv-SE"/>
          </a:p>
        </p:txBody>
      </p:sp>
    </p:spTree>
    <p:extLst>
      <p:ext uri="{BB962C8B-B14F-4D97-AF65-F5344CB8AC3E}">
        <p14:creationId xmlns:p14="http://schemas.microsoft.com/office/powerpoint/2010/main" val="296198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C8CBC1-67A2-4E69-BAD0-2D5C0B90B233}"/>
              </a:ext>
            </a:extLst>
          </p:cNvPr>
          <p:cNvSpPr>
            <a:spLocks noGrp="1"/>
          </p:cNvSpPr>
          <p:nvPr>
            <p:ph type="title"/>
          </p:nvPr>
        </p:nvSpPr>
        <p:spPr>
          <a:xfrm>
            <a:off x="600075" y="1169520"/>
            <a:ext cx="3982435" cy="568412"/>
          </a:xfrm>
        </p:spPr>
        <p:txBody>
          <a:bodyPr/>
          <a:lstStyle/>
          <a:p>
            <a:r>
              <a:rPr lang="sv-SE" dirty="0"/>
              <a:t>Mäta välmående</a:t>
            </a:r>
          </a:p>
        </p:txBody>
      </p:sp>
      <p:sp>
        <p:nvSpPr>
          <p:cNvPr id="3" name="Platshållare för innehåll 2">
            <a:extLst>
              <a:ext uri="{FF2B5EF4-FFF2-40B4-BE49-F238E27FC236}">
                <a16:creationId xmlns:a16="http://schemas.microsoft.com/office/drawing/2014/main" id="{4B4BBDB1-087D-4B62-BA15-EB0182AFDBC4}"/>
              </a:ext>
            </a:extLst>
          </p:cNvPr>
          <p:cNvSpPr>
            <a:spLocks noGrp="1"/>
          </p:cNvSpPr>
          <p:nvPr>
            <p:ph idx="1"/>
          </p:nvPr>
        </p:nvSpPr>
        <p:spPr/>
        <p:txBody>
          <a:bodyPr/>
          <a:lstStyle/>
          <a:p>
            <a:pPr>
              <a:lnSpc>
                <a:spcPct val="150000"/>
              </a:lnSpc>
            </a:pPr>
            <a:r>
              <a:rPr lang="sv-SE" dirty="0"/>
              <a:t>WHO-formulär</a:t>
            </a:r>
          </a:p>
          <a:p>
            <a:pPr>
              <a:lnSpc>
                <a:spcPct val="150000"/>
              </a:lnSpc>
            </a:pPr>
            <a:r>
              <a:rPr lang="sv-SE" dirty="0"/>
              <a:t>Skattning för fem påståenden</a:t>
            </a:r>
          </a:p>
          <a:p>
            <a:pPr>
              <a:lnSpc>
                <a:spcPct val="150000"/>
              </a:lnSpc>
            </a:pPr>
            <a:r>
              <a:rPr lang="sv-SE" dirty="0"/>
              <a:t>Tillbakablick (2 veckor)</a:t>
            </a:r>
          </a:p>
          <a:p>
            <a:pPr>
              <a:lnSpc>
                <a:spcPct val="150000"/>
              </a:lnSpc>
            </a:pPr>
            <a:r>
              <a:rPr lang="sv-SE" dirty="0"/>
              <a:t>”Välbefinnande-index”:</a:t>
            </a:r>
            <a:br>
              <a:rPr lang="sv-SE" dirty="0"/>
            </a:br>
            <a:r>
              <a:rPr lang="sv-SE" dirty="0"/>
              <a:t>summera alla värden</a:t>
            </a:r>
            <a:br>
              <a:rPr lang="sv-SE" dirty="0"/>
            </a:br>
            <a:r>
              <a:rPr lang="sv-SE" dirty="0"/>
              <a:t>multiplicera med 4</a:t>
            </a:r>
          </a:p>
          <a:p>
            <a:endParaRPr lang="sv-SE" dirty="0"/>
          </a:p>
        </p:txBody>
      </p:sp>
      <p:pic>
        <p:nvPicPr>
          <p:cNvPr id="4" name="Bildobjekt 3">
            <a:extLst>
              <a:ext uri="{FF2B5EF4-FFF2-40B4-BE49-F238E27FC236}">
                <a16:creationId xmlns:a16="http://schemas.microsoft.com/office/drawing/2014/main" id="{D4F3E274-D463-43F7-A7A3-CEC8469D0F8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50070" y="636187"/>
            <a:ext cx="6799170" cy="5934257"/>
          </a:xfrm>
          <a:prstGeom prst="rect">
            <a:avLst/>
          </a:prstGeom>
        </p:spPr>
      </p:pic>
      <p:sp>
        <p:nvSpPr>
          <p:cNvPr id="5" name="textruta 4">
            <a:extLst>
              <a:ext uri="{FF2B5EF4-FFF2-40B4-BE49-F238E27FC236}">
                <a16:creationId xmlns:a16="http://schemas.microsoft.com/office/drawing/2014/main" id="{1FD5CE6F-7C5B-45F7-BB3F-A10B7C0F2259}"/>
              </a:ext>
            </a:extLst>
          </p:cNvPr>
          <p:cNvSpPr txBox="1"/>
          <p:nvPr/>
        </p:nvSpPr>
        <p:spPr>
          <a:xfrm>
            <a:off x="600075" y="4477732"/>
            <a:ext cx="4191093" cy="2031325"/>
          </a:xfrm>
          <a:prstGeom prst="rect">
            <a:avLst/>
          </a:prstGeom>
          <a:noFill/>
        </p:spPr>
        <p:txBody>
          <a:bodyPr wrap="square" rtlCol="0">
            <a:spAutoFit/>
          </a:bodyPr>
          <a:lstStyle/>
          <a:p>
            <a:r>
              <a:rPr lang="sv-SE" dirty="0"/>
              <a:t>TÄNK PÅ ATT ibland behöver vi stöd – och då finns hjälp att få: </a:t>
            </a:r>
          </a:p>
          <a:p>
            <a:pPr marL="285750" indent="-285750">
              <a:buFont typeface="Arial" panose="020B0604020202020204" pitchFamily="34" charset="0"/>
              <a:buChar char="•"/>
            </a:pPr>
            <a:r>
              <a:rPr lang="sv-SE" dirty="0"/>
              <a:t>Elevhälsan på skolan</a:t>
            </a:r>
          </a:p>
          <a:p>
            <a:pPr marL="285750" indent="-285750">
              <a:buFont typeface="Arial" panose="020B0604020202020204" pitchFamily="34" charset="0"/>
              <a:buChar char="•"/>
            </a:pPr>
            <a:r>
              <a:rPr lang="sv-SE" dirty="0">
                <a:hlinkClick r:id="rId4">
                  <a:extLst>
                    <a:ext uri="{A12FA001-AC4F-418D-AE19-62706E023703}">
                      <ahyp:hlinkClr xmlns:ahyp="http://schemas.microsoft.com/office/drawing/2018/hyperlinkcolor" val="tx"/>
                    </a:ext>
                  </a:extLst>
                </a:hlinkClick>
              </a:rPr>
              <a:t>UMO.se</a:t>
            </a:r>
            <a:endParaRPr lang="sv-SE" dirty="0"/>
          </a:p>
          <a:p>
            <a:pPr marL="285750" indent="-285750">
              <a:buFont typeface="Arial" panose="020B0604020202020204" pitchFamily="34" charset="0"/>
              <a:buChar char="•"/>
            </a:pPr>
            <a:r>
              <a:rPr lang="sv-SE" dirty="0">
                <a:hlinkClick r:id="rId5">
                  <a:extLst>
                    <a:ext uri="{A12FA001-AC4F-418D-AE19-62706E023703}">
                      <ahyp:hlinkClr xmlns:ahyp="http://schemas.microsoft.com/office/drawing/2018/hyperlinkcolor" val="tx"/>
                    </a:ext>
                  </a:extLst>
                </a:hlinkClick>
              </a:rPr>
              <a:t>Hjälplinjen.se</a:t>
            </a:r>
            <a:endParaRPr lang="sv-SE" dirty="0"/>
          </a:p>
          <a:p>
            <a:pPr marL="285750" indent="-285750">
              <a:buFont typeface="Arial" panose="020B0604020202020204" pitchFamily="34" charset="0"/>
              <a:buChar char="•"/>
            </a:pPr>
            <a:r>
              <a:rPr lang="sv-SE" dirty="0">
                <a:hlinkClick r:id="rId6">
                  <a:extLst>
                    <a:ext uri="{A12FA001-AC4F-418D-AE19-62706E023703}">
                      <ahyp:hlinkClr xmlns:ahyp="http://schemas.microsoft.com/office/drawing/2018/hyperlinkcolor" val="tx"/>
                    </a:ext>
                  </a:extLst>
                </a:hlinkClick>
              </a:rPr>
              <a:t>MIND.se</a:t>
            </a:r>
            <a:endParaRPr lang="sv-SE" dirty="0">
              <a:hlinkClick r:id="rId4">
                <a:extLst>
                  <a:ext uri="{A12FA001-AC4F-418D-AE19-62706E023703}">
                    <ahyp:hlinkClr xmlns:ahyp="http://schemas.microsoft.com/office/drawing/2018/hyperlinkcolor" val="tx"/>
                  </a:ext>
                </a:extLst>
              </a:hlinkClick>
            </a:endParaRPr>
          </a:p>
          <a:p>
            <a:endParaRPr lang="sv-SE" dirty="0"/>
          </a:p>
        </p:txBody>
      </p:sp>
      <p:sp>
        <p:nvSpPr>
          <p:cNvPr id="6" name="Platshållare för bildnummer 5">
            <a:extLst>
              <a:ext uri="{FF2B5EF4-FFF2-40B4-BE49-F238E27FC236}">
                <a16:creationId xmlns:a16="http://schemas.microsoft.com/office/drawing/2014/main" id="{50E7D5C4-69F7-461E-B6E1-7225AB8D40DC}"/>
              </a:ext>
            </a:extLst>
          </p:cNvPr>
          <p:cNvSpPr>
            <a:spLocks noGrp="1"/>
          </p:cNvSpPr>
          <p:nvPr>
            <p:ph type="sldNum" sz="quarter" idx="12"/>
          </p:nvPr>
        </p:nvSpPr>
        <p:spPr/>
        <p:txBody>
          <a:bodyPr/>
          <a:lstStyle/>
          <a:p>
            <a:fld id="{1A5095F7-6AE6-4CD6-9521-7ED6A198531A}" type="slidenum">
              <a:rPr lang="sv-SE" smtClean="0"/>
              <a:t>5</a:t>
            </a:fld>
            <a:endParaRPr lang="sv-SE"/>
          </a:p>
        </p:txBody>
      </p:sp>
    </p:spTree>
    <p:extLst>
      <p:ext uri="{BB962C8B-B14F-4D97-AF65-F5344CB8AC3E}">
        <p14:creationId xmlns:p14="http://schemas.microsoft.com/office/powerpoint/2010/main" val="2480438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8CA694-2C3C-4B6C-AC26-67AC072EB292}"/>
              </a:ext>
            </a:extLst>
          </p:cNvPr>
          <p:cNvSpPr>
            <a:spLocks noGrp="1"/>
          </p:cNvSpPr>
          <p:nvPr>
            <p:ph type="title"/>
          </p:nvPr>
        </p:nvSpPr>
        <p:spPr/>
        <p:txBody>
          <a:bodyPr/>
          <a:lstStyle/>
          <a:p>
            <a:r>
              <a:rPr lang="sv-SE" dirty="0"/>
              <a:t>Laboration 8 - slutvärden</a:t>
            </a:r>
          </a:p>
        </p:txBody>
      </p:sp>
      <p:sp>
        <p:nvSpPr>
          <p:cNvPr id="4" name="textruta 3">
            <a:extLst>
              <a:ext uri="{FF2B5EF4-FFF2-40B4-BE49-F238E27FC236}">
                <a16:creationId xmlns:a16="http://schemas.microsoft.com/office/drawing/2014/main" id="{5ED01E4C-EC95-415C-AF07-81C44875E501}"/>
              </a:ext>
            </a:extLst>
          </p:cNvPr>
          <p:cNvSpPr txBox="1"/>
          <p:nvPr/>
        </p:nvSpPr>
        <p:spPr>
          <a:xfrm>
            <a:off x="1544620" y="4481122"/>
            <a:ext cx="2793442" cy="646331"/>
          </a:xfrm>
          <a:prstGeom prst="rect">
            <a:avLst/>
          </a:prstGeom>
          <a:noFill/>
        </p:spPr>
        <p:txBody>
          <a:bodyPr wrap="square" rtlCol="0">
            <a:spAutoFit/>
          </a:bodyPr>
          <a:lstStyle/>
          <a:p>
            <a:r>
              <a:rPr lang="sv-SE" dirty="0"/>
              <a:t>Kom ihåg! Mät även din </a:t>
            </a:r>
            <a:r>
              <a:rPr lang="sv-SE" b="1" dirty="0"/>
              <a:t>vilopuls</a:t>
            </a:r>
            <a:r>
              <a:rPr lang="sv-SE" dirty="0"/>
              <a:t> hemma igen!</a:t>
            </a:r>
          </a:p>
        </p:txBody>
      </p:sp>
      <p:sp>
        <p:nvSpPr>
          <p:cNvPr id="6" name="textruta 5">
            <a:extLst>
              <a:ext uri="{FF2B5EF4-FFF2-40B4-BE49-F238E27FC236}">
                <a16:creationId xmlns:a16="http://schemas.microsoft.com/office/drawing/2014/main" id="{FFB250E6-AD8B-4923-AB30-04D4378B0079}"/>
              </a:ext>
            </a:extLst>
          </p:cNvPr>
          <p:cNvSpPr txBox="1"/>
          <p:nvPr/>
        </p:nvSpPr>
        <p:spPr>
          <a:xfrm>
            <a:off x="600075" y="2232364"/>
            <a:ext cx="4682532" cy="1754326"/>
          </a:xfrm>
          <a:prstGeom prst="rect">
            <a:avLst/>
          </a:prstGeom>
          <a:noFill/>
        </p:spPr>
        <p:txBody>
          <a:bodyPr wrap="square" rtlCol="0">
            <a:spAutoFit/>
          </a:bodyPr>
          <a:lstStyle/>
          <a:p>
            <a:r>
              <a:rPr lang="sv-SE" b="1" dirty="0"/>
              <a:t>Konditionstestvärden</a:t>
            </a:r>
            <a:r>
              <a:rPr lang="sv-SE" dirty="0"/>
              <a:t> – samma variant som vid mätning av startvärden!</a:t>
            </a:r>
          </a:p>
          <a:p>
            <a:endParaRPr lang="sv-SE" dirty="0"/>
          </a:p>
          <a:p>
            <a:r>
              <a:rPr lang="sv-SE" b="1" dirty="0"/>
              <a:t>Välbefinnande index </a:t>
            </a:r>
            <a:r>
              <a:rPr lang="sv-SE" dirty="0"/>
              <a:t>– samma frågor som vid mätning startvärden (OBS! Titta INTE på hur du svarade tidigare)</a:t>
            </a:r>
          </a:p>
        </p:txBody>
      </p:sp>
      <p:sp>
        <p:nvSpPr>
          <p:cNvPr id="3" name="Platshållare för bildnummer 2">
            <a:extLst>
              <a:ext uri="{FF2B5EF4-FFF2-40B4-BE49-F238E27FC236}">
                <a16:creationId xmlns:a16="http://schemas.microsoft.com/office/drawing/2014/main" id="{80277B4E-F053-4FA2-9865-9C678DF6E526}"/>
              </a:ext>
            </a:extLst>
          </p:cNvPr>
          <p:cNvSpPr>
            <a:spLocks noGrp="1"/>
          </p:cNvSpPr>
          <p:nvPr>
            <p:ph type="sldNum" sz="quarter" idx="12"/>
          </p:nvPr>
        </p:nvSpPr>
        <p:spPr/>
        <p:txBody>
          <a:bodyPr/>
          <a:lstStyle/>
          <a:p>
            <a:fld id="{1A5095F7-6AE6-4CD6-9521-7ED6A198531A}" type="slidenum">
              <a:rPr lang="sv-SE" smtClean="0"/>
              <a:t>6</a:t>
            </a:fld>
            <a:endParaRPr lang="sv-SE"/>
          </a:p>
        </p:txBody>
      </p:sp>
    </p:spTree>
    <p:extLst>
      <p:ext uri="{BB962C8B-B14F-4D97-AF65-F5344CB8AC3E}">
        <p14:creationId xmlns:p14="http://schemas.microsoft.com/office/powerpoint/2010/main" val="654062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Gå igenom så att du har alla start- och slutvärden i laborationshäftet (både kondition och välbefinnande)</a:t>
            </a:r>
          </a:p>
          <a:p>
            <a:r>
              <a:rPr lang="sv-SE" dirty="0"/>
              <a:t>Gå igenom vilka vardagsmotionsaktiviteter du prövat under perioden, komplettera eventuellt med någon till övning.</a:t>
            </a:r>
          </a:p>
        </p:txBody>
      </p:sp>
      <p:sp>
        <p:nvSpPr>
          <p:cNvPr id="4" name="Platshållare för bildnummer 3">
            <a:extLst>
              <a:ext uri="{FF2B5EF4-FFF2-40B4-BE49-F238E27FC236}">
                <a16:creationId xmlns:a16="http://schemas.microsoft.com/office/drawing/2014/main" id="{B875C4D0-68F8-4BBB-8703-C6AC265C16DE}"/>
              </a:ext>
            </a:extLst>
          </p:cNvPr>
          <p:cNvSpPr>
            <a:spLocks noGrp="1"/>
          </p:cNvSpPr>
          <p:nvPr>
            <p:ph type="sldNum" sz="quarter" idx="12"/>
          </p:nvPr>
        </p:nvSpPr>
        <p:spPr/>
        <p:txBody>
          <a:bodyPr/>
          <a:lstStyle/>
          <a:p>
            <a:fld id="{1A5095F7-6AE6-4CD6-9521-7ED6A198531A}" type="slidenum">
              <a:rPr lang="sv-SE" smtClean="0"/>
              <a:t>7</a:t>
            </a:fld>
            <a:endParaRPr lang="sv-SE"/>
          </a:p>
        </p:txBody>
      </p:sp>
    </p:spTree>
    <p:extLst>
      <p:ext uri="{BB962C8B-B14F-4D97-AF65-F5344CB8AC3E}">
        <p14:creationId xmlns:p14="http://schemas.microsoft.com/office/powerpoint/2010/main" val="376293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9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4D9951-8357-48C0-B159-02A8493F8814}"/>
              </a:ext>
            </a:extLst>
          </p:cNvPr>
          <p:cNvSpPr>
            <a:spLocks noGrp="1"/>
          </p:cNvSpPr>
          <p:nvPr>
            <p:ph type="title"/>
          </p:nvPr>
        </p:nvSpPr>
        <p:spPr>
          <a:noFill/>
        </p:spPr>
        <p:txBody>
          <a:bodyPr/>
          <a:lstStyle/>
          <a:p>
            <a:r>
              <a:rPr lang="sv-SE" dirty="0"/>
              <a:t>Lektion 10 – rapportskrivning</a:t>
            </a:r>
          </a:p>
        </p:txBody>
      </p:sp>
      <p:sp>
        <p:nvSpPr>
          <p:cNvPr id="3" name="Platshållare för innehåll 2">
            <a:extLst>
              <a:ext uri="{FF2B5EF4-FFF2-40B4-BE49-F238E27FC236}">
                <a16:creationId xmlns:a16="http://schemas.microsoft.com/office/drawing/2014/main" id="{C90B1C90-D92D-40AD-8751-606B8279E72B}"/>
              </a:ext>
            </a:extLst>
          </p:cNvPr>
          <p:cNvSpPr>
            <a:spLocks noGrp="1"/>
          </p:cNvSpPr>
          <p:nvPr>
            <p:ph idx="1"/>
          </p:nvPr>
        </p:nvSpPr>
        <p:spPr>
          <a:xfrm>
            <a:off x="600075" y="2118168"/>
            <a:ext cx="10990263" cy="4207984"/>
          </a:xfrm>
        </p:spPr>
        <p:txBody>
          <a:bodyPr/>
          <a:lstStyle/>
          <a:p>
            <a:r>
              <a:rPr lang="sv-SE" dirty="0"/>
              <a:t>Om vad som ska ingå i rapporten</a:t>
            </a:r>
          </a:p>
          <a:p>
            <a:r>
              <a:rPr lang="sv-SE" dirty="0"/>
              <a:t>Om felkällor</a:t>
            </a:r>
          </a:p>
        </p:txBody>
      </p:sp>
      <p:sp>
        <p:nvSpPr>
          <p:cNvPr id="4" name="Platshållare för bildnummer 3">
            <a:extLst>
              <a:ext uri="{FF2B5EF4-FFF2-40B4-BE49-F238E27FC236}">
                <a16:creationId xmlns:a16="http://schemas.microsoft.com/office/drawing/2014/main" id="{ADF8EFAB-0B3B-44EF-8D60-065C87C65FD9}"/>
              </a:ext>
            </a:extLst>
          </p:cNvPr>
          <p:cNvSpPr>
            <a:spLocks noGrp="1"/>
          </p:cNvSpPr>
          <p:nvPr>
            <p:ph type="sldNum" sz="quarter" idx="12"/>
          </p:nvPr>
        </p:nvSpPr>
        <p:spPr/>
        <p:txBody>
          <a:bodyPr/>
          <a:lstStyle/>
          <a:p>
            <a:fld id="{1A5095F7-6AE6-4CD6-9521-7ED6A198531A}" type="slidenum">
              <a:rPr lang="sv-SE" smtClean="0"/>
              <a:t>8</a:t>
            </a:fld>
            <a:endParaRPr lang="sv-SE"/>
          </a:p>
        </p:txBody>
      </p:sp>
    </p:spTree>
    <p:extLst>
      <p:ext uri="{BB962C8B-B14F-4D97-AF65-F5344CB8AC3E}">
        <p14:creationId xmlns:p14="http://schemas.microsoft.com/office/powerpoint/2010/main" val="55892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DA83DB-2BC6-48E8-85C8-0CC9F0FC7484}"/>
              </a:ext>
            </a:extLst>
          </p:cNvPr>
          <p:cNvSpPr>
            <a:spLocks noGrp="1"/>
          </p:cNvSpPr>
          <p:nvPr>
            <p:ph type="title"/>
          </p:nvPr>
        </p:nvSpPr>
        <p:spPr>
          <a:xfrm>
            <a:off x="600075" y="531848"/>
            <a:ext cx="10990263" cy="568412"/>
          </a:xfrm>
        </p:spPr>
        <p:txBody>
          <a:bodyPr/>
          <a:lstStyle/>
          <a:p>
            <a:r>
              <a:rPr lang="sv-SE" dirty="0"/>
              <a:t>Laborationsrapport</a:t>
            </a:r>
          </a:p>
        </p:txBody>
      </p:sp>
      <p:sp>
        <p:nvSpPr>
          <p:cNvPr id="3" name="Platshållare för innehåll 2">
            <a:extLst>
              <a:ext uri="{FF2B5EF4-FFF2-40B4-BE49-F238E27FC236}">
                <a16:creationId xmlns:a16="http://schemas.microsoft.com/office/drawing/2014/main" id="{EDED642F-0805-47D1-8F1C-F0483C8DAB40}"/>
              </a:ext>
            </a:extLst>
          </p:cNvPr>
          <p:cNvSpPr>
            <a:spLocks noGrp="1"/>
          </p:cNvSpPr>
          <p:nvPr>
            <p:ph idx="1"/>
          </p:nvPr>
        </p:nvSpPr>
        <p:spPr>
          <a:xfrm>
            <a:off x="600075" y="1245996"/>
            <a:ext cx="10990263" cy="5080156"/>
          </a:xfrm>
        </p:spPr>
        <p:txBody>
          <a:bodyPr/>
          <a:lstStyle/>
          <a:p>
            <a:pPr marL="342900" lvl="0" indent="-342900">
              <a:lnSpc>
                <a:spcPct val="115000"/>
              </a:lnSpc>
              <a:buFont typeface="Symbol" panose="05050102010706020507" pitchFamily="18" charset="2"/>
              <a:buChar char=""/>
            </a:pPr>
            <a:r>
              <a:rPr lang="sv-SE" sz="1800" b="1" dirty="0">
                <a:effectLst/>
                <a:latin typeface="+mj-lt"/>
                <a:ea typeface="Calibri" panose="020F0502020204030204" pitchFamily="34" charset="0"/>
                <a:cs typeface="Arial" panose="020B0604020202020204" pitchFamily="34" charset="0"/>
              </a:rPr>
              <a:t>Beskriva</a:t>
            </a:r>
            <a:r>
              <a:rPr lang="sv-SE" sz="1800" dirty="0">
                <a:effectLst/>
                <a:latin typeface="+mj-lt"/>
                <a:ea typeface="Calibri" panose="020F0502020204030204" pitchFamily="34" charset="0"/>
                <a:cs typeface="Arial" panose="020B0604020202020204" pitchFamily="34" charset="0"/>
              </a:rPr>
              <a:t> kort vilken/vilka typer av fysisk aktivitet som du genomfört under perioden? (Vilka laborationer har du varit med på? Hur mycket vardagsmotion har du prövat på under perioden?)</a:t>
            </a:r>
          </a:p>
          <a:p>
            <a:pPr marL="342900" lvl="0" indent="-342900">
              <a:lnSpc>
                <a:spcPct val="115000"/>
              </a:lnSpc>
              <a:buFont typeface="Symbol" panose="05050102010706020507" pitchFamily="18" charset="2"/>
              <a:buChar char=""/>
            </a:pPr>
            <a:r>
              <a:rPr lang="sv-SE" sz="1800" b="1" dirty="0">
                <a:effectLst/>
                <a:latin typeface="+mj-lt"/>
                <a:ea typeface="Calibri" panose="020F0502020204030204" pitchFamily="34" charset="0"/>
                <a:cs typeface="Arial" panose="020B0604020202020204" pitchFamily="34" charset="0"/>
              </a:rPr>
              <a:t>Jämför</a:t>
            </a:r>
            <a:r>
              <a:rPr lang="sv-SE" sz="1800" dirty="0">
                <a:effectLst/>
                <a:latin typeface="+mj-lt"/>
                <a:ea typeface="Calibri" panose="020F0502020204030204" pitchFamily="34" charset="0"/>
                <a:cs typeface="Arial" panose="020B0604020202020204" pitchFamily="34" charset="0"/>
              </a:rPr>
              <a:t> startvärden och slutvärden (Vad blev resultaten? Skillnader mellan startvärden och slutvärden för kondition och välmående?).</a:t>
            </a:r>
          </a:p>
          <a:p>
            <a:pPr marL="342900" lvl="0" indent="-342900">
              <a:lnSpc>
                <a:spcPct val="115000"/>
              </a:lnSpc>
              <a:buFont typeface="Symbol" panose="05050102010706020507" pitchFamily="18" charset="2"/>
              <a:buChar char=""/>
            </a:pPr>
            <a:r>
              <a:rPr lang="sv-SE" sz="1800" b="1" dirty="0">
                <a:effectLst/>
                <a:latin typeface="+mj-lt"/>
                <a:ea typeface="Calibri" panose="020F0502020204030204" pitchFamily="34" charset="0"/>
                <a:cs typeface="Arial" panose="020B0604020202020204" pitchFamily="34" charset="0"/>
              </a:rPr>
              <a:t>Reagera</a:t>
            </a:r>
            <a:r>
              <a:rPr lang="sv-SE" sz="1800" dirty="0">
                <a:effectLst/>
                <a:latin typeface="+mj-lt"/>
                <a:ea typeface="Calibri" panose="020F0502020204030204" pitchFamily="34" charset="0"/>
                <a:cs typeface="Arial" panose="020B0604020202020204" pitchFamily="34" charset="0"/>
              </a:rPr>
              <a:t> på jämförelsen (Vad har hänt? Blev det någon skillnad? Blev det bättre? Sämre? Ingen skillnad?).</a:t>
            </a:r>
          </a:p>
          <a:p>
            <a:pPr marL="342900" lvl="0" indent="-342900">
              <a:lnSpc>
                <a:spcPct val="115000"/>
              </a:lnSpc>
              <a:buFont typeface="Symbol" panose="05050102010706020507" pitchFamily="18" charset="2"/>
              <a:buChar char=""/>
            </a:pPr>
            <a:r>
              <a:rPr lang="sv-SE" sz="1800" b="1" dirty="0">
                <a:effectLst/>
                <a:latin typeface="+mj-lt"/>
                <a:ea typeface="Calibri" panose="020F0502020204030204" pitchFamily="34" charset="0"/>
                <a:cs typeface="Arial" panose="020B0604020202020204" pitchFamily="34" charset="0"/>
              </a:rPr>
              <a:t>Reflektera</a:t>
            </a:r>
            <a:r>
              <a:rPr lang="sv-SE" sz="1800" dirty="0">
                <a:effectLst/>
                <a:latin typeface="+mj-lt"/>
                <a:ea typeface="Calibri" panose="020F0502020204030204" pitchFamily="34" charset="0"/>
                <a:cs typeface="Arial" panose="020B0604020202020204" pitchFamily="34" charset="0"/>
              </a:rPr>
              <a:t> över resultatet (Vad kan ha påverkat eventuella förändringar för </a:t>
            </a:r>
            <a:r>
              <a:rPr lang="sv-SE" sz="1800" b="1" dirty="0">
                <a:effectLst/>
                <a:latin typeface="+mj-lt"/>
                <a:ea typeface="Calibri" panose="020F0502020204030204" pitchFamily="34" charset="0"/>
                <a:cs typeface="Arial" panose="020B0604020202020204" pitchFamily="34" charset="0"/>
              </a:rPr>
              <a:t>din</a:t>
            </a:r>
            <a:r>
              <a:rPr lang="sv-SE" sz="1800" dirty="0">
                <a:effectLst/>
                <a:latin typeface="+mj-lt"/>
                <a:ea typeface="Calibri" panose="020F0502020204030204" pitchFamily="34" charset="0"/>
                <a:cs typeface="Arial" panose="020B0604020202020204" pitchFamily="34" charset="0"/>
              </a:rPr>
              <a:t> fysiska och psykiska hälsa?)</a:t>
            </a:r>
          </a:p>
          <a:p>
            <a:pPr marL="342900" lvl="0" indent="-342900">
              <a:lnSpc>
                <a:spcPct val="115000"/>
              </a:lnSpc>
              <a:spcAft>
                <a:spcPts val="1000"/>
              </a:spcAft>
              <a:buFont typeface="Symbol" panose="05050102010706020507" pitchFamily="18" charset="2"/>
              <a:buChar char=""/>
            </a:pPr>
            <a:r>
              <a:rPr lang="sv-SE" sz="1800" b="1" dirty="0">
                <a:effectLst/>
                <a:latin typeface="+mj-lt"/>
                <a:ea typeface="Calibri" panose="020F0502020204030204" pitchFamily="34" charset="0"/>
                <a:cs typeface="Arial" panose="020B0604020202020204" pitchFamily="34" charset="0"/>
              </a:rPr>
              <a:t>Kritiskt granska </a:t>
            </a:r>
            <a:r>
              <a:rPr lang="sv-SE" sz="1800" dirty="0">
                <a:effectLst/>
                <a:latin typeface="+mj-lt"/>
                <a:ea typeface="Calibri" panose="020F0502020204030204" pitchFamily="34" charset="0"/>
                <a:cs typeface="Arial" panose="020B0604020202020204" pitchFamily="34" charset="0"/>
              </a:rPr>
              <a:t>metod och resultat (Finns några felkällor? Går det att dra några säkra slutsatser? Varför/Varför inte?)</a:t>
            </a:r>
          </a:p>
          <a:p>
            <a:endParaRPr lang="sv-SE" dirty="0">
              <a:latin typeface="+mj-lt"/>
            </a:endParaRPr>
          </a:p>
        </p:txBody>
      </p:sp>
      <p:sp>
        <p:nvSpPr>
          <p:cNvPr id="4" name="Platshållare för bildnummer 3">
            <a:extLst>
              <a:ext uri="{FF2B5EF4-FFF2-40B4-BE49-F238E27FC236}">
                <a16:creationId xmlns:a16="http://schemas.microsoft.com/office/drawing/2014/main" id="{591DEC43-F3F4-4557-A71A-89FC3E8118A6}"/>
              </a:ext>
            </a:extLst>
          </p:cNvPr>
          <p:cNvSpPr>
            <a:spLocks noGrp="1"/>
          </p:cNvSpPr>
          <p:nvPr>
            <p:ph type="sldNum" sz="quarter" idx="12"/>
          </p:nvPr>
        </p:nvSpPr>
        <p:spPr/>
        <p:txBody>
          <a:bodyPr/>
          <a:lstStyle/>
          <a:p>
            <a:fld id="{1A5095F7-6AE6-4CD6-9521-7ED6A198531A}" type="slidenum">
              <a:rPr lang="sv-SE" smtClean="0"/>
              <a:t>9</a:t>
            </a:fld>
            <a:endParaRPr lang="sv-SE"/>
          </a:p>
        </p:txBody>
      </p:sp>
    </p:spTree>
    <p:extLst>
      <p:ext uri="{BB962C8B-B14F-4D97-AF65-F5344CB8AC3E}">
        <p14:creationId xmlns:p14="http://schemas.microsoft.com/office/powerpoint/2010/main" val="2595891560"/>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20273</TotalTime>
  <Words>1950</Words>
  <Application>Microsoft Office PowerPoint</Application>
  <PresentationFormat>Bredbild</PresentationFormat>
  <Paragraphs>169</Paragraphs>
  <Slides>15</Slides>
  <Notes>15</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15</vt:i4>
      </vt:variant>
    </vt:vector>
  </HeadingPairs>
  <TitlesOfParts>
    <vt:vector size="22" baseType="lpstr">
      <vt:lpstr>Arial</vt:lpstr>
      <vt:lpstr>Work Sans SemiBold</vt:lpstr>
      <vt:lpstr>Work Sans Medium</vt:lpstr>
      <vt:lpstr>Calibri</vt:lpstr>
      <vt:lpstr>Symbol</vt:lpstr>
      <vt:lpstr>UU-tema VIT</vt:lpstr>
      <vt:lpstr>UU-tema LJUSGRÅ</vt:lpstr>
      <vt:lpstr>Undervisning för psykisk hälsa – med fokus på fysisk aktivitet </vt:lpstr>
      <vt:lpstr>PowerPoint-presentation</vt:lpstr>
      <vt:lpstr>Lektion 9 – med laboration 8 – slutvärden</vt:lpstr>
      <vt:lpstr>Utvärdera eventuell förändring i kondition och psykisk hälsa</vt:lpstr>
      <vt:lpstr>Mäta välmående</vt:lpstr>
      <vt:lpstr>Laboration 8 - slutvärden</vt:lpstr>
      <vt:lpstr>Till nästa gång!</vt:lpstr>
      <vt:lpstr>Lektion 10 – rapportskrivning</vt:lpstr>
      <vt:lpstr>Laborationsrapport</vt:lpstr>
      <vt:lpstr>Diskutera med flera - Felkällor? </vt:lpstr>
      <vt:lpstr>Viktigaste av allt?</vt:lpstr>
      <vt:lpstr>Att röra sig så att pulsen ökar ger många positiva effekter</vt:lpstr>
      <vt:lpstr>Kom ihåg: TRÄNA FÖR VÄLMÅENDE</vt:lpstr>
      <vt:lpstr>Folkhälsomyndighetens rekommendationer</vt:lpstr>
      <vt:lpstr>Vanor som stärker både kropp och knopp  – tips på vägen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263</cp:revision>
  <cp:lastPrinted>2026-04-09T10:07:40Z</cp:lastPrinted>
  <dcterms:created xsi:type="dcterms:W3CDTF">2025-01-16T10:13:56Z</dcterms:created>
  <dcterms:modified xsi:type="dcterms:W3CDTF">2026-06-09T09:22:09Z</dcterms:modified>
</cp:coreProperties>
</file>