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6"/>
  </p:notesMasterIdLst>
  <p:sldIdLst>
    <p:sldId id="267" r:id="rId2"/>
    <p:sldId id="422" r:id="rId3"/>
    <p:sldId id="268" r:id="rId4"/>
    <p:sldId id="496" r:id="rId5"/>
    <p:sldId id="284" r:id="rId6"/>
    <p:sldId id="501" r:id="rId7"/>
    <p:sldId id="497" r:id="rId8"/>
    <p:sldId id="515" r:id="rId9"/>
    <p:sldId id="481" r:id="rId10"/>
    <p:sldId id="516" r:id="rId11"/>
    <p:sldId id="517" r:id="rId12"/>
    <p:sldId id="502" r:id="rId13"/>
    <p:sldId id="503" r:id="rId14"/>
    <p:sldId id="504" r:id="rId15"/>
    <p:sldId id="505" r:id="rId16"/>
    <p:sldId id="270" r:id="rId17"/>
    <p:sldId id="506" r:id="rId18"/>
    <p:sldId id="418" r:id="rId19"/>
    <p:sldId id="507" r:id="rId20"/>
    <p:sldId id="520" r:id="rId21"/>
    <p:sldId id="521" r:id="rId22"/>
    <p:sldId id="522" r:id="rId23"/>
    <p:sldId id="493" r:id="rId24"/>
    <p:sldId id="508" r:id="rId25"/>
    <p:sldId id="509" r:id="rId26"/>
    <p:sldId id="510" r:id="rId27"/>
    <p:sldId id="511" r:id="rId28"/>
    <p:sldId id="512" r:id="rId29"/>
    <p:sldId id="490" r:id="rId30"/>
    <p:sldId id="513" r:id="rId31"/>
    <p:sldId id="494" r:id="rId32"/>
    <p:sldId id="514" r:id="rId33"/>
    <p:sldId id="489" r:id="rId34"/>
    <p:sldId id="523" r:id="rId35"/>
  </p:sldIdLst>
  <p:sldSz cx="12192000" cy="6858000"/>
  <p:notesSz cx="6858000" cy="9144000"/>
  <p:defaultTextStyle>
    <a:defPPr>
      <a:defRPr lang="en-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AE1"/>
    <a:srgbClr val="C2C2C2"/>
    <a:srgbClr val="D2D2D2"/>
    <a:srgbClr val="E3E1E1"/>
    <a:srgbClr val="990100"/>
    <a:srgbClr val="8181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67" autoAdjust="0"/>
    <p:restoredTop sz="96072" autoAdjust="0"/>
  </p:normalViewPr>
  <p:slideViewPr>
    <p:cSldViewPr snapToGrid="0" snapToObjects="1" showGuides="1">
      <p:cViewPr varScale="1">
        <p:scale>
          <a:sx n="159" d="100"/>
          <a:sy n="159" d="100"/>
        </p:scale>
        <p:origin x="2556" y="13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243736-8DD5-3B43-B536-FB33FE5D2FB6}" type="datetimeFigureOut">
              <a:rPr lang="sv-SE" smtClean="0"/>
              <a:t>2026-08-21</a:t>
            </a:fld>
            <a:endParaRPr lang="sv-SE"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DBBF70-B78B-ED49-9D2D-4C39D288CF64}" type="slidenum">
              <a:rPr lang="sv-SE" smtClean="0"/>
              <a:t>‹#›</a:t>
            </a:fld>
            <a:endParaRPr lang="sv-SE" dirty="0"/>
          </a:p>
        </p:txBody>
      </p:sp>
    </p:spTree>
    <p:extLst>
      <p:ext uri="{BB962C8B-B14F-4D97-AF65-F5344CB8AC3E}">
        <p14:creationId xmlns:p14="http://schemas.microsoft.com/office/powerpoint/2010/main" val="6055843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4CDBBF70-B78B-ED49-9D2D-4C39D288CF64}" type="slidenum">
              <a:rPr lang="sv-SE" smtClean="0"/>
              <a:t>1</a:t>
            </a:fld>
            <a:endParaRPr lang="sv-SE" dirty="0"/>
          </a:p>
        </p:txBody>
      </p:sp>
    </p:spTree>
    <p:extLst>
      <p:ext uri="{BB962C8B-B14F-4D97-AF65-F5344CB8AC3E}">
        <p14:creationId xmlns:p14="http://schemas.microsoft.com/office/powerpoint/2010/main" val="5413997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fontAlgn="t"/>
            <a:r>
              <a:rPr lang="" sz="1200" b="1" i="0" kern="1200" dirty="0">
                <a:solidFill>
                  <a:schemeClr val="tx1"/>
                </a:solidFill>
                <a:effectLst/>
                <a:latin typeface="+mn-lt"/>
                <a:ea typeface="+mn-ea"/>
                <a:cs typeface="+mn-cs"/>
              </a:rPr>
              <a:t>Studenten behöver</a:t>
            </a:r>
          </a:p>
          <a:p>
            <a:pPr lvl="0" fontAlgn="t"/>
            <a:r>
              <a:rPr lang="" sz="1200" b="0" i="0" kern="1200" dirty="0">
                <a:solidFill>
                  <a:schemeClr val="tx1"/>
                </a:solidFill>
                <a:effectLst/>
                <a:latin typeface="+mn-lt"/>
                <a:ea typeface="+mn-ea"/>
                <a:cs typeface="+mn-cs"/>
              </a:rPr>
              <a:t>tydlighet</a:t>
            </a:r>
          </a:p>
          <a:p>
            <a:pPr lvl="0" fontAlgn="t"/>
            <a:r>
              <a:rPr lang="" sz="1200" b="0" i="0" kern="1200" dirty="0">
                <a:solidFill>
                  <a:schemeClr val="tx1"/>
                </a:solidFill>
                <a:effectLst/>
                <a:latin typeface="+mn-lt"/>
                <a:ea typeface="+mn-ea"/>
                <a:cs typeface="+mn-cs"/>
              </a:rPr>
              <a:t>tillgänglighet</a:t>
            </a:r>
          </a:p>
          <a:p>
            <a:pPr lvl="0" fontAlgn="t"/>
            <a:r>
              <a:rPr lang="" sz="1200" b="0" i="0" kern="1200" dirty="0">
                <a:solidFill>
                  <a:schemeClr val="tx1"/>
                </a:solidFill>
                <a:effectLst/>
                <a:latin typeface="+mn-lt"/>
                <a:ea typeface="+mn-ea"/>
                <a:cs typeface="+mn-cs"/>
              </a:rPr>
              <a:t>återkoppling</a:t>
            </a:r>
          </a:p>
          <a:p>
            <a:pPr lvl="0" fontAlgn="t"/>
            <a:r>
              <a:rPr lang="" sz="1200" b="0" i="0" kern="1200" dirty="0">
                <a:solidFill>
                  <a:schemeClr val="tx1"/>
                </a:solidFill>
                <a:effectLst/>
                <a:latin typeface="+mn-lt"/>
                <a:ea typeface="+mn-ea"/>
                <a:cs typeface="+mn-cs"/>
              </a:rPr>
              <a:t>trygghet</a:t>
            </a:r>
          </a:p>
          <a:p>
            <a:pPr lvl="0" fontAlgn="t"/>
            <a:r>
              <a:rPr lang="" sz="1200" b="0" i="0" kern="1200" dirty="0">
                <a:solidFill>
                  <a:schemeClr val="tx1"/>
                </a:solidFill>
                <a:effectLst/>
                <a:latin typeface="+mn-lt"/>
                <a:ea typeface="+mn-ea"/>
                <a:cs typeface="+mn-cs"/>
              </a:rPr>
              <a:t>utmaningar</a:t>
            </a:r>
          </a:p>
          <a:p>
            <a:endParaRPr lang="LID4096" dirty="0"/>
          </a:p>
        </p:txBody>
      </p:sp>
      <p:sp>
        <p:nvSpPr>
          <p:cNvPr id="4" name="Platshållare för bildnummer 3"/>
          <p:cNvSpPr>
            <a:spLocks noGrp="1"/>
          </p:cNvSpPr>
          <p:nvPr>
            <p:ph type="sldNum" sz="quarter" idx="5"/>
          </p:nvPr>
        </p:nvSpPr>
        <p:spPr/>
        <p:txBody>
          <a:bodyPr/>
          <a:lstStyle/>
          <a:p>
            <a:fld id="{4CDBBF70-B78B-ED49-9D2D-4C39D288CF64}" type="slidenum">
              <a:rPr lang="sv-SE" smtClean="0"/>
              <a:t>13</a:t>
            </a:fld>
            <a:endParaRPr lang="sv-SE" dirty="0"/>
          </a:p>
        </p:txBody>
      </p:sp>
    </p:spTree>
    <p:extLst>
      <p:ext uri="{BB962C8B-B14F-4D97-AF65-F5344CB8AC3E}">
        <p14:creationId xmlns:p14="http://schemas.microsoft.com/office/powerpoint/2010/main" val="39806979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LID4096" dirty="0"/>
          </a:p>
        </p:txBody>
      </p:sp>
      <p:sp>
        <p:nvSpPr>
          <p:cNvPr id="4" name="Platshållare för bildnummer 3"/>
          <p:cNvSpPr>
            <a:spLocks noGrp="1"/>
          </p:cNvSpPr>
          <p:nvPr>
            <p:ph type="sldNum" sz="quarter" idx="5"/>
          </p:nvPr>
        </p:nvSpPr>
        <p:spPr/>
        <p:txBody>
          <a:bodyPr/>
          <a:lstStyle/>
          <a:p>
            <a:fld id="{4CDBBF70-B78B-ED49-9D2D-4C39D288CF64}" type="slidenum">
              <a:rPr lang="sv-SE" smtClean="0"/>
              <a:t>14</a:t>
            </a:fld>
            <a:endParaRPr lang="sv-SE" dirty="0"/>
          </a:p>
        </p:txBody>
      </p:sp>
    </p:spTree>
    <p:extLst>
      <p:ext uri="{BB962C8B-B14F-4D97-AF65-F5344CB8AC3E}">
        <p14:creationId xmlns:p14="http://schemas.microsoft.com/office/powerpoint/2010/main" val="14855205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lvl="0" fontAlgn="t"/>
            <a:r>
              <a:rPr lang="" sz="1200" b="0" i="0" kern="1200" dirty="0">
                <a:solidFill>
                  <a:schemeClr val="tx1"/>
                </a:solidFill>
                <a:effectLst/>
                <a:latin typeface="+mn-lt"/>
                <a:ea typeface="+mn-ea"/>
                <a:cs typeface="+mn-cs"/>
              </a:rPr>
              <a:t>Observationer</a:t>
            </a:r>
          </a:p>
          <a:p>
            <a:pPr lvl="0" fontAlgn="t"/>
            <a:r>
              <a:rPr lang="" sz="1200" b="0" i="0" kern="1200" dirty="0">
                <a:solidFill>
                  <a:schemeClr val="tx1"/>
                </a:solidFill>
                <a:effectLst/>
                <a:latin typeface="+mn-lt"/>
                <a:ea typeface="+mn-ea"/>
                <a:cs typeface="+mn-cs"/>
              </a:rPr>
              <a:t>Samtal</a:t>
            </a:r>
          </a:p>
          <a:p>
            <a:pPr lvl="0" fontAlgn="t"/>
            <a:r>
              <a:rPr lang="" sz="1200" b="0" i="0" kern="1200" dirty="0">
                <a:solidFill>
                  <a:schemeClr val="tx1"/>
                </a:solidFill>
                <a:effectLst/>
                <a:latin typeface="+mn-lt"/>
                <a:ea typeface="+mn-ea"/>
                <a:cs typeface="+mn-cs"/>
              </a:rPr>
              <a:t>Dokumentation</a:t>
            </a:r>
          </a:p>
          <a:p>
            <a:pPr lvl="0" fontAlgn="t"/>
            <a:r>
              <a:rPr lang="" sz="1200" b="0" i="0" kern="1200" dirty="0">
                <a:solidFill>
                  <a:schemeClr val="tx1"/>
                </a:solidFill>
                <a:effectLst/>
                <a:latin typeface="+mn-lt"/>
                <a:ea typeface="+mn-ea"/>
                <a:cs typeface="+mn-cs"/>
              </a:rPr>
              <a:t>Samverkan</a:t>
            </a:r>
          </a:p>
          <a:p>
            <a:pPr lvl="0" fontAlgn="t"/>
            <a:r>
              <a:rPr lang="" sz="1200" b="0" i="0" kern="1200" dirty="0">
                <a:solidFill>
                  <a:schemeClr val="tx1"/>
                </a:solidFill>
                <a:effectLst/>
                <a:latin typeface="+mn-lt"/>
                <a:ea typeface="+mn-ea"/>
                <a:cs typeface="+mn-cs"/>
              </a:rPr>
              <a:t>Gruppverksamhet</a:t>
            </a:r>
          </a:p>
          <a:p>
            <a:pPr lvl="0" fontAlgn="t"/>
            <a:r>
              <a:rPr lang="" sz="1200" b="0" i="0" kern="1200" dirty="0">
                <a:solidFill>
                  <a:schemeClr val="tx1"/>
                </a:solidFill>
                <a:effectLst/>
                <a:latin typeface="+mn-lt"/>
                <a:ea typeface="+mn-ea"/>
                <a:cs typeface="+mn-cs"/>
              </a:rPr>
              <a:t>Möten</a:t>
            </a:r>
          </a:p>
          <a:p>
            <a:pPr lvl="0" fontAlgn="t"/>
            <a:r>
              <a:rPr lang="" sz="1200" b="0" i="0" kern="1200" dirty="0">
                <a:solidFill>
                  <a:schemeClr val="tx1"/>
                </a:solidFill>
                <a:effectLst/>
                <a:latin typeface="+mn-lt"/>
                <a:ea typeface="+mn-ea"/>
                <a:cs typeface="+mn-cs"/>
              </a:rPr>
              <a:t>Administration</a:t>
            </a:r>
          </a:p>
          <a:p>
            <a:endParaRPr lang="LID4096" dirty="0"/>
          </a:p>
        </p:txBody>
      </p:sp>
      <p:sp>
        <p:nvSpPr>
          <p:cNvPr id="4" name="Platshållare för bildnummer 3"/>
          <p:cNvSpPr>
            <a:spLocks noGrp="1"/>
          </p:cNvSpPr>
          <p:nvPr>
            <p:ph type="sldNum" sz="quarter" idx="5"/>
          </p:nvPr>
        </p:nvSpPr>
        <p:spPr/>
        <p:txBody>
          <a:bodyPr/>
          <a:lstStyle/>
          <a:p>
            <a:fld id="{4CDBBF70-B78B-ED49-9D2D-4C39D288CF64}" type="slidenum">
              <a:rPr lang="sv-SE" smtClean="0"/>
              <a:t>15</a:t>
            </a:fld>
            <a:endParaRPr lang="sv-SE" dirty="0"/>
          </a:p>
        </p:txBody>
      </p:sp>
    </p:spTree>
    <p:extLst>
      <p:ext uri="{BB962C8B-B14F-4D97-AF65-F5344CB8AC3E}">
        <p14:creationId xmlns:p14="http://schemas.microsoft.com/office/powerpoint/2010/main" val="21883965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Eva</a:t>
            </a:r>
          </a:p>
        </p:txBody>
      </p:sp>
      <p:sp>
        <p:nvSpPr>
          <p:cNvPr id="4" name="Platshållare för bildnummer 3"/>
          <p:cNvSpPr>
            <a:spLocks noGrp="1"/>
          </p:cNvSpPr>
          <p:nvPr>
            <p:ph type="sldNum" sz="quarter" idx="5"/>
          </p:nvPr>
        </p:nvSpPr>
        <p:spPr/>
        <p:txBody>
          <a:bodyPr/>
          <a:lstStyle/>
          <a:p>
            <a:fld id="{4CDBBF70-B78B-ED49-9D2D-4C39D288CF64}" type="slidenum">
              <a:rPr lang="sv-SE" smtClean="0"/>
              <a:t>16</a:t>
            </a:fld>
            <a:endParaRPr lang="sv-SE" dirty="0"/>
          </a:p>
        </p:txBody>
      </p:sp>
    </p:spTree>
    <p:extLst>
      <p:ext uri="{BB962C8B-B14F-4D97-AF65-F5344CB8AC3E}">
        <p14:creationId xmlns:p14="http://schemas.microsoft.com/office/powerpoint/2010/main" val="37718834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E</a:t>
            </a:r>
          </a:p>
        </p:txBody>
      </p:sp>
      <p:sp>
        <p:nvSpPr>
          <p:cNvPr id="4" name="Platshållare för bildnummer 3"/>
          <p:cNvSpPr>
            <a:spLocks noGrp="1"/>
          </p:cNvSpPr>
          <p:nvPr>
            <p:ph type="sldNum" sz="quarter" idx="10"/>
          </p:nvPr>
        </p:nvSpPr>
        <p:spPr/>
        <p:txBody>
          <a:bodyPr/>
          <a:lstStyle/>
          <a:p>
            <a:fld id="{1D38F2E7-1770-47E1-815C-CCDCFCFA29ED}" type="slidenum">
              <a:rPr lang="sv-SE" smtClean="0"/>
              <a:t>18</a:t>
            </a:fld>
            <a:endParaRPr lang="sv-SE"/>
          </a:p>
        </p:txBody>
      </p:sp>
    </p:spTree>
    <p:extLst>
      <p:ext uri="{BB962C8B-B14F-4D97-AF65-F5344CB8AC3E}">
        <p14:creationId xmlns:p14="http://schemas.microsoft.com/office/powerpoint/2010/main" val="28170538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LID4096" dirty="0"/>
          </a:p>
        </p:txBody>
      </p:sp>
      <p:sp>
        <p:nvSpPr>
          <p:cNvPr id="4" name="Platshållare för bildnummer 3"/>
          <p:cNvSpPr>
            <a:spLocks noGrp="1"/>
          </p:cNvSpPr>
          <p:nvPr>
            <p:ph type="sldNum" sz="quarter" idx="5"/>
          </p:nvPr>
        </p:nvSpPr>
        <p:spPr/>
        <p:txBody>
          <a:bodyPr/>
          <a:lstStyle/>
          <a:p>
            <a:fld id="{4CDBBF70-B78B-ED49-9D2D-4C39D288CF64}" type="slidenum">
              <a:rPr lang="sv-SE" smtClean="0"/>
              <a:t>19</a:t>
            </a:fld>
            <a:endParaRPr lang="sv-SE" dirty="0"/>
          </a:p>
        </p:txBody>
      </p:sp>
    </p:spTree>
    <p:extLst>
      <p:ext uri="{BB962C8B-B14F-4D97-AF65-F5344CB8AC3E}">
        <p14:creationId xmlns:p14="http://schemas.microsoft.com/office/powerpoint/2010/main" val="40951748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S</a:t>
            </a:r>
          </a:p>
        </p:txBody>
      </p:sp>
      <p:sp>
        <p:nvSpPr>
          <p:cNvPr id="4" name="Slide Number Placeholder 3"/>
          <p:cNvSpPr>
            <a:spLocks noGrp="1"/>
          </p:cNvSpPr>
          <p:nvPr>
            <p:ph type="sldNum" sz="quarter" idx="5"/>
          </p:nvPr>
        </p:nvSpPr>
        <p:spPr/>
        <p:txBody>
          <a:bodyPr/>
          <a:lstStyle/>
          <a:p>
            <a:fld id="{4CDBBF70-B78B-ED49-9D2D-4C39D288CF64}" type="slidenum">
              <a:rPr lang="sv-SE" smtClean="0"/>
              <a:t>22</a:t>
            </a:fld>
            <a:endParaRPr lang="sv-SE" dirty="0"/>
          </a:p>
        </p:txBody>
      </p:sp>
    </p:spTree>
    <p:extLst>
      <p:ext uri="{BB962C8B-B14F-4D97-AF65-F5344CB8AC3E}">
        <p14:creationId xmlns:p14="http://schemas.microsoft.com/office/powerpoint/2010/main" val="36006908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E</a:t>
            </a:r>
          </a:p>
        </p:txBody>
      </p:sp>
      <p:sp>
        <p:nvSpPr>
          <p:cNvPr id="4" name="Slide Number Placeholder 3"/>
          <p:cNvSpPr>
            <a:spLocks noGrp="1"/>
          </p:cNvSpPr>
          <p:nvPr>
            <p:ph type="sldNum" sz="quarter" idx="5"/>
          </p:nvPr>
        </p:nvSpPr>
        <p:spPr/>
        <p:txBody>
          <a:bodyPr/>
          <a:lstStyle/>
          <a:p>
            <a:fld id="{4CDBBF70-B78B-ED49-9D2D-4C39D288CF64}" type="slidenum">
              <a:rPr lang="sv-SE" smtClean="0"/>
              <a:t>23</a:t>
            </a:fld>
            <a:endParaRPr lang="sv-SE" dirty="0"/>
          </a:p>
        </p:txBody>
      </p:sp>
    </p:spTree>
    <p:extLst>
      <p:ext uri="{BB962C8B-B14F-4D97-AF65-F5344CB8AC3E}">
        <p14:creationId xmlns:p14="http://schemas.microsoft.com/office/powerpoint/2010/main" val="27882832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LID4096" dirty="0"/>
          </a:p>
        </p:txBody>
      </p:sp>
      <p:sp>
        <p:nvSpPr>
          <p:cNvPr id="4" name="Platshållare för bildnummer 3"/>
          <p:cNvSpPr>
            <a:spLocks noGrp="1"/>
          </p:cNvSpPr>
          <p:nvPr>
            <p:ph type="sldNum" sz="quarter" idx="5"/>
          </p:nvPr>
        </p:nvSpPr>
        <p:spPr/>
        <p:txBody>
          <a:bodyPr/>
          <a:lstStyle/>
          <a:p>
            <a:fld id="{4CDBBF70-B78B-ED49-9D2D-4C39D288CF64}" type="slidenum">
              <a:rPr lang="sv-SE" smtClean="0"/>
              <a:t>24</a:t>
            </a:fld>
            <a:endParaRPr lang="sv-SE" dirty="0"/>
          </a:p>
        </p:txBody>
      </p:sp>
    </p:spTree>
    <p:extLst>
      <p:ext uri="{BB962C8B-B14F-4D97-AF65-F5344CB8AC3E}">
        <p14:creationId xmlns:p14="http://schemas.microsoft.com/office/powerpoint/2010/main" val="4627330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E</a:t>
            </a:r>
          </a:p>
        </p:txBody>
      </p:sp>
      <p:sp>
        <p:nvSpPr>
          <p:cNvPr id="4" name="Platshållare för bildnummer 3"/>
          <p:cNvSpPr>
            <a:spLocks noGrp="1"/>
          </p:cNvSpPr>
          <p:nvPr>
            <p:ph type="sldNum" sz="quarter" idx="10"/>
          </p:nvPr>
        </p:nvSpPr>
        <p:spPr/>
        <p:txBody>
          <a:bodyPr/>
          <a:lstStyle/>
          <a:p>
            <a:fld id="{1D38F2E7-1770-47E1-815C-CCDCFCFA29ED}" type="slidenum">
              <a:rPr lang="sv-SE" smtClean="0"/>
              <a:t>29</a:t>
            </a:fld>
            <a:endParaRPr lang="sv-SE"/>
          </a:p>
        </p:txBody>
      </p:sp>
    </p:spTree>
    <p:extLst>
      <p:ext uri="{BB962C8B-B14F-4D97-AF65-F5344CB8AC3E}">
        <p14:creationId xmlns:p14="http://schemas.microsoft.com/office/powerpoint/2010/main" val="34498815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LID4096" dirty="0"/>
          </a:p>
        </p:txBody>
      </p:sp>
      <p:sp>
        <p:nvSpPr>
          <p:cNvPr id="4" name="Platshållare för bildnummer 3"/>
          <p:cNvSpPr>
            <a:spLocks noGrp="1"/>
          </p:cNvSpPr>
          <p:nvPr>
            <p:ph type="sldNum" sz="quarter" idx="5"/>
          </p:nvPr>
        </p:nvSpPr>
        <p:spPr/>
        <p:txBody>
          <a:bodyPr/>
          <a:lstStyle/>
          <a:p>
            <a:fld id="{4CDBBF70-B78B-ED49-9D2D-4C39D288CF64}" type="slidenum">
              <a:rPr lang="sv-SE" smtClean="0"/>
              <a:t>2</a:t>
            </a:fld>
            <a:endParaRPr lang="sv-SE" dirty="0"/>
          </a:p>
        </p:txBody>
      </p:sp>
    </p:spTree>
    <p:extLst>
      <p:ext uri="{BB962C8B-B14F-4D97-AF65-F5344CB8AC3E}">
        <p14:creationId xmlns:p14="http://schemas.microsoft.com/office/powerpoint/2010/main" val="14345835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lvl="0" fontAlgn="t"/>
            <a:r>
              <a:rPr lang="" sz="1200" b="0" i="0" kern="1200" dirty="0">
                <a:solidFill>
                  <a:schemeClr val="tx1"/>
                </a:solidFill>
                <a:effectLst/>
                <a:latin typeface="+mn-lt"/>
                <a:ea typeface="+mn-ea"/>
                <a:cs typeface="+mn-cs"/>
              </a:rPr>
              <a:t>VFU och handledaruppdraget</a:t>
            </a:r>
          </a:p>
          <a:p>
            <a:pPr lvl="0" fontAlgn="t"/>
            <a:r>
              <a:rPr lang="" sz="1200" b="0" i="0" kern="1200" dirty="0">
                <a:solidFill>
                  <a:schemeClr val="tx1"/>
                </a:solidFill>
                <a:effectLst/>
                <a:latin typeface="+mn-lt"/>
                <a:ea typeface="+mn-ea"/>
                <a:cs typeface="+mn-cs"/>
              </a:rPr>
              <a:t>Att ta emot en student</a:t>
            </a:r>
          </a:p>
          <a:p>
            <a:pPr lvl="0" fontAlgn="t"/>
            <a:r>
              <a:rPr lang="" sz="1200" b="0" i="0" kern="1200" dirty="0">
                <a:solidFill>
                  <a:schemeClr val="tx1"/>
                </a:solidFill>
                <a:effectLst/>
                <a:latin typeface="+mn-lt"/>
                <a:ea typeface="+mn-ea"/>
                <a:cs typeface="+mn-cs"/>
              </a:rPr>
              <a:t>Handledning i praktiken</a:t>
            </a:r>
          </a:p>
          <a:p>
            <a:pPr lvl="0" fontAlgn="t"/>
            <a:r>
              <a:rPr lang="" sz="1200" b="0" i="0" kern="1200" dirty="0">
                <a:solidFill>
                  <a:schemeClr val="tx1"/>
                </a:solidFill>
                <a:effectLst/>
                <a:latin typeface="+mn-lt"/>
                <a:ea typeface="+mn-ea"/>
                <a:cs typeface="+mn-cs"/>
              </a:rPr>
              <a:t>Bedömning och kursmål</a:t>
            </a:r>
          </a:p>
          <a:p>
            <a:pPr lvl="0" fontAlgn="t"/>
            <a:r>
              <a:rPr lang="" sz="1200" b="0" i="0" kern="1200" dirty="0">
                <a:solidFill>
                  <a:schemeClr val="tx1"/>
                </a:solidFill>
                <a:effectLst/>
                <a:latin typeface="+mn-lt"/>
                <a:ea typeface="+mn-ea"/>
                <a:cs typeface="+mn-cs"/>
              </a:rPr>
              <a:t>Stöd från universitetet</a:t>
            </a:r>
          </a:p>
          <a:p>
            <a:endParaRPr lang="LID4096" dirty="0"/>
          </a:p>
        </p:txBody>
      </p:sp>
      <p:sp>
        <p:nvSpPr>
          <p:cNvPr id="4" name="Platshållare för bildnummer 3"/>
          <p:cNvSpPr>
            <a:spLocks noGrp="1"/>
          </p:cNvSpPr>
          <p:nvPr>
            <p:ph type="sldNum" sz="quarter" idx="5"/>
          </p:nvPr>
        </p:nvSpPr>
        <p:spPr/>
        <p:txBody>
          <a:bodyPr/>
          <a:lstStyle/>
          <a:p>
            <a:fld id="{4CDBBF70-B78B-ED49-9D2D-4C39D288CF64}" type="slidenum">
              <a:rPr lang="sv-SE" smtClean="0"/>
              <a:t>3</a:t>
            </a:fld>
            <a:endParaRPr lang="sv-SE" dirty="0"/>
          </a:p>
        </p:txBody>
      </p:sp>
    </p:spTree>
    <p:extLst>
      <p:ext uri="{BB962C8B-B14F-4D97-AF65-F5344CB8AC3E}">
        <p14:creationId xmlns:p14="http://schemas.microsoft.com/office/powerpoint/2010/main" val="39223423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LID4096" dirty="0"/>
          </a:p>
        </p:txBody>
      </p:sp>
      <p:sp>
        <p:nvSpPr>
          <p:cNvPr id="4" name="Platshållare för bildnummer 3"/>
          <p:cNvSpPr>
            <a:spLocks noGrp="1"/>
          </p:cNvSpPr>
          <p:nvPr>
            <p:ph type="sldNum" sz="quarter" idx="5"/>
          </p:nvPr>
        </p:nvSpPr>
        <p:spPr/>
        <p:txBody>
          <a:bodyPr/>
          <a:lstStyle/>
          <a:p>
            <a:fld id="{4CDBBF70-B78B-ED49-9D2D-4C39D288CF64}" type="slidenum">
              <a:rPr lang="sv-SE" smtClean="0"/>
              <a:t>4</a:t>
            </a:fld>
            <a:endParaRPr lang="sv-SE" dirty="0"/>
          </a:p>
        </p:txBody>
      </p:sp>
    </p:spTree>
    <p:extLst>
      <p:ext uri="{BB962C8B-B14F-4D97-AF65-F5344CB8AC3E}">
        <p14:creationId xmlns:p14="http://schemas.microsoft.com/office/powerpoint/2010/main" val="17171776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fontAlgn="t"/>
            <a:r>
              <a:rPr lang="" sz="1200" b="1" i="0" kern="1200" dirty="0">
                <a:solidFill>
                  <a:schemeClr val="tx1"/>
                </a:solidFill>
                <a:effectLst/>
                <a:latin typeface="+mn-lt"/>
                <a:ea typeface="+mn-ea"/>
                <a:cs typeface="+mn-cs"/>
              </a:rPr>
              <a:t>Bild 3. VFU-kursen i korthet</a:t>
            </a:r>
          </a:p>
          <a:p>
            <a:pPr fontAlgn="t"/>
            <a:r>
              <a:rPr lang="" sz="1200" b="1" i="0" kern="1200" dirty="0">
                <a:solidFill>
                  <a:schemeClr val="tx1"/>
                </a:solidFill>
                <a:effectLst/>
                <a:latin typeface="+mn-lt"/>
                <a:ea typeface="+mn-ea"/>
                <a:cs typeface="+mn-cs"/>
              </a:rPr>
              <a:t>Fakta om VFU</a:t>
            </a:r>
          </a:p>
          <a:p>
            <a:pPr lvl="0" fontAlgn="t"/>
            <a:r>
              <a:rPr lang="" sz="1200" b="0" i="0" kern="1200" dirty="0">
                <a:solidFill>
                  <a:schemeClr val="tx1"/>
                </a:solidFill>
                <a:effectLst/>
                <a:latin typeface="+mn-lt"/>
                <a:ea typeface="+mn-ea"/>
                <a:cs typeface="+mn-cs"/>
              </a:rPr>
              <a:t>Termin 5 på socionomprogrammet</a:t>
            </a:r>
          </a:p>
          <a:p>
            <a:pPr lvl="0" fontAlgn="t"/>
            <a:r>
              <a:rPr lang="" sz="1200" b="0" i="0" kern="1200" dirty="0">
                <a:solidFill>
                  <a:schemeClr val="tx1"/>
                </a:solidFill>
                <a:effectLst/>
                <a:latin typeface="+mn-lt"/>
                <a:ea typeface="+mn-ea"/>
                <a:cs typeface="+mn-cs"/>
              </a:rPr>
              <a:t>20 veckors verksamhetsförlagd utbildning</a:t>
            </a:r>
          </a:p>
          <a:p>
            <a:pPr lvl="0" fontAlgn="t"/>
            <a:r>
              <a:rPr lang="" sz="1200" b="0" i="0" kern="1200" dirty="0">
                <a:solidFill>
                  <a:schemeClr val="tx1"/>
                </a:solidFill>
                <a:effectLst/>
                <a:latin typeface="+mn-lt"/>
                <a:ea typeface="+mn-ea"/>
                <a:cs typeface="+mn-cs"/>
              </a:rPr>
              <a:t>Genomsnitt 34 timmar per vecka</a:t>
            </a:r>
          </a:p>
          <a:p>
            <a:pPr lvl="0" fontAlgn="t"/>
            <a:r>
              <a:rPr lang="" sz="1200" b="0" i="0" kern="1200" dirty="0">
                <a:solidFill>
                  <a:schemeClr val="tx1"/>
                </a:solidFill>
                <a:effectLst/>
                <a:latin typeface="+mn-lt"/>
                <a:ea typeface="+mn-ea"/>
                <a:cs typeface="+mn-cs"/>
              </a:rPr>
              <a:t>Individuell handledare</a:t>
            </a:r>
          </a:p>
          <a:p>
            <a:pPr lvl="0" fontAlgn="t"/>
            <a:r>
              <a:rPr lang="" sz="1200" b="0" i="0" kern="1200" dirty="0">
                <a:solidFill>
                  <a:schemeClr val="tx1"/>
                </a:solidFill>
                <a:effectLst/>
                <a:latin typeface="+mn-lt"/>
                <a:ea typeface="+mn-ea"/>
                <a:cs typeface="+mn-cs"/>
              </a:rPr>
              <a:t>VFU-plan som följs under hela perioden</a:t>
            </a:r>
          </a:p>
          <a:p>
            <a:pPr lvl="0" fontAlgn="t"/>
            <a:r>
              <a:rPr lang="" sz="1200" b="0" i="0" kern="1200" dirty="0">
                <a:solidFill>
                  <a:schemeClr val="tx1"/>
                </a:solidFill>
                <a:effectLst/>
                <a:latin typeface="+mn-lt"/>
                <a:ea typeface="+mn-ea"/>
                <a:cs typeface="+mn-cs"/>
              </a:rPr>
              <a:t>Halvtids- och slutbedömning</a:t>
            </a:r>
          </a:p>
          <a:p>
            <a:endParaRPr lang="LID4096" dirty="0"/>
          </a:p>
        </p:txBody>
      </p:sp>
      <p:sp>
        <p:nvSpPr>
          <p:cNvPr id="4" name="Platshållare för bildnummer 3"/>
          <p:cNvSpPr>
            <a:spLocks noGrp="1"/>
          </p:cNvSpPr>
          <p:nvPr>
            <p:ph type="sldNum" sz="quarter" idx="5"/>
          </p:nvPr>
        </p:nvSpPr>
        <p:spPr/>
        <p:txBody>
          <a:bodyPr/>
          <a:lstStyle/>
          <a:p>
            <a:fld id="{4CDBBF70-B78B-ED49-9D2D-4C39D288CF64}" type="slidenum">
              <a:rPr lang="sv-SE" smtClean="0"/>
              <a:t>5</a:t>
            </a:fld>
            <a:endParaRPr lang="sv-SE" dirty="0"/>
          </a:p>
        </p:txBody>
      </p:sp>
    </p:spTree>
    <p:extLst>
      <p:ext uri="{BB962C8B-B14F-4D97-AF65-F5344CB8AC3E}">
        <p14:creationId xmlns:p14="http://schemas.microsoft.com/office/powerpoint/2010/main" val="35277779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fontAlgn="t">
              <a:buNone/>
            </a:pPr>
            <a:r>
              <a:rPr lang="" sz="1200" b="1" dirty="0">
                <a:solidFill>
                  <a:schemeClr val="tx1"/>
                </a:solidFill>
              </a:rPr>
              <a:t>Vecka 1-4</a:t>
            </a:r>
          </a:p>
          <a:p>
            <a:pPr fontAlgn="t"/>
            <a:r>
              <a:rPr lang="" sz="1200" dirty="0">
                <a:solidFill>
                  <a:schemeClr val="tx1"/>
                </a:solidFill>
              </a:rPr>
              <a:t>Observera och lära känna verksamheten</a:t>
            </a:r>
          </a:p>
          <a:p>
            <a:pPr marL="0" indent="0" fontAlgn="t">
              <a:buNone/>
            </a:pPr>
            <a:r>
              <a:rPr lang="" sz="1200" b="1" dirty="0">
                <a:solidFill>
                  <a:schemeClr val="tx1"/>
                </a:solidFill>
              </a:rPr>
              <a:t>Vecka 5-10</a:t>
            </a:r>
          </a:p>
          <a:p>
            <a:pPr fontAlgn="t"/>
            <a:r>
              <a:rPr lang="" sz="1200" dirty="0">
                <a:solidFill>
                  <a:schemeClr val="tx1"/>
                </a:solidFill>
              </a:rPr>
              <a:t>Delta och pröva arbetsuppgifter</a:t>
            </a:r>
          </a:p>
          <a:p>
            <a:pPr marL="0" indent="0" fontAlgn="t">
              <a:buNone/>
            </a:pPr>
            <a:r>
              <a:rPr lang="" sz="1200" b="1" dirty="0">
                <a:solidFill>
                  <a:schemeClr val="tx1"/>
                </a:solidFill>
              </a:rPr>
              <a:t>Vecka 11-15</a:t>
            </a:r>
          </a:p>
          <a:p>
            <a:pPr fontAlgn="t"/>
            <a:r>
              <a:rPr lang="" sz="1200" dirty="0">
                <a:solidFill>
                  <a:schemeClr val="tx1"/>
                </a:solidFill>
              </a:rPr>
              <a:t>Ta större ansvar</a:t>
            </a:r>
          </a:p>
          <a:p>
            <a:pPr marL="0" indent="0" fontAlgn="t">
              <a:buNone/>
            </a:pPr>
            <a:r>
              <a:rPr lang="" sz="1200" b="1" dirty="0">
                <a:solidFill>
                  <a:schemeClr val="tx1"/>
                </a:solidFill>
              </a:rPr>
              <a:t>Vecka 16-20</a:t>
            </a:r>
          </a:p>
          <a:p>
            <a:pPr fontAlgn="t"/>
            <a:r>
              <a:rPr lang="" sz="1200" dirty="0">
                <a:solidFill>
                  <a:schemeClr val="tx1"/>
                </a:solidFill>
              </a:rPr>
              <a:t>Arbeta mer självständigt</a:t>
            </a:r>
          </a:p>
          <a:p>
            <a:endParaRPr lang="LID4096" dirty="0"/>
          </a:p>
        </p:txBody>
      </p:sp>
      <p:sp>
        <p:nvSpPr>
          <p:cNvPr id="4" name="Platshållare för bildnummer 3"/>
          <p:cNvSpPr>
            <a:spLocks noGrp="1"/>
          </p:cNvSpPr>
          <p:nvPr>
            <p:ph type="sldNum" sz="quarter" idx="5"/>
          </p:nvPr>
        </p:nvSpPr>
        <p:spPr/>
        <p:txBody>
          <a:bodyPr/>
          <a:lstStyle/>
          <a:p>
            <a:fld id="{4CDBBF70-B78B-ED49-9D2D-4C39D288CF64}" type="slidenum">
              <a:rPr lang="sv-SE" smtClean="0"/>
              <a:t>6</a:t>
            </a:fld>
            <a:endParaRPr lang="sv-SE" dirty="0"/>
          </a:p>
        </p:txBody>
      </p:sp>
    </p:spTree>
    <p:extLst>
      <p:ext uri="{BB962C8B-B14F-4D97-AF65-F5344CB8AC3E}">
        <p14:creationId xmlns:p14="http://schemas.microsoft.com/office/powerpoint/2010/main" val="24782757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fontAlgn="t"/>
            <a:endParaRPr lang="LID4096" dirty="0"/>
          </a:p>
        </p:txBody>
      </p:sp>
      <p:sp>
        <p:nvSpPr>
          <p:cNvPr id="4" name="Platshållare för bildnummer 3"/>
          <p:cNvSpPr>
            <a:spLocks noGrp="1"/>
          </p:cNvSpPr>
          <p:nvPr>
            <p:ph type="sldNum" sz="quarter" idx="5"/>
          </p:nvPr>
        </p:nvSpPr>
        <p:spPr/>
        <p:txBody>
          <a:bodyPr/>
          <a:lstStyle/>
          <a:p>
            <a:fld id="{4CDBBF70-B78B-ED49-9D2D-4C39D288CF64}" type="slidenum">
              <a:rPr lang="sv-SE" smtClean="0"/>
              <a:t>7</a:t>
            </a:fld>
            <a:endParaRPr lang="sv-SE" dirty="0"/>
          </a:p>
        </p:txBody>
      </p:sp>
    </p:spTree>
    <p:extLst>
      <p:ext uri="{BB962C8B-B14F-4D97-AF65-F5344CB8AC3E}">
        <p14:creationId xmlns:p14="http://schemas.microsoft.com/office/powerpoint/2010/main" val="5747937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Sofi</a:t>
            </a:r>
          </a:p>
          <a:p>
            <a:r>
              <a:rPr lang="sv-SE" dirty="0"/>
              <a:t>VARFÖR HANDLEDNING? Professionell handledning är ett begrepp som t ex handlar om stödjandet av en student i en utvecklings- och läroprocess. Handledningen ska bidra till att studenten: får kunskap i metodiskt arbete, integrerar professionens grundkunskaper, integrerar professionella och etiska principer, Målet att utvecklar sin yrkesidentitet. </a:t>
            </a:r>
          </a:p>
          <a:p>
            <a:pPr marL="0" indent="0">
              <a:buFontTx/>
              <a:buNone/>
            </a:pPr>
            <a:endParaRPr lang="sv-SE" dirty="0"/>
          </a:p>
          <a:p>
            <a:pPr marL="0" indent="0">
              <a:buFontTx/>
              <a:buNone/>
            </a:pPr>
            <a:r>
              <a:rPr lang="sv-SE" dirty="0"/>
              <a:t>Teoretiskt kunnande och praktiskt lärande –erfarenheter behöver bearbetas, organiseras/omorganiseras och prövas för att formas till kunnande. </a:t>
            </a:r>
          </a:p>
          <a:p>
            <a:endParaRPr lang="sv-SE" dirty="0"/>
          </a:p>
          <a:p>
            <a:r>
              <a:rPr lang="sv-SE" dirty="0"/>
              <a:t>Varför vikten av planerad handledning?  Lära sig vänta och inte omedelbart uttrycka känslor och behov av återkoppling, lär studenten att härbärgera svårigheter och frustration som kan uppstå i mötet med människor i svåra situationer som behöver stöd och hjälp i den</a:t>
            </a:r>
          </a:p>
          <a:p>
            <a:endParaRPr lang="sv-SE" dirty="0"/>
          </a:p>
          <a:p>
            <a:r>
              <a:rPr lang="sv-SE" dirty="0"/>
              <a:t>Den processorienterade handledningen ligger fokus på den handledde själv, på värderingar och förhållningssätt i relation till klienter, handledaren och samarbetspartners. Process – en serie händelser som leder till ett resultat, ett förlopp där något förändras. Yrkesmässig och personlig utveckling och mognad</a:t>
            </a:r>
          </a:p>
          <a:p>
            <a:r>
              <a:rPr lang="sv-SE" dirty="0"/>
              <a:t>Metodhandledning: Den metodorienterade handledningen fokuserar på vad den handledde, eller den observerade klienten, gör och kan göra, den ger möjlighet att reflektera över egen praktik. Fokus på handläggning, strategi och planering. tillvägagångssätt.</a:t>
            </a:r>
          </a:p>
          <a:p>
            <a:pPr marL="0" indent="0">
              <a:buFontTx/>
              <a:buNone/>
            </a:pPr>
            <a:endParaRPr lang="sv-SE" dirty="0"/>
          </a:p>
          <a:p>
            <a:r>
              <a:rPr lang="sv-SE" i="1" dirty="0"/>
              <a:t>Handledaren</a:t>
            </a:r>
          </a:p>
          <a:p>
            <a:endParaRPr lang="sv-SE" i="1" dirty="0"/>
          </a:p>
          <a:p>
            <a:r>
              <a:rPr lang="sv-SE" dirty="0"/>
              <a:t>- Ramar, tider, innehåll, var, om ni är två handledare vem ansvarar för vad </a:t>
            </a:r>
            <a:r>
              <a:rPr lang="sv-SE" dirty="0" err="1"/>
              <a:t>etc</a:t>
            </a:r>
            <a:r>
              <a:rPr lang="sv-SE" dirty="0"/>
              <a:t>,</a:t>
            </a:r>
          </a:p>
          <a:p>
            <a:r>
              <a:rPr lang="sv-SE" dirty="0"/>
              <a:t>- Struktur, struktur och fokus på vad man har bestämt sig för att prata om (gör gärna en agenda), finnas viss flexibilitet för tankar, utveckla nått nytt osv. </a:t>
            </a:r>
          </a:p>
          <a:p>
            <a:r>
              <a:rPr lang="sv-SE" dirty="0"/>
              <a:t>- Forum för reflektion – studenten blir medveten om hur komplex verkligheten är, teorier och kunskap från universitetet är inte tillräckligt för att de ska kunna utöva det praktiska arbetet på ett professionellt sätt. Behöver träna på att anlägga ett professionellt förhållningssätt utveckla omdöme. Träna på att vara en reflekterande praktiker.   </a:t>
            </a:r>
          </a:p>
          <a:p>
            <a:r>
              <a:rPr lang="sv-SE" dirty="0"/>
              <a:t>- Sekretess, var öppen. </a:t>
            </a:r>
          </a:p>
          <a:p>
            <a:endParaRPr lang="sv-SE" dirty="0"/>
          </a:p>
          <a:p>
            <a:r>
              <a:rPr lang="sv-SE" i="1" dirty="0"/>
              <a:t>Studenten</a:t>
            </a:r>
          </a:p>
          <a:p>
            <a:pPr marL="0" indent="0">
              <a:buFontTx/>
              <a:buNone/>
            </a:pPr>
            <a:r>
              <a:rPr lang="sv-SE" dirty="0"/>
              <a:t>Tips! Be studenten läsa kurslitteratur om vilket ansvar den hand och diskutera detta</a:t>
            </a:r>
            <a:endParaRPr lang="sv-SE" i="1" dirty="0"/>
          </a:p>
          <a:p>
            <a:endParaRPr lang="sv-SE" dirty="0"/>
          </a:p>
          <a:p>
            <a:r>
              <a:rPr lang="sv-SE" dirty="0"/>
              <a:t>Olika förkunskaper om vad handledning är.</a:t>
            </a:r>
          </a:p>
          <a:p>
            <a:r>
              <a:rPr lang="sv-SE" dirty="0"/>
              <a:t>Förbereda, dagbok</a:t>
            </a:r>
          </a:p>
          <a:p>
            <a:r>
              <a:rPr lang="sv-SE" dirty="0"/>
              <a:t>Frågeställningar som studenten har med sig, fokus under handledning, kan handla om teman, samtal, bemötande etc. el. om konkreta metoder.</a:t>
            </a:r>
          </a:p>
          <a:p>
            <a:r>
              <a:rPr lang="sv-SE" dirty="0"/>
              <a:t>Handledningsbar – förstå att det handlar om att utveckla sin yrkesidentitet. Förstå skillnaden mellan psykoterapi och handledning, undervisning och handledning.</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Reflektionsförmåga –över sig själv och annat. </a:t>
            </a:r>
            <a:r>
              <a:rPr lang="sv-SE" sz="1200" b="0" i="0" kern="1200" dirty="0">
                <a:solidFill>
                  <a:schemeClr val="tx1"/>
                </a:solidFill>
                <a:effectLst/>
                <a:latin typeface="+mn-lt"/>
                <a:ea typeface="+mn-ea"/>
                <a:cs typeface="+mn-cs"/>
              </a:rPr>
              <a:t>Studenterna får träning i att reflektera genom loggar under sin utbildning, kan dock vara en utmaning. Ofta hamnar studenten i beskrivning -handling</a:t>
            </a:r>
          </a:p>
          <a:p>
            <a:pPr marL="0" indent="0">
              <a:buFontTx/>
              <a:buNone/>
            </a:pPr>
            <a:r>
              <a:rPr lang="sv-SE"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Allians, tillit och trygghet. För att ge studenten möjlighet att använda sina styrkor och resurser. Relationens betydelse, tillit och arbetsallians. Viktigt att studenten uppfattar handledare som empatisk och tillmötesgående, </a:t>
            </a:r>
          </a:p>
          <a:p>
            <a:pPr marL="0" indent="0">
              <a:buFontTx/>
              <a:buNone/>
            </a:pPr>
            <a:endParaRPr lang="sv-SE" dirty="0"/>
          </a:p>
          <a:p>
            <a:pPr marL="171450" indent="-171450">
              <a:buFontTx/>
              <a:buChar char="-"/>
            </a:pPr>
            <a:endParaRPr lang="sv-SE" dirty="0"/>
          </a:p>
        </p:txBody>
      </p:sp>
      <p:sp>
        <p:nvSpPr>
          <p:cNvPr id="4" name="Platshållare för bildnummer 3"/>
          <p:cNvSpPr>
            <a:spLocks noGrp="1"/>
          </p:cNvSpPr>
          <p:nvPr>
            <p:ph type="sldNum" sz="quarter" idx="5"/>
          </p:nvPr>
        </p:nvSpPr>
        <p:spPr/>
        <p:txBody>
          <a:bodyPr/>
          <a:lstStyle/>
          <a:p>
            <a:fld id="{4CDBBF70-B78B-ED49-9D2D-4C39D288CF64}" type="slidenum">
              <a:rPr lang="sv-SE" smtClean="0"/>
              <a:t>9</a:t>
            </a:fld>
            <a:endParaRPr lang="sv-SE" dirty="0"/>
          </a:p>
        </p:txBody>
      </p:sp>
    </p:spTree>
    <p:extLst>
      <p:ext uri="{BB962C8B-B14F-4D97-AF65-F5344CB8AC3E}">
        <p14:creationId xmlns:p14="http://schemas.microsoft.com/office/powerpoint/2010/main" val="27688862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fontAlgn="t"/>
            <a:r>
              <a:rPr lang="" sz="1200" b="0" i="0" kern="1200" dirty="0">
                <a:solidFill>
                  <a:schemeClr val="tx1"/>
                </a:solidFill>
                <a:effectLst/>
                <a:latin typeface="+mn-lt"/>
                <a:ea typeface="+mn-ea"/>
                <a:cs typeface="+mn-cs"/>
              </a:rPr>
              <a:t>Som handledare ska du:</a:t>
            </a:r>
          </a:p>
          <a:p>
            <a:pPr lvl="0" fontAlgn="t"/>
            <a:r>
              <a:rPr lang="" sz="1200" b="0" i="0" kern="1200" dirty="0">
                <a:solidFill>
                  <a:schemeClr val="tx1"/>
                </a:solidFill>
                <a:effectLst/>
                <a:latin typeface="+mn-lt"/>
                <a:ea typeface="+mn-ea"/>
                <a:cs typeface="+mn-cs"/>
              </a:rPr>
              <a:t>introducera studenten</a:t>
            </a:r>
          </a:p>
          <a:p>
            <a:pPr lvl="0" fontAlgn="t"/>
            <a:r>
              <a:rPr lang="" sz="1200" b="0" i="0" kern="1200" dirty="0">
                <a:solidFill>
                  <a:schemeClr val="tx1"/>
                </a:solidFill>
                <a:effectLst/>
                <a:latin typeface="+mn-lt"/>
                <a:ea typeface="+mn-ea"/>
                <a:cs typeface="+mn-cs"/>
              </a:rPr>
              <a:t>skapa lärandemöjligheter</a:t>
            </a:r>
          </a:p>
          <a:p>
            <a:pPr lvl="0" fontAlgn="t"/>
            <a:r>
              <a:rPr lang="" sz="1200" b="0" i="0" kern="1200" dirty="0">
                <a:solidFill>
                  <a:schemeClr val="tx1"/>
                </a:solidFill>
                <a:effectLst/>
                <a:latin typeface="+mn-lt"/>
                <a:ea typeface="+mn-ea"/>
                <a:cs typeface="+mn-cs"/>
              </a:rPr>
              <a:t>ge återkoppling</a:t>
            </a:r>
          </a:p>
          <a:p>
            <a:pPr lvl="0" fontAlgn="t"/>
            <a:r>
              <a:rPr lang="" sz="1200" b="0" i="0" kern="1200" dirty="0">
                <a:solidFill>
                  <a:schemeClr val="tx1"/>
                </a:solidFill>
                <a:effectLst/>
                <a:latin typeface="+mn-lt"/>
                <a:ea typeface="+mn-ea"/>
                <a:cs typeface="+mn-cs"/>
              </a:rPr>
              <a:t>genomföra handledning</a:t>
            </a:r>
          </a:p>
          <a:p>
            <a:pPr lvl="0" fontAlgn="t"/>
            <a:r>
              <a:rPr lang="" sz="1200" b="0" i="0" kern="1200" dirty="0">
                <a:solidFill>
                  <a:schemeClr val="tx1"/>
                </a:solidFill>
                <a:effectLst/>
                <a:latin typeface="+mn-lt"/>
                <a:ea typeface="+mn-ea"/>
                <a:cs typeface="+mn-cs"/>
              </a:rPr>
              <a:t>medverka vid bedömning</a:t>
            </a:r>
          </a:p>
          <a:p>
            <a:endParaRPr lang="LID4096" dirty="0"/>
          </a:p>
        </p:txBody>
      </p:sp>
      <p:sp>
        <p:nvSpPr>
          <p:cNvPr id="4" name="Platshållare för bildnummer 3"/>
          <p:cNvSpPr>
            <a:spLocks noGrp="1"/>
          </p:cNvSpPr>
          <p:nvPr>
            <p:ph type="sldNum" sz="quarter" idx="5"/>
          </p:nvPr>
        </p:nvSpPr>
        <p:spPr/>
        <p:txBody>
          <a:bodyPr/>
          <a:lstStyle/>
          <a:p>
            <a:fld id="{4CDBBF70-B78B-ED49-9D2D-4C39D288CF64}" type="slidenum">
              <a:rPr lang="sv-SE" smtClean="0"/>
              <a:t>12</a:t>
            </a:fld>
            <a:endParaRPr lang="sv-SE" dirty="0"/>
          </a:p>
        </p:txBody>
      </p:sp>
    </p:spTree>
    <p:extLst>
      <p:ext uri="{BB962C8B-B14F-4D97-AF65-F5344CB8AC3E}">
        <p14:creationId xmlns:p14="http://schemas.microsoft.com/office/powerpoint/2010/main" val="26560107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UU_White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B7CC7-C518-2744-AE0D-462C0746192B}"/>
              </a:ext>
            </a:extLst>
          </p:cNvPr>
          <p:cNvSpPr>
            <a:spLocks noGrp="1"/>
          </p:cNvSpPr>
          <p:nvPr>
            <p:ph type="ctrTitle" hasCustomPrompt="1"/>
          </p:nvPr>
        </p:nvSpPr>
        <p:spPr>
          <a:xfrm>
            <a:off x="1524000" y="1122363"/>
            <a:ext cx="9144000" cy="2387600"/>
          </a:xfrm>
        </p:spPr>
        <p:txBody>
          <a:bodyPr anchor="b"/>
          <a:lstStyle>
            <a:lvl1pPr algn="ctr">
              <a:defRPr sz="3800"/>
            </a:lvl1pPr>
          </a:lstStyle>
          <a:p>
            <a:r>
              <a:rPr lang="en-GB" dirty="0"/>
              <a:t>KLICKA HÄR FÖR ATT ÄNDRA RUBRIK</a:t>
            </a:r>
            <a:endParaRPr lang="sv-SE" dirty="0"/>
          </a:p>
        </p:txBody>
      </p:sp>
      <p:sp>
        <p:nvSpPr>
          <p:cNvPr id="3" name="Subtitle 2">
            <a:extLst>
              <a:ext uri="{FF2B5EF4-FFF2-40B4-BE49-F238E27FC236}">
                <a16:creationId xmlns:a16="http://schemas.microsoft.com/office/drawing/2014/main" id="{957693B9-6AA9-3848-98BE-636D0998128C}"/>
              </a:ext>
            </a:extLst>
          </p:cNvPr>
          <p:cNvSpPr>
            <a:spLocks noGrp="1"/>
          </p:cNvSpPr>
          <p:nvPr>
            <p:ph type="subTitle" idx="1" hasCustomPrompt="1"/>
          </p:nvPr>
        </p:nvSpPr>
        <p:spPr>
          <a:xfrm>
            <a:off x="1524000" y="3834267"/>
            <a:ext cx="9144000" cy="1655762"/>
          </a:xfrm>
        </p:spPr>
        <p:txBody>
          <a:bodyPr/>
          <a:lstStyle>
            <a:lvl1pPr marL="0" indent="0" algn="ctr">
              <a:buNone/>
              <a:defRPr sz="1800" spc="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HÄR FÖR ATT ÄNDRA UNDERRUBRIK</a:t>
            </a:r>
          </a:p>
        </p:txBody>
      </p:sp>
    </p:spTree>
    <p:extLst>
      <p:ext uri="{BB962C8B-B14F-4D97-AF65-F5344CB8AC3E}">
        <p14:creationId xmlns:p14="http://schemas.microsoft.com/office/powerpoint/2010/main" val="38611762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UU_White_Title with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2D5DCA-C7EF-D847-BF31-7756142E39C8}"/>
              </a:ext>
            </a:extLst>
          </p:cNvPr>
          <p:cNvSpPr>
            <a:spLocks noGrp="1"/>
          </p:cNvSpPr>
          <p:nvPr>
            <p:ph type="pic" sz="quarter" idx="10" hasCustomPrompt="1"/>
          </p:nvPr>
        </p:nvSpPr>
        <p:spPr>
          <a:xfrm>
            <a:off x="1524000" y="2265681"/>
            <a:ext cx="9144000" cy="3108960"/>
          </a:xfrm>
        </p:spPr>
        <p:txBody>
          <a:bodyPr/>
          <a:lstStyle>
            <a:lvl1pPr>
              <a:buNone/>
              <a:defRPr/>
            </a:lvl1pPr>
          </a:lstStyle>
          <a:p>
            <a:r>
              <a:rPr lang="sv-SE" dirty="0"/>
              <a:t>Klicka på ikonen för att lägga till en bild</a:t>
            </a:r>
          </a:p>
        </p:txBody>
      </p:sp>
      <p:sp>
        <p:nvSpPr>
          <p:cNvPr id="2" name="Title 1">
            <a:extLst>
              <a:ext uri="{FF2B5EF4-FFF2-40B4-BE49-F238E27FC236}">
                <a16:creationId xmlns:a16="http://schemas.microsoft.com/office/drawing/2014/main" id="{3AEB7CC7-C518-2744-AE0D-462C0746192B}"/>
              </a:ext>
            </a:extLst>
          </p:cNvPr>
          <p:cNvSpPr>
            <a:spLocks noGrp="1"/>
          </p:cNvSpPr>
          <p:nvPr>
            <p:ph type="ctrTitle" hasCustomPrompt="1"/>
          </p:nvPr>
        </p:nvSpPr>
        <p:spPr>
          <a:xfrm>
            <a:off x="1524000" y="461963"/>
            <a:ext cx="9144000" cy="1417637"/>
          </a:xfrm>
        </p:spPr>
        <p:txBody>
          <a:bodyPr anchor="b"/>
          <a:lstStyle>
            <a:lvl1pPr algn="ctr">
              <a:defRPr sz="3800"/>
            </a:lvl1pPr>
          </a:lstStyle>
          <a:p>
            <a:r>
              <a:rPr lang="en-GB" dirty="0"/>
              <a:t>KLICKA HÄR FÖR ATT ÄNDRA RUBRIK</a:t>
            </a:r>
            <a:endParaRPr lang="sv-SE" dirty="0"/>
          </a:p>
        </p:txBody>
      </p:sp>
      <p:sp>
        <p:nvSpPr>
          <p:cNvPr id="3" name="Subtitle 2">
            <a:extLst>
              <a:ext uri="{FF2B5EF4-FFF2-40B4-BE49-F238E27FC236}">
                <a16:creationId xmlns:a16="http://schemas.microsoft.com/office/drawing/2014/main" id="{957693B9-6AA9-3848-98BE-636D0998128C}"/>
              </a:ext>
            </a:extLst>
          </p:cNvPr>
          <p:cNvSpPr>
            <a:spLocks noGrp="1"/>
          </p:cNvSpPr>
          <p:nvPr>
            <p:ph type="subTitle" idx="1" hasCustomPrompt="1"/>
          </p:nvPr>
        </p:nvSpPr>
        <p:spPr>
          <a:xfrm>
            <a:off x="1524000" y="5760722"/>
            <a:ext cx="9144000" cy="259080"/>
          </a:xfrm>
        </p:spPr>
        <p:txBody>
          <a:bodyPr>
            <a:noAutofit/>
          </a:bodyPr>
          <a:lstStyle>
            <a:lvl1pPr marL="0" indent="0" algn="ctr">
              <a:buNone/>
              <a:defRPr sz="1500"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GB" dirty="0"/>
              <a:t>KLICKA HÄR FÖR ATT ÄNDRA UNDERRUBRIK</a:t>
            </a:r>
          </a:p>
        </p:txBody>
      </p:sp>
    </p:spTree>
    <p:extLst>
      <p:ext uri="{BB962C8B-B14F-4D97-AF65-F5344CB8AC3E}">
        <p14:creationId xmlns:p14="http://schemas.microsoft.com/office/powerpoint/2010/main" val="5218739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picTx" preserve="1">
  <p:cSld name="UU_White_Text with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03C56-2D27-904E-B863-86215E420177}"/>
              </a:ext>
            </a:extLst>
          </p:cNvPr>
          <p:cNvSpPr>
            <a:spLocks noGrp="1"/>
          </p:cNvSpPr>
          <p:nvPr>
            <p:ph type="title" hasCustomPrompt="1"/>
          </p:nvPr>
        </p:nvSpPr>
        <p:spPr>
          <a:xfrm>
            <a:off x="839788" y="987425"/>
            <a:ext cx="8852852" cy="445136"/>
          </a:xfrm>
        </p:spPr>
        <p:txBody>
          <a:bodyPr anchor="b"/>
          <a:lstStyle>
            <a:lvl1pPr>
              <a:defRPr sz="2400"/>
            </a:lvl1pPr>
          </a:lstStyle>
          <a:p>
            <a:r>
              <a:rPr lang="en-GB" dirty="0"/>
              <a:t>KLICKA HÄR FÖR ATT ÄNDRA RUBRIK</a:t>
            </a:r>
            <a:endParaRPr lang="sv-SE" dirty="0"/>
          </a:p>
        </p:txBody>
      </p:sp>
      <p:sp>
        <p:nvSpPr>
          <p:cNvPr id="3" name="Picture Placeholder 2">
            <a:extLst>
              <a:ext uri="{FF2B5EF4-FFF2-40B4-BE49-F238E27FC236}">
                <a16:creationId xmlns:a16="http://schemas.microsoft.com/office/drawing/2014/main" id="{5C0E3859-1AB0-1842-A6D1-C215EC618BFB}"/>
              </a:ext>
            </a:extLst>
          </p:cNvPr>
          <p:cNvSpPr>
            <a:spLocks noGrp="1"/>
          </p:cNvSpPr>
          <p:nvPr>
            <p:ph type="pic" idx="1" hasCustomPrompt="1"/>
          </p:nvPr>
        </p:nvSpPr>
        <p:spPr>
          <a:xfrm>
            <a:off x="6096000" y="1778001"/>
            <a:ext cx="3596640" cy="4083050"/>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Klicka på ikonen för att lägga till en bild</a:t>
            </a:r>
          </a:p>
        </p:txBody>
      </p:sp>
      <p:sp>
        <p:nvSpPr>
          <p:cNvPr id="4" name="Text Placeholder 3">
            <a:extLst>
              <a:ext uri="{FF2B5EF4-FFF2-40B4-BE49-F238E27FC236}">
                <a16:creationId xmlns:a16="http://schemas.microsoft.com/office/drawing/2014/main" id="{2C70CE97-22F3-D54E-97F1-698A9CC7BC23}"/>
              </a:ext>
            </a:extLst>
          </p:cNvPr>
          <p:cNvSpPr>
            <a:spLocks noGrp="1"/>
          </p:cNvSpPr>
          <p:nvPr>
            <p:ph type="body" sz="half" idx="2" hasCustomPrompt="1"/>
          </p:nvPr>
        </p:nvSpPr>
        <p:spPr>
          <a:xfrm>
            <a:off x="839788" y="1785939"/>
            <a:ext cx="4900612" cy="4083050"/>
          </a:xfrm>
        </p:spPr>
        <p:txBody>
          <a:bodyPr/>
          <a:lstStyle>
            <a:lvl1pPr marL="0" indent="0">
              <a:buNone/>
              <a:defRPr sz="17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err="1"/>
              <a:t>Klicka</a:t>
            </a:r>
            <a:r>
              <a:rPr lang="en-GB" dirty="0"/>
              <a:t> </a:t>
            </a:r>
            <a:r>
              <a:rPr lang="en-GB" dirty="0" err="1"/>
              <a:t>här</a:t>
            </a:r>
            <a:r>
              <a:rPr lang="en-GB" dirty="0"/>
              <a:t> </a:t>
            </a:r>
            <a:r>
              <a:rPr lang="en-GB" dirty="0" err="1"/>
              <a:t>för</a:t>
            </a:r>
            <a:r>
              <a:rPr lang="en-GB" dirty="0"/>
              <a:t> </a:t>
            </a:r>
            <a:r>
              <a:rPr lang="en-GB" dirty="0" err="1"/>
              <a:t>att</a:t>
            </a:r>
            <a:r>
              <a:rPr lang="en-GB" dirty="0"/>
              <a:t> </a:t>
            </a:r>
            <a:r>
              <a:rPr lang="en-GB" dirty="0" err="1"/>
              <a:t>skriva</a:t>
            </a:r>
            <a:r>
              <a:rPr lang="en-GB" dirty="0"/>
              <a:t> in text</a:t>
            </a:r>
          </a:p>
        </p:txBody>
      </p:sp>
    </p:spTree>
    <p:extLst>
      <p:ext uri="{BB962C8B-B14F-4D97-AF65-F5344CB8AC3E}">
        <p14:creationId xmlns:p14="http://schemas.microsoft.com/office/powerpoint/2010/main" val="19069616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UU_white_text with placeholder">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D0E896C-B616-284C-8503-5E9C1C31C63A}"/>
              </a:ext>
            </a:extLst>
          </p:cNvPr>
          <p:cNvSpPr>
            <a:spLocks noGrp="1"/>
          </p:cNvSpPr>
          <p:nvPr>
            <p:ph type="title" hasCustomPrompt="1"/>
          </p:nvPr>
        </p:nvSpPr>
        <p:spPr>
          <a:xfrm>
            <a:off x="839788" y="987425"/>
            <a:ext cx="8852852" cy="445136"/>
          </a:xfrm>
        </p:spPr>
        <p:txBody>
          <a:bodyPr anchor="b"/>
          <a:lstStyle>
            <a:lvl1pPr>
              <a:defRPr sz="2400"/>
            </a:lvl1pPr>
          </a:lstStyle>
          <a:p>
            <a:r>
              <a:rPr lang="en-GB" dirty="0"/>
              <a:t>KLICKA HÄR FÖR ATT ÄNDRA RUBRIK</a:t>
            </a:r>
            <a:endParaRPr lang="sv-SE" dirty="0"/>
          </a:p>
        </p:txBody>
      </p:sp>
      <p:sp>
        <p:nvSpPr>
          <p:cNvPr id="6" name="Platshållare för innehåll 5">
            <a:extLst>
              <a:ext uri="{FF2B5EF4-FFF2-40B4-BE49-F238E27FC236}">
                <a16:creationId xmlns:a16="http://schemas.microsoft.com/office/drawing/2014/main" id="{F0139FF6-A53E-FE44-979A-D0660354337A}"/>
              </a:ext>
            </a:extLst>
          </p:cNvPr>
          <p:cNvSpPr>
            <a:spLocks noGrp="1"/>
          </p:cNvSpPr>
          <p:nvPr>
            <p:ph sz="quarter" idx="10" hasCustomPrompt="1"/>
          </p:nvPr>
        </p:nvSpPr>
        <p:spPr>
          <a:xfrm>
            <a:off x="839788" y="1785938"/>
            <a:ext cx="8853487" cy="4084637"/>
          </a:xfrm>
        </p:spPr>
        <p:txBody>
          <a:bodyPr/>
          <a:lstStyle/>
          <a:p>
            <a:pPr lvl="0"/>
            <a:r>
              <a:rPr lang="sv-SE"/>
              <a:t>Klicka här för att skriva in text</a:t>
            </a:r>
          </a:p>
        </p:txBody>
      </p:sp>
    </p:spTree>
    <p:extLst>
      <p:ext uri="{BB962C8B-B14F-4D97-AF65-F5344CB8AC3E}">
        <p14:creationId xmlns:p14="http://schemas.microsoft.com/office/powerpoint/2010/main" val="2576685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UU_White_Image with tex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C0E3859-1AB0-1842-A6D1-C215EC618BFB}"/>
              </a:ext>
            </a:extLst>
          </p:cNvPr>
          <p:cNvSpPr>
            <a:spLocks noGrp="1"/>
          </p:cNvSpPr>
          <p:nvPr>
            <p:ph type="pic" idx="1" hasCustomPrompt="1"/>
          </p:nvPr>
        </p:nvSpPr>
        <p:spPr>
          <a:xfrm>
            <a:off x="0" y="0"/>
            <a:ext cx="12192000" cy="6858000"/>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v-SE" dirty="0"/>
              <a:t>Klicka på ikonen för att lägga till en bild</a:t>
            </a:r>
          </a:p>
        </p:txBody>
      </p:sp>
    </p:spTree>
    <p:extLst>
      <p:ext uri="{BB962C8B-B14F-4D97-AF65-F5344CB8AC3E}">
        <p14:creationId xmlns:p14="http://schemas.microsoft.com/office/powerpoint/2010/main" val="37334173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2BD43615-C30A-4BD6-A111-DC29BBE6ABFD}" type="datetime1">
              <a:rPr lang="sv-SE" smtClean="0"/>
              <a:t>2026-08-21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07A17CE3-7006-455C-B0FD-99AF1DBBDDF7}" type="slidenum">
              <a:rPr lang="sv-SE" smtClean="0"/>
              <a:t>‹#›</a:t>
            </a:fld>
            <a:endParaRPr lang="sv-SE"/>
          </a:p>
        </p:txBody>
      </p:sp>
    </p:spTree>
    <p:extLst>
      <p:ext uri="{BB962C8B-B14F-4D97-AF65-F5344CB8AC3E}">
        <p14:creationId xmlns:p14="http://schemas.microsoft.com/office/powerpoint/2010/main" val="2481564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tif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Bildobjekt 8">
            <a:extLst>
              <a:ext uri="{FF2B5EF4-FFF2-40B4-BE49-F238E27FC236}">
                <a16:creationId xmlns:a16="http://schemas.microsoft.com/office/drawing/2014/main" id="{FE0BBA05-D59A-5B4F-8075-7C06E6BD2049}"/>
              </a:ext>
            </a:extLst>
          </p:cNvPr>
          <p:cNvPicPr>
            <a:picLocks noChangeAspect="1"/>
          </p:cNvPicPr>
          <p:nvPr userDrawn="1"/>
        </p:nvPicPr>
        <p:blipFill rotWithShape="1">
          <a:blip r:embed="rId8" cstate="screen">
            <a:lum bright="70000" contrast="-70000"/>
            <a:extLst>
              <a:ext uri="{28A0092B-C50C-407E-A947-70E740481C1C}">
                <a14:useLocalDpi xmlns:a14="http://schemas.microsoft.com/office/drawing/2010/main"/>
              </a:ext>
            </a:extLst>
          </a:blip>
          <a:srcRect/>
          <a:stretch/>
        </p:blipFill>
        <p:spPr>
          <a:xfrm>
            <a:off x="9923494" y="0"/>
            <a:ext cx="2268506" cy="2516158"/>
          </a:xfrm>
          <a:prstGeom prst="rect">
            <a:avLst/>
          </a:prstGeom>
        </p:spPr>
      </p:pic>
      <p:sp>
        <p:nvSpPr>
          <p:cNvPr id="2" name="Title Placeholder 1">
            <a:extLst>
              <a:ext uri="{FF2B5EF4-FFF2-40B4-BE49-F238E27FC236}">
                <a16:creationId xmlns:a16="http://schemas.microsoft.com/office/drawing/2014/main" id="{06DCFECD-146F-0548-9477-8E29FF567F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KLICKA HÄR FÖR ATT ÄNDRA RUBRIK</a:t>
            </a:r>
            <a:endParaRPr lang="sv-SE" dirty="0"/>
          </a:p>
        </p:txBody>
      </p:sp>
      <p:sp>
        <p:nvSpPr>
          <p:cNvPr id="3" name="Text Placeholder 2">
            <a:extLst>
              <a:ext uri="{FF2B5EF4-FFF2-40B4-BE49-F238E27FC236}">
                <a16:creationId xmlns:a16="http://schemas.microsoft.com/office/drawing/2014/main" id="{2663B5D4-0A8F-2C48-8AF0-A81A2EDA2F1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endParaRPr lang="sv-SE" dirty="0"/>
          </a:p>
        </p:txBody>
      </p:sp>
      <p:pic>
        <p:nvPicPr>
          <p:cNvPr id="5" name="Bildobjekt 4">
            <a:extLst>
              <a:ext uri="{FF2B5EF4-FFF2-40B4-BE49-F238E27FC236}">
                <a16:creationId xmlns:a16="http://schemas.microsoft.com/office/drawing/2014/main" id="{37BB9D1C-A419-79E0-D0A4-9AFD937CBABD}"/>
              </a:ext>
            </a:extLst>
          </p:cNvPr>
          <p:cNvPicPr>
            <a:picLocks noChangeAspect="1"/>
          </p:cNvPicPr>
          <p:nvPr userDrawn="1"/>
        </p:nvPicPr>
        <p:blipFill>
          <a:blip r:embed="rId9"/>
          <a:stretch>
            <a:fillRect/>
          </a:stretch>
        </p:blipFill>
        <p:spPr>
          <a:xfrm>
            <a:off x="10736580" y="5456555"/>
            <a:ext cx="1036320" cy="1036320"/>
          </a:xfrm>
          <a:prstGeom prst="rect">
            <a:avLst/>
          </a:prstGeom>
        </p:spPr>
      </p:pic>
    </p:spTree>
    <p:extLst>
      <p:ext uri="{BB962C8B-B14F-4D97-AF65-F5344CB8AC3E}">
        <p14:creationId xmlns:p14="http://schemas.microsoft.com/office/powerpoint/2010/main" val="3451645695"/>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57" r:id="rId3"/>
    <p:sldLayoutId id="2147483665" r:id="rId4"/>
    <p:sldLayoutId id="2147483663" r:id="rId5"/>
    <p:sldLayoutId id="2147483666" r:id="rId6"/>
  </p:sldLayoutIdLst>
  <p:hf sldNum="0" hdr="0" ftr="0" dt="0"/>
  <p:txStyles>
    <p:titleStyle>
      <a:lvl1pPr algn="l" defTabSz="914400" rtl="0" eaLnBrk="1" latinLnBrk="0" hangingPunct="1">
        <a:lnSpc>
          <a:spcPct val="90000"/>
        </a:lnSpc>
        <a:spcBef>
          <a:spcPct val="0"/>
        </a:spcBef>
        <a:buNone/>
        <a:defRPr sz="3900" kern="1200" spc="300">
          <a:solidFill>
            <a:schemeClr val="tx2">
              <a:alpha val="7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700" kern="1200">
          <a:solidFill>
            <a:schemeClr val="tx1">
              <a:alpha val="7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rgbClr val="81818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rgbClr val="81818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81818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81818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openlibrary-repo.ecampusontario.ca/jspui/bitstream/123456789/604/4/The-Complete-Subjective-Health-Assessment-1565878630.-htmlbook.html"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hyperlink" Target="https://www.publicdomainpictures.net/en/view-image.php?image=288147&amp;picture=receive-feedback"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hyperlink" Target="https://www.uu.se/institution/socialt-arbete/utbildning/verksamhetsforlagd-utbildning/for-handledare/handledarseminarier" TargetMode="Externa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hyperlink" Target="https://pxhere.com/pt/photo/1088924" TargetMode="External"/><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3D531F6-6C71-48E0-B7EC-9E76B49BB591}"/>
              </a:ext>
            </a:extLst>
          </p:cNvPr>
          <p:cNvSpPr>
            <a:spLocks noGrp="1"/>
          </p:cNvSpPr>
          <p:nvPr>
            <p:ph type="ctrTitle"/>
          </p:nvPr>
        </p:nvSpPr>
        <p:spPr>
          <a:xfrm>
            <a:off x="1319048" y="911280"/>
            <a:ext cx="9144000" cy="1737327"/>
          </a:xfrm>
        </p:spPr>
        <p:txBody>
          <a:bodyPr>
            <a:normAutofit fontScale="90000"/>
          </a:bodyPr>
          <a:lstStyle/>
          <a:p>
            <a:br>
              <a:rPr lang="sv-SE" sz="5400" dirty="0"/>
            </a:br>
            <a:br>
              <a:rPr lang="sv-SE" sz="5400" dirty="0"/>
            </a:br>
            <a:br>
              <a:rPr lang="sv-SE" sz="5400" dirty="0"/>
            </a:br>
            <a:r>
              <a:rPr lang="sv-SE" sz="5400" dirty="0"/>
              <a:t> </a:t>
            </a:r>
            <a:br>
              <a:rPr lang="sv-SE" sz="5400" dirty="0"/>
            </a:br>
            <a:br>
              <a:rPr lang="sv-SE" sz="5400" dirty="0"/>
            </a:br>
            <a:br>
              <a:rPr lang="sv-SE" sz="5400" dirty="0"/>
            </a:br>
            <a:br>
              <a:rPr lang="sv-SE" sz="5400" dirty="0"/>
            </a:br>
            <a:br>
              <a:rPr lang="sv-SE" sz="5400" dirty="0"/>
            </a:br>
            <a:br>
              <a:rPr lang="sv-SE" sz="4000" b="1" dirty="0"/>
            </a:br>
            <a:br>
              <a:rPr lang="sv-SE" sz="4000" b="1" dirty="0"/>
            </a:br>
            <a:br>
              <a:rPr lang="sv-SE" sz="4000" b="1" dirty="0"/>
            </a:br>
            <a:br>
              <a:rPr lang="sv-SE" sz="4000" b="1" dirty="0"/>
            </a:br>
            <a:br>
              <a:rPr lang="sv-SE" sz="4000" b="1" dirty="0"/>
            </a:br>
            <a:br>
              <a:rPr lang="sv-SE" sz="4000" b="1" dirty="0"/>
            </a:br>
            <a:br>
              <a:rPr lang="sv-SE" sz="4000" b="1" dirty="0"/>
            </a:br>
            <a:r>
              <a:rPr lang="sv-SE" sz="4000" b="1" dirty="0"/>
              <a:t>Välkommen som ny handledare</a:t>
            </a:r>
            <a:br>
              <a:rPr lang="sv-SE" sz="4000" b="1" dirty="0"/>
            </a:br>
            <a:r>
              <a:rPr lang="sv-SE" sz="2200" b="1" dirty="0"/>
              <a:t>Institutionen för socialt arbete (ISA)</a:t>
            </a:r>
            <a:br>
              <a:rPr lang="sv-SE" sz="2200" b="1" dirty="0"/>
            </a:br>
            <a:br>
              <a:rPr lang="sv-SE" sz="4000" dirty="0"/>
            </a:br>
            <a:endParaRPr lang="sv-SE" dirty="0"/>
          </a:p>
        </p:txBody>
      </p:sp>
      <p:sp>
        <p:nvSpPr>
          <p:cNvPr id="4" name="Subtitle 3">
            <a:extLst>
              <a:ext uri="{FF2B5EF4-FFF2-40B4-BE49-F238E27FC236}">
                <a16:creationId xmlns:a16="http://schemas.microsoft.com/office/drawing/2014/main" id="{897FE778-DD09-466E-89A0-865267F28B6E}"/>
              </a:ext>
            </a:extLst>
          </p:cNvPr>
          <p:cNvSpPr>
            <a:spLocks noGrp="1"/>
          </p:cNvSpPr>
          <p:nvPr>
            <p:ph type="subTitle" idx="1"/>
          </p:nvPr>
        </p:nvSpPr>
        <p:spPr/>
        <p:txBody>
          <a:bodyPr/>
          <a:lstStyle/>
          <a:p>
            <a:r>
              <a:rPr lang="sv-SE" dirty="0"/>
              <a:t>Den 21 augusti 2026        Sofi From och Eva Randell</a:t>
            </a:r>
          </a:p>
        </p:txBody>
      </p:sp>
      <p:pic>
        <p:nvPicPr>
          <p:cNvPr id="24" name="Picture Placeholder 23">
            <a:extLst>
              <a:ext uri="{FF2B5EF4-FFF2-40B4-BE49-F238E27FC236}">
                <a16:creationId xmlns:a16="http://schemas.microsoft.com/office/drawing/2014/main" id="{82F53B95-438E-4644-9A40-15F6FF7A6DD5}"/>
              </a:ext>
            </a:extLst>
          </p:cNvPr>
          <p:cNvPicPr>
            <a:picLocks noGrp="1" noChangeAspect="1"/>
          </p:cNvPicPr>
          <p:nvPr>
            <p:ph type="pic" sz="quarter" idx="10"/>
          </p:nvPr>
        </p:nvPicPr>
        <p:blipFill>
          <a:blip r:embed="rId3">
            <a:extLst>
              <a:ext uri="{837473B0-CC2E-450A-ABE3-18F120FF3D39}">
                <a1611:picAttrSrcUrl xmlns:a1611="http://schemas.microsoft.com/office/drawing/2016/11/main" r:id="rId4"/>
              </a:ext>
            </a:extLst>
          </a:blip>
          <a:srcRect t="28655" b="28655"/>
          <a:stretch>
            <a:fillRect/>
          </a:stretch>
        </p:blipFill>
        <p:spPr>
          <a:xfrm>
            <a:off x="2042160" y="2409023"/>
            <a:ext cx="8107680" cy="2756611"/>
          </a:xfrm>
        </p:spPr>
      </p:pic>
    </p:spTree>
    <p:extLst>
      <p:ext uri="{BB962C8B-B14F-4D97-AF65-F5344CB8AC3E}">
        <p14:creationId xmlns:p14="http://schemas.microsoft.com/office/powerpoint/2010/main" val="19604480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607E4C0-A1A2-0491-C134-2D018F78DCBF}"/>
              </a:ext>
            </a:extLst>
          </p:cNvPr>
          <p:cNvSpPr>
            <a:spLocks noGrp="1"/>
          </p:cNvSpPr>
          <p:nvPr>
            <p:ph type="title"/>
          </p:nvPr>
        </p:nvSpPr>
        <p:spPr/>
        <p:txBody>
          <a:bodyPr/>
          <a:lstStyle/>
          <a:p>
            <a:r>
              <a:rPr lang="sv-SE" dirty="0"/>
              <a:t>Handledningssamtal</a:t>
            </a:r>
            <a:endParaRPr lang="LID4096" dirty="0"/>
          </a:p>
        </p:txBody>
      </p:sp>
      <p:sp>
        <p:nvSpPr>
          <p:cNvPr id="3" name="Platshållare för innehåll 2">
            <a:extLst>
              <a:ext uri="{FF2B5EF4-FFF2-40B4-BE49-F238E27FC236}">
                <a16:creationId xmlns:a16="http://schemas.microsoft.com/office/drawing/2014/main" id="{4E005153-6F74-9A22-BB25-D592C55556AC}"/>
              </a:ext>
            </a:extLst>
          </p:cNvPr>
          <p:cNvSpPr>
            <a:spLocks noGrp="1"/>
          </p:cNvSpPr>
          <p:nvPr>
            <p:ph sz="quarter" idx="10"/>
          </p:nvPr>
        </p:nvSpPr>
        <p:spPr/>
        <p:txBody>
          <a:bodyPr/>
          <a:lstStyle/>
          <a:p>
            <a:pPr marL="0" indent="0">
              <a:buNone/>
            </a:pPr>
            <a:r>
              <a:rPr lang="sv-SE" dirty="0"/>
              <a:t>Olika typer av handledning ex. metodhandledning, ärendehandledning och processhandledning, spontan handledning</a:t>
            </a:r>
          </a:p>
          <a:p>
            <a:pPr marL="0" indent="0">
              <a:buNone/>
            </a:pPr>
            <a:endParaRPr lang="sv-SE" dirty="0"/>
          </a:p>
          <a:p>
            <a:pPr marL="0" indent="0">
              <a:buNone/>
            </a:pPr>
            <a:r>
              <a:rPr lang="sv-SE" dirty="0"/>
              <a:t>Exempel, processhandledning</a:t>
            </a:r>
          </a:p>
          <a:p>
            <a:pPr marL="0" indent="0">
              <a:buNone/>
            </a:pPr>
            <a:endParaRPr lang="sv-SE" dirty="0"/>
          </a:p>
          <a:p>
            <a:pPr marL="0" indent="0">
              <a:buNone/>
            </a:pPr>
            <a:r>
              <a:rPr lang="sv-SE" dirty="0"/>
              <a:t>Uppmuntra loggar/dagbok för att fånga upp studentens process</a:t>
            </a:r>
          </a:p>
          <a:p>
            <a:pPr marL="0" indent="0">
              <a:buNone/>
            </a:pPr>
            <a:endParaRPr lang="sv-SE" dirty="0"/>
          </a:p>
          <a:p>
            <a:pPr marL="0" indent="0">
              <a:buNone/>
            </a:pPr>
            <a:r>
              <a:rPr lang="sv-SE" dirty="0"/>
              <a:t>Studenten förbereder frågor</a:t>
            </a:r>
          </a:p>
          <a:p>
            <a:pPr marL="0" indent="0">
              <a:buNone/>
            </a:pPr>
            <a:endParaRPr lang="sv-SE" dirty="0"/>
          </a:p>
          <a:p>
            <a:pPr marL="0" indent="0">
              <a:buNone/>
            </a:pPr>
            <a:r>
              <a:rPr lang="sv-SE" dirty="0"/>
              <a:t>Vad hände, vad gjorde du? Vad tänkte du? Vad gick bra, vad kan göras annorlunda?</a:t>
            </a:r>
          </a:p>
          <a:p>
            <a:pPr marL="0" indent="0">
              <a:buNone/>
            </a:pPr>
            <a:r>
              <a:rPr lang="sv-SE" dirty="0"/>
              <a:t>Fokus på studenten</a:t>
            </a:r>
          </a:p>
          <a:p>
            <a:pPr marL="0" indent="0">
              <a:buNone/>
            </a:pPr>
            <a:endParaRPr lang="sv-SE" dirty="0"/>
          </a:p>
          <a:p>
            <a:pPr marL="0" indent="0">
              <a:buNone/>
            </a:pPr>
            <a:endParaRPr lang="sv-SE" dirty="0"/>
          </a:p>
        </p:txBody>
      </p:sp>
    </p:spTree>
    <p:extLst>
      <p:ext uri="{BB962C8B-B14F-4D97-AF65-F5344CB8AC3E}">
        <p14:creationId xmlns:p14="http://schemas.microsoft.com/office/powerpoint/2010/main" val="1250829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5B4E9AB-F372-E4A0-1D5E-85B9F4D057B5}"/>
              </a:ext>
            </a:extLst>
          </p:cNvPr>
          <p:cNvSpPr>
            <a:spLocks noGrp="1"/>
          </p:cNvSpPr>
          <p:nvPr>
            <p:ph type="title"/>
          </p:nvPr>
        </p:nvSpPr>
        <p:spPr/>
        <p:txBody>
          <a:bodyPr/>
          <a:lstStyle/>
          <a:p>
            <a:r>
              <a:rPr lang="sv-SE" dirty="0"/>
              <a:t>Reflekterande frågor och återkoppling</a:t>
            </a:r>
            <a:endParaRPr lang="LID4096" dirty="0"/>
          </a:p>
        </p:txBody>
      </p:sp>
      <p:sp>
        <p:nvSpPr>
          <p:cNvPr id="3" name="Platshållare för innehåll 2">
            <a:extLst>
              <a:ext uri="{FF2B5EF4-FFF2-40B4-BE49-F238E27FC236}">
                <a16:creationId xmlns:a16="http://schemas.microsoft.com/office/drawing/2014/main" id="{A7EBBC62-5EB5-4A46-DBAB-ACEDA35AEE08}"/>
              </a:ext>
            </a:extLst>
          </p:cNvPr>
          <p:cNvSpPr>
            <a:spLocks noGrp="1"/>
          </p:cNvSpPr>
          <p:nvPr>
            <p:ph sz="quarter" idx="10"/>
          </p:nvPr>
        </p:nvSpPr>
        <p:spPr>
          <a:xfrm>
            <a:off x="839789" y="1654630"/>
            <a:ext cx="8852852" cy="4215946"/>
          </a:xfrm>
        </p:spPr>
        <p:txBody>
          <a:bodyPr>
            <a:normAutofit fontScale="92500" lnSpcReduction="10000"/>
          </a:bodyPr>
          <a:lstStyle/>
          <a:p>
            <a:r>
              <a:rPr lang="sv-SE" sz="1800" dirty="0"/>
              <a:t>Exempel på reflekterande frågor</a:t>
            </a:r>
          </a:p>
          <a:p>
            <a:pPr lvl="0"/>
            <a:r>
              <a:rPr lang="sv-SE" sz="1800" b="1" dirty="0"/>
              <a:t>Vad tror du</a:t>
            </a:r>
            <a:r>
              <a:rPr lang="sv-SE" sz="1800" dirty="0"/>
              <a:t> att klienten/brukaren/patienten/eleven kände eller tänkte under vårt samtal idag?</a:t>
            </a:r>
          </a:p>
          <a:p>
            <a:pPr lvl="0"/>
            <a:r>
              <a:rPr lang="sv-SE" sz="1800" b="1" dirty="0"/>
              <a:t>Vilka tecken såg</a:t>
            </a:r>
            <a:r>
              <a:rPr lang="sv-SE" sz="1800" dirty="0"/>
              <a:t> du på att personen kände sig lyssnad på eller missförstådd?</a:t>
            </a:r>
          </a:p>
          <a:p>
            <a:pPr lvl="0"/>
            <a:endParaRPr lang="sv-SE" sz="1800" dirty="0"/>
          </a:p>
          <a:p>
            <a:pPr lvl="0"/>
            <a:r>
              <a:rPr lang="sv-SE" sz="1800" dirty="0"/>
              <a:t>Framåtsyftande frågor:</a:t>
            </a:r>
          </a:p>
          <a:p>
            <a:pPr lvl="0"/>
            <a:r>
              <a:rPr lang="sv-SE" sz="1800" b="1" dirty="0"/>
              <a:t>Om du fick</a:t>
            </a:r>
            <a:r>
              <a:rPr lang="sv-SE" sz="1800" dirty="0"/>
              <a:t> göra om det här mötet imorgon, vad skulle du göra annorlunda då?</a:t>
            </a:r>
          </a:p>
          <a:p>
            <a:pPr lvl="0"/>
            <a:r>
              <a:rPr lang="sv-SE" sz="1800" b="1" dirty="0"/>
              <a:t>Vad tar du</a:t>
            </a:r>
            <a:r>
              <a:rPr lang="sv-SE" sz="1800" dirty="0"/>
              <a:t> med dig från den här situationen till nästa gång du möter en liknande problematik?</a:t>
            </a:r>
          </a:p>
          <a:p>
            <a:pPr lvl="0"/>
            <a:r>
              <a:rPr lang="sv-SE" sz="1800" b="1" dirty="0"/>
              <a:t>Vilket stöd eller</a:t>
            </a:r>
            <a:r>
              <a:rPr lang="sv-SE" sz="1800" dirty="0"/>
              <a:t> vilken feedback behöver du från mig nu för att komma vidare?</a:t>
            </a:r>
          </a:p>
          <a:p>
            <a:pPr marL="0" indent="0">
              <a:buNone/>
            </a:pPr>
            <a:br>
              <a:rPr lang="sv-SE" sz="1800" dirty="0"/>
            </a:br>
            <a:endParaRPr lang="sv-SE" sz="1800" dirty="0"/>
          </a:p>
          <a:p>
            <a:r>
              <a:rPr lang="sv-SE" sz="1800" dirty="0"/>
              <a:t>Ge återkoppling, beskriv, bekräfta och utmana.</a:t>
            </a:r>
          </a:p>
          <a:p>
            <a:endParaRPr lang="sv-SE" sz="1800" dirty="0"/>
          </a:p>
          <a:p>
            <a:pPr marL="0" indent="0">
              <a:buNone/>
            </a:pPr>
            <a:endParaRPr lang="sv-SE" sz="1800" dirty="0"/>
          </a:p>
          <a:p>
            <a:pPr marL="0" indent="0">
              <a:buNone/>
            </a:pPr>
            <a:endParaRPr lang="LID4096" dirty="0"/>
          </a:p>
        </p:txBody>
      </p:sp>
    </p:spTree>
    <p:extLst>
      <p:ext uri="{BB962C8B-B14F-4D97-AF65-F5344CB8AC3E}">
        <p14:creationId xmlns:p14="http://schemas.microsoft.com/office/powerpoint/2010/main" val="41074099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6756107-D365-5C70-61B8-43DA2C12BE0F}"/>
              </a:ext>
            </a:extLst>
          </p:cNvPr>
          <p:cNvSpPr>
            <a:spLocks noGrp="1"/>
          </p:cNvSpPr>
          <p:nvPr>
            <p:ph type="title"/>
          </p:nvPr>
        </p:nvSpPr>
        <p:spPr/>
        <p:txBody>
          <a:bodyPr/>
          <a:lstStyle/>
          <a:p>
            <a:r>
              <a:rPr lang="sv-SE" dirty="0"/>
              <a:t>Handledaruppdraget</a:t>
            </a:r>
            <a:endParaRPr lang="LID4096" dirty="0"/>
          </a:p>
        </p:txBody>
      </p:sp>
      <p:sp>
        <p:nvSpPr>
          <p:cNvPr id="3" name="Platshållare för innehåll 2">
            <a:extLst>
              <a:ext uri="{FF2B5EF4-FFF2-40B4-BE49-F238E27FC236}">
                <a16:creationId xmlns:a16="http://schemas.microsoft.com/office/drawing/2014/main" id="{4287E1B3-24F0-49A4-3B5E-552E99ADABB5}"/>
              </a:ext>
            </a:extLst>
          </p:cNvPr>
          <p:cNvSpPr>
            <a:spLocks noGrp="1"/>
          </p:cNvSpPr>
          <p:nvPr>
            <p:ph sz="quarter" idx="10"/>
          </p:nvPr>
        </p:nvSpPr>
        <p:spPr/>
        <p:txBody>
          <a:bodyPr/>
          <a:lstStyle/>
          <a:p>
            <a:pPr marL="0" indent="0">
              <a:buNone/>
            </a:pPr>
            <a:r>
              <a:rPr lang="sv-SE" sz="1800" b="1" dirty="0"/>
              <a:t>Vad innebär det?</a:t>
            </a:r>
          </a:p>
          <a:p>
            <a:pPr marL="0" indent="0" fontAlgn="t">
              <a:buNone/>
            </a:pPr>
            <a:endParaRPr lang="" sz="1800" dirty="0">
              <a:solidFill>
                <a:schemeClr val="tx1"/>
              </a:solidFill>
            </a:endParaRPr>
          </a:p>
          <a:p>
            <a:pPr marL="0" indent="0" fontAlgn="t">
              <a:buNone/>
            </a:pPr>
            <a:r>
              <a:rPr lang="" sz="1800" dirty="0">
                <a:solidFill>
                  <a:schemeClr val="tx1"/>
                </a:solidFill>
              </a:rPr>
              <a:t>Som handledare ska du:</a:t>
            </a:r>
          </a:p>
          <a:p>
            <a:pPr lvl="0" fontAlgn="t"/>
            <a:r>
              <a:rPr lang="" sz="1800" dirty="0">
                <a:solidFill>
                  <a:schemeClr val="tx1"/>
                </a:solidFill>
              </a:rPr>
              <a:t>introducera studenten</a:t>
            </a:r>
          </a:p>
          <a:p>
            <a:pPr lvl="0" fontAlgn="t"/>
            <a:r>
              <a:rPr lang="" sz="1800" dirty="0">
                <a:solidFill>
                  <a:schemeClr val="tx1"/>
                </a:solidFill>
              </a:rPr>
              <a:t>skapa lärandemöjligheter</a:t>
            </a:r>
          </a:p>
          <a:p>
            <a:pPr lvl="0" fontAlgn="t"/>
            <a:r>
              <a:rPr lang="" sz="1800" dirty="0">
                <a:solidFill>
                  <a:schemeClr val="tx1"/>
                </a:solidFill>
              </a:rPr>
              <a:t>ge återkoppling</a:t>
            </a:r>
          </a:p>
          <a:p>
            <a:pPr lvl="0" fontAlgn="t"/>
            <a:r>
              <a:rPr lang="" sz="1800" dirty="0">
                <a:solidFill>
                  <a:schemeClr val="tx1"/>
                </a:solidFill>
              </a:rPr>
              <a:t>genomföra handledning</a:t>
            </a:r>
          </a:p>
          <a:p>
            <a:pPr lvl="0" fontAlgn="t"/>
            <a:r>
              <a:rPr lang="" sz="1800" dirty="0">
                <a:solidFill>
                  <a:schemeClr val="tx1"/>
                </a:solidFill>
              </a:rPr>
              <a:t>medverka vid bedömning (ett skriftligt underlag och ha ett samtal med seminarieledare vid halvtid), sätter inte betyg!</a:t>
            </a:r>
          </a:p>
          <a:p>
            <a:pPr lvl="0" fontAlgn="t"/>
            <a:endParaRPr lang="" sz="1800" dirty="0">
              <a:solidFill>
                <a:schemeClr val="tx1"/>
              </a:solidFill>
            </a:endParaRPr>
          </a:p>
          <a:p>
            <a:pPr fontAlgn="t"/>
            <a:r>
              <a:rPr lang="sv-SE" sz="1800" dirty="0"/>
              <a:t>Läs mer om handledning i boken Studenthandledning av Lilja Calvert.</a:t>
            </a:r>
          </a:p>
          <a:p>
            <a:pPr lvl="0" fontAlgn="t"/>
            <a:endParaRPr lang="" sz="1800" dirty="0">
              <a:solidFill>
                <a:schemeClr val="tx1"/>
              </a:solidFill>
            </a:endParaRPr>
          </a:p>
          <a:p>
            <a:pPr marL="0" indent="0">
              <a:buNone/>
            </a:pPr>
            <a:endParaRPr lang="LID4096" dirty="0"/>
          </a:p>
        </p:txBody>
      </p:sp>
    </p:spTree>
    <p:extLst>
      <p:ext uri="{BB962C8B-B14F-4D97-AF65-F5344CB8AC3E}">
        <p14:creationId xmlns:p14="http://schemas.microsoft.com/office/powerpoint/2010/main" val="36987848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F37AD1E-6DF4-E8F2-210C-F8D2BDB78A65}"/>
              </a:ext>
            </a:extLst>
          </p:cNvPr>
          <p:cNvSpPr>
            <a:spLocks noGrp="1"/>
          </p:cNvSpPr>
          <p:nvPr>
            <p:ph type="title"/>
          </p:nvPr>
        </p:nvSpPr>
        <p:spPr>
          <a:xfrm>
            <a:off x="839788" y="987425"/>
            <a:ext cx="8852852" cy="445136"/>
          </a:xfrm>
        </p:spPr>
        <p:txBody>
          <a:bodyPr anchor="ctr">
            <a:normAutofit/>
          </a:bodyPr>
          <a:lstStyle/>
          <a:p>
            <a:r>
              <a:rPr lang="sv-SE" dirty="0"/>
              <a:t>Vad behöver studenten av mig som handledare?</a:t>
            </a:r>
            <a:endParaRPr lang="LID4096" dirty="0"/>
          </a:p>
        </p:txBody>
      </p:sp>
      <p:sp>
        <p:nvSpPr>
          <p:cNvPr id="3" name="Platshållare för innehåll 2">
            <a:extLst>
              <a:ext uri="{FF2B5EF4-FFF2-40B4-BE49-F238E27FC236}">
                <a16:creationId xmlns:a16="http://schemas.microsoft.com/office/drawing/2014/main" id="{2A4AAC26-E7A2-C592-5129-03409BAB1FAB}"/>
              </a:ext>
            </a:extLst>
          </p:cNvPr>
          <p:cNvSpPr>
            <a:spLocks noGrp="1"/>
          </p:cNvSpPr>
          <p:nvPr>
            <p:ph sz="quarter" idx="10"/>
          </p:nvPr>
        </p:nvSpPr>
        <p:spPr>
          <a:xfrm>
            <a:off x="839788" y="1785938"/>
            <a:ext cx="4331493" cy="4084637"/>
          </a:xfrm>
        </p:spPr>
        <p:txBody>
          <a:bodyPr>
            <a:normAutofit/>
          </a:bodyPr>
          <a:lstStyle/>
          <a:p>
            <a:pPr marL="0" indent="0">
              <a:buNone/>
            </a:pPr>
            <a:r>
              <a:rPr lang="" b="1"/>
              <a:t>Studenten behöver:</a:t>
            </a:r>
          </a:p>
          <a:p>
            <a:pPr lvl="0" fontAlgn="t"/>
            <a:r>
              <a:rPr lang=""/>
              <a:t>tydlighet</a:t>
            </a:r>
          </a:p>
          <a:p>
            <a:pPr lvl="0" fontAlgn="t"/>
            <a:r>
              <a:rPr lang=""/>
              <a:t>tillgänglighet</a:t>
            </a:r>
          </a:p>
          <a:p>
            <a:pPr lvl="0" fontAlgn="t"/>
            <a:r>
              <a:rPr lang=""/>
              <a:t>återkoppling</a:t>
            </a:r>
          </a:p>
          <a:p>
            <a:pPr lvl="0" fontAlgn="t"/>
            <a:r>
              <a:rPr lang=""/>
              <a:t>trygghet</a:t>
            </a:r>
          </a:p>
          <a:p>
            <a:pPr lvl="0" fontAlgn="t"/>
            <a:r>
              <a:rPr lang=""/>
              <a:t>utmaningar</a:t>
            </a:r>
          </a:p>
          <a:p>
            <a:pPr marL="0" indent="0">
              <a:buNone/>
            </a:pPr>
            <a:endParaRPr lang="" b="1"/>
          </a:p>
          <a:p>
            <a:pPr marL="0" indent="0">
              <a:buNone/>
            </a:pPr>
            <a:endParaRPr lang="LID4096" dirty="0"/>
          </a:p>
        </p:txBody>
      </p:sp>
      <p:pic>
        <p:nvPicPr>
          <p:cNvPr id="5" name="Bildobjekt 4">
            <a:extLst>
              <a:ext uri="{FF2B5EF4-FFF2-40B4-BE49-F238E27FC236}">
                <a16:creationId xmlns:a16="http://schemas.microsoft.com/office/drawing/2014/main" id="{78213F08-093E-1D9F-083F-DF510B2C2C8B}"/>
              </a:ext>
            </a:extLst>
          </p:cNvPr>
          <p:cNvPicPr>
            <a:picLocks noChangeAspect="1"/>
          </p:cNvPicPr>
          <p:nvPr/>
        </p:nvPicPr>
        <p:blipFill>
          <a:blip r:embed="rId3">
            <a:extLst>
              <a:ext uri="{837473B0-CC2E-450A-ABE3-18F120FF3D39}">
                <a1611:picAttrSrcUrl xmlns:a1611="http://schemas.microsoft.com/office/drawing/2016/11/main" r:id="rId4"/>
              </a:ext>
            </a:extLst>
          </a:blip>
          <a:srcRect l="6765" r="9848" b="2"/>
          <a:stretch>
            <a:fillRect/>
          </a:stretch>
        </p:blipFill>
        <p:spPr>
          <a:xfrm>
            <a:off x="5361781" y="1785938"/>
            <a:ext cx="4331493" cy="4084637"/>
          </a:xfrm>
          <a:prstGeom prst="rect">
            <a:avLst/>
          </a:prstGeom>
          <a:noFill/>
        </p:spPr>
      </p:pic>
    </p:spTree>
    <p:extLst>
      <p:ext uri="{BB962C8B-B14F-4D97-AF65-F5344CB8AC3E}">
        <p14:creationId xmlns:p14="http://schemas.microsoft.com/office/powerpoint/2010/main" val="2388146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62DF17-8EA1-041D-1A2F-EB895442073F}"/>
              </a:ext>
            </a:extLst>
          </p:cNvPr>
          <p:cNvSpPr>
            <a:spLocks noGrp="1"/>
          </p:cNvSpPr>
          <p:nvPr>
            <p:ph type="title"/>
          </p:nvPr>
        </p:nvSpPr>
        <p:spPr/>
        <p:txBody>
          <a:bodyPr/>
          <a:lstStyle/>
          <a:p>
            <a:r>
              <a:rPr lang="sv-SE" dirty="0"/>
              <a:t>Att ta emot studenten</a:t>
            </a:r>
            <a:endParaRPr lang="LID4096" dirty="0"/>
          </a:p>
        </p:txBody>
      </p:sp>
      <p:sp>
        <p:nvSpPr>
          <p:cNvPr id="3" name="Platshållare för innehåll 2">
            <a:extLst>
              <a:ext uri="{FF2B5EF4-FFF2-40B4-BE49-F238E27FC236}">
                <a16:creationId xmlns:a16="http://schemas.microsoft.com/office/drawing/2014/main" id="{DE2BECAA-BD58-725C-C534-74D0BCCFA0F2}"/>
              </a:ext>
            </a:extLst>
          </p:cNvPr>
          <p:cNvSpPr>
            <a:spLocks noGrp="1"/>
          </p:cNvSpPr>
          <p:nvPr>
            <p:ph sz="quarter" idx="10"/>
          </p:nvPr>
        </p:nvSpPr>
        <p:spPr/>
        <p:txBody>
          <a:bodyPr/>
          <a:lstStyle/>
          <a:p>
            <a:pPr marL="0" indent="0" fontAlgn="t">
              <a:buNone/>
            </a:pPr>
            <a:r>
              <a:rPr lang="" sz="1800" b="1" dirty="0">
                <a:solidFill>
                  <a:schemeClr val="tx1"/>
                </a:solidFill>
              </a:rPr>
              <a:t>Innan studenten kommer</a:t>
            </a:r>
          </a:p>
          <a:p>
            <a:pPr lvl="0" fontAlgn="t"/>
            <a:r>
              <a:rPr lang="" sz="1800" dirty="0">
                <a:solidFill>
                  <a:schemeClr val="tx1"/>
                </a:solidFill>
              </a:rPr>
              <a:t>Informera arbetsgruppen</a:t>
            </a:r>
          </a:p>
          <a:p>
            <a:pPr lvl="0" fontAlgn="t"/>
            <a:r>
              <a:rPr lang="" sz="1800" dirty="0">
                <a:solidFill>
                  <a:schemeClr val="tx1"/>
                </a:solidFill>
              </a:rPr>
              <a:t>Förbered schema, studenten följer ditt schema. </a:t>
            </a:r>
          </a:p>
          <a:p>
            <a:pPr lvl="0" fontAlgn="t"/>
            <a:r>
              <a:rPr lang="" sz="1800" dirty="0">
                <a:solidFill>
                  <a:schemeClr val="tx1"/>
                </a:solidFill>
              </a:rPr>
              <a:t>Boka handledningstid</a:t>
            </a:r>
          </a:p>
          <a:p>
            <a:pPr lvl="0" fontAlgn="t"/>
            <a:r>
              <a:rPr lang="" sz="1800" dirty="0">
                <a:solidFill>
                  <a:schemeClr val="tx1"/>
                </a:solidFill>
              </a:rPr>
              <a:t>Förbered arbetsplats</a:t>
            </a:r>
          </a:p>
          <a:p>
            <a:pPr marL="0" indent="0" fontAlgn="t">
              <a:buNone/>
            </a:pPr>
            <a:endParaRPr lang="" sz="1800" b="1" dirty="0">
              <a:solidFill>
                <a:schemeClr val="tx1"/>
              </a:solidFill>
            </a:endParaRPr>
          </a:p>
          <a:p>
            <a:pPr marL="0" indent="0" fontAlgn="t">
              <a:buNone/>
            </a:pPr>
            <a:r>
              <a:rPr lang="" sz="1800" b="1" dirty="0">
                <a:solidFill>
                  <a:schemeClr val="tx1"/>
                </a:solidFill>
              </a:rPr>
              <a:t>Första dagen</a:t>
            </a:r>
          </a:p>
          <a:p>
            <a:pPr lvl="0" fontAlgn="t"/>
            <a:r>
              <a:rPr lang="" sz="1800" dirty="0">
                <a:solidFill>
                  <a:schemeClr val="tx1"/>
                </a:solidFill>
              </a:rPr>
              <a:t>Rundvandring</a:t>
            </a:r>
          </a:p>
          <a:p>
            <a:pPr lvl="0" fontAlgn="t"/>
            <a:r>
              <a:rPr lang="" sz="1800" dirty="0">
                <a:solidFill>
                  <a:schemeClr val="tx1"/>
                </a:solidFill>
              </a:rPr>
              <a:t>Presentationer</a:t>
            </a:r>
          </a:p>
          <a:p>
            <a:pPr lvl="0" fontAlgn="t"/>
            <a:r>
              <a:rPr lang="" sz="1800" dirty="0">
                <a:solidFill>
                  <a:schemeClr val="tx1"/>
                </a:solidFill>
              </a:rPr>
              <a:t>Praktisk information</a:t>
            </a:r>
          </a:p>
          <a:p>
            <a:pPr lvl="0" fontAlgn="t"/>
            <a:r>
              <a:rPr lang="" sz="1800" dirty="0">
                <a:solidFill>
                  <a:schemeClr val="tx1"/>
                </a:solidFill>
              </a:rPr>
              <a:t>Förväntningar</a:t>
            </a:r>
          </a:p>
          <a:p>
            <a:endParaRPr lang="LID4096" dirty="0"/>
          </a:p>
        </p:txBody>
      </p:sp>
    </p:spTree>
    <p:extLst>
      <p:ext uri="{BB962C8B-B14F-4D97-AF65-F5344CB8AC3E}">
        <p14:creationId xmlns:p14="http://schemas.microsoft.com/office/powerpoint/2010/main" val="23384964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3CDE54B-3E64-96C0-BABE-3A20BC024873}"/>
              </a:ext>
            </a:extLst>
          </p:cNvPr>
          <p:cNvSpPr>
            <a:spLocks noGrp="1"/>
          </p:cNvSpPr>
          <p:nvPr>
            <p:ph type="title"/>
          </p:nvPr>
        </p:nvSpPr>
        <p:spPr/>
        <p:txBody>
          <a:bodyPr/>
          <a:lstStyle/>
          <a:p>
            <a:r>
              <a:rPr lang="sv-SE" dirty="0"/>
              <a:t>Exempel på lämpliga arbetsuppgifter</a:t>
            </a:r>
            <a:endParaRPr lang="LID4096" dirty="0"/>
          </a:p>
        </p:txBody>
      </p:sp>
      <p:sp>
        <p:nvSpPr>
          <p:cNvPr id="3" name="Platshållare för innehåll 2">
            <a:extLst>
              <a:ext uri="{FF2B5EF4-FFF2-40B4-BE49-F238E27FC236}">
                <a16:creationId xmlns:a16="http://schemas.microsoft.com/office/drawing/2014/main" id="{DA5FB231-D645-97AD-6CA9-84CF65E38740}"/>
              </a:ext>
            </a:extLst>
          </p:cNvPr>
          <p:cNvSpPr>
            <a:spLocks noGrp="1"/>
          </p:cNvSpPr>
          <p:nvPr>
            <p:ph sz="quarter" idx="10"/>
          </p:nvPr>
        </p:nvSpPr>
        <p:spPr/>
        <p:txBody>
          <a:bodyPr/>
          <a:lstStyle/>
          <a:p>
            <a:pPr lvl="0" fontAlgn="t"/>
            <a:r>
              <a:rPr lang="" sz="1800" dirty="0">
                <a:solidFill>
                  <a:schemeClr val="tx1"/>
                </a:solidFill>
              </a:rPr>
              <a:t>Observationer</a:t>
            </a:r>
          </a:p>
          <a:p>
            <a:pPr lvl="0" fontAlgn="t"/>
            <a:r>
              <a:rPr lang="" sz="1800" dirty="0">
                <a:solidFill>
                  <a:schemeClr val="tx1"/>
                </a:solidFill>
              </a:rPr>
              <a:t>Samtal</a:t>
            </a:r>
          </a:p>
          <a:p>
            <a:pPr lvl="0" fontAlgn="t"/>
            <a:r>
              <a:rPr lang="" sz="1800" dirty="0">
                <a:solidFill>
                  <a:schemeClr val="tx1"/>
                </a:solidFill>
              </a:rPr>
              <a:t>Dokumentation</a:t>
            </a:r>
          </a:p>
          <a:p>
            <a:pPr lvl="0" fontAlgn="t"/>
            <a:r>
              <a:rPr lang="" sz="1800" dirty="0">
                <a:solidFill>
                  <a:schemeClr val="tx1"/>
                </a:solidFill>
              </a:rPr>
              <a:t>Samverkan</a:t>
            </a:r>
          </a:p>
          <a:p>
            <a:pPr lvl="0" fontAlgn="t"/>
            <a:r>
              <a:rPr lang="" sz="1800" dirty="0">
                <a:solidFill>
                  <a:schemeClr val="tx1"/>
                </a:solidFill>
              </a:rPr>
              <a:t>Gruppverksamhet</a:t>
            </a:r>
          </a:p>
          <a:p>
            <a:pPr lvl="0" fontAlgn="t"/>
            <a:r>
              <a:rPr lang="" sz="1800" dirty="0">
                <a:solidFill>
                  <a:schemeClr val="tx1"/>
                </a:solidFill>
              </a:rPr>
              <a:t>Möten</a:t>
            </a:r>
          </a:p>
          <a:p>
            <a:pPr lvl="0" fontAlgn="t"/>
            <a:r>
              <a:rPr lang="" sz="1800" dirty="0">
                <a:solidFill>
                  <a:schemeClr val="tx1"/>
                </a:solidFill>
              </a:rPr>
              <a:t>Administration</a:t>
            </a:r>
          </a:p>
          <a:p>
            <a:endParaRPr lang="LID4096" dirty="0"/>
          </a:p>
        </p:txBody>
      </p:sp>
    </p:spTree>
    <p:extLst>
      <p:ext uri="{BB962C8B-B14F-4D97-AF65-F5344CB8AC3E}">
        <p14:creationId xmlns:p14="http://schemas.microsoft.com/office/powerpoint/2010/main" val="33895438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E17ED6-EE2C-442C-8508-5B0F14D2CFCD}"/>
              </a:ext>
            </a:extLst>
          </p:cNvPr>
          <p:cNvSpPr>
            <a:spLocks noGrp="1"/>
          </p:cNvSpPr>
          <p:nvPr>
            <p:ph type="title"/>
          </p:nvPr>
        </p:nvSpPr>
        <p:spPr/>
        <p:txBody>
          <a:bodyPr>
            <a:normAutofit fontScale="90000"/>
          </a:bodyPr>
          <a:lstStyle/>
          <a:p>
            <a:r>
              <a:rPr lang="sv-SE" b="1" dirty="0">
                <a:latin typeface="Work Sans Medium" pitchFamily="2" charset="0"/>
              </a:rPr>
              <a:t>Andra delar som ingår i handledarens uppdrag och roll</a:t>
            </a:r>
          </a:p>
        </p:txBody>
      </p:sp>
      <p:sp>
        <p:nvSpPr>
          <p:cNvPr id="3" name="Content Placeholder 2">
            <a:extLst>
              <a:ext uri="{FF2B5EF4-FFF2-40B4-BE49-F238E27FC236}">
                <a16:creationId xmlns:a16="http://schemas.microsoft.com/office/drawing/2014/main" id="{BE44C024-636E-4C77-A48B-8AA0D7ED5017}"/>
              </a:ext>
            </a:extLst>
          </p:cNvPr>
          <p:cNvSpPr>
            <a:spLocks noGrp="1"/>
          </p:cNvSpPr>
          <p:nvPr>
            <p:ph sz="quarter" idx="10"/>
          </p:nvPr>
        </p:nvSpPr>
        <p:spPr/>
        <p:txBody>
          <a:bodyPr/>
          <a:lstStyle/>
          <a:p>
            <a:pPr marL="0" indent="0">
              <a:spcBef>
                <a:spcPts val="600"/>
              </a:spcBef>
              <a:spcAft>
                <a:spcPts val="600"/>
              </a:spcAft>
              <a:buNone/>
            </a:pPr>
            <a:endParaRPr lang="sv-SE" sz="1800" dirty="0"/>
          </a:p>
          <a:p>
            <a:pPr>
              <a:spcBef>
                <a:spcPts val="600"/>
              </a:spcBef>
              <a:spcAft>
                <a:spcPts val="600"/>
              </a:spcAft>
            </a:pPr>
            <a:r>
              <a:rPr lang="sv-SE" sz="1800" dirty="0"/>
              <a:t>Planerar minst ett studiebesök med studenten, gärna fler (internt eller externt)</a:t>
            </a:r>
          </a:p>
          <a:p>
            <a:pPr>
              <a:spcBef>
                <a:spcPts val="600"/>
              </a:spcBef>
              <a:spcAft>
                <a:spcPts val="600"/>
              </a:spcAft>
            </a:pPr>
            <a:r>
              <a:rPr lang="sv-SE" sz="1800" dirty="0"/>
              <a:t>Är väl förtrogen med innehåll i kursmål, studiehandledning och studentens egna formulerade lärandemål</a:t>
            </a:r>
          </a:p>
          <a:p>
            <a:pPr>
              <a:spcBef>
                <a:spcPts val="600"/>
              </a:spcBef>
              <a:spcAft>
                <a:spcPts val="600"/>
              </a:spcAft>
            </a:pPr>
            <a:r>
              <a:rPr lang="sv-SE" sz="1800" dirty="0"/>
              <a:t>Ge feedback på seminarieuppgift 2</a:t>
            </a:r>
          </a:p>
          <a:p>
            <a:pPr>
              <a:spcBef>
                <a:spcPts val="600"/>
              </a:spcBef>
              <a:spcAft>
                <a:spcPts val="600"/>
              </a:spcAft>
            </a:pPr>
            <a:r>
              <a:rPr lang="sv-SE" sz="1800" dirty="0"/>
              <a:t>Stämma av och återkoppla halvtidsbedömning till lärare</a:t>
            </a:r>
          </a:p>
          <a:p>
            <a:pPr>
              <a:spcBef>
                <a:spcPts val="600"/>
              </a:spcBef>
              <a:spcAft>
                <a:spcPts val="600"/>
              </a:spcAft>
            </a:pPr>
            <a:r>
              <a:rPr lang="sv-SE" sz="1800" dirty="0"/>
              <a:t>Om möjligt, deltar i informationstillfällen och handledarseminarier under terminen</a:t>
            </a:r>
          </a:p>
          <a:p>
            <a:pPr marL="0" indent="0">
              <a:buNone/>
            </a:pPr>
            <a:endParaRPr lang="sv-SE" dirty="0"/>
          </a:p>
        </p:txBody>
      </p:sp>
    </p:spTree>
    <p:extLst>
      <p:ext uri="{BB962C8B-B14F-4D97-AF65-F5344CB8AC3E}">
        <p14:creationId xmlns:p14="http://schemas.microsoft.com/office/powerpoint/2010/main" val="41937093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47454B2-1AF2-21DF-9967-30B163DEBA09}"/>
              </a:ext>
            </a:extLst>
          </p:cNvPr>
          <p:cNvSpPr>
            <a:spLocks noGrp="1"/>
          </p:cNvSpPr>
          <p:nvPr>
            <p:ph type="title"/>
          </p:nvPr>
        </p:nvSpPr>
        <p:spPr/>
        <p:txBody>
          <a:bodyPr/>
          <a:lstStyle/>
          <a:p>
            <a:r>
              <a:rPr lang="sv-SE" dirty="0"/>
              <a:t>Kursmål och bedömning</a:t>
            </a:r>
            <a:endParaRPr lang="LID4096" dirty="0"/>
          </a:p>
        </p:txBody>
      </p:sp>
      <p:sp>
        <p:nvSpPr>
          <p:cNvPr id="3" name="Platshållare för innehåll 2">
            <a:extLst>
              <a:ext uri="{FF2B5EF4-FFF2-40B4-BE49-F238E27FC236}">
                <a16:creationId xmlns:a16="http://schemas.microsoft.com/office/drawing/2014/main" id="{454840ED-9A26-4743-39EA-7B8E245E9C1E}"/>
              </a:ext>
            </a:extLst>
          </p:cNvPr>
          <p:cNvSpPr>
            <a:spLocks noGrp="1"/>
          </p:cNvSpPr>
          <p:nvPr>
            <p:ph sz="quarter" idx="10"/>
          </p:nvPr>
        </p:nvSpPr>
        <p:spPr/>
        <p:txBody>
          <a:bodyPr/>
          <a:lstStyle/>
          <a:p>
            <a:pPr marL="0" indent="0">
              <a:buNone/>
            </a:pPr>
            <a:r>
              <a:rPr lang="sv-SE" dirty="0"/>
              <a:t>Kursens mål är indelade i tre områden:</a:t>
            </a:r>
            <a:endParaRPr lang="LID4096" dirty="0"/>
          </a:p>
        </p:txBody>
      </p:sp>
      <p:sp>
        <p:nvSpPr>
          <p:cNvPr id="5" name="Ellips 4">
            <a:extLst>
              <a:ext uri="{FF2B5EF4-FFF2-40B4-BE49-F238E27FC236}">
                <a16:creationId xmlns:a16="http://schemas.microsoft.com/office/drawing/2014/main" id="{F9FB9168-A278-92E3-6A40-BF26B154FFBB}"/>
              </a:ext>
            </a:extLst>
          </p:cNvPr>
          <p:cNvSpPr/>
          <p:nvPr/>
        </p:nvSpPr>
        <p:spPr>
          <a:xfrm>
            <a:off x="1789024" y="2326816"/>
            <a:ext cx="2854095" cy="2336623"/>
          </a:xfrm>
          <a:prstGeom prst="ellipse">
            <a:avLst/>
          </a:prstGeom>
          <a:solidFill>
            <a:srgbClr val="92D050"/>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sv-SE" dirty="0"/>
              <a:t>Kunskap och förståelse</a:t>
            </a:r>
            <a:endParaRPr lang="LID4096" dirty="0"/>
          </a:p>
        </p:txBody>
      </p:sp>
      <p:sp>
        <p:nvSpPr>
          <p:cNvPr id="6" name="Ellips 5">
            <a:extLst>
              <a:ext uri="{FF2B5EF4-FFF2-40B4-BE49-F238E27FC236}">
                <a16:creationId xmlns:a16="http://schemas.microsoft.com/office/drawing/2014/main" id="{0DD318E7-3F0F-8C55-FA88-493D4C5280CB}"/>
              </a:ext>
            </a:extLst>
          </p:cNvPr>
          <p:cNvSpPr/>
          <p:nvPr/>
        </p:nvSpPr>
        <p:spPr>
          <a:xfrm>
            <a:off x="4415754" y="2194560"/>
            <a:ext cx="2929926" cy="2159934"/>
          </a:xfrm>
          <a:prstGeom prst="ellipse">
            <a:avLst/>
          </a:prstGeom>
          <a:solidFill>
            <a:srgbClr val="FFFF00"/>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sv-SE" dirty="0"/>
              <a:t>Färdighet och förmåga </a:t>
            </a:r>
            <a:endParaRPr lang="LID4096" dirty="0"/>
          </a:p>
        </p:txBody>
      </p:sp>
      <p:sp>
        <p:nvSpPr>
          <p:cNvPr id="7" name="Ellips 6">
            <a:extLst>
              <a:ext uri="{FF2B5EF4-FFF2-40B4-BE49-F238E27FC236}">
                <a16:creationId xmlns:a16="http://schemas.microsoft.com/office/drawing/2014/main" id="{43B153BA-D179-782E-19B9-2633D5CDF89E}"/>
              </a:ext>
            </a:extLst>
          </p:cNvPr>
          <p:cNvSpPr/>
          <p:nvPr/>
        </p:nvSpPr>
        <p:spPr>
          <a:xfrm>
            <a:off x="3382644" y="4163693"/>
            <a:ext cx="3079115" cy="2292191"/>
          </a:xfrm>
          <a:prstGeom prst="ellipse">
            <a:avLst/>
          </a:prstGeom>
          <a:solidFill>
            <a:srgbClr val="00B0F0"/>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sv-SE" dirty="0"/>
              <a:t>Värderingsförmåga och förhållningssätt</a:t>
            </a:r>
            <a:endParaRPr lang="LID4096" dirty="0"/>
          </a:p>
        </p:txBody>
      </p:sp>
    </p:spTree>
    <p:extLst>
      <p:ext uri="{BB962C8B-B14F-4D97-AF65-F5344CB8AC3E}">
        <p14:creationId xmlns:p14="http://schemas.microsoft.com/office/powerpoint/2010/main" val="32484747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ktangel 6"/>
          <p:cNvSpPr/>
          <p:nvPr/>
        </p:nvSpPr>
        <p:spPr bwMode="auto">
          <a:xfrm>
            <a:off x="2135560" y="0"/>
            <a:ext cx="1080120" cy="148478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sv-SE" sz="2400">
              <a:latin typeface="Berling" pitchFamily="18" charset="0"/>
              <a:ea typeface="ＭＳ Ｐゴシック" charset="-128"/>
            </a:endParaRPr>
          </a:p>
        </p:txBody>
      </p:sp>
      <p:sp>
        <p:nvSpPr>
          <p:cNvPr id="2" name="Title 1"/>
          <p:cNvSpPr>
            <a:spLocks noGrp="1"/>
          </p:cNvSpPr>
          <p:nvPr>
            <p:ph type="title"/>
          </p:nvPr>
        </p:nvSpPr>
        <p:spPr>
          <a:xfrm>
            <a:off x="1447800" y="260647"/>
            <a:ext cx="8896946" cy="132993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rtlCol="0" anchor="ctr" anchorCtr="0" compatLnSpc="1">
            <a:prstTxWarp prst="textNoShape">
              <a:avLst/>
            </a:prstTxWarp>
            <a:normAutofit/>
          </a:bodyPr>
          <a:lstStyle/>
          <a:p>
            <a:pPr algn="l"/>
            <a:r>
              <a:rPr lang="sv-SE" sz="3200" dirty="0">
                <a:latin typeface="Arial" panose="020B0604020202020204" pitchFamily="34" charset="0"/>
                <a:cs typeface="Arial" panose="020B0604020202020204" pitchFamily="34" charset="0"/>
              </a:rPr>
              <a:t>Studenternas</a:t>
            </a:r>
            <a:br>
              <a:rPr lang="sv-SE" sz="3200" dirty="0">
                <a:latin typeface="Arial" panose="020B0604020202020204" pitchFamily="34" charset="0"/>
                <a:cs typeface="Arial" panose="020B0604020202020204" pitchFamily="34" charset="0"/>
              </a:rPr>
            </a:br>
            <a:r>
              <a:rPr lang="sv-SE" sz="3200" dirty="0">
                <a:latin typeface="Arial" panose="020B0604020202020204" pitchFamily="34" charset="0"/>
                <a:cs typeface="Arial" panose="020B0604020202020204" pitchFamily="34" charset="0"/>
              </a:rPr>
              <a:t>universitetsförlagda uppgifter</a:t>
            </a:r>
            <a:endParaRPr lang="sv-SE" sz="3200" b="1" dirty="0">
              <a:solidFill>
                <a:schemeClr val="accent1">
                  <a:lumMod val="50000"/>
                </a:schemeClr>
              </a:solidFill>
              <a:latin typeface="Arial" panose="020B0604020202020204" pitchFamily="34" charset="0"/>
              <a:cs typeface="Arial" panose="020B0604020202020204" pitchFamily="34" charset="0"/>
            </a:endParaRPr>
          </a:p>
        </p:txBody>
      </p:sp>
      <p:sp>
        <p:nvSpPr>
          <p:cNvPr id="6" name="Content Placeholder 5"/>
          <p:cNvSpPr>
            <a:spLocks noGrp="1"/>
          </p:cNvSpPr>
          <p:nvPr>
            <p:ph sz="quarter" idx="1"/>
          </p:nvPr>
        </p:nvSpPr>
        <p:spPr>
          <a:xfrm>
            <a:off x="1541740" y="1745431"/>
            <a:ext cx="8803006" cy="4737369"/>
          </a:xfrm>
        </p:spPr>
        <p:txBody>
          <a:bodyPr>
            <a:normAutofit/>
          </a:bodyPr>
          <a:lstStyle/>
          <a:p>
            <a:pPr>
              <a:spcBef>
                <a:spcPts val="600"/>
              </a:spcBef>
              <a:spcAft>
                <a:spcPts val="600"/>
              </a:spcAft>
              <a:buFont typeface="Wingdings" panose="05000000000000000000" pitchFamily="2" charset="2"/>
              <a:buChar char="v"/>
            </a:pPr>
            <a:r>
              <a:rPr lang="sv-SE" dirty="0"/>
              <a:t> </a:t>
            </a:r>
            <a:r>
              <a:rPr lang="sv-SE" sz="2000" b="1" dirty="0"/>
              <a:t>Kursintroduktion</a:t>
            </a:r>
            <a:r>
              <a:rPr lang="sv-SE" sz="2000" dirty="0"/>
              <a:t> </a:t>
            </a:r>
          </a:p>
          <a:p>
            <a:pPr>
              <a:spcBef>
                <a:spcPts val="600"/>
              </a:spcBef>
              <a:spcAft>
                <a:spcPts val="600"/>
              </a:spcAft>
              <a:buFont typeface="Wingdings" panose="05000000000000000000" pitchFamily="2" charset="2"/>
              <a:buChar char="v"/>
            </a:pPr>
            <a:endParaRPr lang="sv-SE" sz="2000" dirty="0"/>
          </a:p>
          <a:p>
            <a:pPr>
              <a:spcBef>
                <a:spcPts val="600"/>
              </a:spcBef>
              <a:spcAft>
                <a:spcPts val="600"/>
              </a:spcAft>
              <a:buFont typeface="Wingdings" panose="05000000000000000000" pitchFamily="2" charset="2"/>
              <a:buChar char="v"/>
            </a:pPr>
            <a:r>
              <a:rPr lang="sv-SE" sz="2000" dirty="0"/>
              <a:t> </a:t>
            </a:r>
            <a:r>
              <a:rPr lang="sv-SE" sz="2000" b="1" dirty="0"/>
              <a:t>VFU-plan </a:t>
            </a:r>
            <a:endParaRPr lang="sv-SE" sz="2000" dirty="0"/>
          </a:p>
          <a:p>
            <a:pPr>
              <a:spcBef>
                <a:spcPts val="600"/>
              </a:spcBef>
              <a:spcAft>
                <a:spcPts val="600"/>
              </a:spcAft>
              <a:buFont typeface="Wingdings" panose="05000000000000000000" pitchFamily="2" charset="2"/>
              <a:buChar char="v"/>
            </a:pPr>
            <a:endParaRPr lang="sv-SE" sz="2000" dirty="0"/>
          </a:p>
          <a:p>
            <a:pPr>
              <a:spcBef>
                <a:spcPts val="600"/>
              </a:spcBef>
              <a:spcAft>
                <a:spcPts val="600"/>
              </a:spcAft>
              <a:buFont typeface="Wingdings" panose="05000000000000000000" pitchFamily="2" charset="2"/>
              <a:buChar char="v"/>
            </a:pPr>
            <a:r>
              <a:rPr lang="sv-SE" sz="2000" dirty="0"/>
              <a:t> </a:t>
            </a:r>
            <a:r>
              <a:rPr lang="sv-SE" sz="2000" b="1" dirty="0"/>
              <a:t>Seminarium I</a:t>
            </a:r>
            <a:r>
              <a:rPr lang="sv-SE" sz="2000" dirty="0"/>
              <a:t>: Etik &amp; praktik</a:t>
            </a:r>
          </a:p>
          <a:p>
            <a:pPr>
              <a:spcBef>
                <a:spcPts val="600"/>
              </a:spcBef>
              <a:spcAft>
                <a:spcPts val="600"/>
              </a:spcAft>
              <a:buFont typeface="Wingdings" panose="05000000000000000000" pitchFamily="2" charset="2"/>
              <a:buChar char="v"/>
            </a:pPr>
            <a:endParaRPr lang="sv-SE" sz="2000" dirty="0"/>
          </a:p>
          <a:p>
            <a:pPr>
              <a:spcBef>
                <a:spcPts val="600"/>
              </a:spcBef>
              <a:spcAft>
                <a:spcPts val="600"/>
              </a:spcAft>
              <a:buFont typeface="Wingdings" panose="05000000000000000000" pitchFamily="2" charset="2"/>
              <a:buChar char="v"/>
            </a:pPr>
            <a:r>
              <a:rPr lang="sv-SE" sz="2000" dirty="0"/>
              <a:t> </a:t>
            </a:r>
            <a:r>
              <a:rPr lang="sv-SE" sz="2000" b="1" dirty="0"/>
              <a:t>Seminarium II</a:t>
            </a:r>
            <a:r>
              <a:rPr lang="sv-SE" sz="2000" dirty="0"/>
              <a:t>: Forskning &amp; professionell praktik </a:t>
            </a:r>
          </a:p>
          <a:p>
            <a:pPr>
              <a:spcBef>
                <a:spcPts val="600"/>
              </a:spcBef>
              <a:spcAft>
                <a:spcPts val="600"/>
              </a:spcAft>
              <a:buFont typeface="Wingdings" panose="05000000000000000000" pitchFamily="2" charset="2"/>
              <a:buChar char="v"/>
            </a:pPr>
            <a:endParaRPr lang="sv-SE" sz="2000" dirty="0"/>
          </a:p>
          <a:p>
            <a:pPr>
              <a:spcBef>
                <a:spcPts val="600"/>
              </a:spcBef>
              <a:spcAft>
                <a:spcPts val="600"/>
              </a:spcAft>
              <a:buFont typeface="Wingdings" panose="05000000000000000000" pitchFamily="2" charset="2"/>
              <a:buChar char="v"/>
            </a:pPr>
            <a:r>
              <a:rPr lang="sv-SE" sz="2000" dirty="0"/>
              <a:t> </a:t>
            </a:r>
            <a:r>
              <a:rPr lang="sv-SE" sz="2000" b="1" dirty="0"/>
              <a:t>Seminarium III</a:t>
            </a:r>
            <a:r>
              <a:rPr lang="sv-SE" sz="2000" dirty="0"/>
              <a:t>: Teori &amp; praktik </a:t>
            </a:r>
          </a:p>
          <a:p>
            <a:pPr>
              <a:spcBef>
                <a:spcPts val="600"/>
              </a:spcBef>
              <a:spcAft>
                <a:spcPts val="600"/>
              </a:spcAft>
              <a:buFont typeface="Wingdings" panose="05000000000000000000" pitchFamily="2" charset="2"/>
              <a:buChar char="v"/>
            </a:pPr>
            <a:endParaRPr lang="sv-SE" sz="2000" dirty="0"/>
          </a:p>
          <a:p>
            <a:pPr>
              <a:spcBef>
                <a:spcPts val="600"/>
              </a:spcBef>
              <a:spcAft>
                <a:spcPts val="600"/>
              </a:spcAft>
              <a:buFont typeface="Wingdings" panose="05000000000000000000" pitchFamily="2" charset="2"/>
              <a:buChar char="v"/>
            </a:pPr>
            <a:r>
              <a:rPr lang="sv-SE" sz="2000" dirty="0"/>
              <a:t> Samt ett PPU-seminarium och en IPL-dag! (PPU-kurs T5, 2 </a:t>
            </a:r>
            <a:r>
              <a:rPr lang="sv-SE" sz="2000" dirty="0" err="1"/>
              <a:t>hp</a:t>
            </a:r>
            <a:r>
              <a:rPr lang="sv-SE" sz="2000" dirty="0"/>
              <a:t>)</a:t>
            </a:r>
          </a:p>
          <a:p>
            <a:pPr>
              <a:spcBef>
                <a:spcPts val="600"/>
              </a:spcBef>
              <a:spcAft>
                <a:spcPts val="600"/>
              </a:spcAft>
              <a:buFont typeface="Wingdings" panose="05000000000000000000" pitchFamily="2" charset="2"/>
              <a:buChar char="v"/>
            </a:pPr>
            <a:endParaRPr lang="sv-SE" dirty="0">
              <a:latin typeface="Gill Alt One MT Light" panose="020B0302020104020203" pitchFamily="34" charset="0"/>
            </a:endParaRPr>
          </a:p>
          <a:p>
            <a:pPr>
              <a:spcBef>
                <a:spcPts val="600"/>
              </a:spcBef>
              <a:spcAft>
                <a:spcPts val="600"/>
              </a:spcAft>
              <a:buFont typeface="Wingdings" panose="05000000000000000000" pitchFamily="2" charset="2"/>
              <a:buChar char="v"/>
            </a:pPr>
            <a:endParaRPr lang="sv-SE" dirty="0">
              <a:latin typeface="Gill Alt One MT Light" panose="020B0302020104020203" pitchFamily="34" charset="0"/>
            </a:endParaRPr>
          </a:p>
          <a:p>
            <a:pPr marL="0" indent="0">
              <a:spcBef>
                <a:spcPts val="600"/>
              </a:spcBef>
              <a:spcAft>
                <a:spcPts val="600"/>
              </a:spcAft>
              <a:buNone/>
            </a:pPr>
            <a:endParaRPr lang="sv-SE" dirty="0">
              <a:latin typeface="Gill Alt One MT Light" panose="020B0302020104020203" pitchFamily="34" charset="0"/>
            </a:endParaRPr>
          </a:p>
        </p:txBody>
      </p:sp>
      <p:sp>
        <p:nvSpPr>
          <p:cNvPr id="10" name="Platshållare för sidfot 2"/>
          <p:cNvSpPr>
            <a:spLocks noGrp="1"/>
          </p:cNvSpPr>
          <p:nvPr>
            <p:ph type="ftr" sz="quarter" idx="11"/>
          </p:nvPr>
        </p:nvSpPr>
        <p:spPr>
          <a:xfrm>
            <a:off x="1541740" y="6482801"/>
            <a:ext cx="2267760" cy="276999"/>
          </a:xfrm>
          <a:noFill/>
          <a:ln w="9525">
            <a:noFill/>
            <a:miter lim="800000"/>
            <a:headEnd/>
            <a:tailEnd/>
          </a:ln>
        </p:spPr>
        <p:txBody>
          <a:bodyPr vert="horz" wrap="square" lIns="91440" tIns="45720" rIns="91440" bIns="45720" numCol="1" anchor="t" anchorCtr="0" compatLnSpc="1">
            <a:prstTxWarp prst="textNoShape">
              <a:avLst/>
            </a:prstTxWarp>
          </a:bodyPr>
          <a:lstStyle/>
          <a:p>
            <a:endParaRPr lang="sv-SE" sz="1200" cap="small" dirty="0">
              <a:solidFill>
                <a:schemeClr val="bg1">
                  <a:lumMod val="50000"/>
                </a:schemeClr>
              </a:solidFill>
              <a:latin typeface="Gill Alt One MT Light" panose="020B0302020104020203" pitchFamily="34" charset="0"/>
            </a:endParaRPr>
          </a:p>
        </p:txBody>
      </p:sp>
    </p:spTree>
    <p:extLst>
      <p:ext uri="{BB962C8B-B14F-4D97-AF65-F5344CB8AC3E}">
        <p14:creationId xmlns:p14="http://schemas.microsoft.com/office/powerpoint/2010/main" val="34398659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504A05-3F33-B6E8-CE6D-69929B51F525}"/>
              </a:ext>
            </a:extLst>
          </p:cNvPr>
          <p:cNvSpPr>
            <a:spLocks noGrp="1"/>
          </p:cNvSpPr>
          <p:nvPr>
            <p:ph type="title"/>
          </p:nvPr>
        </p:nvSpPr>
        <p:spPr/>
        <p:txBody>
          <a:bodyPr/>
          <a:lstStyle/>
          <a:p>
            <a:r>
              <a:rPr lang="sv-SE" dirty="0"/>
              <a:t>VFU-planen</a:t>
            </a:r>
            <a:endParaRPr lang="LID4096" dirty="0"/>
          </a:p>
        </p:txBody>
      </p:sp>
      <p:sp>
        <p:nvSpPr>
          <p:cNvPr id="3" name="Platshållare för innehåll 2">
            <a:extLst>
              <a:ext uri="{FF2B5EF4-FFF2-40B4-BE49-F238E27FC236}">
                <a16:creationId xmlns:a16="http://schemas.microsoft.com/office/drawing/2014/main" id="{8DA6EC7C-A161-8BB1-AD84-D047409D7CC4}"/>
              </a:ext>
            </a:extLst>
          </p:cNvPr>
          <p:cNvSpPr>
            <a:spLocks noGrp="1"/>
          </p:cNvSpPr>
          <p:nvPr>
            <p:ph sz="quarter" idx="10"/>
          </p:nvPr>
        </p:nvSpPr>
        <p:spPr>
          <a:xfrm>
            <a:off x="839789" y="2489200"/>
            <a:ext cx="8852852" cy="3381375"/>
          </a:xfrm>
        </p:spPr>
        <p:txBody>
          <a:bodyPr>
            <a:normAutofit/>
          </a:bodyPr>
          <a:lstStyle/>
          <a:p>
            <a:pPr>
              <a:buFontTx/>
              <a:buChar char="-"/>
            </a:pPr>
            <a:r>
              <a:rPr lang="sv-SE" sz="2000" dirty="0"/>
              <a:t>Ett gemensamt arbetsredskap </a:t>
            </a:r>
          </a:p>
          <a:p>
            <a:pPr>
              <a:buFontTx/>
              <a:buChar char="-"/>
            </a:pPr>
            <a:r>
              <a:rPr lang="sv-SE" sz="2000" dirty="0"/>
              <a:t>Syfte: planering, uppföljning, reflektion</a:t>
            </a:r>
          </a:p>
          <a:p>
            <a:pPr>
              <a:buFontTx/>
              <a:buChar char="-"/>
            </a:pPr>
            <a:r>
              <a:rPr lang="sv-SE" sz="2000" dirty="0"/>
              <a:t>Lämnas in vid två tillfällen av student (efter 5 veckor och sista dagen)</a:t>
            </a:r>
          </a:p>
          <a:p>
            <a:pPr>
              <a:buFontTx/>
              <a:buChar char="-"/>
            </a:pPr>
            <a:r>
              <a:rPr lang="sv-SE" sz="2000" b="1" dirty="0"/>
              <a:t>Studentens ansvar</a:t>
            </a:r>
            <a:r>
              <a:rPr lang="sv-SE" sz="2000" dirty="0"/>
              <a:t>, i samråd med handledare</a:t>
            </a:r>
          </a:p>
          <a:p>
            <a:pPr marL="0" indent="0">
              <a:buNone/>
            </a:pPr>
            <a:r>
              <a:rPr lang="sv-SE" sz="2000" dirty="0"/>
              <a:t> </a:t>
            </a:r>
            <a:endParaRPr lang="LID4096" sz="2000" dirty="0"/>
          </a:p>
        </p:txBody>
      </p:sp>
    </p:spTree>
    <p:extLst>
      <p:ext uri="{BB962C8B-B14F-4D97-AF65-F5344CB8AC3E}">
        <p14:creationId xmlns:p14="http://schemas.microsoft.com/office/powerpoint/2010/main" val="27085673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593CAAE-83BC-4252-B9D1-03815AF4937B}"/>
              </a:ext>
            </a:extLst>
          </p:cNvPr>
          <p:cNvSpPr>
            <a:spLocks noGrp="1"/>
          </p:cNvSpPr>
          <p:nvPr>
            <p:ph type="ctrTitle"/>
          </p:nvPr>
        </p:nvSpPr>
        <p:spPr>
          <a:xfrm>
            <a:off x="846931" y="478495"/>
            <a:ext cx="10225882" cy="778806"/>
          </a:xfrm>
        </p:spPr>
        <p:txBody>
          <a:bodyPr>
            <a:normAutofit fontScale="90000"/>
          </a:bodyPr>
          <a:lstStyle/>
          <a:p>
            <a:pPr algn="l"/>
            <a:r>
              <a:rPr lang="sv-SE" dirty="0">
                <a:latin typeface="Work Sans Medium" pitchFamily="2" charset="0"/>
              </a:rPr>
              <a:t>Institutionen för socialt arbete (ISA)</a:t>
            </a:r>
          </a:p>
        </p:txBody>
      </p:sp>
      <p:sp>
        <p:nvSpPr>
          <p:cNvPr id="4" name="Underrubrik 3">
            <a:extLst>
              <a:ext uri="{FF2B5EF4-FFF2-40B4-BE49-F238E27FC236}">
                <a16:creationId xmlns:a16="http://schemas.microsoft.com/office/drawing/2014/main" id="{1FFC2C5B-724F-48C5-A601-32AF068B336C}"/>
              </a:ext>
            </a:extLst>
          </p:cNvPr>
          <p:cNvSpPr>
            <a:spLocks noGrp="1"/>
          </p:cNvSpPr>
          <p:nvPr>
            <p:ph type="subTitle" idx="1"/>
          </p:nvPr>
        </p:nvSpPr>
        <p:spPr/>
        <p:txBody>
          <a:bodyPr/>
          <a:lstStyle/>
          <a:p>
            <a:r>
              <a:rPr lang="sv-SE" i="1" dirty="0">
                <a:latin typeface="Work Sans" pitchFamily="2" charset="0"/>
              </a:rPr>
              <a:t>!</a:t>
            </a:r>
            <a:endParaRPr lang="sv-SE" i="1" dirty="0"/>
          </a:p>
          <a:p>
            <a:endParaRPr lang="sv-SE" dirty="0"/>
          </a:p>
        </p:txBody>
      </p:sp>
      <p:sp>
        <p:nvSpPr>
          <p:cNvPr id="8" name="textruta 7">
            <a:extLst>
              <a:ext uri="{FF2B5EF4-FFF2-40B4-BE49-F238E27FC236}">
                <a16:creationId xmlns:a16="http://schemas.microsoft.com/office/drawing/2014/main" id="{ABE03EBE-4FA2-4CB5-AEFA-24334941870D}"/>
              </a:ext>
            </a:extLst>
          </p:cNvPr>
          <p:cNvSpPr txBox="1"/>
          <p:nvPr/>
        </p:nvSpPr>
        <p:spPr>
          <a:xfrm>
            <a:off x="768350" y="1771650"/>
            <a:ext cx="9968706" cy="4715393"/>
          </a:xfrm>
          <a:prstGeom prst="rect">
            <a:avLst/>
          </a:prstGeom>
          <a:noFill/>
        </p:spPr>
        <p:txBody>
          <a:bodyPr wrap="square" rtlCol="0">
            <a:spAutoFit/>
          </a:bodyPr>
          <a:lstStyle/>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ea typeface="+mn-ea"/>
                <a:cs typeface="+mn-cs"/>
              </a:rPr>
              <a:t>ÍSA – egen institution sedan 2023</a:t>
            </a: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ea typeface="+mn-ea"/>
                <a:cs typeface="+mn-cs"/>
              </a:rPr>
              <a:t>Socionomprogrammet är en av de tre stora akademiska yrkesutbildningarna för arbete inom välfärdssektorn, vid sidan av utbildningar till lärare respektive sjuksköterska. </a:t>
            </a:r>
          </a:p>
          <a:p>
            <a:pPr marL="0" marR="0" lvl="0" indent="0" algn="l" defTabSz="914400" rtl="0" eaLnBrk="1" fontAlgn="auto" latinLnBrk="0" hangingPunct="1">
              <a:lnSpc>
                <a:spcPct val="12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ea typeface="+mn-ea"/>
              <a:cs typeface="+mn-cs"/>
            </a:endParaRP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prstClr val="black"/>
                </a:solidFill>
                <a:effectLst/>
                <a:uLnTx/>
                <a:uFillTx/>
                <a:ea typeface="+mn-ea"/>
                <a:cs typeface="+mn-cs"/>
              </a:rPr>
              <a:t>Uppsala universitet erbjuder utbildning i socialt arbete från grundnivå med socionomexamen till studier på avancerad nivå med en master/magisterexamen och vidare till forskarutbildning och en doktorsexamen i socialt arbete</a:t>
            </a: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endParaRPr lang="sv-SE" dirty="0">
              <a:solidFill>
                <a:prstClr val="black"/>
              </a:solidFill>
            </a:endParaRP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lang="sv-SE" dirty="0">
                <a:solidFill>
                  <a:prstClr val="black"/>
                </a:solidFill>
              </a:rPr>
              <a:t>Intagning sker både höst och vår, cirka 80 studenter per termin</a:t>
            </a:r>
          </a:p>
          <a:p>
            <a:pPr marR="0" lvl="0" algn="l" defTabSz="914400" rtl="0" eaLnBrk="1" fontAlgn="auto" latinLnBrk="0" hangingPunct="1">
              <a:lnSpc>
                <a:spcPct val="120000"/>
              </a:lnSpc>
              <a:spcBef>
                <a:spcPts val="0"/>
              </a:spcBef>
              <a:spcAft>
                <a:spcPts val="0"/>
              </a:spcAft>
              <a:buClrTx/>
              <a:buSzTx/>
              <a:tabLst/>
              <a:defRPr/>
            </a:pPr>
            <a:endParaRPr lang="sv-SE" dirty="0">
              <a:solidFill>
                <a:prstClr val="black"/>
              </a:solidFill>
            </a:endParaRP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lang="" dirty="0"/>
              <a:t>Samverkan med verksamheter i kommuner och Regionen i länet</a:t>
            </a: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endParaRPr lang="" dirty="0"/>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lang="" dirty="0"/>
              <a:t>VFU som central del av utbildningen</a:t>
            </a:r>
          </a:p>
          <a:p>
            <a:pPr marR="0" lvl="0" algn="l" defTabSz="914400" rtl="0" eaLnBrk="1" fontAlgn="auto" latinLnBrk="0" hangingPunct="1">
              <a:lnSpc>
                <a:spcPct val="120000"/>
              </a:lnSpc>
              <a:spcBef>
                <a:spcPts val="0"/>
              </a:spcBef>
              <a:spcAft>
                <a:spcPts val="0"/>
              </a:spcAft>
              <a:buClrTx/>
              <a:buSzTx/>
              <a:tabLst/>
              <a:defRPr/>
            </a:pPr>
            <a:endParaRPr lang="" dirty="0"/>
          </a:p>
        </p:txBody>
      </p:sp>
    </p:spTree>
    <p:extLst>
      <p:ext uri="{BB962C8B-B14F-4D97-AF65-F5344CB8AC3E}">
        <p14:creationId xmlns:p14="http://schemas.microsoft.com/office/powerpoint/2010/main" val="31501897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301C373C-4175-4C96-866A-AB87866CA20A}"/>
              </a:ext>
            </a:extLst>
          </p:cNvPr>
          <p:cNvSpPr>
            <a:spLocks noGrp="1"/>
          </p:cNvSpPr>
          <p:nvPr>
            <p:ph type="pic" idx="1"/>
          </p:nvPr>
        </p:nvSpPr>
        <p:spPr>
          <a:xfrm>
            <a:off x="0" y="0"/>
            <a:ext cx="12192000" cy="6857999"/>
          </a:xfrm>
        </p:spPr>
        <p:txBody>
          <a:bodyPr/>
          <a:lstStyle/>
          <a:p>
            <a:endParaRPr lang="sv-SE" dirty="0"/>
          </a:p>
        </p:txBody>
      </p:sp>
      <p:sp>
        <p:nvSpPr>
          <p:cNvPr id="5" name="Rectangle 4">
            <a:extLst>
              <a:ext uri="{FF2B5EF4-FFF2-40B4-BE49-F238E27FC236}">
                <a16:creationId xmlns:a16="http://schemas.microsoft.com/office/drawing/2014/main" id="{DDC0F766-F853-49EF-8EE1-F509F38C96AA}"/>
              </a:ext>
            </a:extLst>
          </p:cNvPr>
          <p:cNvSpPr/>
          <p:nvPr/>
        </p:nvSpPr>
        <p:spPr>
          <a:xfrm>
            <a:off x="2277151" y="-356650"/>
            <a:ext cx="6141228" cy="7294305"/>
          </a:xfrm>
          <a:prstGeom prst="rect">
            <a:avLst/>
          </a:prstGeom>
        </p:spPr>
        <p:txBody>
          <a:bodyPr wrap="square">
            <a:spAutoFit/>
          </a:bodyPr>
          <a:lstStyle/>
          <a:p>
            <a:r>
              <a:rPr lang="sv-SE" dirty="0"/>
              <a:t> </a:t>
            </a:r>
          </a:p>
          <a:p>
            <a:endParaRPr lang="sv-SE" dirty="0"/>
          </a:p>
          <a:p>
            <a:endParaRPr lang="sv-SE" sz="1400" dirty="0"/>
          </a:p>
          <a:p>
            <a:endParaRPr lang="sv-SE" sz="1400" dirty="0"/>
          </a:p>
          <a:p>
            <a:endParaRPr lang="sv-SE" sz="1400" dirty="0"/>
          </a:p>
          <a:p>
            <a:endParaRPr lang="sv-SE" sz="1400" dirty="0"/>
          </a:p>
          <a:p>
            <a:endParaRPr lang="sv-SE" sz="1400" dirty="0"/>
          </a:p>
          <a:p>
            <a:r>
              <a:rPr lang="sv-SE" sz="1400" b="1" dirty="0"/>
              <a:t>VFU-plan HT26</a:t>
            </a:r>
          </a:p>
          <a:p>
            <a:endParaRPr lang="sv-SE" sz="1400" dirty="0"/>
          </a:p>
          <a:p>
            <a:r>
              <a:rPr lang="sv-SE" sz="1400" dirty="0"/>
              <a:t>Studentens namn………………………………………………….</a:t>
            </a:r>
          </a:p>
          <a:p>
            <a:endParaRPr lang="sv-SE" sz="1400" dirty="0"/>
          </a:p>
          <a:p>
            <a:r>
              <a:rPr lang="sv-SE" sz="1400" dirty="0"/>
              <a:t>Verksamhetsbeskrivning, organisation och samhällelig kontext</a:t>
            </a:r>
          </a:p>
          <a:p>
            <a:endParaRPr lang="sv-SE" sz="1400" dirty="0"/>
          </a:p>
          <a:p>
            <a:r>
              <a:rPr lang="sv-SE" sz="1400" dirty="0"/>
              <a:t>Verksamhetens målgrupp på individ-, grupp och samhällsnivå</a:t>
            </a:r>
          </a:p>
          <a:p>
            <a:r>
              <a:rPr lang="sv-SE" sz="1400" dirty="0"/>
              <a:t>Typ av socialt arbete och arbetssätt/arbetsmetoder</a:t>
            </a:r>
          </a:p>
          <a:p>
            <a:endParaRPr lang="sv-SE" sz="1400" dirty="0"/>
          </a:p>
          <a:p>
            <a:r>
              <a:rPr lang="sv-SE" sz="1400" dirty="0"/>
              <a:t>Kontaktinformation (namn och arbetsplats och e-post) till handledare</a:t>
            </a:r>
          </a:p>
          <a:p>
            <a:endParaRPr lang="sv-SE" sz="1400" dirty="0"/>
          </a:p>
          <a:p>
            <a:r>
              <a:rPr lang="sv-SE" sz="1400" dirty="0"/>
              <a:t>Period 1</a:t>
            </a:r>
          </a:p>
          <a:p>
            <a:endParaRPr lang="sv-SE" sz="1400" dirty="0"/>
          </a:p>
          <a:p>
            <a:r>
              <a:rPr lang="sv-SE" sz="1400" dirty="0"/>
              <a:t>Period 2</a:t>
            </a:r>
          </a:p>
          <a:p>
            <a:endParaRPr lang="sv-SE" sz="1400" dirty="0"/>
          </a:p>
          <a:p>
            <a:r>
              <a:rPr lang="sv-SE" sz="1400" dirty="0"/>
              <a:t>Planerade handledningstider, när och hur ofta</a:t>
            </a:r>
          </a:p>
          <a:p>
            <a:r>
              <a:rPr lang="sv-SE" sz="1400" dirty="0"/>
              <a:t>•	…</a:t>
            </a:r>
          </a:p>
          <a:p>
            <a:r>
              <a:rPr lang="sv-SE" sz="1400" dirty="0"/>
              <a:t>•	…</a:t>
            </a:r>
          </a:p>
          <a:p>
            <a:r>
              <a:rPr lang="sv-SE" sz="1400" dirty="0"/>
              <a:t>Kursuppgifter VFU och PPU</a:t>
            </a:r>
          </a:p>
          <a:p>
            <a:endParaRPr lang="sv-SE" sz="1400" dirty="0"/>
          </a:p>
          <a:p>
            <a:r>
              <a:rPr lang="sv-SE" sz="1400" dirty="0"/>
              <a:t>Planerade studiebesök</a:t>
            </a:r>
          </a:p>
          <a:p>
            <a:endParaRPr lang="sv-SE" sz="1400" dirty="0"/>
          </a:p>
          <a:p>
            <a:r>
              <a:rPr lang="sv-SE" sz="1400" dirty="0"/>
              <a:t>(Beskriv och planera för de första veckorna. Senare planerar du kontinuerligt för varje vecka)</a:t>
            </a:r>
          </a:p>
          <a:p>
            <a:endParaRPr lang="sv-SE" sz="1400" dirty="0"/>
          </a:p>
          <a:p>
            <a:r>
              <a:rPr lang="sv-SE" sz="1400" dirty="0"/>
              <a:t>Halvtidsavstämning genomförd………………………………</a:t>
            </a:r>
          </a:p>
        </p:txBody>
      </p:sp>
      <p:pic>
        <p:nvPicPr>
          <p:cNvPr id="7" name="Bildobjekt 4" descr="Logotyp för Uppsala universitet">
            <a:extLst>
              <a:ext uri="{FF2B5EF4-FFF2-40B4-BE49-F238E27FC236}">
                <a16:creationId xmlns:a16="http://schemas.microsoft.com/office/drawing/2014/main" id="{DD748F53-045E-41F5-9C61-A950FFCE239E}"/>
              </a:ext>
            </a:extLst>
          </p:cNvPr>
          <p:cNvPicPr/>
          <p:nvPr/>
        </p:nvPicPr>
        <p:blipFill rotWithShape="1">
          <a:blip r:embed="rId2">
            <a:extLst>
              <a:ext uri="{28A0092B-C50C-407E-A947-70E740481C1C}">
                <a14:useLocalDpi xmlns:a14="http://schemas.microsoft.com/office/drawing/2010/main" val="0"/>
              </a:ext>
            </a:extLst>
          </a:blip>
          <a:srcRect l="-610" r="-372"/>
          <a:stretch/>
        </p:blipFill>
        <p:spPr bwMode="auto">
          <a:xfrm>
            <a:off x="2277151" y="272579"/>
            <a:ext cx="791845" cy="75565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9904933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BBDAB-42C2-4BBD-8DF1-3AC5AD949A90}"/>
              </a:ext>
            </a:extLst>
          </p:cNvPr>
          <p:cNvSpPr>
            <a:spLocks noGrp="1"/>
          </p:cNvSpPr>
          <p:nvPr>
            <p:ph type="title"/>
          </p:nvPr>
        </p:nvSpPr>
        <p:spPr/>
        <p:txBody>
          <a:bodyPr/>
          <a:lstStyle/>
          <a:p>
            <a:r>
              <a:rPr lang="sv-SE" dirty="0"/>
              <a:t>VFU-plan – studenten fyller i </a:t>
            </a:r>
          </a:p>
        </p:txBody>
      </p:sp>
      <p:sp>
        <p:nvSpPr>
          <p:cNvPr id="3" name="Content Placeholder 2">
            <a:extLst>
              <a:ext uri="{FF2B5EF4-FFF2-40B4-BE49-F238E27FC236}">
                <a16:creationId xmlns:a16="http://schemas.microsoft.com/office/drawing/2014/main" id="{F0DA2ACA-CDE2-4F5A-8E2B-A3BC37932E4D}"/>
              </a:ext>
            </a:extLst>
          </p:cNvPr>
          <p:cNvSpPr>
            <a:spLocks noGrp="1"/>
          </p:cNvSpPr>
          <p:nvPr>
            <p:ph sz="quarter" idx="10"/>
          </p:nvPr>
        </p:nvSpPr>
        <p:spPr/>
        <p:txBody>
          <a:bodyPr/>
          <a:lstStyle/>
          <a:p>
            <a:pPr>
              <a:lnSpc>
                <a:spcPct val="115000"/>
              </a:lnSpc>
              <a:spcBef>
                <a:spcPts val="1200"/>
              </a:spcBef>
              <a:spcAft>
                <a:spcPts val="600"/>
              </a:spcAft>
            </a:pPr>
            <a:r>
              <a:rPr lang="sv-SE" b="1" kern="0" dirty="0">
                <a:latin typeface="Work Sans" pitchFamily="2" charset="0"/>
                <a:ea typeface="Times New Roman" panose="02020603050405020304" pitchFamily="18" charset="0"/>
                <a:cs typeface="Arial" panose="020B0604020202020204" pitchFamily="34" charset="0"/>
              </a:rPr>
              <a:t>Tidsplan – varje vecka</a:t>
            </a:r>
            <a:endParaRPr lang="sv-SE" sz="2000" b="1" kern="0" dirty="0">
              <a:latin typeface="Calibri Light" panose="020F03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sv-SE" dirty="0">
                <a:solidFill>
                  <a:srgbClr val="000000"/>
                </a:solidFill>
                <a:latin typeface="Work Sans" pitchFamily="2" charset="0"/>
                <a:ea typeface="Calibri" panose="020F0502020204030204" pitchFamily="34" charset="0"/>
                <a:cs typeface="Arial" panose="020B0604020202020204" pitchFamily="34" charset="0"/>
              </a:rPr>
              <a:t>Planera in olika arbetsuppgifter/aktiviteter i din VFU-plan i relation till kursmål som aktualiseras och använd planen som ett levande dokument under hela VFU-perioden. </a:t>
            </a:r>
          </a:p>
          <a:p>
            <a:pPr>
              <a:lnSpc>
                <a:spcPct val="115000"/>
              </a:lnSpc>
              <a:spcAft>
                <a:spcPts val="1000"/>
              </a:spcAft>
            </a:pPr>
            <a:r>
              <a:rPr lang="sv-SE" dirty="0">
                <a:solidFill>
                  <a:srgbClr val="000000"/>
                </a:solidFill>
                <a:latin typeface="Work Sans" pitchFamily="2" charset="0"/>
                <a:ea typeface="Calibri" panose="020F0502020204030204" pitchFamily="34" charset="0"/>
                <a:cs typeface="Arial" panose="020B0604020202020204" pitchFamily="34" charset="0"/>
              </a:rPr>
              <a:t>Du får gärna ha personliga mål utöver kursmålen!</a:t>
            </a:r>
          </a:p>
          <a:p>
            <a:pPr>
              <a:lnSpc>
                <a:spcPct val="115000"/>
              </a:lnSpc>
              <a:spcAft>
                <a:spcPts val="1000"/>
              </a:spcAft>
            </a:pPr>
            <a:r>
              <a:rPr lang="sv-SE" dirty="0">
                <a:solidFill>
                  <a:srgbClr val="000000"/>
                </a:solidFill>
                <a:latin typeface="Work Sans" pitchFamily="2" charset="0"/>
                <a:ea typeface="Calibri" panose="020F0502020204030204" pitchFamily="34" charset="0"/>
                <a:cs typeface="Arial" panose="020B0604020202020204" pitchFamily="34" charset="0"/>
              </a:rPr>
              <a:t>Även seminarieuppgifter och genomförs aktiviteter. </a:t>
            </a:r>
          </a:p>
          <a:p>
            <a:pPr>
              <a:lnSpc>
                <a:spcPct val="115000"/>
              </a:lnSpc>
              <a:spcAft>
                <a:spcPts val="1000"/>
              </a:spcAft>
            </a:pPr>
            <a:r>
              <a:rPr lang="sv-SE" dirty="0">
                <a:solidFill>
                  <a:srgbClr val="000000"/>
                </a:solidFill>
                <a:latin typeface="Work Sans" pitchFamily="2" charset="0"/>
                <a:ea typeface="Calibri" panose="020F0502020204030204" pitchFamily="34" charset="0"/>
                <a:cs typeface="Arial" panose="020B0604020202020204" pitchFamily="34" charset="0"/>
              </a:rPr>
              <a:t>I kolumnen Måluppfyllelse, reflektera över vad du har lärt dig och hur det går, vad som fungerar bra, vad som är utmanande osv.</a:t>
            </a:r>
            <a:endParaRPr lang="sv-SE" dirty="0">
              <a:solidFill>
                <a:srgbClr val="000000"/>
              </a:solidFill>
              <a:latin typeface="Times New Roman" panose="02020603050405020304" pitchFamily="18" charset="0"/>
              <a:ea typeface="Calibri" panose="020F0502020204030204" pitchFamily="34" charset="0"/>
            </a:endParaRPr>
          </a:p>
          <a:p>
            <a:endParaRPr lang="sv-SE" dirty="0"/>
          </a:p>
        </p:txBody>
      </p:sp>
    </p:spTree>
    <p:extLst>
      <p:ext uri="{BB962C8B-B14F-4D97-AF65-F5344CB8AC3E}">
        <p14:creationId xmlns:p14="http://schemas.microsoft.com/office/powerpoint/2010/main" val="42090028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FF5265C-A3A5-4442-8906-F388A17DAD5D}"/>
              </a:ext>
            </a:extLst>
          </p:cNvPr>
          <p:cNvSpPr>
            <a:spLocks noGrp="1"/>
          </p:cNvSpPr>
          <p:nvPr>
            <p:ph type="title"/>
          </p:nvPr>
        </p:nvSpPr>
        <p:spPr/>
        <p:txBody>
          <a:bodyPr/>
          <a:lstStyle/>
          <a:p>
            <a:endParaRPr lang="sv-SE" dirty="0"/>
          </a:p>
        </p:txBody>
      </p:sp>
      <p:sp>
        <p:nvSpPr>
          <p:cNvPr id="7" name="Content Placeholder 6">
            <a:extLst>
              <a:ext uri="{FF2B5EF4-FFF2-40B4-BE49-F238E27FC236}">
                <a16:creationId xmlns:a16="http://schemas.microsoft.com/office/drawing/2014/main" id="{4FFDCD20-6612-4BC5-8C5E-75DAD2F1C4CD}"/>
              </a:ext>
            </a:extLst>
          </p:cNvPr>
          <p:cNvSpPr>
            <a:spLocks noGrp="1"/>
          </p:cNvSpPr>
          <p:nvPr>
            <p:ph sz="quarter" idx="10"/>
          </p:nvPr>
        </p:nvSpPr>
        <p:spPr>
          <a:xfrm>
            <a:off x="839788" y="1601300"/>
            <a:ext cx="8853487" cy="4084637"/>
          </a:xfrm>
        </p:spPr>
        <p:txBody>
          <a:bodyPr/>
          <a:lstStyle/>
          <a:p>
            <a:endParaRPr lang="sv-SE" dirty="0"/>
          </a:p>
        </p:txBody>
      </p:sp>
      <p:graphicFrame>
        <p:nvGraphicFramePr>
          <p:cNvPr id="5" name="Table 4">
            <a:extLst>
              <a:ext uri="{FF2B5EF4-FFF2-40B4-BE49-F238E27FC236}">
                <a16:creationId xmlns:a16="http://schemas.microsoft.com/office/drawing/2014/main" id="{04DA690D-6E09-47E9-95FC-92F136763ABA}"/>
              </a:ext>
            </a:extLst>
          </p:cNvPr>
          <p:cNvGraphicFramePr>
            <a:graphicFrameLocks noGrp="1"/>
          </p:cNvGraphicFramePr>
          <p:nvPr>
            <p:extLst>
              <p:ext uri="{D42A27DB-BD31-4B8C-83A1-F6EECF244321}">
                <p14:modId xmlns:p14="http://schemas.microsoft.com/office/powerpoint/2010/main" val="4285238936"/>
              </p:ext>
            </p:extLst>
          </p:nvPr>
        </p:nvGraphicFramePr>
        <p:xfrm>
          <a:off x="1402080" y="538481"/>
          <a:ext cx="8360227" cy="5686677"/>
        </p:xfrm>
        <a:graphic>
          <a:graphicData uri="http://schemas.openxmlformats.org/drawingml/2006/table">
            <a:tbl>
              <a:tblPr firstRow="1" firstCol="1" bandRow="1"/>
              <a:tblGrid>
                <a:gridCol w="653752">
                  <a:extLst>
                    <a:ext uri="{9D8B030D-6E8A-4147-A177-3AD203B41FA5}">
                      <a16:colId xmlns:a16="http://schemas.microsoft.com/office/drawing/2014/main" val="1349896023"/>
                    </a:ext>
                  </a:extLst>
                </a:gridCol>
                <a:gridCol w="1153026">
                  <a:extLst>
                    <a:ext uri="{9D8B030D-6E8A-4147-A177-3AD203B41FA5}">
                      <a16:colId xmlns:a16="http://schemas.microsoft.com/office/drawing/2014/main" val="245541237"/>
                    </a:ext>
                  </a:extLst>
                </a:gridCol>
                <a:gridCol w="3047393">
                  <a:extLst>
                    <a:ext uri="{9D8B030D-6E8A-4147-A177-3AD203B41FA5}">
                      <a16:colId xmlns:a16="http://schemas.microsoft.com/office/drawing/2014/main" val="3735652604"/>
                    </a:ext>
                  </a:extLst>
                </a:gridCol>
                <a:gridCol w="3506056">
                  <a:extLst>
                    <a:ext uri="{9D8B030D-6E8A-4147-A177-3AD203B41FA5}">
                      <a16:colId xmlns:a16="http://schemas.microsoft.com/office/drawing/2014/main" val="3208409991"/>
                    </a:ext>
                  </a:extLst>
                </a:gridCol>
              </a:tblGrid>
              <a:tr h="1011603">
                <a:tc>
                  <a:txBody>
                    <a:bodyPr/>
                    <a:lstStyle/>
                    <a:p>
                      <a:pPr algn="ctr">
                        <a:lnSpc>
                          <a:spcPct val="115000"/>
                        </a:lnSpc>
                        <a:spcAft>
                          <a:spcPts val="0"/>
                        </a:spcAft>
                      </a:pPr>
                      <a:r>
                        <a:rPr lang="sv-SE" sz="1200" cap="small">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Vecka</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A1C7"/>
                    </a:solidFill>
                  </a:tcPr>
                </a:tc>
                <a:tc>
                  <a:txBody>
                    <a:bodyPr/>
                    <a:lstStyle/>
                    <a:p>
                      <a:pPr algn="ctr">
                        <a:lnSpc>
                          <a:spcPct val="115000"/>
                        </a:lnSpc>
                        <a:spcAft>
                          <a:spcPts val="0"/>
                        </a:spcAft>
                      </a:pPr>
                      <a:r>
                        <a:rPr lang="sv-SE" sz="1200" cap="small">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sv-SE" sz="1200" cap="small">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Kursmål</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sv-SE" sz="900" cap="small">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K1-K3, F1-F4, V1-V5</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A1C7"/>
                    </a:solidFill>
                  </a:tcPr>
                </a:tc>
                <a:tc>
                  <a:txBody>
                    <a:bodyPr/>
                    <a:lstStyle/>
                    <a:p>
                      <a:pPr algn="ctr">
                        <a:lnSpc>
                          <a:spcPct val="115000"/>
                        </a:lnSpc>
                        <a:spcAft>
                          <a:spcPts val="0"/>
                        </a:spcAft>
                      </a:pPr>
                      <a:r>
                        <a:rPr lang="sv-SE" sz="1200" cap="small"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Planerade och genomförda arbetsuppgifter/aktiviteter/</a:t>
                      </a:r>
                      <a:endParaRPr lang="sv-SE"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sv-SE" sz="1200" cap="small"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kursuppgifter</a:t>
                      </a:r>
                      <a:endParaRPr lang="sv-SE"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A1C7"/>
                    </a:solidFill>
                  </a:tcPr>
                </a:tc>
                <a:tc>
                  <a:txBody>
                    <a:bodyPr/>
                    <a:lstStyle/>
                    <a:p>
                      <a:pPr>
                        <a:lnSpc>
                          <a:spcPct val="115000"/>
                        </a:lnSpc>
                        <a:spcAft>
                          <a:spcPts val="0"/>
                        </a:spcAft>
                      </a:pPr>
                      <a:r>
                        <a:rPr lang="sv-SE" sz="1200" cap="small"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måluppfyllelse: </a:t>
                      </a:r>
                      <a:r>
                        <a:rPr lang="sv-SE" sz="1200" kern="1200" dirty="0">
                          <a:solidFill>
                            <a:schemeClr val="tx1"/>
                          </a:solidFill>
                          <a:effectLst/>
                          <a:latin typeface="Times New Roman" panose="02020603050405020304" pitchFamily="18" charset="0"/>
                          <a:ea typeface="+mn-ea"/>
                          <a:cs typeface="Times New Roman" panose="02020603050405020304" pitchFamily="18" charset="0"/>
                        </a:rPr>
                        <a:t>reflektera veckovis över vilka kunskaper, färdigheter och förmågor som du har lärt dig.</a:t>
                      </a:r>
                      <a:r>
                        <a:rPr lang="sv-SE" sz="1200" kern="1200" cap="small" dirty="0">
                          <a:solidFill>
                            <a:schemeClr val="tx1"/>
                          </a:solidFill>
                          <a:effectLst/>
                          <a:latin typeface="Times New Roman" panose="02020603050405020304" pitchFamily="18" charset="0"/>
                          <a:ea typeface="+mn-ea"/>
                          <a:cs typeface="Times New Roman" panose="02020603050405020304" pitchFamily="18" charset="0"/>
                        </a:rPr>
                        <a:t> </a:t>
                      </a:r>
                      <a:endParaRPr lang="sv-SE"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A1C7"/>
                    </a:solidFill>
                  </a:tcPr>
                </a:tc>
                <a:extLst>
                  <a:ext uri="{0D108BD9-81ED-4DB2-BD59-A6C34878D82A}">
                    <a16:rowId xmlns:a16="http://schemas.microsoft.com/office/drawing/2014/main" val="1291953607"/>
                  </a:ext>
                </a:extLst>
              </a:tr>
              <a:tr h="222634">
                <a:tc>
                  <a:txBody>
                    <a:bodyPr/>
                    <a:lstStyle/>
                    <a:p>
                      <a:pPr algn="ctr">
                        <a:lnSpc>
                          <a:spcPct val="115000"/>
                        </a:lnSpc>
                        <a:spcAft>
                          <a:spcPts val="0"/>
                        </a:spcAft>
                      </a:pPr>
                      <a:r>
                        <a:rPr lang="sv-SE"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36</a:t>
                      </a:r>
                      <a:endParaRPr lang="sv-SE"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295"/>
                        </a:lnSpc>
                        <a:spcBef>
                          <a:spcPts val="500"/>
                        </a:spcBef>
                        <a:spcAft>
                          <a:spcPts val="1000"/>
                        </a:spcAft>
                      </a:pPr>
                      <a:r>
                        <a:rPr lang="en-US" sz="1100" dirty="0">
                          <a:solidFill>
                            <a:srgbClr val="010302"/>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295"/>
                        </a:lnSpc>
                        <a:spcBef>
                          <a:spcPts val="500"/>
                        </a:spcBef>
                        <a:spcAft>
                          <a:spcPts val="1000"/>
                        </a:spcAft>
                      </a:pPr>
                      <a:r>
                        <a:rPr lang="sv-SE" sz="1100" dirty="0">
                          <a:solidFill>
                            <a:srgbClr val="010302"/>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300"/>
                        </a:spcBef>
                        <a:spcAft>
                          <a:spcPts val="300"/>
                        </a:spcAft>
                      </a:pPr>
                      <a:r>
                        <a:rPr lang="sv-SE"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73048572"/>
                  </a:ext>
                </a:extLst>
              </a:tr>
              <a:tr h="222634">
                <a:tc>
                  <a:txBody>
                    <a:bodyPr/>
                    <a:lstStyle/>
                    <a:p>
                      <a:pPr algn="ctr">
                        <a:lnSpc>
                          <a:spcPct val="115000"/>
                        </a:lnSpc>
                        <a:spcAft>
                          <a:spcPts val="0"/>
                        </a:spcAft>
                      </a:pP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37</a:t>
                      </a:r>
                      <a:endParaRPr lang="sv-SE"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300"/>
                        </a:spcBef>
                        <a:spcAft>
                          <a:spcPts val="300"/>
                        </a:spcAft>
                      </a:pPr>
                      <a:r>
                        <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300"/>
                        </a:spcBef>
                        <a:spcAft>
                          <a:spcPts val="300"/>
                        </a:spcAft>
                      </a:pPr>
                      <a:r>
                        <a:rPr lang="sv-SE"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300"/>
                        </a:spcBef>
                        <a:spcAft>
                          <a:spcPts val="300"/>
                        </a:spcAft>
                      </a:pPr>
                      <a:r>
                        <a:rPr lang="sv-SE"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77208724"/>
                  </a:ext>
                </a:extLst>
              </a:tr>
              <a:tr h="222634">
                <a:tc>
                  <a:txBody>
                    <a:bodyPr/>
                    <a:lstStyle/>
                    <a:p>
                      <a:pPr algn="ctr">
                        <a:lnSpc>
                          <a:spcPct val="115000"/>
                        </a:lnSpc>
                        <a:spcAft>
                          <a:spcPts val="0"/>
                        </a:spcAft>
                      </a:pPr>
                      <a:r>
                        <a:rPr lang="sv-SE"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38</a:t>
                      </a:r>
                      <a:endParaRPr lang="sv-SE"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300"/>
                        </a:spcBef>
                        <a:spcAft>
                          <a:spcPts val="300"/>
                        </a:spcAft>
                      </a:pPr>
                      <a:r>
                        <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300"/>
                        </a:spcBef>
                        <a:spcAft>
                          <a:spcPts val="300"/>
                        </a:spcAft>
                      </a:pPr>
                      <a:r>
                        <a:rPr lang="sv-SE"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300"/>
                        </a:spcBef>
                        <a:spcAft>
                          <a:spcPts val="300"/>
                        </a:spcAft>
                      </a:pPr>
                      <a:r>
                        <a:rPr lang="sv-SE"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95430838"/>
                  </a:ext>
                </a:extLst>
              </a:tr>
              <a:tr h="222634">
                <a:tc>
                  <a:txBody>
                    <a:bodyPr/>
                    <a:lstStyle/>
                    <a:p>
                      <a:pPr algn="ctr">
                        <a:lnSpc>
                          <a:spcPct val="115000"/>
                        </a:lnSpc>
                        <a:spcAft>
                          <a:spcPts val="0"/>
                        </a:spcAft>
                      </a:pPr>
                      <a:r>
                        <a:rPr lang="sv-SE"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39</a:t>
                      </a:r>
                      <a:endParaRPr lang="sv-SE"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300"/>
                        </a:spcBef>
                        <a:spcAft>
                          <a:spcPts val="300"/>
                        </a:spcAft>
                      </a:pPr>
                      <a:r>
                        <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300"/>
                        </a:spcBef>
                        <a:spcAft>
                          <a:spcPts val="300"/>
                        </a:spcAft>
                      </a:pPr>
                      <a:r>
                        <a:rPr lang="sv-SE"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300"/>
                        </a:spcBef>
                        <a:spcAft>
                          <a:spcPts val="300"/>
                        </a:spcAft>
                      </a:pPr>
                      <a:r>
                        <a:rPr lang="sv-SE"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66493292"/>
                  </a:ext>
                </a:extLst>
              </a:tr>
              <a:tr h="222634">
                <a:tc>
                  <a:txBody>
                    <a:bodyPr/>
                    <a:lstStyle/>
                    <a:p>
                      <a:pPr algn="ctr">
                        <a:lnSpc>
                          <a:spcPct val="115000"/>
                        </a:lnSpc>
                        <a:spcAft>
                          <a:spcPts val="0"/>
                        </a:spcAft>
                      </a:pPr>
                      <a:r>
                        <a:rPr lang="sv-SE"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40</a:t>
                      </a:r>
                      <a:endParaRPr lang="sv-SE"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300"/>
                        </a:spcBef>
                        <a:spcAft>
                          <a:spcPts val="300"/>
                        </a:spcAft>
                      </a:pPr>
                      <a:r>
                        <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300"/>
                        </a:spcBef>
                        <a:spcAft>
                          <a:spcPts val="300"/>
                        </a:spcAft>
                      </a:pPr>
                      <a:r>
                        <a:rPr lang="sv-SE"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300"/>
                        </a:spcBef>
                        <a:spcAft>
                          <a:spcPts val="300"/>
                        </a:spcAft>
                      </a:pPr>
                      <a:r>
                        <a:rPr lang="sv-SE"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7221589"/>
                  </a:ext>
                </a:extLst>
              </a:tr>
              <a:tr h="222634">
                <a:tc>
                  <a:txBody>
                    <a:bodyPr/>
                    <a:lstStyle/>
                    <a:p>
                      <a:pPr algn="ctr">
                        <a:lnSpc>
                          <a:spcPct val="115000"/>
                        </a:lnSpc>
                        <a:spcAft>
                          <a:spcPts val="0"/>
                        </a:spcAft>
                      </a:pPr>
                      <a:r>
                        <a:rPr lang="sv-SE"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41</a:t>
                      </a:r>
                      <a:endParaRPr lang="sv-SE"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300"/>
                        </a:spcBef>
                        <a:spcAft>
                          <a:spcPts val="300"/>
                        </a:spcAft>
                      </a:pPr>
                      <a:r>
                        <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300"/>
                        </a:spcBef>
                        <a:spcAft>
                          <a:spcPts val="300"/>
                        </a:spcAft>
                      </a:pPr>
                      <a:r>
                        <a:rPr lang="sv-SE"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300"/>
                        </a:spcBef>
                        <a:spcAft>
                          <a:spcPts val="300"/>
                        </a:spcAft>
                      </a:pPr>
                      <a:r>
                        <a:rPr lang="sv-SE"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49713364"/>
                  </a:ext>
                </a:extLst>
              </a:tr>
              <a:tr h="222634">
                <a:tc>
                  <a:txBody>
                    <a:bodyPr/>
                    <a:lstStyle/>
                    <a:p>
                      <a:pPr algn="ctr">
                        <a:lnSpc>
                          <a:spcPct val="115000"/>
                        </a:lnSpc>
                        <a:spcAft>
                          <a:spcPts val="0"/>
                        </a:spcAft>
                      </a:pPr>
                      <a:r>
                        <a:rPr lang="sv-SE"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42</a:t>
                      </a:r>
                      <a:endParaRPr lang="sv-SE"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300"/>
                        </a:spcBef>
                        <a:spcAft>
                          <a:spcPts val="300"/>
                        </a:spcAft>
                      </a:pPr>
                      <a:r>
                        <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300"/>
                        </a:spcBef>
                        <a:spcAft>
                          <a:spcPts val="300"/>
                        </a:spcAft>
                      </a:pPr>
                      <a:r>
                        <a:rPr lang="sv-SE"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300"/>
                        </a:spcBef>
                        <a:spcAft>
                          <a:spcPts val="300"/>
                        </a:spcAft>
                      </a:pPr>
                      <a:r>
                        <a:rPr lang="sv-SE"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65765501"/>
                  </a:ext>
                </a:extLst>
              </a:tr>
              <a:tr h="222634">
                <a:tc>
                  <a:txBody>
                    <a:bodyPr/>
                    <a:lstStyle/>
                    <a:p>
                      <a:pPr algn="ctr">
                        <a:lnSpc>
                          <a:spcPct val="115000"/>
                        </a:lnSpc>
                        <a:spcAft>
                          <a:spcPts val="0"/>
                        </a:spcAft>
                      </a:pPr>
                      <a:r>
                        <a:rPr lang="sv-SE"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43</a:t>
                      </a:r>
                      <a:endParaRPr lang="sv-SE"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300"/>
                        </a:spcBef>
                        <a:spcAft>
                          <a:spcPts val="300"/>
                        </a:spcAft>
                      </a:pPr>
                      <a:r>
                        <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300"/>
                        </a:spcBef>
                        <a:spcAft>
                          <a:spcPts val="300"/>
                        </a:spcAft>
                      </a:pPr>
                      <a:r>
                        <a:rPr lang="sv-SE"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300"/>
                        </a:spcBef>
                        <a:spcAft>
                          <a:spcPts val="300"/>
                        </a:spcAft>
                      </a:pPr>
                      <a:r>
                        <a:rPr lang="sv-SE"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61103580"/>
                  </a:ext>
                </a:extLst>
              </a:tr>
              <a:tr h="222634">
                <a:tc>
                  <a:txBody>
                    <a:bodyPr/>
                    <a:lstStyle/>
                    <a:p>
                      <a:pPr algn="ctr">
                        <a:lnSpc>
                          <a:spcPct val="115000"/>
                        </a:lnSpc>
                        <a:spcAft>
                          <a:spcPts val="0"/>
                        </a:spcAft>
                      </a:pPr>
                      <a:r>
                        <a:rPr lang="sv-SE"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44</a:t>
                      </a:r>
                      <a:endParaRPr lang="sv-SE"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300"/>
                        </a:spcBef>
                        <a:spcAft>
                          <a:spcPts val="300"/>
                        </a:spcAft>
                      </a:pPr>
                      <a:r>
                        <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300"/>
                        </a:spcBef>
                        <a:spcAft>
                          <a:spcPts val="300"/>
                        </a:spcAft>
                      </a:pPr>
                      <a:r>
                        <a:rPr lang="sv-SE"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300"/>
                        </a:spcBef>
                        <a:spcAft>
                          <a:spcPts val="300"/>
                        </a:spcAft>
                      </a:pPr>
                      <a:r>
                        <a:rPr lang="sv-SE"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54603064"/>
                  </a:ext>
                </a:extLst>
              </a:tr>
              <a:tr h="222634">
                <a:tc>
                  <a:txBody>
                    <a:bodyPr/>
                    <a:lstStyle/>
                    <a:p>
                      <a:pPr algn="ctr">
                        <a:lnSpc>
                          <a:spcPct val="115000"/>
                        </a:lnSpc>
                        <a:spcAft>
                          <a:spcPts val="0"/>
                        </a:spcAft>
                      </a:pPr>
                      <a:r>
                        <a:rPr lang="sv-SE"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45</a:t>
                      </a:r>
                      <a:endParaRPr lang="sv-SE"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300"/>
                        </a:spcBef>
                        <a:spcAft>
                          <a:spcPts val="300"/>
                        </a:spcAft>
                      </a:pPr>
                      <a:r>
                        <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300"/>
                        </a:spcBef>
                        <a:spcAft>
                          <a:spcPts val="300"/>
                        </a:spcAft>
                      </a:pPr>
                      <a:r>
                        <a:rPr lang="sv-SE"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300"/>
                        </a:spcBef>
                        <a:spcAft>
                          <a:spcPts val="300"/>
                        </a:spcAft>
                      </a:pPr>
                      <a:r>
                        <a:rPr lang="sv-SE"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28650691"/>
                  </a:ext>
                </a:extLst>
              </a:tr>
              <a:tr h="222394">
                <a:tc gridSpan="4">
                  <a:txBody>
                    <a:bodyPr/>
                    <a:lstStyle/>
                    <a:p>
                      <a:pPr>
                        <a:lnSpc>
                          <a:spcPct val="115000"/>
                        </a:lnSpc>
                        <a:spcBef>
                          <a:spcPts val="300"/>
                        </a:spcBef>
                        <a:spcAft>
                          <a:spcPts val="300"/>
                        </a:spcAft>
                      </a:pPr>
                      <a:r>
                        <a:rPr lang="en-US" sz="11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Halvtidsavstämning</a:t>
                      </a:r>
                      <a:endParaRPr lang="sv-SE"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extLst>
                  <a:ext uri="{0D108BD9-81ED-4DB2-BD59-A6C34878D82A}">
                    <a16:rowId xmlns:a16="http://schemas.microsoft.com/office/drawing/2014/main" val="957977786"/>
                  </a:ext>
                </a:extLst>
              </a:tr>
              <a:tr h="222634">
                <a:tc>
                  <a:txBody>
                    <a:bodyPr/>
                    <a:lstStyle/>
                    <a:p>
                      <a:pPr algn="ctr">
                        <a:lnSpc>
                          <a:spcPct val="115000"/>
                        </a:lnSpc>
                        <a:spcAft>
                          <a:spcPts val="0"/>
                        </a:spcAft>
                      </a:pPr>
                      <a:r>
                        <a:rPr lang="sv-SE"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46</a:t>
                      </a:r>
                      <a:endParaRPr lang="sv-SE"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Bef>
                          <a:spcPts val="300"/>
                        </a:spcBef>
                        <a:spcAft>
                          <a:spcPts val="300"/>
                        </a:spcAft>
                      </a:pPr>
                      <a:r>
                        <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Bef>
                          <a:spcPts val="300"/>
                        </a:spcBef>
                        <a:spcAft>
                          <a:spcPts val="300"/>
                        </a:spcAft>
                      </a:pPr>
                      <a:r>
                        <a:rPr lang="sv-SE"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Bef>
                          <a:spcPts val="300"/>
                        </a:spcBef>
                        <a:spcAft>
                          <a:spcPts val="600"/>
                        </a:spcAft>
                      </a:pPr>
                      <a:r>
                        <a:rPr lang="sv-SE"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804155503"/>
                  </a:ext>
                </a:extLst>
              </a:tr>
              <a:tr h="222634">
                <a:tc>
                  <a:txBody>
                    <a:bodyPr/>
                    <a:lstStyle/>
                    <a:p>
                      <a:pPr algn="ctr">
                        <a:lnSpc>
                          <a:spcPct val="115000"/>
                        </a:lnSpc>
                        <a:spcAft>
                          <a:spcPts val="0"/>
                        </a:spcAft>
                      </a:pP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47</a:t>
                      </a:r>
                      <a:endParaRPr lang="sv-SE"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Bef>
                          <a:spcPts val="300"/>
                        </a:spcBef>
                        <a:spcAft>
                          <a:spcPts val="300"/>
                        </a:spcAft>
                      </a:pPr>
                      <a:r>
                        <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Bef>
                          <a:spcPts val="300"/>
                        </a:spcBef>
                        <a:spcAft>
                          <a:spcPts val="300"/>
                        </a:spcAft>
                      </a:pPr>
                      <a:r>
                        <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Bef>
                          <a:spcPts val="300"/>
                        </a:spcBef>
                        <a:spcAft>
                          <a:spcPts val="600"/>
                        </a:spcAft>
                      </a:pPr>
                      <a:r>
                        <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867296273"/>
                  </a:ext>
                </a:extLst>
              </a:tr>
              <a:tr h="222634">
                <a:tc>
                  <a:txBody>
                    <a:bodyPr/>
                    <a:lstStyle/>
                    <a:p>
                      <a:pPr algn="ctr">
                        <a:lnSpc>
                          <a:spcPct val="115000"/>
                        </a:lnSpc>
                        <a:spcAft>
                          <a:spcPts val="0"/>
                        </a:spcAft>
                      </a:pP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48</a:t>
                      </a:r>
                      <a:endParaRPr lang="sv-SE"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Bef>
                          <a:spcPts val="300"/>
                        </a:spcBef>
                        <a:spcAft>
                          <a:spcPts val="300"/>
                        </a:spcAft>
                      </a:pPr>
                      <a:r>
                        <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Bef>
                          <a:spcPts val="300"/>
                        </a:spcBef>
                        <a:spcAft>
                          <a:spcPts val="300"/>
                        </a:spcAft>
                      </a:pPr>
                      <a:r>
                        <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Bef>
                          <a:spcPts val="300"/>
                        </a:spcBef>
                        <a:spcAft>
                          <a:spcPts val="600"/>
                        </a:spcAft>
                      </a:pPr>
                      <a:r>
                        <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4136481058"/>
                  </a:ext>
                </a:extLst>
              </a:tr>
              <a:tr h="222634">
                <a:tc>
                  <a:txBody>
                    <a:bodyPr/>
                    <a:lstStyle/>
                    <a:p>
                      <a:pPr algn="ctr">
                        <a:lnSpc>
                          <a:spcPct val="115000"/>
                        </a:lnSpc>
                        <a:spcAft>
                          <a:spcPts val="0"/>
                        </a:spcAft>
                      </a:pP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49</a:t>
                      </a:r>
                      <a:endParaRPr lang="sv-SE"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Bef>
                          <a:spcPts val="300"/>
                        </a:spcBef>
                        <a:spcAft>
                          <a:spcPts val="300"/>
                        </a:spcAft>
                      </a:pPr>
                      <a:r>
                        <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Bef>
                          <a:spcPts val="300"/>
                        </a:spcBef>
                        <a:spcAft>
                          <a:spcPts val="300"/>
                        </a:spcAft>
                      </a:pPr>
                      <a:r>
                        <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Bef>
                          <a:spcPts val="300"/>
                        </a:spcBef>
                        <a:spcAft>
                          <a:spcPts val="600"/>
                        </a:spcAft>
                      </a:pPr>
                      <a:r>
                        <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146180087"/>
                  </a:ext>
                </a:extLst>
              </a:tr>
              <a:tr h="222634">
                <a:tc>
                  <a:txBody>
                    <a:bodyPr/>
                    <a:lstStyle/>
                    <a:p>
                      <a:pPr algn="ctr">
                        <a:lnSpc>
                          <a:spcPct val="115000"/>
                        </a:lnSpc>
                        <a:spcAft>
                          <a:spcPts val="0"/>
                        </a:spcAft>
                      </a:pP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50</a:t>
                      </a:r>
                      <a:endParaRPr lang="sv-SE"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Bef>
                          <a:spcPts val="300"/>
                        </a:spcBef>
                        <a:spcAft>
                          <a:spcPts val="300"/>
                        </a:spcAft>
                      </a:pPr>
                      <a:r>
                        <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Bef>
                          <a:spcPts val="300"/>
                        </a:spcBef>
                        <a:spcAft>
                          <a:spcPts val="300"/>
                        </a:spcAft>
                      </a:pPr>
                      <a:r>
                        <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Bef>
                          <a:spcPts val="300"/>
                        </a:spcBef>
                        <a:spcAft>
                          <a:spcPts val="600"/>
                        </a:spcAft>
                      </a:pPr>
                      <a:r>
                        <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871772246"/>
                  </a:ext>
                </a:extLst>
              </a:tr>
              <a:tr h="222634">
                <a:tc>
                  <a:txBody>
                    <a:bodyPr/>
                    <a:lstStyle/>
                    <a:p>
                      <a:pPr algn="ctr">
                        <a:lnSpc>
                          <a:spcPct val="115000"/>
                        </a:lnSpc>
                        <a:spcAft>
                          <a:spcPts val="0"/>
                        </a:spcAft>
                      </a:pP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51</a:t>
                      </a:r>
                      <a:endParaRPr lang="sv-SE"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Bef>
                          <a:spcPts val="300"/>
                        </a:spcBef>
                        <a:spcAft>
                          <a:spcPts val="300"/>
                        </a:spcAft>
                      </a:pPr>
                      <a:r>
                        <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Bef>
                          <a:spcPts val="300"/>
                        </a:spcBef>
                        <a:spcAft>
                          <a:spcPts val="300"/>
                        </a:spcAft>
                      </a:pPr>
                      <a:r>
                        <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Bef>
                          <a:spcPts val="300"/>
                        </a:spcBef>
                        <a:spcAft>
                          <a:spcPts val="600"/>
                        </a:spcAft>
                      </a:pPr>
                      <a:r>
                        <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259983833"/>
                  </a:ext>
                </a:extLst>
              </a:tr>
              <a:tr h="222634">
                <a:tc>
                  <a:txBody>
                    <a:bodyPr/>
                    <a:lstStyle/>
                    <a:p>
                      <a:pPr algn="ctr">
                        <a:lnSpc>
                          <a:spcPct val="115000"/>
                        </a:lnSpc>
                        <a:spcAft>
                          <a:spcPts val="0"/>
                        </a:spcAft>
                      </a:pPr>
                      <a:r>
                        <a:rPr lang="sv-SE"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52</a:t>
                      </a:r>
                      <a:endParaRPr lang="sv-SE"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Bef>
                          <a:spcPts val="300"/>
                        </a:spcBef>
                        <a:spcAft>
                          <a:spcPts val="300"/>
                        </a:spcAft>
                      </a:pPr>
                      <a:r>
                        <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Bef>
                          <a:spcPts val="300"/>
                        </a:spcBef>
                        <a:spcAft>
                          <a:spcPts val="300"/>
                        </a:spcAft>
                      </a:pPr>
                      <a:r>
                        <a:rPr lang="sv-SE"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Bef>
                          <a:spcPts val="300"/>
                        </a:spcBef>
                        <a:spcAft>
                          <a:spcPts val="300"/>
                        </a:spcAft>
                      </a:pPr>
                      <a:r>
                        <a:rPr lang="sv-SE"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269000033"/>
                  </a:ext>
                </a:extLst>
              </a:tr>
              <a:tr h="222634">
                <a:tc>
                  <a:txBody>
                    <a:bodyPr/>
                    <a:lstStyle/>
                    <a:p>
                      <a:pPr algn="ctr">
                        <a:lnSpc>
                          <a:spcPct val="115000"/>
                        </a:lnSpc>
                        <a:spcAft>
                          <a:spcPts val="0"/>
                        </a:spcAft>
                      </a:pP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a:t>
                      </a:r>
                      <a:endParaRPr lang="sv-SE"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Bef>
                          <a:spcPts val="300"/>
                        </a:spcBef>
                        <a:spcAft>
                          <a:spcPts val="300"/>
                        </a:spcAft>
                      </a:pPr>
                      <a:r>
                        <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Bef>
                          <a:spcPts val="300"/>
                        </a:spcBef>
                        <a:spcAft>
                          <a:spcPts val="300"/>
                        </a:spcAft>
                      </a:pPr>
                      <a:r>
                        <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Bef>
                          <a:spcPts val="300"/>
                        </a:spcBef>
                        <a:spcAft>
                          <a:spcPts val="300"/>
                        </a:spcAft>
                      </a:pPr>
                      <a:r>
                        <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4178871327"/>
                  </a:ext>
                </a:extLst>
              </a:tr>
              <a:tr h="222634">
                <a:tc>
                  <a:txBody>
                    <a:bodyPr/>
                    <a:lstStyle/>
                    <a:p>
                      <a:pPr algn="ctr">
                        <a:lnSpc>
                          <a:spcPct val="115000"/>
                        </a:lnSpc>
                        <a:spcAft>
                          <a:spcPts val="0"/>
                        </a:spcAft>
                      </a:pP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a:t>
                      </a:r>
                      <a:endParaRPr lang="sv-SE"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Bef>
                          <a:spcPts val="300"/>
                        </a:spcBef>
                        <a:spcAft>
                          <a:spcPts val="300"/>
                        </a:spcAft>
                      </a:pPr>
                      <a:r>
                        <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Bef>
                          <a:spcPts val="300"/>
                        </a:spcBef>
                        <a:spcAft>
                          <a:spcPts val="300"/>
                        </a:spcAft>
                      </a:pPr>
                      <a:r>
                        <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Bef>
                          <a:spcPts val="300"/>
                        </a:spcBef>
                        <a:spcAft>
                          <a:spcPts val="300"/>
                        </a:spcAft>
                      </a:pPr>
                      <a:r>
                        <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897617010"/>
                  </a:ext>
                </a:extLst>
              </a:tr>
              <a:tr h="222634">
                <a:tc>
                  <a:txBody>
                    <a:bodyPr/>
                    <a:lstStyle/>
                    <a:p>
                      <a:pPr algn="ctr">
                        <a:lnSpc>
                          <a:spcPct val="115000"/>
                        </a:lnSpc>
                        <a:spcAft>
                          <a:spcPts val="0"/>
                        </a:spcAft>
                      </a:pP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a:t>
                      </a:r>
                      <a:endParaRPr lang="sv-SE"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Bef>
                          <a:spcPts val="300"/>
                        </a:spcBef>
                        <a:spcAft>
                          <a:spcPts val="300"/>
                        </a:spcAft>
                      </a:pPr>
                      <a:r>
                        <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Bef>
                          <a:spcPts val="300"/>
                        </a:spcBef>
                        <a:spcAft>
                          <a:spcPts val="300"/>
                        </a:spcAft>
                      </a:pPr>
                      <a:r>
                        <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15000"/>
                        </a:lnSpc>
                        <a:spcBef>
                          <a:spcPts val="300"/>
                        </a:spcBef>
                        <a:spcAft>
                          <a:spcPts val="300"/>
                        </a:spcAft>
                      </a:pP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sv-SE"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560144285"/>
                  </a:ext>
                </a:extLst>
              </a:tr>
            </a:tbl>
          </a:graphicData>
        </a:graphic>
      </p:graphicFrame>
    </p:spTree>
    <p:extLst>
      <p:ext uri="{BB962C8B-B14F-4D97-AF65-F5344CB8AC3E}">
        <p14:creationId xmlns:p14="http://schemas.microsoft.com/office/powerpoint/2010/main" val="21847055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EBE52-7C23-42CF-904B-CD04B78FFA30}"/>
              </a:ext>
            </a:extLst>
          </p:cNvPr>
          <p:cNvSpPr>
            <a:spLocks noGrp="1"/>
          </p:cNvSpPr>
          <p:nvPr>
            <p:ph type="title"/>
          </p:nvPr>
        </p:nvSpPr>
        <p:spPr/>
        <p:txBody>
          <a:bodyPr/>
          <a:lstStyle/>
          <a:p>
            <a:r>
              <a:rPr lang="sv-SE" dirty="0"/>
              <a:t>VFU-planen är kopplad till kursens mål</a:t>
            </a:r>
          </a:p>
        </p:txBody>
      </p:sp>
      <p:sp>
        <p:nvSpPr>
          <p:cNvPr id="3" name="Content Placeholder 2">
            <a:extLst>
              <a:ext uri="{FF2B5EF4-FFF2-40B4-BE49-F238E27FC236}">
                <a16:creationId xmlns:a16="http://schemas.microsoft.com/office/drawing/2014/main" id="{A8B10B6F-3DCA-4BA3-9881-2784943191FD}"/>
              </a:ext>
            </a:extLst>
          </p:cNvPr>
          <p:cNvSpPr>
            <a:spLocks noGrp="1"/>
          </p:cNvSpPr>
          <p:nvPr>
            <p:ph sz="quarter" idx="10"/>
          </p:nvPr>
        </p:nvSpPr>
        <p:spPr/>
        <p:txBody>
          <a:bodyPr/>
          <a:lstStyle/>
          <a:p>
            <a:r>
              <a:rPr lang="sv-SE" b="1" dirty="0"/>
              <a:t>Kunskap och förståelse </a:t>
            </a:r>
            <a:r>
              <a:rPr lang="sv-SE" b="1" dirty="0">
                <a:highlight>
                  <a:srgbClr val="FFFF00"/>
                </a:highlight>
              </a:rPr>
              <a:t>(K1-K3)</a:t>
            </a:r>
          </a:p>
          <a:p>
            <a:pPr marL="0" indent="0">
              <a:buNone/>
            </a:pPr>
            <a:endParaRPr lang="sv-SE" dirty="0"/>
          </a:p>
          <a:p>
            <a:pPr lvl="0"/>
            <a:r>
              <a:rPr lang="sv-SE" dirty="0"/>
              <a:t>kunna redogöra för och reflektera över olika VFU-platsers verksamhetsmål, ledning, organisation och samhällsorganisatoriska inplacering.</a:t>
            </a:r>
          </a:p>
          <a:p>
            <a:pPr lvl="0"/>
            <a:r>
              <a:rPr lang="sv-SE" dirty="0"/>
              <a:t>kunna redogöra för och visa förståelse för sambandet mellan och betydelsen av det sociala arbetets teorier i praktiskt arbete</a:t>
            </a:r>
          </a:p>
          <a:p>
            <a:pPr lvl="0"/>
            <a:r>
              <a:rPr lang="sv-SE" dirty="0"/>
              <a:t>kunna redogöra för kunskapsbaserat socialt arbete och visa kunskap om behovsbedömning, utredning, beslut, insatser och uppföljning.</a:t>
            </a:r>
          </a:p>
          <a:p>
            <a:pPr marL="0" indent="0">
              <a:buNone/>
            </a:pPr>
            <a:endParaRPr lang="sv-SE" dirty="0"/>
          </a:p>
        </p:txBody>
      </p:sp>
    </p:spTree>
    <p:extLst>
      <p:ext uri="{BB962C8B-B14F-4D97-AF65-F5344CB8AC3E}">
        <p14:creationId xmlns:p14="http://schemas.microsoft.com/office/powerpoint/2010/main" val="23278550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0E76C4D-A167-2D27-4CA1-2F43158749AC}"/>
              </a:ext>
            </a:extLst>
          </p:cNvPr>
          <p:cNvSpPr>
            <a:spLocks noGrp="1"/>
          </p:cNvSpPr>
          <p:nvPr>
            <p:ph type="title"/>
          </p:nvPr>
        </p:nvSpPr>
        <p:spPr/>
        <p:txBody>
          <a:bodyPr/>
          <a:lstStyle/>
          <a:p>
            <a:r>
              <a:rPr lang="sv-SE" dirty="0"/>
              <a:t>Bedömning</a:t>
            </a:r>
            <a:endParaRPr lang="LID4096" dirty="0"/>
          </a:p>
        </p:txBody>
      </p:sp>
      <p:sp>
        <p:nvSpPr>
          <p:cNvPr id="3" name="Platshållare för innehåll 2">
            <a:extLst>
              <a:ext uri="{FF2B5EF4-FFF2-40B4-BE49-F238E27FC236}">
                <a16:creationId xmlns:a16="http://schemas.microsoft.com/office/drawing/2014/main" id="{8D8384E3-3357-F3AA-5CAC-64C96FF5C685}"/>
              </a:ext>
            </a:extLst>
          </p:cNvPr>
          <p:cNvSpPr>
            <a:spLocks noGrp="1"/>
          </p:cNvSpPr>
          <p:nvPr>
            <p:ph sz="quarter" idx="10"/>
          </p:nvPr>
        </p:nvSpPr>
        <p:spPr>
          <a:xfrm>
            <a:off x="839788" y="1524000"/>
            <a:ext cx="8853487" cy="4876800"/>
          </a:xfrm>
        </p:spPr>
        <p:txBody>
          <a:bodyPr>
            <a:normAutofit fontScale="55000" lnSpcReduction="20000"/>
          </a:bodyPr>
          <a:lstStyle/>
          <a:p>
            <a:pPr marL="0" indent="0">
              <a:lnSpc>
                <a:spcPct val="170000"/>
              </a:lnSpc>
              <a:buNone/>
            </a:pPr>
            <a:r>
              <a:rPr lang="sv-SE" sz="2900" dirty="0"/>
              <a:t>Halvtidsbedömning 10 veckor samt slutbedömning 20 veckor. Studenten ansvarar för att lämna in. </a:t>
            </a:r>
          </a:p>
          <a:p>
            <a:pPr marL="0" indent="0">
              <a:lnSpc>
                <a:spcPct val="170000"/>
              </a:lnSpc>
              <a:buNone/>
            </a:pPr>
            <a:r>
              <a:rPr lang="sv-SE" sz="2900" i="1" dirty="0"/>
              <a:t>Lärare på universitet ringer handledare vid halvtidsbedömning för att följa upp studenten.</a:t>
            </a:r>
          </a:p>
          <a:p>
            <a:pPr marL="0" indent="0">
              <a:buNone/>
            </a:pPr>
            <a:r>
              <a:rPr lang="sv-SE" sz="2900" i="1" dirty="0"/>
              <a:t>Bygger på observationer och dialog under hela perioden.</a:t>
            </a:r>
          </a:p>
          <a:p>
            <a:pPr>
              <a:buFontTx/>
              <a:buChar char="-"/>
            </a:pPr>
            <a:endParaRPr lang="sv-SE" sz="2900" dirty="0"/>
          </a:p>
          <a:p>
            <a:pPr marL="0" indent="0">
              <a:buNone/>
            </a:pPr>
            <a:r>
              <a:rPr lang="sv-SE" sz="2900" b="1" dirty="0"/>
              <a:t>Vad bedöms?</a:t>
            </a:r>
          </a:p>
          <a:p>
            <a:pPr lvl="0" fontAlgn="t"/>
            <a:r>
              <a:rPr lang="" sz="2900" dirty="0">
                <a:solidFill>
                  <a:schemeClr val="tx1"/>
                </a:solidFill>
              </a:rPr>
              <a:t>ansvarstagande</a:t>
            </a:r>
          </a:p>
          <a:p>
            <a:pPr lvl="0" fontAlgn="t"/>
            <a:r>
              <a:rPr lang="" sz="2900" dirty="0">
                <a:solidFill>
                  <a:schemeClr val="tx1"/>
                </a:solidFill>
              </a:rPr>
              <a:t>professionellt bemötande</a:t>
            </a:r>
          </a:p>
          <a:p>
            <a:pPr lvl="0" fontAlgn="t"/>
            <a:r>
              <a:rPr lang="" sz="2900" dirty="0">
                <a:solidFill>
                  <a:schemeClr val="tx1"/>
                </a:solidFill>
              </a:rPr>
              <a:t>samarbete</a:t>
            </a:r>
          </a:p>
          <a:p>
            <a:pPr lvl="0" fontAlgn="t"/>
            <a:r>
              <a:rPr lang="sv-SE" sz="2900" dirty="0">
                <a:solidFill>
                  <a:schemeClr val="tx1"/>
                </a:solidFill>
              </a:rPr>
              <a:t>S</a:t>
            </a:r>
            <a:r>
              <a:rPr lang="" sz="2900" dirty="0">
                <a:solidFill>
                  <a:schemeClr val="tx1"/>
                </a:solidFill>
              </a:rPr>
              <a:t>jälvständighet, progression</a:t>
            </a:r>
          </a:p>
          <a:p>
            <a:pPr lvl="0" fontAlgn="t"/>
            <a:r>
              <a:rPr lang="" sz="2900" dirty="0">
                <a:solidFill>
                  <a:schemeClr val="tx1"/>
                </a:solidFill>
              </a:rPr>
              <a:t>reflektionsförmåga</a:t>
            </a:r>
          </a:p>
          <a:p>
            <a:pPr lvl="0" fontAlgn="t"/>
            <a:r>
              <a:rPr lang="" sz="2900" dirty="0">
                <a:solidFill>
                  <a:schemeClr val="tx1"/>
                </a:solidFill>
              </a:rPr>
              <a:t>etiskt förhållningssätt</a:t>
            </a:r>
          </a:p>
          <a:p>
            <a:pPr lvl="0" fontAlgn="t"/>
            <a:r>
              <a:rPr lang="" sz="2900" dirty="0">
                <a:solidFill>
                  <a:schemeClr val="tx1"/>
                </a:solidFill>
              </a:rPr>
              <a:t>se kursmål</a:t>
            </a:r>
          </a:p>
          <a:p>
            <a:pPr marL="0" lvl="0" indent="0" fontAlgn="t">
              <a:buNone/>
            </a:pPr>
            <a:r>
              <a:rPr lang="" sz="2900" dirty="0">
                <a:solidFill>
                  <a:schemeClr val="tx1"/>
                </a:solidFill>
              </a:rPr>
              <a:t>Handledarseminarium 2 handlar om bedömning</a:t>
            </a:r>
          </a:p>
          <a:p>
            <a:pPr marL="0" indent="0">
              <a:buNone/>
            </a:pPr>
            <a:endParaRPr lang="LID4096" dirty="0"/>
          </a:p>
        </p:txBody>
      </p:sp>
    </p:spTree>
    <p:extLst>
      <p:ext uri="{BB962C8B-B14F-4D97-AF65-F5344CB8AC3E}">
        <p14:creationId xmlns:p14="http://schemas.microsoft.com/office/powerpoint/2010/main" val="4453971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1B91E33-5DEF-71B4-6273-5E65956BE7AF}"/>
              </a:ext>
            </a:extLst>
          </p:cNvPr>
          <p:cNvSpPr>
            <a:spLocks noGrp="1"/>
          </p:cNvSpPr>
          <p:nvPr>
            <p:ph type="title"/>
          </p:nvPr>
        </p:nvSpPr>
        <p:spPr/>
        <p:txBody>
          <a:bodyPr/>
          <a:lstStyle/>
          <a:p>
            <a:r>
              <a:rPr lang="sv-SE" dirty="0"/>
              <a:t>Om det uppstår svårigheter </a:t>
            </a:r>
            <a:endParaRPr lang="LID4096" dirty="0"/>
          </a:p>
        </p:txBody>
      </p:sp>
      <p:sp>
        <p:nvSpPr>
          <p:cNvPr id="3" name="Platshållare för innehåll 2">
            <a:extLst>
              <a:ext uri="{FF2B5EF4-FFF2-40B4-BE49-F238E27FC236}">
                <a16:creationId xmlns:a16="http://schemas.microsoft.com/office/drawing/2014/main" id="{1DC271D3-C35D-4BA5-CCA9-517C1D1B4FDA}"/>
              </a:ext>
            </a:extLst>
          </p:cNvPr>
          <p:cNvSpPr>
            <a:spLocks noGrp="1"/>
          </p:cNvSpPr>
          <p:nvPr>
            <p:ph sz="quarter" idx="10"/>
          </p:nvPr>
        </p:nvSpPr>
        <p:spPr/>
        <p:txBody>
          <a:bodyPr>
            <a:normAutofit fontScale="92500" lnSpcReduction="10000"/>
          </a:bodyPr>
          <a:lstStyle/>
          <a:p>
            <a:pPr marL="0" indent="0">
              <a:buNone/>
            </a:pPr>
            <a:r>
              <a:rPr lang="sv-SE" dirty="0"/>
              <a:t>Tecken att vara uppmärksam på</a:t>
            </a:r>
          </a:p>
          <a:p>
            <a:pPr marL="0" indent="0">
              <a:buNone/>
            </a:pPr>
            <a:endParaRPr lang="sv-SE" dirty="0"/>
          </a:p>
          <a:p>
            <a:pPr>
              <a:lnSpc>
                <a:spcPct val="110000"/>
              </a:lnSpc>
              <a:buFontTx/>
              <a:buChar char="-"/>
            </a:pPr>
            <a:r>
              <a:rPr lang="sv-SE" dirty="0"/>
              <a:t>Frånvaro, under </a:t>
            </a:r>
            <a:r>
              <a:rPr lang="sv-SE" dirty="0" err="1"/>
              <a:t>VFU:n</a:t>
            </a:r>
            <a:r>
              <a:rPr lang="sv-SE" dirty="0"/>
              <a:t> får studenten vara frånvarande (sjukdom etc.) sammantaget 5 dagar.</a:t>
            </a:r>
          </a:p>
          <a:p>
            <a:pPr>
              <a:lnSpc>
                <a:spcPct val="110000"/>
              </a:lnSpc>
              <a:buFontTx/>
              <a:buChar char="-"/>
            </a:pPr>
            <a:r>
              <a:rPr lang="sv-SE" dirty="0"/>
              <a:t>Sena ankomster</a:t>
            </a:r>
          </a:p>
          <a:p>
            <a:pPr>
              <a:lnSpc>
                <a:spcPct val="110000"/>
              </a:lnSpc>
              <a:buFontTx/>
              <a:buChar char="-"/>
            </a:pPr>
            <a:r>
              <a:rPr lang="sv-SE" dirty="0"/>
              <a:t>Svårigheter att ta återkoppling</a:t>
            </a:r>
          </a:p>
          <a:p>
            <a:pPr>
              <a:lnSpc>
                <a:spcPct val="110000"/>
              </a:lnSpc>
              <a:buFontTx/>
              <a:buChar char="-"/>
            </a:pPr>
            <a:r>
              <a:rPr lang="sv-SE" dirty="0"/>
              <a:t>Bristande professionalitet, bristande etiskt förhållningssätt</a:t>
            </a:r>
          </a:p>
          <a:p>
            <a:pPr marL="0" indent="0">
              <a:lnSpc>
                <a:spcPct val="110000"/>
              </a:lnSpc>
              <a:buNone/>
            </a:pPr>
            <a:endParaRPr lang="sv-SE" dirty="0"/>
          </a:p>
          <a:p>
            <a:pPr marL="0" indent="0">
              <a:lnSpc>
                <a:spcPct val="110000"/>
              </a:lnSpc>
              <a:buNone/>
            </a:pPr>
            <a:r>
              <a:rPr lang="sv-SE" dirty="0"/>
              <a:t>Agera tidigt:</a:t>
            </a:r>
          </a:p>
          <a:p>
            <a:pPr>
              <a:lnSpc>
                <a:spcPct val="110000"/>
              </a:lnSpc>
              <a:buFontTx/>
              <a:buChar char="-"/>
            </a:pPr>
            <a:r>
              <a:rPr lang="sv-SE" dirty="0"/>
              <a:t>Prata med studenten</a:t>
            </a:r>
          </a:p>
          <a:p>
            <a:pPr>
              <a:lnSpc>
                <a:spcPct val="110000"/>
              </a:lnSpc>
              <a:buFontTx/>
              <a:buChar char="-"/>
            </a:pPr>
            <a:r>
              <a:rPr lang="sv-SE" dirty="0"/>
              <a:t>Dokumentera</a:t>
            </a:r>
          </a:p>
          <a:p>
            <a:pPr>
              <a:lnSpc>
                <a:spcPct val="110000"/>
              </a:lnSpc>
              <a:buFontTx/>
              <a:buChar char="-"/>
            </a:pPr>
            <a:r>
              <a:rPr lang="sv-SE" dirty="0"/>
              <a:t>Kontakta lärare eller VFU-koordinator - åtgärdsplan</a:t>
            </a:r>
            <a:endParaRPr lang="LID4096" dirty="0"/>
          </a:p>
        </p:txBody>
      </p:sp>
    </p:spTree>
    <p:extLst>
      <p:ext uri="{BB962C8B-B14F-4D97-AF65-F5344CB8AC3E}">
        <p14:creationId xmlns:p14="http://schemas.microsoft.com/office/powerpoint/2010/main" val="23326699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B23B1AC-DEE6-5AB1-7FB8-5AAD7CF3A1C4}"/>
              </a:ext>
            </a:extLst>
          </p:cNvPr>
          <p:cNvSpPr>
            <a:spLocks noGrp="1"/>
          </p:cNvSpPr>
          <p:nvPr>
            <p:ph type="title"/>
          </p:nvPr>
        </p:nvSpPr>
        <p:spPr/>
        <p:txBody>
          <a:bodyPr/>
          <a:lstStyle/>
          <a:p>
            <a:r>
              <a:rPr lang="sv-SE" dirty="0"/>
              <a:t>Stöd till handledare </a:t>
            </a:r>
            <a:endParaRPr lang="LID4096" dirty="0"/>
          </a:p>
        </p:txBody>
      </p:sp>
      <p:sp>
        <p:nvSpPr>
          <p:cNvPr id="3" name="Platshållare för innehåll 2">
            <a:extLst>
              <a:ext uri="{FF2B5EF4-FFF2-40B4-BE49-F238E27FC236}">
                <a16:creationId xmlns:a16="http://schemas.microsoft.com/office/drawing/2014/main" id="{6B9BA229-D14E-8A42-446C-495BEE47505A}"/>
              </a:ext>
            </a:extLst>
          </p:cNvPr>
          <p:cNvSpPr>
            <a:spLocks noGrp="1"/>
          </p:cNvSpPr>
          <p:nvPr>
            <p:ph sz="quarter" idx="10"/>
          </p:nvPr>
        </p:nvSpPr>
        <p:spPr/>
        <p:txBody>
          <a:bodyPr/>
          <a:lstStyle/>
          <a:p>
            <a:pPr marL="0" indent="0">
              <a:buNone/>
            </a:pPr>
            <a:r>
              <a:rPr lang="sv-SE" dirty="0"/>
              <a:t>Vilket stöd erbjuder universitet?</a:t>
            </a:r>
          </a:p>
          <a:p>
            <a:pPr marL="0" indent="0">
              <a:buNone/>
            </a:pPr>
            <a:endParaRPr lang="sv-SE" dirty="0"/>
          </a:p>
          <a:p>
            <a:pPr>
              <a:buFontTx/>
              <a:buChar char="-"/>
            </a:pPr>
            <a:r>
              <a:rPr lang="sv-SE" dirty="0"/>
              <a:t>Handledarseminarier</a:t>
            </a:r>
          </a:p>
          <a:p>
            <a:pPr>
              <a:buFontTx/>
              <a:buChar char="-"/>
            </a:pPr>
            <a:r>
              <a:rPr lang="sv-SE" dirty="0"/>
              <a:t>VFU-koordinatorer; Sofi From och Lars Sörnsen</a:t>
            </a:r>
          </a:p>
          <a:p>
            <a:pPr>
              <a:buFontTx/>
              <a:buChar char="-"/>
            </a:pPr>
            <a:r>
              <a:rPr lang="sv-SE" dirty="0"/>
              <a:t>Kursansvarig lärare</a:t>
            </a:r>
          </a:p>
          <a:p>
            <a:pPr>
              <a:buFontTx/>
              <a:buChar char="-"/>
            </a:pPr>
            <a:r>
              <a:rPr lang="sv-SE" dirty="0"/>
              <a:t>Handledarutbildning, 7,5 </a:t>
            </a:r>
            <a:r>
              <a:rPr lang="sv-SE" dirty="0" err="1"/>
              <a:t>hp</a:t>
            </a:r>
            <a:endParaRPr lang="sv-SE" dirty="0"/>
          </a:p>
          <a:p>
            <a:pPr>
              <a:buFontTx/>
              <a:buChar char="-"/>
            </a:pPr>
            <a:r>
              <a:rPr lang="sv-SE" dirty="0"/>
              <a:t>Stödmaterial</a:t>
            </a:r>
            <a:endParaRPr lang="LID4096" dirty="0"/>
          </a:p>
        </p:txBody>
      </p:sp>
    </p:spTree>
    <p:extLst>
      <p:ext uri="{BB962C8B-B14F-4D97-AF65-F5344CB8AC3E}">
        <p14:creationId xmlns:p14="http://schemas.microsoft.com/office/powerpoint/2010/main" val="39315852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3C930DD-E520-4982-B38E-4DA8C7071459}"/>
              </a:ext>
            </a:extLst>
          </p:cNvPr>
          <p:cNvSpPr>
            <a:spLocks noGrp="1"/>
          </p:cNvSpPr>
          <p:nvPr>
            <p:ph type="title"/>
          </p:nvPr>
        </p:nvSpPr>
        <p:spPr/>
        <p:txBody>
          <a:bodyPr/>
          <a:lstStyle/>
          <a:p>
            <a:r>
              <a:rPr lang="sv-SE" dirty="0"/>
              <a:t>Handledarseminarier</a:t>
            </a:r>
            <a:endParaRPr lang="LID4096" dirty="0"/>
          </a:p>
        </p:txBody>
      </p:sp>
      <p:sp>
        <p:nvSpPr>
          <p:cNvPr id="3" name="Platshållare för innehåll 2">
            <a:extLst>
              <a:ext uri="{FF2B5EF4-FFF2-40B4-BE49-F238E27FC236}">
                <a16:creationId xmlns:a16="http://schemas.microsoft.com/office/drawing/2014/main" id="{B82052BE-A5A9-D138-AE09-E61F1D86EE8C}"/>
              </a:ext>
            </a:extLst>
          </p:cNvPr>
          <p:cNvSpPr>
            <a:spLocks noGrp="1"/>
          </p:cNvSpPr>
          <p:nvPr>
            <p:ph sz="quarter" idx="10"/>
          </p:nvPr>
        </p:nvSpPr>
        <p:spPr>
          <a:xfrm>
            <a:off x="839789" y="2133600"/>
            <a:ext cx="8544844" cy="3736975"/>
          </a:xfrm>
        </p:spPr>
        <p:txBody>
          <a:bodyPr/>
          <a:lstStyle/>
          <a:p>
            <a:r>
              <a:rPr lang="sv-SE" dirty="0"/>
              <a:t>Seminarium 1 Handledarrollen och reflekterande handledning, </a:t>
            </a:r>
          </a:p>
          <a:p>
            <a:r>
              <a:rPr lang="sv-SE" dirty="0"/>
              <a:t>fredag 18 september. Kl.10-12</a:t>
            </a:r>
          </a:p>
          <a:p>
            <a:pPr marL="0" indent="0">
              <a:buNone/>
            </a:pPr>
            <a:endParaRPr lang="sv-SE" dirty="0"/>
          </a:p>
          <a:p>
            <a:r>
              <a:rPr lang="sv-SE" dirty="0"/>
              <a:t>Seminarium 2 Bedömning och kursmål, </a:t>
            </a:r>
          </a:p>
          <a:p>
            <a:r>
              <a:rPr lang="sv-SE" dirty="0"/>
              <a:t>fredag 23 oktober. Kl. 10-12</a:t>
            </a:r>
          </a:p>
          <a:p>
            <a:pPr marL="0" indent="0">
              <a:buNone/>
            </a:pPr>
            <a:r>
              <a:rPr lang="sv-SE" dirty="0"/>
              <a:t> </a:t>
            </a:r>
          </a:p>
          <a:p>
            <a:r>
              <a:rPr lang="sv-SE" dirty="0"/>
              <a:t>Seminarium 3 Avslut och summering,</a:t>
            </a:r>
          </a:p>
          <a:p>
            <a:r>
              <a:rPr lang="sv-SE" dirty="0"/>
              <a:t>fredag 4 december. </a:t>
            </a:r>
            <a:r>
              <a:rPr lang="sv-SE" dirty="0" err="1"/>
              <a:t>Kl</a:t>
            </a:r>
            <a:r>
              <a:rPr lang="sv-SE" dirty="0"/>
              <a:t> 10-12</a:t>
            </a:r>
          </a:p>
        </p:txBody>
      </p:sp>
    </p:spTree>
    <p:extLst>
      <p:ext uri="{BB962C8B-B14F-4D97-AF65-F5344CB8AC3E}">
        <p14:creationId xmlns:p14="http://schemas.microsoft.com/office/powerpoint/2010/main" val="14500454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9F8C77-5B36-1469-2B29-5EC28E744940}"/>
              </a:ext>
            </a:extLst>
          </p:cNvPr>
          <p:cNvSpPr>
            <a:spLocks noGrp="1"/>
          </p:cNvSpPr>
          <p:nvPr>
            <p:ph type="title"/>
          </p:nvPr>
        </p:nvSpPr>
        <p:spPr/>
        <p:txBody>
          <a:bodyPr/>
          <a:lstStyle/>
          <a:p>
            <a:r>
              <a:rPr lang="sv-SE" dirty="0"/>
              <a:t>Vanliga frågor</a:t>
            </a:r>
            <a:endParaRPr lang="LID4096" dirty="0"/>
          </a:p>
        </p:txBody>
      </p:sp>
      <p:sp>
        <p:nvSpPr>
          <p:cNvPr id="3" name="Platshållare för innehåll 2">
            <a:extLst>
              <a:ext uri="{FF2B5EF4-FFF2-40B4-BE49-F238E27FC236}">
                <a16:creationId xmlns:a16="http://schemas.microsoft.com/office/drawing/2014/main" id="{4E3F8C31-3D46-7812-A66B-85969962F419}"/>
              </a:ext>
            </a:extLst>
          </p:cNvPr>
          <p:cNvSpPr>
            <a:spLocks noGrp="1"/>
          </p:cNvSpPr>
          <p:nvPr>
            <p:ph sz="quarter" idx="10"/>
          </p:nvPr>
        </p:nvSpPr>
        <p:spPr>
          <a:xfrm>
            <a:off x="839788" y="2143760"/>
            <a:ext cx="8853487" cy="3726815"/>
          </a:xfrm>
        </p:spPr>
        <p:txBody>
          <a:bodyPr/>
          <a:lstStyle/>
          <a:p>
            <a:r>
              <a:rPr lang="sv-SE" dirty="0"/>
              <a:t>Hur mycket ansvar kan studenten ta?</a:t>
            </a:r>
          </a:p>
          <a:p>
            <a:r>
              <a:rPr lang="sv-SE" dirty="0"/>
              <a:t>Vad gör jag om studenten inte når målen?</a:t>
            </a:r>
          </a:p>
          <a:p>
            <a:r>
              <a:rPr lang="sv-SE" dirty="0"/>
              <a:t>Hur mycket handledning behövs?</a:t>
            </a:r>
          </a:p>
          <a:p>
            <a:r>
              <a:rPr lang="sv-SE" dirty="0"/>
              <a:t>Vad gör jag om studenten är frånvarande mer än fem dagar?</a:t>
            </a:r>
          </a:p>
          <a:p>
            <a:r>
              <a:rPr lang="sv-SE" dirty="0"/>
              <a:t>Får studenten jobba extra på VFU-platsen?</a:t>
            </a:r>
          </a:p>
          <a:p>
            <a:r>
              <a:rPr lang="sv-SE" dirty="0"/>
              <a:t>Vad händer om jag som handledare har semester?</a:t>
            </a:r>
            <a:endParaRPr lang="LID4096" dirty="0"/>
          </a:p>
        </p:txBody>
      </p:sp>
    </p:spTree>
    <p:extLst>
      <p:ext uri="{BB962C8B-B14F-4D97-AF65-F5344CB8AC3E}">
        <p14:creationId xmlns:p14="http://schemas.microsoft.com/office/powerpoint/2010/main" val="42149846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ktangel 6"/>
          <p:cNvSpPr/>
          <p:nvPr/>
        </p:nvSpPr>
        <p:spPr bwMode="auto">
          <a:xfrm>
            <a:off x="2135560" y="0"/>
            <a:ext cx="1080120" cy="148478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sv-SE" sz="2400">
              <a:latin typeface="Berling" pitchFamily="18" charset="0"/>
              <a:ea typeface="ＭＳ Ｐゴシック" charset="-128"/>
            </a:endParaRPr>
          </a:p>
        </p:txBody>
      </p:sp>
      <p:sp>
        <p:nvSpPr>
          <p:cNvPr id="2" name="Title 1"/>
          <p:cNvSpPr>
            <a:spLocks noGrp="1"/>
          </p:cNvSpPr>
          <p:nvPr>
            <p:ph type="title"/>
          </p:nvPr>
        </p:nvSpPr>
        <p:spPr>
          <a:xfrm>
            <a:off x="1135856" y="260647"/>
            <a:ext cx="8560544" cy="1346284"/>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rtlCol="0" anchor="ctr" anchorCtr="0" compatLnSpc="1">
            <a:prstTxWarp prst="textNoShape">
              <a:avLst/>
            </a:prstTxWarp>
            <a:normAutofit/>
          </a:bodyPr>
          <a:lstStyle/>
          <a:p>
            <a:pPr algn="l"/>
            <a:r>
              <a:rPr lang="sv-SE" sz="4000" dirty="0" err="1">
                <a:latin typeface="Work Sans Medium" pitchFamily="2" charset="0"/>
              </a:rPr>
              <a:t>Outro</a:t>
            </a:r>
            <a:r>
              <a:rPr lang="sv-SE" sz="4000" dirty="0">
                <a:latin typeface="Work Sans Medium" pitchFamily="2" charset="0"/>
              </a:rPr>
              <a:t> – Posterseminarium</a:t>
            </a:r>
            <a:endParaRPr lang="sv-SE" sz="2800" b="1" dirty="0">
              <a:solidFill>
                <a:schemeClr val="accent1">
                  <a:lumMod val="50000"/>
                </a:schemeClr>
              </a:solidFill>
              <a:latin typeface="Work Sans Medium" pitchFamily="2" charset="0"/>
            </a:endParaRPr>
          </a:p>
        </p:txBody>
      </p:sp>
      <p:sp>
        <p:nvSpPr>
          <p:cNvPr id="6" name="Content Placeholder 5"/>
          <p:cNvSpPr>
            <a:spLocks noGrp="1"/>
          </p:cNvSpPr>
          <p:nvPr>
            <p:ph sz="quarter" idx="1"/>
          </p:nvPr>
        </p:nvSpPr>
        <p:spPr>
          <a:xfrm>
            <a:off x="990600" y="1616680"/>
            <a:ext cx="9354146" cy="4866121"/>
          </a:xfrm>
        </p:spPr>
        <p:txBody>
          <a:bodyPr>
            <a:normAutofit/>
          </a:bodyPr>
          <a:lstStyle/>
          <a:p>
            <a:pPr>
              <a:spcBef>
                <a:spcPts val="600"/>
              </a:spcBef>
              <a:spcAft>
                <a:spcPts val="600"/>
              </a:spcAft>
            </a:pPr>
            <a:endParaRPr lang="sv-SE" sz="2400" dirty="0">
              <a:latin typeface="Work Sans" pitchFamily="2" charset="0"/>
            </a:endParaRPr>
          </a:p>
          <a:p>
            <a:pPr>
              <a:spcBef>
                <a:spcPts val="600"/>
              </a:spcBef>
              <a:spcAft>
                <a:spcPts val="600"/>
              </a:spcAft>
            </a:pPr>
            <a:r>
              <a:rPr lang="sv-SE" sz="2000" b="1" dirty="0"/>
              <a:t>Seminariet</a:t>
            </a:r>
            <a:r>
              <a:rPr lang="sv-SE" sz="2000" dirty="0"/>
              <a:t>: Studenterna visar sina posters. Handledare och studenter från termin 3-4 är inbjudna att lyssna och ställa frågor. </a:t>
            </a:r>
          </a:p>
          <a:p>
            <a:pPr marL="0" indent="0">
              <a:spcBef>
                <a:spcPts val="600"/>
              </a:spcBef>
              <a:spcAft>
                <a:spcPts val="600"/>
              </a:spcAft>
              <a:buNone/>
            </a:pPr>
            <a:endParaRPr lang="sv-SE" sz="2000" dirty="0"/>
          </a:p>
          <a:p>
            <a:pPr>
              <a:spcBef>
                <a:spcPts val="600"/>
              </a:spcBef>
              <a:spcAft>
                <a:spcPts val="600"/>
              </a:spcAft>
            </a:pPr>
            <a:r>
              <a:rPr lang="sv-SE" sz="2000" b="1" dirty="0"/>
              <a:t>Under seminariet: </a:t>
            </a:r>
            <a:r>
              <a:rPr lang="sv-SE" sz="2000" dirty="0"/>
              <a:t>står studenten vid sin poster under en timme, berättar om sin uppgift och sin verksamhet, svarar på frågor etc.. Sedan förväntas studenter i likhet med handledare gå omkring och titta på, lyssna, och ställa frågor om sina medstudenters uppgifter i de olika rummen.</a:t>
            </a:r>
          </a:p>
          <a:p>
            <a:pPr marL="0" indent="0">
              <a:spcBef>
                <a:spcPts val="600"/>
              </a:spcBef>
              <a:spcAft>
                <a:spcPts val="600"/>
              </a:spcAft>
              <a:buNone/>
            </a:pPr>
            <a:endParaRPr lang="sv-SE" sz="2000" dirty="0"/>
          </a:p>
          <a:p>
            <a:pPr>
              <a:spcBef>
                <a:spcPts val="600"/>
              </a:spcBef>
              <a:spcAft>
                <a:spcPts val="600"/>
              </a:spcAft>
            </a:pPr>
            <a:r>
              <a:rPr lang="sv-SE" sz="2000" dirty="0"/>
              <a:t>Handledare blir inbjudna, vi bjuder på en lunchmacka att äta på plats eller ta med vid anmälan. Anmälan görs på hemsidan.</a:t>
            </a:r>
          </a:p>
          <a:p>
            <a:pPr>
              <a:spcBef>
                <a:spcPts val="600"/>
              </a:spcBef>
              <a:spcAft>
                <a:spcPts val="600"/>
              </a:spcAft>
              <a:buFont typeface="Wingdings" panose="05000000000000000000" pitchFamily="2" charset="2"/>
              <a:buChar char="v"/>
            </a:pPr>
            <a:endParaRPr lang="sv-SE" sz="2000" dirty="0">
              <a:latin typeface="Gill Alt One MT Light" panose="020B0302020104020203" pitchFamily="34" charset="0"/>
            </a:endParaRPr>
          </a:p>
          <a:p>
            <a:pPr marL="0" indent="0">
              <a:spcBef>
                <a:spcPts val="600"/>
              </a:spcBef>
              <a:spcAft>
                <a:spcPts val="600"/>
              </a:spcAft>
              <a:buNone/>
            </a:pPr>
            <a:endParaRPr lang="sv-SE" dirty="0">
              <a:latin typeface="Gill Alt One MT Light" panose="020B0302020104020203" pitchFamily="34" charset="0"/>
            </a:endParaRPr>
          </a:p>
        </p:txBody>
      </p:sp>
      <p:sp>
        <p:nvSpPr>
          <p:cNvPr id="10" name="Platshållare för sidfot 2"/>
          <p:cNvSpPr>
            <a:spLocks noGrp="1"/>
          </p:cNvSpPr>
          <p:nvPr>
            <p:ph type="ftr" sz="quarter" idx="11"/>
          </p:nvPr>
        </p:nvSpPr>
        <p:spPr>
          <a:xfrm>
            <a:off x="1541740" y="6482801"/>
            <a:ext cx="2267760" cy="276999"/>
          </a:xfrm>
          <a:noFill/>
          <a:ln w="9525">
            <a:noFill/>
            <a:miter lim="800000"/>
            <a:headEnd/>
            <a:tailEnd/>
          </a:ln>
        </p:spPr>
        <p:txBody>
          <a:bodyPr vert="horz" wrap="square" lIns="91440" tIns="45720" rIns="91440" bIns="45720" numCol="1" anchor="t" anchorCtr="0" compatLnSpc="1">
            <a:prstTxWarp prst="textNoShape">
              <a:avLst/>
            </a:prstTxWarp>
          </a:bodyPr>
          <a:lstStyle/>
          <a:p>
            <a:endParaRPr lang="sv-SE" sz="1200" cap="small" dirty="0">
              <a:solidFill>
                <a:schemeClr val="bg1">
                  <a:lumMod val="50000"/>
                </a:schemeClr>
              </a:solidFill>
              <a:latin typeface="Gill Alt One MT Light" panose="020B0302020104020203" pitchFamily="34" charset="0"/>
            </a:endParaRPr>
          </a:p>
        </p:txBody>
      </p:sp>
    </p:spTree>
    <p:extLst>
      <p:ext uri="{BB962C8B-B14F-4D97-AF65-F5344CB8AC3E}">
        <p14:creationId xmlns:p14="http://schemas.microsoft.com/office/powerpoint/2010/main" val="42659507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EDE2F-6CD0-4EEF-85A5-2055A5920D7B}"/>
              </a:ext>
            </a:extLst>
          </p:cNvPr>
          <p:cNvSpPr>
            <a:spLocks noGrp="1"/>
          </p:cNvSpPr>
          <p:nvPr>
            <p:ph type="title"/>
          </p:nvPr>
        </p:nvSpPr>
        <p:spPr>
          <a:xfrm>
            <a:off x="839788" y="987424"/>
            <a:ext cx="7585256" cy="541229"/>
          </a:xfrm>
        </p:spPr>
        <p:txBody>
          <a:bodyPr/>
          <a:lstStyle/>
          <a:p>
            <a:r>
              <a:rPr lang="sv-SE" dirty="0">
                <a:latin typeface="Work Sans Medium" pitchFamily="2" charset="0"/>
              </a:rPr>
              <a:t>Dagens innehåll</a:t>
            </a:r>
          </a:p>
        </p:txBody>
      </p:sp>
      <p:sp>
        <p:nvSpPr>
          <p:cNvPr id="3" name="Content Placeholder 2">
            <a:extLst>
              <a:ext uri="{FF2B5EF4-FFF2-40B4-BE49-F238E27FC236}">
                <a16:creationId xmlns:a16="http://schemas.microsoft.com/office/drawing/2014/main" id="{388AB5B1-25D9-4D15-8AB4-2C0B82C1C127}"/>
              </a:ext>
            </a:extLst>
          </p:cNvPr>
          <p:cNvSpPr>
            <a:spLocks noGrp="1"/>
          </p:cNvSpPr>
          <p:nvPr>
            <p:ph sz="quarter" idx="10"/>
          </p:nvPr>
        </p:nvSpPr>
        <p:spPr/>
        <p:txBody>
          <a:bodyPr/>
          <a:lstStyle/>
          <a:p>
            <a:pPr marL="0" indent="0" fontAlgn="t">
              <a:buNone/>
            </a:pPr>
            <a:r>
              <a:rPr lang="" sz="2000" b="1" dirty="0">
                <a:solidFill>
                  <a:schemeClr val="tx1"/>
                </a:solidFill>
              </a:rPr>
              <a:t>Agenda</a:t>
            </a:r>
          </a:p>
          <a:p>
            <a:pPr marL="0" indent="0" fontAlgn="t">
              <a:buNone/>
            </a:pPr>
            <a:endParaRPr lang="" sz="2000" b="1" dirty="0">
              <a:solidFill>
                <a:schemeClr val="tx1"/>
              </a:solidFill>
            </a:endParaRPr>
          </a:p>
          <a:p>
            <a:pPr lvl="0" fontAlgn="t"/>
            <a:r>
              <a:rPr lang="" sz="2000" dirty="0">
                <a:solidFill>
                  <a:schemeClr val="tx1"/>
                </a:solidFill>
              </a:rPr>
              <a:t>VFU och handledaruppdraget</a:t>
            </a:r>
          </a:p>
          <a:p>
            <a:pPr lvl="0" fontAlgn="t"/>
            <a:r>
              <a:rPr lang="" sz="2000" dirty="0">
                <a:solidFill>
                  <a:schemeClr val="tx1"/>
                </a:solidFill>
              </a:rPr>
              <a:t>Att ta emot en student</a:t>
            </a:r>
          </a:p>
          <a:p>
            <a:pPr lvl="0" fontAlgn="t"/>
            <a:r>
              <a:rPr lang="" sz="2000" dirty="0">
                <a:solidFill>
                  <a:schemeClr val="tx1"/>
                </a:solidFill>
              </a:rPr>
              <a:t>Handledning i praktiken</a:t>
            </a:r>
          </a:p>
          <a:p>
            <a:pPr lvl="0" fontAlgn="t"/>
            <a:r>
              <a:rPr lang="" sz="2000" dirty="0">
                <a:solidFill>
                  <a:schemeClr val="tx1"/>
                </a:solidFill>
              </a:rPr>
              <a:t>Bedömning och kursmål</a:t>
            </a:r>
          </a:p>
          <a:p>
            <a:pPr lvl="0" fontAlgn="t"/>
            <a:r>
              <a:rPr lang="" sz="2000" dirty="0">
                <a:solidFill>
                  <a:schemeClr val="tx1"/>
                </a:solidFill>
              </a:rPr>
              <a:t>Stöd från universitetet</a:t>
            </a:r>
          </a:p>
          <a:p>
            <a:pPr lvl="0" fontAlgn="t"/>
            <a:r>
              <a:rPr lang="" sz="2000" dirty="0">
                <a:solidFill>
                  <a:schemeClr val="tx1"/>
                </a:solidFill>
              </a:rPr>
              <a:t>Frågor och dialog</a:t>
            </a:r>
          </a:p>
          <a:p>
            <a:pPr>
              <a:buFont typeface="Wingdings" panose="05000000000000000000" pitchFamily="2" charset="2"/>
              <a:buChar char="Ø"/>
            </a:pPr>
            <a:endParaRPr lang="sv-SE" dirty="0"/>
          </a:p>
        </p:txBody>
      </p:sp>
    </p:spTree>
    <p:extLst>
      <p:ext uri="{BB962C8B-B14F-4D97-AF65-F5344CB8AC3E}">
        <p14:creationId xmlns:p14="http://schemas.microsoft.com/office/powerpoint/2010/main" val="7463568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75B76A-405E-C1AA-9E44-0B45343AA6DB}"/>
              </a:ext>
            </a:extLst>
          </p:cNvPr>
          <p:cNvSpPr>
            <a:spLocks noGrp="1"/>
          </p:cNvSpPr>
          <p:nvPr>
            <p:ph type="title"/>
          </p:nvPr>
        </p:nvSpPr>
        <p:spPr/>
        <p:txBody>
          <a:bodyPr/>
          <a:lstStyle/>
          <a:p>
            <a:r>
              <a:rPr lang="sv-SE" dirty="0"/>
              <a:t>Viktigaste punkter att ta med!</a:t>
            </a:r>
            <a:endParaRPr lang="LID4096" dirty="0"/>
          </a:p>
        </p:txBody>
      </p:sp>
      <p:sp>
        <p:nvSpPr>
          <p:cNvPr id="3" name="Platshållare för innehåll 2">
            <a:extLst>
              <a:ext uri="{FF2B5EF4-FFF2-40B4-BE49-F238E27FC236}">
                <a16:creationId xmlns:a16="http://schemas.microsoft.com/office/drawing/2014/main" id="{6A1D17A0-496B-BCE5-28FD-6816A3CA6CBC}"/>
              </a:ext>
            </a:extLst>
          </p:cNvPr>
          <p:cNvSpPr>
            <a:spLocks noGrp="1"/>
          </p:cNvSpPr>
          <p:nvPr>
            <p:ph sz="quarter" idx="10"/>
          </p:nvPr>
        </p:nvSpPr>
        <p:spPr>
          <a:xfrm>
            <a:off x="839788" y="1960880"/>
            <a:ext cx="8990012" cy="3909695"/>
          </a:xfrm>
        </p:spPr>
        <p:txBody>
          <a:bodyPr>
            <a:normAutofit/>
          </a:bodyPr>
          <a:lstStyle/>
          <a:p>
            <a:r>
              <a:rPr lang="sv-SE" sz="1800" dirty="0"/>
              <a:t>Studenten ska inte kunna allt från början, progression är dock centralt</a:t>
            </a:r>
          </a:p>
          <a:p>
            <a:r>
              <a:rPr lang="sv-SE" sz="1800" dirty="0"/>
              <a:t>Planerad handledning är viktig</a:t>
            </a:r>
          </a:p>
          <a:p>
            <a:r>
              <a:rPr lang="sv-SE" sz="1800" dirty="0"/>
              <a:t>Återkoppling främjar utveckling</a:t>
            </a:r>
          </a:p>
          <a:p>
            <a:r>
              <a:rPr lang="sv-SE" sz="1800" dirty="0"/>
              <a:t>Kontakta universitet tidigt vid oro</a:t>
            </a:r>
          </a:p>
          <a:p>
            <a:r>
              <a:rPr lang="sv-SE" sz="1800" dirty="0"/>
              <a:t>NI är viktig del av socionomutbildningen!</a:t>
            </a:r>
            <a:endParaRPr lang="LID4096" sz="1800" dirty="0"/>
          </a:p>
        </p:txBody>
      </p:sp>
    </p:spTree>
    <p:extLst>
      <p:ext uri="{BB962C8B-B14F-4D97-AF65-F5344CB8AC3E}">
        <p14:creationId xmlns:p14="http://schemas.microsoft.com/office/powerpoint/2010/main" val="27560562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3174155-A62D-466C-87FB-28FEBF5EE757}"/>
              </a:ext>
            </a:extLst>
          </p:cNvPr>
          <p:cNvSpPr>
            <a:spLocks noGrp="1"/>
          </p:cNvSpPr>
          <p:nvPr>
            <p:ph type="title"/>
          </p:nvPr>
        </p:nvSpPr>
        <p:spPr/>
        <p:txBody>
          <a:bodyPr/>
          <a:lstStyle/>
          <a:p>
            <a:r>
              <a:rPr lang="sv-SE" dirty="0"/>
              <a:t>Lärarlag för studenter</a:t>
            </a:r>
          </a:p>
        </p:txBody>
      </p:sp>
      <p:sp>
        <p:nvSpPr>
          <p:cNvPr id="3" name="Platshållare för innehåll 2">
            <a:extLst>
              <a:ext uri="{FF2B5EF4-FFF2-40B4-BE49-F238E27FC236}">
                <a16:creationId xmlns:a16="http://schemas.microsoft.com/office/drawing/2014/main" id="{AB2FBE30-4A79-4548-A439-91FA02A95252}"/>
              </a:ext>
            </a:extLst>
          </p:cNvPr>
          <p:cNvSpPr>
            <a:spLocks noGrp="1"/>
          </p:cNvSpPr>
          <p:nvPr>
            <p:ph idx="1"/>
          </p:nvPr>
        </p:nvSpPr>
        <p:spPr/>
        <p:txBody>
          <a:bodyPr>
            <a:normAutofit fontScale="62500" lnSpcReduction="20000"/>
          </a:bodyPr>
          <a:lstStyle/>
          <a:p>
            <a:pPr marL="0" indent="0">
              <a:buNone/>
            </a:pPr>
            <a:r>
              <a:rPr lang="sv-SE" sz="2800" dirty="0"/>
              <a:t>Lärarlaget, HT 2026:</a:t>
            </a:r>
          </a:p>
          <a:p>
            <a:pPr marL="0" indent="0">
              <a:buNone/>
            </a:pPr>
            <a:endParaRPr lang="sv-SE" sz="2800" dirty="0"/>
          </a:p>
          <a:p>
            <a:r>
              <a:rPr lang="sv-SE" sz="2800" dirty="0"/>
              <a:t>Siv-Britt Björktomta, lektor</a:t>
            </a:r>
          </a:p>
          <a:p>
            <a:r>
              <a:rPr lang="sv-SE" sz="2800" dirty="0"/>
              <a:t>Cristian </a:t>
            </a:r>
            <a:r>
              <a:rPr lang="sv-SE" sz="2800" dirty="0" err="1"/>
              <a:t>Bortes</a:t>
            </a:r>
            <a:r>
              <a:rPr lang="sv-SE" sz="2800" dirty="0"/>
              <a:t>, lektor </a:t>
            </a:r>
          </a:p>
          <a:p>
            <a:r>
              <a:rPr lang="sv-SE" sz="2800" dirty="0"/>
              <a:t>Johan Fagerberg, vik lektor</a:t>
            </a:r>
          </a:p>
          <a:p>
            <a:r>
              <a:rPr lang="sv-SE" sz="2800" dirty="0"/>
              <a:t>Emma Abrahamsson, vik lektor</a:t>
            </a:r>
          </a:p>
          <a:p>
            <a:r>
              <a:rPr lang="sv-SE" sz="2800" dirty="0"/>
              <a:t>Eva Randell, docent (kursansvarig och examinator)</a:t>
            </a:r>
          </a:p>
          <a:p>
            <a:pPr marL="0" indent="0">
              <a:buNone/>
            </a:pPr>
            <a:endParaRPr lang="sv-SE" sz="2800" dirty="0"/>
          </a:p>
          <a:p>
            <a:endParaRPr lang="sv-SE" sz="2800" dirty="0"/>
          </a:p>
          <a:p>
            <a:r>
              <a:rPr lang="sv-SE" sz="2800" dirty="0"/>
              <a:t>7 seminariegrupper i Uppsala </a:t>
            </a:r>
          </a:p>
          <a:p>
            <a:pPr marL="0" indent="0">
              <a:buNone/>
            </a:pPr>
            <a:endParaRPr lang="sv-SE" sz="2000" dirty="0"/>
          </a:p>
          <a:p>
            <a:endParaRPr lang="sv-SE" sz="2000" dirty="0"/>
          </a:p>
          <a:p>
            <a:endParaRPr lang="sv-SE" sz="2000" dirty="0"/>
          </a:p>
          <a:p>
            <a:pPr marL="0" indent="0">
              <a:buNone/>
            </a:pPr>
            <a:r>
              <a:rPr lang="sv-SE" sz="2000" dirty="0"/>
              <a:t> </a:t>
            </a:r>
          </a:p>
        </p:txBody>
      </p:sp>
    </p:spTree>
    <p:extLst>
      <p:ext uri="{BB962C8B-B14F-4D97-AF65-F5344CB8AC3E}">
        <p14:creationId xmlns:p14="http://schemas.microsoft.com/office/powerpoint/2010/main" val="35684916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6866B3D-8E65-0632-C369-945980E818A2}"/>
              </a:ext>
            </a:extLst>
          </p:cNvPr>
          <p:cNvSpPr>
            <a:spLocks noGrp="1"/>
          </p:cNvSpPr>
          <p:nvPr>
            <p:ph type="title"/>
          </p:nvPr>
        </p:nvSpPr>
        <p:spPr/>
        <p:txBody>
          <a:bodyPr/>
          <a:lstStyle/>
          <a:p>
            <a:r>
              <a:rPr lang="sv-SE" dirty="0"/>
              <a:t>Frågor och kontaktuppgifter</a:t>
            </a:r>
            <a:endParaRPr lang="LID4096" dirty="0"/>
          </a:p>
        </p:txBody>
      </p:sp>
      <p:sp>
        <p:nvSpPr>
          <p:cNvPr id="3" name="Platshållare för innehåll 2">
            <a:extLst>
              <a:ext uri="{FF2B5EF4-FFF2-40B4-BE49-F238E27FC236}">
                <a16:creationId xmlns:a16="http://schemas.microsoft.com/office/drawing/2014/main" id="{6533480C-451D-EDA1-C4C4-884D7D955420}"/>
              </a:ext>
            </a:extLst>
          </p:cNvPr>
          <p:cNvSpPr>
            <a:spLocks noGrp="1"/>
          </p:cNvSpPr>
          <p:nvPr>
            <p:ph sz="quarter" idx="10"/>
          </p:nvPr>
        </p:nvSpPr>
        <p:spPr/>
        <p:txBody>
          <a:bodyPr/>
          <a:lstStyle/>
          <a:p>
            <a:pPr>
              <a:buFontTx/>
              <a:buChar char="-"/>
            </a:pPr>
            <a:r>
              <a:rPr lang="sv-SE" dirty="0"/>
              <a:t>VFU-koordinator- Lars Sörnsen och Sofi From</a:t>
            </a:r>
          </a:p>
          <a:p>
            <a:pPr>
              <a:buFontTx/>
              <a:buChar char="-"/>
            </a:pPr>
            <a:r>
              <a:rPr lang="sv-SE" dirty="0"/>
              <a:t>Kursansvarig Eva Randell</a:t>
            </a:r>
          </a:p>
          <a:p>
            <a:pPr>
              <a:buFontTx/>
              <a:buChar char="-"/>
            </a:pPr>
            <a:r>
              <a:rPr lang="sv-SE" dirty="0"/>
              <a:t>VFU-hemsida</a:t>
            </a:r>
          </a:p>
          <a:p>
            <a:pPr>
              <a:buFontTx/>
              <a:buChar char="-"/>
            </a:pPr>
            <a:endParaRPr lang="sv-SE" dirty="0"/>
          </a:p>
          <a:p>
            <a:pPr>
              <a:buFontTx/>
              <a:buChar char="-"/>
            </a:pPr>
            <a:r>
              <a:rPr lang="sv-SE" u="sng" dirty="0">
                <a:hlinkClick r:id="rId2"/>
              </a:rPr>
              <a:t>Handledarseminarier – Institutionen för socialt arbete – Uppsala universitet</a:t>
            </a:r>
            <a:endParaRPr lang="sv-SE" dirty="0"/>
          </a:p>
          <a:p>
            <a:pPr marL="0" indent="0">
              <a:buNone/>
            </a:pPr>
            <a:endParaRPr lang="sv-SE" dirty="0"/>
          </a:p>
          <a:p>
            <a:pPr>
              <a:buFontTx/>
              <a:buChar char="-"/>
            </a:pPr>
            <a:endParaRPr lang="sv-SE" dirty="0"/>
          </a:p>
          <a:p>
            <a:pPr marL="0" indent="0">
              <a:buNone/>
            </a:pPr>
            <a:endParaRPr lang="sv-SE" dirty="0"/>
          </a:p>
          <a:p>
            <a:pPr marL="0" indent="0">
              <a:buNone/>
            </a:pPr>
            <a:r>
              <a:rPr lang="sv-SE" sz="2800" dirty="0"/>
              <a:t>En ingång:	vfu-soc@uu.se</a:t>
            </a:r>
          </a:p>
          <a:p>
            <a:endParaRPr lang="LID4096" dirty="0"/>
          </a:p>
        </p:txBody>
      </p:sp>
    </p:spTree>
    <p:extLst>
      <p:ext uri="{BB962C8B-B14F-4D97-AF65-F5344CB8AC3E}">
        <p14:creationId xmlns:p14="http://schemas.microsoft.com/office/powerpoint/2010/main" val="5248808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B71475C-7B2A-4C2E-B549-A8F161B2ED8F}"/>
              </a:ext>
            </a:extLst>
          </p:cNvPr>
          <p:cNvSpPr>
            <a:spLocks noGrp="1"/>
          </p:cNvSpPr>
          <p:nvPr>
            <p:ph type="title"/>
          </p:nvPr>
        </p:nvSpPr>
        <p:spPr/>
        <p:txBody>
          <a:bodyPr/>
          <a:lstStyle/>
          <a:p>
            <a:r>
              <a:rPr lang="sv-SE" sz="4000" i="1" dirty="0"/>
              <a:t>Tack för idag och varmt välkomna!</a:t>
            </a:r>
            <a:endParaRPr lang="sv-SE" dirty="0"/>
          </a:p>
        </p:txBody>
      </p:sp>
      <p:sp>
        <p:nvSpPr>
          <p:cNvPr id="3" name="Platshållare för innehåll 2">
            <a:extLst>
              <a:ext uri="{FF2B5EF4-FFF2-40B4-BE49-F238E27FC236}">
                <a16:creationId xmlns:a16="http://schemas.microsoft.com/office/drawing/2014/main" id="{CFCDB7A2-DB3B-4468-9C37-2CBACC88CB7C}"/>
              </a:ext>
            </a:extLst>
          </p:cNvPr>
          <p:cNvSpPr>
            <a:spLocks noGrp="1"/>
          </p:cNvSpPr>
          <p:nvPr>
            <p:ph idx="1"/>
          </p:nvPr>
        </p:nvSpPr>
        <p:spPr/>
        <p:txBody>
          <a:bodyPr>
            <a:normAutofit/>
          </a:bodyPr>
          <a:lstStyle/>
          <a:p>
            <a:pPr marL="0" indent="0">
              <a:buNone/>
            </a:pPr>
            <a:endParaRPr lang="sv-SE" sz="3600" i="1" dirty="0"/>
          </a:p>
          <a:p>
            <a:pPr marL="0" indent="0">
              <a:buNone/>
            </a:pPr>
            <a:endParaRPr lang="sv-SE" sz="3600" i="1" dirty="0"/>
          </a:p>
          <a:p>
            <a:pPr marL="0" indent="0" algn="ctr">
              <a:buNone/>
            </a:pPr>
            <a:endParaRPr lang="sv-SE" sz="3600" i="1" dirty="0"/>
          </a:p>
        </p:txBody>
      </p:sp>
      <p:pic>
        <p:nvPicPr>
          <p:cNvPr id="5" name="Bildobjekt 4">
            <a:extLst>
              <a:ext uri="{FF2B5EF4-FFF2-40B4-BE49-F238E27FC236}">
                <a16:creationId xmlns:a16="http://schemas.microsoft.com/office/drawing/2014/main" id="{1C6438CE-1A5E-4BA0-06D4-387E529132F0}"/>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2569028" y="1537607"/>
            <a:ext cx="6324600" cy="4743450"/>
          </a:xfrm>
          <a:prstGeom prst="rect">
            <a:avLst/>
          </a:prstGeom>
        </p:spPr>
      </p:pic>
    </p:spTree>
    <p:extLst>
      <p:ext uri="{BB962C8B-B14F-4D97-AF65-F5344CB8AC3E}">
        <p14:creationId xmlns:p14="http://schemas.microsoft.com/office/powerpoint/2010/main" val="37129347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3D04840-56E5-5273-2880-3CC1793EB1EC}"/>
              </a:ext>
            </a:extLst>
          </p:cNvPr>
          <p:cNvSpPr>
            <a:spLocks noGrp="1"/>
          </p:cNvSpPr>
          <p:nvPr>
            <p:ph type="title"/>
          </p:nvPr>
        </p:nvSpPr>
        <p:spPr/>
        <p:txBody>
          <a:bodyPr/>
          <a:lstStyle/>
          <a:p>
            <a:r>
              <a:rPr lang="sv-SE" dirty="0"/>
              <a:t>Några viktiga tider för studenter</a:t>
            </a:r>
          </a:p>
        </p:txBody>
      </p:sp>
      <p:sp>
        <p:nvSpPr>
          <p:cNvPr id="3" name="Platshållare för innehåll 2">
            <a:extLst>
              <a:ext uri="{FF2B5EF4-FFF2-40B4-BE49-F238E27FC236}">
                <a16:creationId xmlns:a16="http://schemas.microsoft.com/office/drawing/2014/main" id="{83444998-1016-8290-E24C-056DE054C38E}"/>
              </a:ext>
            </a:extLst>
          </p:cNvPr>
          <p:cNvSpPr>
            <a:spLocks noGrp="1"/>
          </p:cNvSpPr>
          <p:nvPr>
            <p:ph sz="quarter" idx="10"/>
          </p:nvPr>
        </p:nvSpPr>
        <p:spPr/>
        <p:txBody>
          <a:bodyPr/>
          <a:lstStyle/>
          <a:p>
            <a:r>
              <a:rPr lang="sv-SE" dirty="0"/>
              <a:t>Seminarietiderna kan komma att justeras något eftersom alla seminarielärare har ännu inte bekräftat men ni får dessa preliminära tider.</a:t>
            </a:r>
          </a:p>
          <a:p>
            <a:r>
              <a:rPr lang="sv-SE" dirty="0"/>
              <a:t>Seminarium 1, 14 oktober</a:t>
            </a:r>
          </a:p>
          <a:p>
            <a:r>
              <a:rPr lang="sv-SE" dirty="0"/>
              <a:t>Seminarium 2, 30 november</a:t>
            </a:r>
          </a:p>
          <a:p>
            <a:endParaRPr lang="sv-SE" dirty="0"/>
          </a:p>
          <a:p>
            <a:r>
              <a:rPr lang="sv-SE" dirty="0"/>
              <a:t>PPU-seminarium 15 december</a:t>
            </a:r>
          </a:p>
          <a:p>
            <a:endParaRPr lang="sv-SE" dirty="0"/>
          </a:p>
          <a:p>
            <a:r>
              <a:rPr lang="sv-SE" dirty="0"/>
              <a:t>IPL-dag 12 januari</a:t>
            </a:r>
          </a:p>
          <a:p>
            <a:endParaRPr lang="sv-SE" dirty="0"/>
          </a:p>
          <a:p>
            <a:r>
              <a:rPr lang="sv-SE" dirty="0"/>
              <a:t>Posterseminarium 13 januari (10-12) + lunch till </a:t>
            </a:r>
            <a:r>
              <a:rPr lang="sv-SE"/>
              <a:t>er handledare</a:t>
            </a:r>
            <a:endParaRPr lang="sv-SE" dirty="0"/>
          </a:p>
        </p:txBody>
      </p:sp>
    </p:spTree>
    <p:extLst>
      <p:ext uri="{BB962C8B-B14F-4D97-AF65-F5344CB8AC3E}">
        <p14:creationId xmlns:p14="http://schemas.microsoft.com/office/powerpoint/2010/main" val="27896772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C0C818B3-B665-62F3-A11F-56C8CDA4567D}"/>
              </a:ext>
            </a:extLst>
          </p:cNvPr>
          <p:cNvSpPr>
            <a:spLocks noGrp="1"/>
          </p:cNvSpPr>
          <p:nvPr>
            <p:ph type="ctrTitle"/>
          </p:nvPr>
        </p:nvSpPr>
        <p:spPr>
          <a:xfrm>
            <a:off x="1524000" y="461964"/>
            <a:ext cx="9144000" cy="1114174"/>
          </a:xfrm>
        </p:spPr>
        <p:txBody>
          <a:bodyPr>
            <a:normAutofit fontScale="90000"/>
          </a:bodyPr>
          <a:lstStyle/>
          <a:p>
            <a:r>
              <a:rPr lang="" sz="4000" b="1" dirty="0">
                <a:solidFill>
                  <a:schemeClr val="tx1"/>
                </a:solidFill>
              </a:rPr>
              <a:t>Varför är VFU viktigt?</a:t>
            </a:r>
            <a:br>
              <a:rPr lang="" sz="4000" b="1" dirty="0">
                <a:solidFill>
                  <a:schemeClr val="tx1"/>
                </a:solidFill>
              </a:rPr>
            </a:br>
            <a:endParaRPr lang="LID4096" dirty="0"/>
          </a:p>
        </p:txBody>
      </p:sp>
      <p:sp>
        <p:nvSpPr>
          <p:cNvPr id="4" name="Underrubrik 3">
            <a:extLst>
              <a:ext uri="{FF2B5EF4-FFF2-40B4-BE49-F238E27FC236}">
                <a16:creationId xmlns:a16="http://schemas.microsoft.com/office/drawing/2014/main" id="{FBE68BEF-67B1-3CC7-97E2-F78053D2FA72}"/>
              </a:ext>
            </a:extLst>
          </p:cNvPr>
          <p:cNvSpPr>
            <a:spLocks noGrp="1"/>
          </p:cNvSpPr>
          <p:nvPr>
            <p:ph type="subTitle" idx="1"/>
          </p:nvPr>
        </p:nvSpPr>
        <p:spPr/>
        <p:txBody>
          <a:bodyPr/>
          <a:lstStyle/>
          <a:p>
            <a:r>
              <a:rPr lang="sv-SE" dirty="0"/>
              <a:t>Som handledare är du en nyckelperson i studentens professionella utveckling</a:t>
            </a:r>
            <a:endParaRPr lang="LID4096" dirty="0"/>
          </a:p>
        </p:txBody>
      </p:sp>
      <p:sp>
        <p:nvSpPr>
          <p:cNvPr id="6" name="textruta 5">
            <a:extLst>
              <a:ext uri="{FF2B5EF4-FFF2-40B4-BE49-F238E27FC236}">
                <a16:creationId xmlns:a16="http://schemas.microsoft.com/office/drawing/2014/main" id="{A24592EB-AB91-747A-C44E-2B4355211515}"/>
              </a:ext>
            </a:extLst>
          </p:cNvPr>
          <p:cNvSpPr txBox="1"/>
          <p:nvPr/>
        </p:nvSpPr>
        <p:spPr>
          <a:xfrm>
            <a:off x="1306286" y="1752018"/>
            <a:ext cx="9361714" cy="2769989"/>
          </a:xfrm>
          <a:prstGeom prst="rect">
            <a:avLst/>
          </a:prstGeom>
          <a:noFill/>
        </p:spPr>
        <p:txBody>
          <a:bodyPr wrap="square">
            <a:spAutoFit/>
          </a:bodyPr>
          <a:lstStyle/>
          <a:p>
            <a:pPr fontAlgn="t"/>
            <a:r>
              <a:rPr lang="" b="1" i="1" kern="1200" dirty="0">
                <a:solidFill>
                  <a:schemeClr val="tx1"/>
                </a:solidFill>
                <a:effectLst/>
                <a:latin typeface="+mn-lt"/>
                <a:ea typeface="+mn-ea"/>
                <a:cs typeface="+mn-cs"/>
              </a:rPr>
              <a:t>VFU är en central del av socionomutbildningen</a:t>
            </a:r>
          </a:p>
          <a:p>
            <a:pPr fontAlgn="t"/>
            <a:endParaRPr lang="" b="1" dirty="0"/>
          </a:p>
          <a:p>
            <a:pPr marL="171450" indent="-171450" fontAlgn="t">
              <a:buFont typeface="Wingdings" panose="05000000000000000000" pitchFamily="2" charset="2"/>
              <a:buChar char="ü"/>
            </a:pPr>
            <a:endParaRPr lang="" b="1" i="0" kern="1200" dirty="0">
              <a:solidFill>
                <a:schemeClr val="tx1"/>
              </a:solidFill>
              <a:effectLst/>
              <a:latin typeface="+mn-lt"/>
              <a:ea typeface="+mn-ea"/>
              <a:cs typeface="+mn-cs"/>
            </a:endParaRPr>
          </a:p>
          <a:p>
            <a:pPr marL="171450" lvl="0" indent="-171450" fontAlgn="t">
              <a:lnSpc>
                <a:spcPct val="150000"/>
              </a:lnSpc>
              <a:buFont typeface="Wingdings" panose="05000000000000000000" pitchFamily="2" charset="2"/>
              <a:buChar char="ü"/>
            </a:pPr>
            <a:r>
              <a:rPr lang="" dirty="0"/>
              <a:t>Kopplar teori till praktik</a:t>
            </a:r>
          </a:p>
          <a:p>
            <a:pPr marL="171450" lvl="0" indent="-171450" fontAlgn="t">
              <a:lnSpc>
                <a:spcPct val="150000"/>
              </a:lnSpc>
              <a:buFont typeface="Wingdings" panose="05000000000000000000" pitchFamily="2" charset="2"/>
              <a:buChar char="ü"/>
            </a:pPr>
            <a:r>
              <a:rPr lang="" dirty="0"/>
              <a:t>Utvecklar professionella färdigheter, yrkeskunskap, professionellt förhållningssätt etc.</a:t>
            </a:r>
          </a:p>
          <a:p>
            <a:pPr marL="171450" lvl="0" indent="-171450" fontAlgn="t">
              <a:lnSpc>
                <a:spcPct val="150000"/>
              </a:lnSpc>
              <a:buFont typeface="Wingdings" panose="05000000000000000000" pitchFamily="2" charset="2"/>
              <a:buChar char="ü"/>
            </a:pPr>
            <a:r>
              <a:rPr lang="" dirty="0"/>
              <a:t>Främjar framtida kompetensförsörjning</a:t>
            </a:r>
          </a:p>
          <a:p>
            <a:pPr marL="171450" lvl="0" indent="-171450" fontAlgn="t">
              <a:lnSpc>
                <a:spcPct val="150000"/>
              </a:lnSpc>
              <a:buFont typeface="Wingdings" panose="05000000000000000000" pitchFamily="2" charset="2"/>
              <a:buChar char="ü"/>
            </a:pPr>
            <a:r>
              <a:rPr lang="" dirty="0"/>
              <a:t>Gemensamt ansvar mellan universitet och verksamhet</a:t>
            </a:r>
          </a:p>
          <a:p>
            <a:pPr fontAlgn="t"/>
            <a:endParaRPr lang="" sz="1200" b="0" i="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5581275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C40AA-94EA-4741-8359-EF559AED3F09}"/>
              </a:ext>
            </a:extLst>
          </p:cNvPr>
          <p:cNvSpPr>
            <a:spLocks noGrp="1"/>
          </p:cNvSpPr>
          <p:nvPr>
            <p:ph type="title"/>
          </p:nvPr>
        </p:nvSpPr>
        <p:spPr>
          <a:xfrm>
            <a:off x="839788" y="987424"/>
            <a:ext cx="9037128" cy="1069975"/>
          </a:xfrm>
        </p:spPr>
        <p:txBody>
          <a:bodyPr>
            <a:noAutofit/>
          </a:bodyPr>
          <a:lstStyle/>
          <a:p>
            <a:pPr fontAlgn="t"/>
            <a:r>
              <a:rPr lang="" sz="3600" b="1" dirty="0">
                <a:solidFill>
                  <a:schemeClr val="tx1"/>
                </a:solidFill>
              </a:rPr>
              <a:t>Socionomprogrammets VFU</a:t>
            </a:r>
            <a:br>
              <a:rPr lang="" sz="3600" b="1" dirty="0">
                <a:solidFill>
                  <a:schemeClr val="tx1"/>
                </a:solidFill>
              </a:rPr>
            </a:br>
            <a:br>
              <a:rPr lang="" sz="3600" b="1" dirty="0">
                <a:solidFill>
                  <a:schemeClr val="tx1"/>
                </a:solidFill>
              </a:rPr>
            </a:br>
            <a:endParaRPr lang="sv-SE" sz="3600" dirty="0">
              <a:solidFill>
                <a:schemeClr val="accent6">
                  <a:lumMod val="50000"/>
                  <a:alpha val="70000"/>
                </a:schemeClr>
              </a:solidFill>
              <a:latin typeface="Work Sans Medium" pitchFamily="2" charset="0"/>
            </a:endParaRPr>
          </a:p>
        </p:txBody>
      </p:sp>
      <p:sp>
        <p:nvSpPr>
          <p:cNvPr id="3" name="Content Placeholder 2">
            <a:extLst>
              <a:ext uri="{FF2B5EF4-FFF2-40B4-BE49-F238E27FC236}">
                <a16:creationId xmlns:a16="http://schemas.microsoft.com/office/drawing/2014/main" id="{9A52D8E7-B296-4699-A58D-538578BA1628}"/>
              </a:ext>
            </a:extLst>
          </p:cNvPr>
          <p:cNvSpPr>
            <a:spLocks noGrp="1"/>
          </p:cNvSpPr>
          <p:nvPr>
            <p:ph sz="quarter" idx="10"/>
          </p:nvPr>
        </p:nvSpPr>
        <p:spPr>
          <a:xfrm>
            <a:off x="1098550" y="2057400"/>
            <a:ext cx="9709150" cy="3898899"/>
          </a:xfrm>
        </p:spPr>
        <p:txBody>
          <a:bodyPr>
            <a:normAutofit/>
          </a:bodyPr>
          <a:lstStyle/>
          <a:p>
            <a:pPr lvl="0" fontAlgn="t"/>
            <a:r>
              <a:rPr lang="" sz="1800" dirty="0">
                <a:solidFill>
                  <a:schemeClr val="tx1"/>
                </a:solidFill>
              </a:rPr>
              <a:t>Termin 5 på socionomprogrammet</a:t>
            </a:r>
          </a:p>
          <a:p>
            <a:pPr lvl="0" fontAlgn="t"/>
            <a:r>
              <a:rPr lang="" sz="1800" dirty="0">
                <a:solidFill>
                  <a:schemeClr val="tx1"/>
                </a:solidFill>
              </a:rPr>
              <a:t>20 veckors verksamhetsförlagd utbildning</a:t>
            </a:r>
          </a:p>
          <a:p>
            <a:pPr lvl="0" fontAlgn="t"/>
            <a:r>
              <a:rPr lang="" sz="1800" dirty="0">
                <a:solidFill>
                  <a:schemeClr val="tx1"/>
                </a:solidFill>
              </a:rPr>
              <a:t>Genomsnitt </a:t>
            </a:r>
            <a:r>
              <a:rPr lang="" sz="1800" b="1" dirty="0">
                <a:solidFill>
                  <a:schemeClr val="tx1"/>
                </a:solidFill>
              </a:rPr>
              <a:t>34 timmar </a:t>
            </a:r>
            <a:r>
              <a:rPr lang="" sz="1800" dirty="0">
                <a:solidFill>
                  <a:schemeClr val="tx1"/>
                </a:solidFill>
              </a:rPr>
              <a:t>per vecka</a:t>
            </a:r>
          </a:p>
          <a:p>
            <a:pPr lvl="0" fontAlgn="t"/>
            <a:r>
              <a:rPr lang="" sz="1800" dirty="0">
                <a:solidFill>
                  <a:schemeClr val="tx1"/>
                </a:solidFill>
              </a:rPr>
              <a:t>Utsedd handledare</a:t>
            </a:r>
          </a:p>
          <a:p>
            <a:pPr lvl="0" fontAlgn="t"/>
            <a:r>
              <a:rPr lang="" sz="1800" dirty="0">
                <a:solidFill>
                  <a:schemeClr val="tx1"/>
                </a:solidFill>
              </a:rPr>
              <a:t>VFU-plan som följs under hela perioden</a:t>
            </a:r>
          </a:p>
          <a:p>
            <a:pPr lvl="0" fontAlgn="t"/>
            <a:r>
              <a:rPr lang="" sz="1800" dirty="0">
                <a:solidFill>
                  <a:schemeClr val="tx1"/>
                </a:solidFill>
              </a:rPr>
              <a:t>Halvtids- och slutbedömning</a:t>
            </a:r>
          </a:p>
          <a:p>
            <a:pPr marL="0" indent="0">
              <a:buNone/>
            </a:pPr>
            <a:endParaRPr lang="sv-SE" sz="1800" u="sng" dirty="0">
              <a:solidFill>
                <a:schemeClr val="accent5"/>
              </a:solidFill>
              <a:latin typeface="Work Sans" pitchFamily="2" charset="0"/>
            </a:endParaRPr>
          </a:p>
          <a:p>
            <a:pPr>
              <a:buFontTx/>
              <a:buChar char="-"/>
            </a:pPr>
            <a:endParaRPr lang="sv-SE" sz="1800" dirty="0">
              <a:solidFill>
                <a:schemeClr val="accent5"/>
              </a:solidFill>
              <a:latin typeface="Work Sans" pitchFamily="2" charset="0"/>
            </a:endParaRPr>
          </a:p>
          <a:p>
            <a:pPr marL="0" indent="0">
              <a:buNone/>
            </a:pPr>
            <a:endParaRPr lang="sv-SE" sz="1800" dirty="0">
              <a:solidFill>
                <a:schemeClr val="accent5"/>
              </a:solidFill>
              <a:latin typeface="Work Sans" pitchFamily="2" charset="0"/>
            </a:endParaRPr>
          </a:p>
          <a:p>
            <a:pPr>
              <a:buFontTx/>
              <a:buChar char="-"/>
            </a:pPr>
            <a:endParaRPr lang="sv-SE" sz="1800" dirty="0">
              <a:solidFill>
                <a:schemeClr val="accent5"/>
              </a:solidFill>
              <a:latin typeface="Work Sans" pitchFamily="2" charset="0"/>
            </a:endParaRPr>
          </a:p>
          <a:p>
            <a:pPr>
              <a:buFontTx/>
              <a:buChar char="-"/>
            </a:pPr>
            <a:endParaRPr lang="sv-SE" sz="1800" dirty="0"/>
          </a:p>
        </p:txBody>
      </p:sp>
    </p:spTree>
    <p:extLst>
      <p:ext uri="{BB962C8B-B14F-4D97-AF65-F5344CB8AC3E}">
        <p14:creationId xmlns:p14="http://schemas.microsoft.com/office/powerpoint/2010/main" val="37003531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8944721-B7CB-C4A8-A787-789CC62EBCCD}"/>
              </a:ext>
            </a:extLst>
          </p:cNvPr>
          <p:cNvSpPr>
            <a:spLocks noGrp="1"/>
          </p:cNvSpPr>
          <p:nvPr>
            <p:ph type="title"/>
          </p:nvPr>
        </p:nvSpPr>
        <p:spPr/>
        <p:txBody>
          <a:bodyPr/>
          <a:lstStyle/>
          <a:p>
            <a:r>
              <a:rPr lang="sv-SE" dirty="0"/>
              <a:t>Hur ser studentens termin ut?</a:t>
            </a:r>
            <a:endParaRPr lang="LID4096" dirty="0"/>
          </a:p>
        </p:txBody>
      </p:sp>
      <p:sp>
        <p:nvSpPr>
          <p:cNvPr id="3" name="Platshållare för innehåll 2">
            <a:extLst>
              <a:ext uri="{FF2B5EF4-FFF2-40B4-BE49-F238E27FC236}">
                <a16:creationId xmlns:a16="http://schemas.microsoft.com/office/drawing/2014/main" id="{B9712A1D-4CD9-93EC-B5C0-79FCA72C2117}"/>
              </a:ext>
            </a:extLst>
          </p:cNvPr>
          <p:cNvSpPr>
            <a:spLocks noGrp="1"/>
          </p:cNvSpPr>
          <p:nvPr>
            <p:ph sz="quarter" idx="10"/>
          </p:nvPr>
        </p:nvSpPr>
        <p:spPr/>
        <p:txBody>
          <a:bodyPr>
            <a:normAutofit/>
          </a:bodyPr>
          <a:lstStyle/>
          <a:p>
            <a:pPr marL="0" indent="0">
              <a:buNone/>
            </a:pPr>
            <a:r>
              <a:rPr lang="sv-SE" sz="1800" dirty="0"/>
              <a:t>Tidslinje:</a:t>
            </a:r>
          </a:p>
          <a:p>
            <a:pPr marL="0" indent="0">
              <a:buNone/>
            </a:pPr>
            <a:endParaRPr lang="sv-SE" sz="1800" dirty="0"/>
          </a:p>
          <a:p>
            <a:pPr marL="0" indent="0">
              <a:buNone/>
            </a:pPr>
            <a:r>
              <a:rPr lang="sv-SE" sz="1800" dirty="0"/>
              <a:t>Vecka 1-5- Introduktion och VFU-plan</a:t>
            </a:r>
          </a:p>
          <a:p>
            <a:pPr marL="0" indent="0">
              <a:buNone/>
            </a:pPr>
            <a:r>
              <a:rPr lang="sv-SE" sz="1800" dirty="0"/>
              <a:t>Vecka 6-10 Ökad delaktighet</a:t>
            </a:r>
          </a:p>
          <a:p>
            <a:pPr marL="0" indent="0">
              <a:buNone/>
            </a:pPr>
            <a:r>
              <a:rPr lang="sv-SE" sz="1800" dirty="0"/>
              <a:t>Vecka 10 Halvtidsbedömning</a:t>
            </a:r>
          </a:p>
          <a:p>
            <a:pPr marL="0" indent="0">
              <a:buNone/>
            </a:pPr>
            <a:r>
              <a:rPr lang="sv-SE" sz="1800" dirty="0"/>
              <a:t>Vecka 11-20 Mot ökad självständighet/självständigare arbete</a:t>
            </a:r>
          </a:p>
          <a:p>
            <a:pPr marL="0" indent="0">
              <a:buNone/>
            </a:pPr>
            <a:r>
              <a:rPr lang="sv-SE" sz="1800" dirty="0"/>
              <a:t>Vecka 20 Slutbedömning</a:t>
            </a:r>
            <a:endParaRPr lang="LID4096" sz="1800" dirty="0"/>
          </a:p>
        </p:txBody>
      </p:sp>
    </p:spTree>
    <p:extLst>
      <p:ext uri="{BB962C8B-B14F-4D97-AF65-F5344CB8AC3E}">
        <p14:creationId xmlns:p14="http://schemas.microsoft.com/office/powerpoint/2010/main" val="41056198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90480A0-301B-794F-4E5B-6C0D96F2BD4C}"/>
              </a:ext>
            </a:extLst>
          </p:cNvPr>
          <p:cNvSpPr>
            <a:spLocks noGrp="1"/>
          </p:cNvSpPr>
          <p:nvPr>
            <p:ph type="title"/>
          </p:nvPr>
        </p:nvSpPr>
        <p:spPr/>
        <p:txBody>
          <a:bodyPr/>
          <a:lstStyle/>
          <a:p>
            <a:r>
              <a:rPr lang="sv-SE" dirty="0"/>
              <a:t>Roller under VFU</a:t>
            </a:r>
            <a:endParaRPr lang="LID4096" dirty="0"/>
          </a:p>
        </p:txBody>
      </p:sp>
      <p:graphicFrame>
        <p:nvGraphicFramePr>
          <p:cNvPr id="7" name="Platshållare för innehåll 6">
            <a:extLst>
              <a:ext uri="{FF2B5EF4-FFF2-40B4-BE49-F238E27FC236}">
                <a16:creationId xmlns:a16="http://schemas.microsoft.com/office/drawing/2014/main" id="{AB1E8174-D980-E1EE-17D5-FA5115DB6467}"/>
              </a:ext>
            </a:extLst>
          </p:cNvPr>
          <p:cNvGraphicFramePr>
            <a:graphicFrameLocks noGrp="1"/>
          </p:cNvGraphicFramePr>
          <p:nvPr>
            <p:ph sz="quarter" idx="10"/>
            <p:extLst>
              <p:ext uri="{D42A27DB-BD31-4B8C-83A1-F6EECF244321}">
                <p14:modId xmlns:p14="http://schemas.microsoft.com/office/powerpoint/2010/main" val="1711337994"/>
              </p:ext>
            </p:extLst>
          </p:nvPr>
        </p:nvGraphicFramePr>
        <p:xfrm>
          <a:off x="839788" y="1785938"/>
          <a:ext cx="8677192" cy="2665745"/>
        </p:xfrm>
        <a:graphic>
          <a:graphicData uri="http://schemas.openxmlformats.org/drawingml/2006/table">
            <a:tbl>
              <a:tblPr firstRow="1" bandRow="1">
                <a:tableStyleId>{5C22544A-7EE6-4342-B048-85BDC9FD1C3A}</a:tableStyleId>
              </a:tblPr>
              <a:tblGrid>
                <a:gridCol w="4338596">
                  <a:extLst>
                    <a:ext uri="{9D8B030D-6E8A-4147-A177-3AD203B41FA5}">
                      <a16:colId xmlns:a16="http://schemas.microsoft.com/office/drawing/2014/main" val="1368652219"/>
                    </a:ext>
                  </a:extLst>
                </a:gridCol>
                <a:gridCol w="4338596">
                  <a:extLst>
                    <a:ext uri="{9D8B030D-6E8A-4147-A177-3AD203B41FA5}">
                      <a16:colId xmlns:a16="http://schemas.microsoft.com/office/drawing/2014/main" val="256750489"/>
                    </a:ext>
                  </a:extLst>
                </a:gridCol>
              </a:tblGrid>
              <a:tr h="533149">
                <a:tc>
                  <a:txBody>
                    <a:bodyPr/>
                    <a:lstStyle/>
                    <a:p>
                      <a:r>
                        <a:rPr lang="sv-SE" dirty="0">
                          <a:solidFill>
                            <a:schemeClr val="tx1"/>
                          </a:solidFill>
                        </a:rPr>
                        <a:t>Funktion</a:t>
                      </a:r>
                      <a:endParaRPr lang="LID4096" dirty="0">
                        <a:solidFill>
                          <a:schemeClr val="tx1"/>
                        </a:solidFill>
                      </a:endParaRPr>
                    </a:p>
                  </a:txBody>
                  <a:tcPr/>
                </a:tc>
                <a:tc>
                  <a:txBody>
                    <a:bodyPr/>
                    <a:lstStyle/>
                    <a:p>
                      <a:r>
                        <a:rPr lang="sv-SE" b="1" dirty="0">
                          <a:solidFill>
                            <a:schemeClr val="tx1"/>
                          </a:solidFill>
                        </a:rPr>
                        <a:t>Ansvar</a:t>
                      </a:r>
                      <a:endParaRPr lang="LID4096" b="1" dirty="0">
                        <a:solidFill>
                          <a:schemeClr val="tx1"/>
                        </a:solidFill>
                      </a:endParaRPr>
                    </a:p>
                  </a:txBody>
                  <a:tcPr/>
                </a:tc>
                <a:extLst>
                  <a:ext uri="{0D108BD9-81ED-4DB2-BD59-A6C34878D82A}">
                    <a16:rowId xmlns:a16="http://schemas.microsoft.com/office/drawing/2014/main" val="3115567005"/>
                  </a:ext>
                </a:extLst>
              </a:tr>
              <a:tr h="533149">
                <a:tc>
                  <a:txBody>
                    <a:bodyPr/>
                    <a:lstStyle/>
                    <a:p>
                      <a:r>
                        <a:rPr lang="sv-SE" dirty="0"/>
                        <a:t>Student</a:t>
                      </a:r>
                      <a:endParaRPr lang="LID4096" dirty="0"/>
                    </a:p>
                  </a:txBody>
                  <a:tcPr/>
                </a:tc>
                <a:tc>
                  <a:txBody>
                    <a:bodyPr/>
                    <a:lstStyle/>
                    <a:p>
                      <a:r>
                        <a:rPr lang="sv-SE" dirty="0"/>
                        <a:t>Aktivt lärande, seminarieuppgifter</a:t>
                      </a:r>
                      <a:endParaRPr lang="LID4096" dirty="0"/>
                    </a:p>
                  </a:txBody>
                  <a:tcPr/>
                </a:tc>
                <a:extLst>
                  <a:ext uri="{0D108BD9-81ED-4DB2-BD59-A6C34878D82A}">
                    <a16:rowId xmlns:a16="http://schemas.microsoft.com/office/drawing/2014/main" val="2133301492"/>
                  </a:ext>
                </a:extLst>
              </a:tr>
              <a:tr h="533149">
                <a:tc>
                  <a:txBody>
                    <a:bodyPr/>
                    <a:lstStyle/>
                    <a:p>
                      <a:r>
                        <a:rPr lang="sv-SE" dirty="0"/>
                        <a:t>Handledare </a:t>
                      </a:r>
                      <a:endParaRPr lang="LID4096" dirty="0"/>
                    </a:p>
                  </a:txBody>
                  <a:tcPr/>
                </a:tc>
                <a:tc>
                  <a:txBody>
                    <a:bodyPr/>
                    <a:lstStyle/>
                    <a:p>
                      <a:r>
                        <a:rPr lang="sv-SE" dirty="0"/>
                        <a:t>Lärande i praktiken</a:t>
                      </a:r>
                      <a:endParaRPr lang="LID4096" dirty="0"/>
                    </a:p>
                  </a:txBody>
                  <a:tcPr/>
                </a:tc>
                <a:extLst>
                  <a:ext uri="{0D108BD9-81ED-4DB2-BD59-A6C34878D82A}">
                    <a16:rowId xmlns:a16="http://schemas.microsoft.com/office/drawing/2014/main" val="3721361732"/>
                  </a:ext>
                </a:extLst>
              </a:tr>
              <a:tr h="533149">
                <a:tc>
                  <a:txBody>
                    <a:bodyPr/>
                    <a:lstStyle/>
                    <a:p>
                      <a:r>
                        <a:rPr lang="sv-SE" dirty="0"/>
                        <a:t>Lärare, kursansvarig</a:t>
                      </a:r>
                      <a:endParaRPr lang="LID4096" dirty="0"/>
                    </a:p>
                  </a:txBody>
                  <a:tcPr/>
                </a:tc>
                <a:tc>
                  <a:txBody>
                    <a:bodyPr/>
                    <a:lstStyle/>
                    <a:p>
                      <a:r>
                        <a:rPr lang="sv-SE" dirty="0"/>
                        <a:t>Examination</a:t>
                      </a:r>
                      <a:endParaRPr lang="LID4096" dirty="0"/>
                    </a:p>
                  </a:txBody>
                  <a:tcPr/>
                </a:tc>
                <a:extLst>
                  <a:ext uri="{0D108BD9-81ED-4DB2-BD59-A6C34878D82A}">
                    <a16:rowId xmlns:a16="http://schemas.microsoft.com/office/drawing/2014/main" val="877191399"/>
                  </a:ext>
                </a:extLst>
              </a:tr>
              <a:tr h="533149">
                <a:tc>
                  <a:txBody>
                    <a:bodyPr/>
                    <a:lstStyle/>
                    <a:p>
                      <a:r>
                        <a:rPr lang="sv-SE" dirty="0"/>
                        <a:t>VFU-koordinator</a:t>
                      </a:r>
                      <a:endParaRPr lang="LID4096" dirty="0"/>
                    </a:p>
                  </a:txBody>
                  <a:tcPr/>
                </a:tc>
                <a:tc>
                  <a:txBody>
                    <a:bodyPr/>
                    <a:lstStyle/>
                    <a:p>
                      <a:r>
                        <a:rPr lang="sv-SE" dirty="0"/>
                        <a:t>Placering och stöd</a:t>
                      </a:r>
                      <a:endParaRPr lang="LID4096" dirty="0"/>
                    </a:p>
                  </a:txBody>
                  <a:tcPr/>
                </a:tc>
                <a:extLst>
                  <a:ext uri="{0D108BD9-81ED-4DB2-BD59-A6C34878D82A}">
                    <a16:rowId xmlns:a16="http://schemas.microsoft.com/office/drawing/2014/main" val="3977627894"/>
                  </a:ext>
                </a:extLst>
              </a:tr>
            </a:tbl>
          </a:graphicData>
        </a:graphic>
      </p:graphicFrame>
    </p:spTree>
    <p:extLst>
      <p:ext uri="{BB962C8B-B14F-4D97-AF65-F5344CB8AC3E}">
        <p14:creationId xmlns:p14="http://schemas.microsoft.com/office/powerpoint/2010/main" val="28268754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7951A7A-F50C-A4C0-33C8-877EB24849BE}"/>
              </a:ext>
            </a:extLst>
          </p:cNvPr>
          <p:cNvSpPr>
            <a:spLocks noGrp="1"/>
          </p:cNvSpPr>
          <p:nvPr>
            <p:ph type="title"/>
          </p:nvPr>
        </p:nvSpPr>
        <p:spPr/>
        <p:txBody>
          <a:bodyPr/>
          <a:lstStyle/>
          <a:p>
            <a:r>
              <a:rPr lang="sv-SE" dirty="0"/>
              <a:t>Att handleda i praktiken</a:t>
            </a:r>
            <a:endParaRPr lang="LID4096" dirty="0"/>
          </a:p>
        </p:txBody>
      </p:sp>
      <p:sp>
        <p:nvSpPr>
          <p:cNvPr id="3" name="Platshållare för innehåll 2">
            <a:extLst>
              <a:ext uri="{FF2B5EF4-FFF2-40B4-BE49-F238E27FC236}">
                <a16:creationId xmlns:a16="http://schemas.microsoft.com/office/drawing/2014/main" id="{9355E8A8-2CB0-7C98-BCA0-E83687EEBC2C}"/>
              </a:ext>
            </a:extLst>
          </p:cNvPr>
          <p:cNvSpPr>
            <a:spLocks noGrp="1"/>
          </p:cNvSpPr>
          <p:nvPr>
            <p:ph sz="quarter" idx="10"/>
          </p:nvPr>
        </p:nvSpPr>
        <p:spPr/>
        <p:txBody>
          <a:bodyPr/>
          <a:lstStyle/>
          <a:p>
            <a:pPr marL="0" indent="0">
              <a:buNone/>
            </a:pPr>
            <a:r>
              <a:rPr lang="sv-SE" sz="1800" dirty="0"/>
              <a:t>Handledning handlar om:</a:t>
            </a:r>
          </a:p>
          <a:p>
            <a:pPr marL="0" indent="0">
              <a:buNone/>
            </a:pPr>
            <a:endParaRPr lang="sv-SE" sz="1800" dirty="0"/>
          </a:p>
          <a:p>
            <a:pPr>
              <a:buFontTx/>
              <a:buChar char="-"/>
            </a:pPr>
            <a:r>
              <a:rPr lang="sv-SE" sz="1800" dirty="0"/>
              <a:t>Lärande</a:t>
            </a:r>
          </a:p>
          <a:p>
            <a:pPr>
              <a:buFontTx/>
              <a:buChar char="-"/>
            </a:pPr>
            <a:r>
              <a:rPr lang="sv-SE" sz="1800" dirty="0"/>
              <a:t>Handlande</a:t>
            </a:r>
          </a:p>
          <a:p>
            <a:pPr>
              <a:buFontTx/>
              <a:buChar char="-"/>
            </a:pPr>
            <a:r>
              <a:rPr lang="sv-SE" sz="1800" dirty="0"/>
              <a:t>Reflektion</a:t>
            </a:r>
          </a:p>
          <a:p>
            <a:pPr>
              <a:buFontTx/>
              <a:buChar char="-"/>
            </a:pPr>
            <a:r>
              <a:rPr lang="sv-SE" sz="1800" dirty="0"/>
              <a:t>Professionell utveckling</a:t>
            </a:r>
          </a:p>
          <a:p>
            <a:pPr>
              <a:buFontTx/>
              <a:buChar char="-"/>
            </a:pPr>
            <a:r>
              <a:rPr lang="sv-SE" sz="1800" dirty="0"/>
              <a:t>Kvalitet i arbetet</a:t>
            </a:r>
          </a:p>
          <a:p>
            <a:pPr>
              <a:buFontTx/>
              <a:buChar char="-"/>
            </a:pPr>
            <a:endParaRPr lang="LID4096" dirty="0"/>
          </a:p>
        </p:txBody>
      </p:sp>
    </p:spTree>
    <p:extLst>
      <p:ext uri="{BB962C8B-B14F-4D97-AF65-F5344CB8AC3E}">
        <p14:creationId xmlns:p14="http://schemas.microsoft.com/office/powerpoint/2010/main" val="27060400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A36D3C2-264D-4C8C-ACAE-41F03B03633C}"/>
              </a:ext>
            </a:extLst>
          </p:cNvPr>
          <p:cNvSpPr>
            <a:spLocks noGrp="1"/>
          </p:cNvSpPr>
          <p:nvPr>
            <p:ph type="title"/>
          </p:nvPr>
        </p:nvSpPr>
        <p:spPr/>
        <p:txBody>
          <a:bodyPr/>
          <a:lstStyle/>
          <a:p>
            <a:r>
              <a:rPr lang="sv-SE" dirty="0">
                <a:latin typeface="Work Sans Medium" pitchFamily="2" charset="0"/>
              </a:rPr>
              <a:t>Vad är VFU-handledning?</a:t>
            </a:r>
          </a:p>
        </p:txBody>
      </p:sp>
      <p:sp>
        <p:nvSpPr>
          <p:cNvPr id="3" name="Platshållare för innehåll 2">
            <a:extLst>
              <a:ext uri="{FF2B5EF4-FFF2-40B4-BE49-F238E27FC236}">
                <a16:creationId xmlns:a16="http://schemas.microsoft.com/office/drawing/2014/main" id="{F8E4A307-BCCC-4EF3-9D7E-D0D50204FE11}"/>
              </a:ext>
            </a:extLst>
          </p:cNvPr>
          <p:cNvSpPr>
            <a:spLocks noGrp="1"/>
          </p:cNvSpPr>
          <p:nvPr>
            <p:ph sz="quarter" idx="10"/>
          </p:nvPr>
        </p:nvSpPr>
        <p:spPr/>
        <p:txBody>
          <a:bodyPr/>
          <a:lstStyle/>
          <a:p>
            <a:pPr marL="0" indent="0">
              <a:buNone/>
            </a:pPr>
            <a:endParaRPr lang="sv-SE" dirty="0"/>
          </a:p>
          <a:p>
            <a:r>
              <a:rPr lang="sv-SE" sz="1800" dirty="0"/>
              <a:t>Planerad handledning 1h/veckan</a:t>
            </a:r>
          </a:p>
          <a:p>
            <a:r>
              <a:rPr lang="sv-SE" sz="1800" dirty="0"/>
              <a:t>Olika typer av handledning samt verktyg/metod för handledning</a:t>
            </a:r>
          </a:p>
          <a:p>
            <a:r>
              <a:rPr lang="sv-SE" sz="1800" dirty="0"/>
              <a:t>Handledarens ansvar, processens struktur, ramar, fokus, forum för reflektion, återkoppling</a:t>
            </a:r>
          </a:p>
          <a:p>
            <a:r>
              <a:rPr lang="sv-SE" sz="1800" dirty="0"/>
              <a:t>Studentens ansvar; veta vad handledning är, förbereda sig, formulera handledningsfrågor, handledningsbar, utveckla reflektionsförmåga, ge och få återkoppling, informera (</a:t>
            </a:r>
            <a:r>
              <a:rPr lang="sv-SE" sz="1800" dirty="0" err="1"/>
              <a:t>Cajvert</a:t>
            </a:r>
            <a:r>
              <a:rPr lang="sv-SE" sz="1800" dirty="0"/>
              <a:t>, s.165). </a:t>
            </a:r>
          </a:p>
          <a:p>
            <a:r>
              <a:rPr lang="sv-SE" sz="1800" dirty="0"/>
              <a:t>Relationens betydelse, tillit och arbetsallians  </a:t>
            </a:r>
          </a:p>
          <a:p>
            <a:endParaRPr lang="sv-SE" sz="1600" dirty="0"/>
          </a:p>
          <a:p>
            <a:pPr marL="0" indent="0">
              <a:buNone/>
            </a:pPr>
            <a:endParaRPr lang="sv-SE" dirty="0"/>
          </a:p>
        </p:txBody>
      </p:sp>
    </p:spTree>
    <p:extLst>
      <p:ext uri="{BB962C8B-B14F-4D97-AF65-F5344CB8AC3E}">
        <p14:creationId xmlns:p14="http://schemas.microsoft.com/office/powerpoint/2010/main" val="59151159"/>
      </p:ext>
    </p:extLst>
  </p:cSld>
  <p:clrMapOvr>
    <a:masterClrMapping/>
  </p:clrMapOvr>
</p:sld>
</file>

<file path=ppt/theme/theme1.xml><?xml version="1.0" encoding="utf-8"?>
<a:theme xmlns:a="http://schemas.openxmlformats.org/drawingml/2006/main" name="UU_white">
  <a:themeElements>
    <a:clrScheme name="Gre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4" id="{66C58194-4366-634A-B378-A2116865D2A6}" vid="{107D6CF3-2BAD-E944-BA44-87CE2A652E7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2022_09_28_UU_mall_16_9_sve PC</Template>
  <TotalTime>6293</TotalTime>
  <Words>2214</Words>
  <Application>Microsoft Office PowerPoint</Application>
  <PresentationFormat>Bredbild</PresentationFormat>
  <Paragraphs>491</Paragraphs>
  <Slides>34</Slides>
  <Notes>19</Notes>
  <HiddenSlides>0</HiddenSlides>
  <MMClips>0</MMClips>
  <ScaleCrop>false</ScaleCrop>
  <HeadingPairs>
    <vt:vector size="6" baseType="variant">
      <vt:variant>
        <vt:lpstr>Använt teckensnitt</vt:lpstr>
      </vt:variant>
      <vt:variant>
        <vt:i4>9</vt:i4>
      </vt:variant>
      <vt:variant>
        <vt:lpstr>Tema</vt:lpstr>
      </vt:variant>
      <vt:variant>
        <vt:i4>1</vt:i4>
      </vt:variant>
      <vt:variant>
        <vt:lpstr>Bildrubriker</vt:lpstr>
      </vt:variant>
      <vt:variant>
        <vt:i4>34</vt:i4>
      </vt:variant>
    </vt:vector>
  </HeadingPairs>
  <TitlesOfParts>
    <vt:vector size="44" baseType="lpstr">
      <vt:lpstr>Arial</vt:lpstr>
      <vt:lpstr>Berling</vt:lpstr>
      <vt:lpstr>Calibri</vt:lpstr>
      <vt:lpstr>Calibri Light</vt:lpstr>
      <vt:lpstr>Gill Alt One MT Light</vt:lpstr>
      <vt:lpstr>Times New Roman</vt:lpstr>
      <vt:lpstr>Wingdings</vt:lpstr>
      <vt:lpstr>Work Sans</vt:lpstr>
      <vt:lpstr>Work Sans Medium</vt:lpstr>
      <vt:lpstr>UU_white</vt:lpstr>
      <vt:lpstr>                Välkommen som ny handledare Institutionen för socialt arbete (ISA)  </vt:lpstr>
      <vt:lpstr>Institutionen för socialt arbete (ISA)</vt:lpstr>
      <vt:lpstr>Dagens innehåll</vt:lpstr>
      <vt:lpstr>Varför är VFU viktigt? </vt:lpstr>
      <vt:lpstr>Socionomprogrammets VFU  </vt:lpstr>
      <vt:lpstr>Hur ser studentens termin ut?</vt:lpstr>
      <vt:lpstr>Roller under VFU</vt:lpstr>
      <vt:lpstr>Att handleda i praktiken</vt:lpstr>
      <vt:lpstr>Vad är VFU-handledning?</vt:lpstr>
      <vt:lpstr>Handledningssamtal</vt:lpstr>
      <vt:lpstr>Reflekterande frågor och återkoppling</vt:lpstr>
      <vt:lpstr>Handledaruppdraget</vt:lpstr>
      <vt:lpstr>Vad behöver studenten av mig som handledare?</vt:lpstr>
      <vt:lpstr>Att ta emot studenten</vt:lpstr>
      <vt:lpstr>Exempel på lämpliga arbetsuppgifter</vt:lpstr>
      <vt:lpstr>Andra delar som ingår i handledarens uppdrag och roll</vt:lpstr>
      <vt:lpstr>Kursmål och bedömning</vt:lpstr>
      <vt:lpstr>Studenternas universitetsförlagda uppgifter</vt:lpstr>
      <vt:lpstr>VFU-planen</vt:lpstr>
      <vt:lpstr>PowerPoint-presentation</vt:lpstr>
      <vt:lpstr>VFU-plan – studenten fyller i </vt:lpstr>
      <vt:lpstr>PowerPoint-presentation</vt:lpstr>
      <vt:lpstr>VFU-planen är kopplad till kursens mål</vt:lpstr>
      <vt:lpstr>Bedömning</vt:lpstr>
      <vt:lpstr>Om det uppstår svårigheter </vt:lpstr>
      <vt:lpstr>Stöd till handledare </vt:lpstr>
      <vt:lpstr>Handledarseminarier</vt:lpstr>
      <vt:lpstr>Vanliga frågor</vt:lpstr>
      <vt:lpstr>Outro – Posterseminarium</vt:lpstr>
      <vt:lpstr>Viktigaste punkter att ta med!</vt:lpstr>
      <vt:lpstr>Lärarlag för studenter</vt:lpstr>
      <vt:lpstr>Frågor och kontaktuppgifter</vt:lpstr>
      <vt:lpstr>Tack för idag och varmt välkomna!</vt:lpstr>
      <vt:lpstr>Några viktiga tider för studenter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Eva Randell</dc:creator>
  <cp:lastModifiedBy>Eva Randell</cp:lastModifiedBy>
  <cp:revision>169</cp:revision>
  <dcterms:created xsi:type="dcterms:W3CDTF">2022-10-17T12:03:49Z</dcterms:created>
  <dcterms:modified xsi:type="dcterms:W3CDTF">2026-08-21T09:58:39Z</dcterms:modified>
</cp:coreProperties>
</file>